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7"/>
  </p:notesMasterIdLst>
  <p:sldIdLst>
    <p:sldId id="256" r:id="rId2"/>
    <p:sldId id="257" r:id="rId3"/>
    <p:sldId id="258" r:id="rId4"/>
    <p:sldId id="261" r:id="rId5"/>
    <p:sldId id="262" r:id="rId6"/>
    <p:sldId id="263" r:id="rId7"/>
    <p:sldId id="264" r:id="rId8"/>
    <p:sldId id="265" r:id="rId9"/>
    <p:sldId id="266" r:id="rId10"/>
    <p:sldId id="267" r:id="rId11"/>
    <p:sldId id="268" r:id="rId12"/>
    <p:sldId id="275" r:id="rId13"/>
    <p:sldId id="271" r:id="rId14"/>
    <p:sldId id="274" r:id="rId15"/>
    <p:sldId id="272" r:id="rId16"/>
  </p:sldIdLst>
  <p:sldSz cx="9144000" cy="6858000" type="screen4x3"/>
  <p:notesSz cx="6858000" cy="9144000"/>
  <p:defaultTextStyle>
    <a:defPPr>
      <a:defRPr lang="es-ES"/>
    </a:defPPr>
    <a:lvl1pPr algn="ctr" rtl="0" fontAlgn="base">
      <a:spcBef>
        <a:spcPct val="0"/>
      </a:spcBef>
      <a:spcAft>
        <a:spcPct val="0"/>
      </a:spcAft>
      <a:defRPr kern="1200">
        <a:solidFill>
          <a:schemeClr val="tx1"/>
        </a:solidFill>
        <a:latin typeface="Verdana" pitchFamily="34" charset="0"/>
        <a:ea typeface="+mn-ea"/>
        <a:cs typeface="+mn-cs"/>
      </a:defRPr>
    </a:lvl1pPr>
    <a:lvl2pPr marL="457200" algn="ctr" rtl="0" fontAlgn="base">
      <a:spcBef>
        <a:spcPct val="0"/>
      </a:spcBef>
      <a:spcAft>
        <a:spcPct val="0"/>
      </a:spcAft>
      <a:defRPr kern="1200">
        <a:solidFill>
          <a:schemeClr val="tx1"/>
        </a:solidFill>
        <a:latin typeface="Verdana" pitchFamily="34" charset="0"/>
        <a:ea typeface="+mn-ea"/>
        <a:cs typeface="+mn-cs"/>
      </a:defRPr>
    </a:lvl2pPr>
    <a:lvl3pPr marL="914400" algn="ctr" rtl="0" fontAlgn="base">
      <a:spcBef>
        <a:spcPct val="0"/>
      </a:spcBef>
      <a:spcAft>
        <a:spcPct val="0"/>
      </a:spcAft>
      <a:defRPr kern="1200">
        <a:solidFill>
          <a:schemeClr val="tx1"/>
        </a:solidFill>
        <a:latin typeface="Verdana" pitchFamily="34" charset="0"/>
        <a:ea typeface="+mn-ea"/>
        <a:cs typeface="+mn-cs"/>
      </a:defRPr>
    </a:lvl3pPr>
    <a:lvl4pPr marL="1371600" algn="ctr" rtl="0" fontAlgn="base">
      <a:spcBef>
        <a:spcPct val="0"/>
      </a:spcBef>
      <a:spcAft>
        <a:spcPct val="0"/>
      </a:spcAft>
      <a:defRPr kern="1200">
        <a:solidFill>
          <a:schemeClr val="tx1"/>
        </a:solidFill>
        <a:latin typeface="Verdana" pitchFamily="34" charset="0"/>
        <a:ea typeface="+mn-ea"/>
        <a:cs typeface="+mn-cs"/>
      </a:defRPr>
    </a:lvl4pPr>
    <a:lvl5pPr marL="1828800" algn="ctr"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40" autoAdjust="0"/>
    <p:restoredTop sz="94576" autoAdjust="0"/>
  </p:normalViewPr>
  <p:slideViewPr>
    <p:cSldViewPr>
      <p:cViewPr varScale="1">
        <p:scale>
          <a:sx n="73" d="100"/>
          <a:sy n="73" d="100"/>
        </p:scale>
        <p:origin x="-15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s-E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s-E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s-E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30921F6D-30F5-4F23-AA4A-519E681DC67F}"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0418" name="Group 2"/>
          <p:cNvGrpSpPr>
            <a:grpSpLocks/>
          </p:cNvGrpSpPr>
          <p:nvPr/>
        </p:nvGrpSpPr>
        <p:grpSpPr bwMode="auto">
          <a:xfrm>
            <a:off x="0" y="0"/>
            <a:ext cx="9148763" cy="6851650"/>
            <a:chOff x="1" y="0"/>
            <a:chExt cx="5763" cy="4316"/>
          </a:xfrm>
        </p:grpSpPr>
        <p:sp>
          <p:nvSpPr>
            <p:cNvPr id="60419"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60420"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60421"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grpSp>
          <p:nvGrpSpPr>
            <p:cNvPr id="60422" name="Group 6"/>
            <p:cNvGrpSpPr>
              <a:grpSpLocks/>
            </p:cNvGrpSpPr>
            <p:nvPr/>
          </p:nvGrpSpPr>
          <p:grpSpPr bwMode="auto">
            <a:xfrm>
              <a:off x="288" y="0"/>
              <a:ext cx="5098" cy="4316"/>
              <a:chOff x="288" y="0"/>
              <a:chExt cx="5098" cy="4316"/>
            </a:xfrm>
          </p:grpSpPr>
          <p:sp>
            <p:nvSpPr>
              <p:cNvPr id="60423"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24"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25"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26"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27"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28"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29"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30"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31"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32"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33"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34"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60435"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grpSp>
        <p:sp>
          <p:nvSpPr>
            <p:cNvPr id="60436"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60437"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60438"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s-CO"/>
            </a:p>
          </p:txBody>
        </p:sp>
        <p:sp>
          <p:nvSpPr>
            <p:cNvPr id="60439"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s-CO"/>
            </a:p>
          </p:txBody>
        </p:sp>
        <p:sp>
          <p:nvSpPr>
            <p:cNvPr id="60440"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s-CO"/>
            </a:p>
          </p:txBody>
        </p:sp>
        <p:sp>
          <p:nvSpPr>
            <p:cNvPr id="60441"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s-CO"/>
            </a:p>
          </p:txBody>
        </p:sp>
        <p:sp>
          <p:nvSpPr>
            <p:cNvPr id="60442"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s-CO"/>
            </a:p>
          </p:txBody>
        </p:sp>
        <p:sp>
          <p:nvSpPr>
            <p:cNvPr id="60443"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s-CO"/>
            </a:p>
          </p:txBody>
        </p:sp>
        <p:sp>
          <p:nvSpPr>
            <p:cNvPr id="60444"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s-CO"/>
            </a:p>
          </p:txBody>
        </p:sp>
        <p:sp>
          <p:nvSpPr>
            <p:cNvPr id="60445"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s-CO"/>
            </a:p>
          </p:txBody>
        </p:sp>
        <p:sp>
          <p:nvSpPr>
            <p:cNvPr id="60446"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s-CO"/>
            </a:p>
          </p:txBody>
        </p:sp>
        <p:grpSp>
          <p:nvGrpSpPr>
            <p:cNvPr id="60447" name="Group 31"/>
            <p:cNvGrpSpPr>
              <a:grpSpLocks/>
            </p:cNvGrpSpPr>
            <p:nvPr/>
          </p:nvGrpSpPr>
          <p:grpSpPr bwMode="auto">
            <a:xfrm>
              <a:off x="1" y="392"/>
              <a:ext cx="5758" cy="1571"/>
              <a:chOff x="1" y="392"/>
              <a:chExt cx="5758" cy="1571"/>
            </a:xfrm>
          </p:grpSpPr>
          <p:sp>
            <p:nvSpPr>
              <p:cNvPr id="6044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s-CO"/>
              </a:p>
            </p:txBody>
          </p:sp>
          <p:sp>
            <p:nvSpPr>
              <p:cNvPr id="6044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s-CO"/>
              </a:p>
            </p:txBody>
          </p:sp>
          <p:sp>
            <p:nvSpPr>
              <p:cNvPr id="6045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s-CO"/>
              </a:p>
            </p:txBody>
          </p:sp>
          <p:sp>
            <p:nvSpPr>
              <p:cNvPr id="6045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s-CO"/>
              </a:p>
            </p:txBody>
          </p:sp>
          <p:sp>
            <p:nvSpPr>
              <p:cNvPr id="6045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s-CO"/>
              </a:p>
            </p:txBody>
          </p:sp>
        </p:grpSp>
        <p:sp>
          <p:nvSpPr>
            <p:cNvPr id="60453"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s-CO"/>
            </a:p>
          </p:txBody>
        </p:sp>
        <p:sp>
          <p:nvSpPr>
            <p:cNvPr id="60454"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s-CO"/>
            </a:p>
          </p:txBody>
        </p:sp>
      </p:grpSp>
      <p:sp>
        <p:nvSpPr>
          <p:cNvPr id="60455"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s-ES"/>
              <a:t>Haga clic para cambiar el estilo de título	</a:t>
            </a:r>
          </a:p>
        </p:txBody>
      </p:sp>
      <p:sp>
        <p:nvSpPr>
          <p:cNvPr id="60456"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60457" name="Rectangle 41"/>
          <p:cNvSpPr>
            <a:spLocks noGrp="1" noChangeArrowheads="1"/>
          </p:cNvSpPr>
          <p:nvPr>
            <p:ph type="dt" sz="quarter" idx="2"/>
          </p:nvPr>
        </p:nvSpPr>
        <p:spPr/>
        <p:txBody>
          <a:bodyPr/>
          <a:lstStyle>
            <a:lvl1pPr>
              <a:defRPr/>
            </a:lvl1pPr>
          </a:lstStyle>
          <a:p>
            <a:endParaRPr lang="es-ES"/>
          </a:p>
        </p:txBody>
      </p:sp>
      <p:sp>
        <p:nvSpPr>
          <p:cNvPr id="60458" name="Rectangle 42"/>
          <p:cNvSpPr>
            <a:spLocks noGrp="1" noChangeArrowheads="1"/>
          </p:cNvSpPr>
          <p:nvPr>
            <p:ph type="ftr" sz="quarter" idx="3"/>
          </p:nvPr>
        </p:nvSpPr>
        <p:spPr/>
        <p:txBody>
          <a:bodyPr/>
          <a:lstStyle>
            <a:lvl1pPr>
              <a:defRPr/>
            </a:lvl1pPr>
          </a:lstStyle>
          <a:p>
            <a:endParaRPr lang="es-ES"/>
          </a:p>
        </p:txBody>
      </p:sp>
      <p:sp>
        <p:nvSpPr>
          <p:cNvPr id="60459" name="Rectangle 43"/>
          <p:cNvSpPr>
            <a:spLocks noGrp="1" noChangeArrowheads="1"/>
          </p:cNvSpPr>
          <p:nvPr>
            <p:ph type="sldNum" sz="quarter" idx="4"/>
          </p:nvPr>
        </p:nvSpPr>
        <p:spPr/>
        <p:txBody>
          <a:bodyPr/>
          <a:lstStyle>
            <a:lvl1pPr>
              <a:defRPr/>
            </a:lvl1pPr>
          </a:lstStyle>
          <a:p>
            <a:fld id="{1A1F1E76-A522-4782-93C3-7E0EDC89C849}" type="slidenum">
              <a:rPr lang="es-ES"/>
              <a:pPr/>
              <a:t>‹Nº›</a:t>
            </a:fld>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4BE486B-142B-4053-9E72-523A0289A829}"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910C442-5B42-4B20-98DB-72592DB63789}"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fecha"/>
          <p:cNvSpPr>
            <a:spLocks noGrp="1"/>
          </p:cNvSpPr>
          <p:nvPr>
            <p:ph type="dt" sz="half" idx="10"/>
          </p:nvPr>
        </p:nvSpPr>
        <p:spPr>
          <a:xfrm>
            <a:off x="457200" y="6243638"/>
            <a:ext cx="2133600" cy="45720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8400"/>
            <a:ext cx="2895600" cy="45720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553200" y="6243638"/>
            <a:ext cx="2133600" cy="457200"/>
          </a:xfrm>
        </p:spPr>
        <p:txBody>
          <a:bodyPr/>
          <a:lstStyle>
            <a:lvl1pPr>
              <a:defRPr/>
            </a:lvl1pPr>
          </a:lstStyle>
          <a:p>
            <a:fld id="{1D020232-5DFA-4521-8DEB-EC7BAF1C9AA6}"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3738C9C-57A3-4AEE-8401-27C5677F2A33}"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3CBAFC36-B73D-47FC-AA8E-0E035433FCE7}"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013E6F0A-4FF0-408B-969C-547B93A7395E}"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47D5939A-EAAD-4A03-B71A-6C65B4A2E470}"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23268862-6DA8-45A2-9E9B-0880315DECF7}"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2A120FB0-1CC3-4775-850D-8CF2DD23B0A5}"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F724E12C-A7E9-4295-A0B0-67DF7DE53CD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72C59689-59C1-4006-87EF-9B1DE8EBB0FC}"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59394" name="Group 2"/>
          <p:cNvGrpSpPr>
            <a:grpSpLocks/>
          </p:cNvGrpSpPr>
          <p:nvPr/>
        </p:nvGrpSpPr>
        <p:grpSpPr bwMode="auto">
          <a:xfrm>
            <a:off x="1588" y="0"/>
            <a:ext cx="9148762" cy="6851650"/>
            <a:chOff x="1" y="0"/>
            <a:chExt cx="5763" cy="4316"/>
          </a:xfrm>
        </p:grpSpPr>
        <p:sp>
          <p:nvSpPr>
            <p:cNvPr id="5939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5939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5939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grpSp>
          <p:nvGrpSpPr>
            <p:cNvPr id="59398" name="Group 6"/>
            <p:cNvGrpSpPr>
              <a:grpSpLocks/>
            </p:cNvGrpSpPr>
            <p:nvPr/>
          </p:nvGrpSpPr>
          <p:grpSpPr bwMode="auto">
            <a:xfrm>
              <a:off x="288" y="0"/>
              <a:ext cx="5098" cy="4316"/>
              <a:chOff x="288" y="0"/>
              <a:chExt cx="5098" cy="4316"/>
            </a:xfrm>
          </p:grpSpPr>
          <p:sp>
            <p:nvSpPr>
              <p:cNvPr id="59399"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0"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1"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2"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3"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4"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5"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6"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7"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8"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09"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10"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sp>
            <p:nvSpPr>
              <p:cNvPr id="59411"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s-CO"/>
              </a:p>
            </p:txBody>
          </p:sp>
        </p:grpSp>
        <p:sp>
          <p:nvSpPr>
            <p:cNvPr id="59412"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59413"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s-CO"/>
            </a:p>
          </p:txBody>
        </p:sp>
        <p:sp>
          <p:nvSpPr>
            <p:cNvPr id="59414"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s-CO"/>
            </a:p>
          </p:txBody>
        </p:sp>
        <p:sp>
          <p:nvSpPr>
            <p:cNvPr id="59415"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s-CO"/>
            </a:p>
          </p:txBody>
        </p:sp>
        <p:sp>
          <p:nvSpPr>
            <p:cNvPr id="59416"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s-CO"/>
            </a:p>
          </p:txBody>
        </p:sp>
        <p:sp>
          <p:nvSpPr>
            <p:cNvPr id="59417"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s-CO"/>
            </a:p>
          </p:txBody>
        </p:sp>
        <p:sp>
          <p:nvSpPr>
            <p:cNvPr id="59418"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s-CO"/>
            </a:p>
          </p:txBody>
        </p:sp>
        <p:sp>
          <p:nvSpPr>
            <p:cNvPr id="59419"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s-CO"/>
            </a:p>
          </p:txBody>
        </p:sp>
        <p:sp>
          <p:nvSpPr>
            <p:cNvPr id="59420"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s-CO"/>
            </a:p>
          </p:txBody>
        </p:sp>
        <p:sp>
          <p:nvSpPr>
            <p:cNvPr id="59421"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s-CO"/>
            </a:p>
          </p:txBody>
        </p:sp>
        <p:sp>
          <p:nvSpPr>
            <p:cNvPr id="59422"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s-CO"/>
            </a:p>
          </p:txBody>
        </p:sp>
        <p:grpSp>
          <p:nvGrpSpPr>
            <p:cNvPr id="59423" name="Group 31"/>
            <p:cNvGrpSpPr>
              <a:grpSpLocks/>
            </p:cNvGrpSpPr>
            <p:nvPr/>
          </p:nvGrpSpPr>
          <p:grpSpPr bwMode="auto">
            <a:xfrm>
              <a:off x="1" y="392"/>
              <a:ext cx="5758" cy="1571"/>
              <a:chOff x="1" y="392"/>
              <a:chExt cx="5758" cy="1571"/>
            </a:xfrm>
          </p:grpSpPr>
          <p:sp>
            <p:nvSpPr>
              <p:cNvPr id="59424"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s-CO"/>
              </a:p>
            </p:txBody>
          </p:sp>
          <p:sp>
            <p:nvSpPr>
              <p:cNvPr id="59425"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s-CO"/>
              </a:p>
            </p:txBody>
          </p:sp>
          <p:sp>
            <p:nvSpPr>
              <p:cNvPr id="59426"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s-CO"/>
              </a:p>
            </p:txBody>
          </p:sp>
          <p:sp>
            <p:nvSpPr>
              <p:cNvPr id="59427"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s-CO"/>
              </a:p>
            </p:txBody>
          </p:sp>
          <p:sp>
            <p:nvSpPr>
              <p:cNvPr id="59428"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s-CO"/>
              </a:p>
            </p:txBody>
          </p:sp>
        </p:grpSp>
        <p:sp>
          <p:nvSpPr>
            <p:cNvPr id="59429"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s-CO"/>
            </a:p>
          </p:txBody>
        </p:sp>
        <p:sp>
          <p:nvSpPr>
            <p:cNvPr id="59430"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s-CO"/>
            </a:p>
          </p:txBody>
        </p:sp>
      </p:grpSp>
      <p:sp>
        <p:nvSpPr>
          <p:cNvPr id="59431"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s-ES" smtClean="0"/>
              <a:t>Haga clic para cambiar el estilo de título	</a:t>
            </a:r>
          </a:p>
        </p:txBody>
      </p:sp>
      <p:sp>
        <p:nvSpPr>
          <p:cNvPr id="59432"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defRPr>
            </a:lvl1pPr>
          </a:lstStyle>
          <a:p>
            <a:endParaRPr lang="es-ES"/>
          </a:p>
        </p:txBody>
      </p:sp>
      <p:sp>
        <p:nvSpPr>
          <p:cNvPr id="59433"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s-ES"/>
          </a:p>
        </p:txBody>
      </p:sp>
      <p:sp>
        <p:nvSpPr>
          <p:cNvPr id="59434"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2EFD85D4-EA7A-4F3D-8CCD-B3474C91B98D}" type="slidenum">
              <a:rPr lang="es-ES"/>
              <a:pPr/>
              <a:t>‹Nº›</a:t>
            </a:fld>
            <a:endParaRPr lang="es-ES"/>
          </a:p>
        </p:txBody>
      </p:sp>
      <p:sp>
        <p:nvSpPr>
          <p:cNvPr id="59435"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dk2" tx1="lt1" bg2="dk1"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gif"/><Relationship Id="rId2" Type="http://schemas.openxmlformats.org/officeDocument/2006/relationships/image" Target="../media/image1.wmf"/><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12.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 name="Oval 24"/>
          <p:cNvSpPr>
            <a:spLocks noChangeArrowheads="1"/>
          </p:cNvSpPr>
          <p:nvPr/>
        </p:nvSpPr>
        <p:spPr bwMode="auto">
          <a:xfrm>
            <a:off x="2268538" y="1628775"/>
            <a:ext cx="576262" cy="792163"/>
          </a:xfrm>
          <a:prstGeom prst="ellipse">
            <a:avLst/>
          </a:prstGeom>
          <a:solidFill>
            <a:schemeClr val="bg1"/>
          </a:solidFill>
          <a:ln w="9525" algn="ctr">
            <a:solidFill>
              <a:schemeClr val="tx1"/>
            </a:solidFill>
            <a:round/>
            <a:headEnd/>
            <a:tailEnd/>
          </a:ln>
          <a:effectLst/>
        </p:spPr>
        <p:txBody>
          <a:bodyPr wrap="none" anchor="ctr"/>
          <a:lstStyle/>
          <a:p>
            <a:endParaRPr lang="es-CO"/>
          </a:p>
        </p:txBody>
      </p:sp>
      <p:sp>
        <p:nvSpPr>
          <p:cNvPr id="2050" name="Rectangle 2"/>
          <p:cNvSpPr>
            <a:spLocks noGrp="1" noChangeArrowheads="1"/>
          </p:cNvSpPr>
          <p:nvPr>
            <p:ph type="ctrTitle"/>
          </p:nvPr>
        </p:nvSpPr>
        <p:spPr>
          <a:xfrm>
            <a:off x="900113" y="1989138"/>
            <a:ext cx="7772400" cy="1008062"/>
          </a:xfrm>
        </p:spPr>
        <p:txBody>
          <a:bodyPr/>
          <a:lstStyle/>
          <a:p>
            <a:r>
              <a:rPr lang="es-ES" sz="2800"/>
              <a:t>Visión general de una red Inalámbrica</a:t>
            </a:r>
          </a:p>
        </p:txBody>
      </p:sp>
      <p:sp>
        <p:nvSpPr>
          <p:cNvPr id="2054" name="Text Box 6"/>
          <p:cNvSpPr txBox="1">
            <a:spLocks noChangeArrowheads="1"/>
          </p:cNvSpPr>
          <p:nvPr/>
        </p:nvSpPr>
        <p:spPr bwMode="auto">
          <a:xfrm>
            <a:off x="2771775" y="1557338"/>
            <a:ext cx="4175125" cy="914400"/>
          </a:xfrm>
          <a:prstGeom prst="rect">
            <a:avLst/>
          </a:prstGeom>
          <a:noFill/>
          <a:ln w="9525" algn="ctr">
            <a:noFill/>
            <a:miter lim="800000"/>
            <a:headEnd/>
            <a:tailEnd/>
          </a:ln>
          <a:effectLst/>
        </p:spPr>
        <p:txBody>
          <a:bodyPr>
            <a:spAutoFit/>
          </a:bodyPr>
          <a:lstStyle/>
          <a:p>
            <a:pPr>
              <a:spcBef>
                <a:spcPct val="50000"/>
              </a:spcBef>
            </a:pPr>
            <a:r>
              <a:rPr lang="es-ES" sz="5400" b="1">
                <a:effectLst>
                  <a:outerShdw blurRad="38100" dist="38100" dir="2700000" algn="tl">
                    <a:srgbClr val="000000"/>
                  </a:outerShdw>
                </a:effectLst>
              </a:rPr>
              <a:t>Bluetooth</a:t>
            </a:r>
          </a:p>
        </p:txBody>
      </p:sp>
      <p:sp>
        <p:nvSpPr>
          <p:cNvPr id="2064" name="Line 16"/>
          <p:cNvSpPr>
            <a:spLocks noChangeShapeType="1"/>
          </p:cNvSpPr>
          <p:nvPr/>
        </p:nvSpPr>
        <p:spPr bwMode="auto">
          <a:xfrm>
            <a:off x="2555875" y="1773238"/>
            <a:ext cx="0" cy="431800"/>
          </a:xfrm>
          <a:prstGeom prst="line">
            <a:avLst/>
          </a:prstGeom>
          <a:noFill/>
          <a:ln w="38100">
            <a:solidFill>
              <a:schemeClr val="tx1"/>
            </a:solidFill>
            <a:round/>
            <a:headEnd/>
            <a:tailEnd/>
          </a:ln>
          <a:effectLst/>
        </p:spPr>
        <p:txBody>
          <a:bodyPr wrap="none" anchor="ctr"/>
          <a:lstStyle/>
          <a:p>
            <a:endParaRPr lang="es-CO"/>
          </a:p>
        </p:txBody>
      </p:sp>
      <p:sp>
        <p:nvSpPr>
          <p:cNvPr id="2065" name="Line 17"/>
          <p:cNvSpPr>
            <a:spLocks noChangeShapeType="1"/>
          </p:cNvSpPr>
          <p:nvPr/>
        </p:nvSpPr>
        <p:spPr bwMode="auto">
          <a:xfrm>
            <a:off x="2555875" y="1773238"/>
            <a:ext cx="144463" cy="142875"/>
          </a:xfrm>
          <a:prstGeom prst="line">
            <a:avLst/>
          </a:prstGeom>
          <a:noFill/>
          <a:ln w="38100">
            <a:solidFill>
              <a:schemeClr val="tx1"/>
            </a:solidFill>
            <a:round/>
            <a:headEnd/>
            <a:tailEnd/>
          </a:ln>
          <a:effectLst/>
        </p:spPr>
        <p:txBody>
          <a:bodyPr wrap="none" anchor="ctr"/>
          <a:lstStyle/>
          <a:p>
            <a:endParaRPr lang="es-CO"/>
          </a:p>
        </p:txBody>
      </p:sp>
      <p:sp>
        <p:nvSpPr>
          <p:cNvPr id="2066" name="Line 18"/>
          <p:cNvSpPr>
            <a:spLocks noChangeShapeType="1"/>
          </p:cNvSpPr>
          <p:nvPr/>
        </p:nvSpPr>
        <p:spPr bwMode="auto">
          <a:xfrm flipH="1">
            <a:off x="2555875" y="1916113"/>
            <a:ext cx="144463" cy="144462"/>
          </a:xfrm>
          <a:prstGeom prst="line">
            <a:avLst/>
          </a:prstGeom>
          <a:noFill/>
          <a:ln w="38100">
            <a:solidFill>
              <a:schemeClr val="tx1"/>
            </a:solidFill>
            <a:round/>
            <a:headEnd/>
            <a:tailEnd/>
          </a:ln>
          <a:effectLst/>
        </p:spPr>
        <p:txBody>
          <a:bodyPr wrap="none" anchor="ctr"/>
          <a:lstStyle/>
          <a:p>
            <a:endParaRPr lang="es-CO"/>
          </a:p>
        </p:txBody>
      </p:sp>
      <p:sp>
        <p:nvSpPr>
          <p:cNvPr id="2067" name="Line 19"/>
          <p:cNvSpPr>
            <a:spLocks noChangeShapeType="1"/>
          </p:cNvSpPr>
          <p:nvPr/>
        </p:nvSpPr>
        <p:spPr bwMode="auto">
          <a:xfrm>
            <a:off x="2555875" y="2060575"/>
            <a:ext cx="144463" cy="144463"/>
          </a:xfrm>
          <a:prstGeom prst="line">
            <a:avLst/>
          </a:prstGeom>
          <a:noFill/>
          <a:ln w="38100">
            <a:solidFill>
              <a:schemeClr val="tx1"/>
            </a:solidFill>
            <a:round/>
            <a:headEnd/>
            <a:tailEnd/>
          </a:ln>
          <a:effectLst/>
        </p:spPr>
        <p:txBody>
          <a:bodyPr wrap="none" anchor="ctr"/>
          <a:lstStyle/>
          <a:p>
            <a:endParaRPr lang="es-CO"/>
          </a:p>
        </p:txBody>
      </p:sp>
      <p:sp>
        <p:nvSpPr>
          <p:cNvPr id="2068" name="Line 20"/>
          <p:cNvSpPr>
            <a:spLocks noChangeShapeType="1"/>
          </p:cNvSpPr>
          <p:nvPr/>
        </p:nvSpPr>
        <p:spPr bwMode="auto">
          <a:xfrm>
            <a:off x="2555875" y="2205038"/>
            <a:ext cx="0" cy="144462"/>
          </a:xfrm>
          <a:prstGeom prst="line">
            <a:avLst/>
          </a:prstGeom>
          <a:noFill/>
          <a:ln w="38100">
            <a:solidFill>
              <a:schemeClr val="tx1"/>
            </a:solidFill>
            <a:round/>
            <a:headEnd/>
            <a:tailEnd/>
          </a:ln>
          <a:effectLst/>
        </p:spPr>
        <p:txBody>
          <a:bodyPr wrap="none" anchor="ctr"/>
          <a:lstStyle/>
          <a:p>
            <a:endParaRPr lang="es-CO"/>
          </a:p>
        </p:txBody>
      </p:sp>
      <p:sp>
        <p:nvSpPr>
          <p:cNvPr id="2069" name="Line 21"/>
          <p:cNvSpPr>
            <a:spLocks noChangeShapeType="1"/>
          </p:cNvSpPr>
          <p:nvPr/>
        </p:nvSpPr>
        <p:spPr bwMode="auto">
          <a:xfrm flipV="1">
            <a:off x="2555875" y="2205038"/>
            <a:ext cx="144463" cy="144462"/>
          </a:xfrm>
          <a:prstGeom prst="line">
            <a:avLst/>
          </a:prstGeom>
          <a:noFill/>
          <a:ln w="38100">
            <a:solidFill>
              <a:schemeClr val="tx1"/>
            </a:solidFill>
            <a:round/>
            <a:headEnd/>
            <a:tailEnd/>
          </a:ln>
          <a:effectLst/>
        </p:spPr>
        <p:txBody>
          <a:bodyPr wrap="none" anchor="ctr"/>
          <a:lstStyle/>
          <a:p>
            <a:endParaRPr lang="es-CO"/>
          </a:p>
        </p:txBody>
      </p:sp>
      <p:sp>
        <p:nvSpPr>
          <p:cNvPr id="2070" name="Line 22"/>
          <p:cNvSpPr>
            <a:spLocks noChangeShapeType="1"/>
          </p:cNvSpPr>
          <p:nvPr/>
        </p:nvSpPr>
        <p:spPr bwMode="auto">
          <a:xfrm flipH="1">
            <a:off x="2413000" y="2060575"/>
            <a:ext cx="142875" cy="142875"/>
          </a:xfrm>
          <a:prstGeom prst="line">
            <a:avLst/>
          </a:prstGeom>
          <a:noFill/>
          <a:ln w="38100">
            <a:solidFill>
              <a:schemeClr val="tx1"/>
            </a:solidFill>
            <a:round/>
            <a:headEnd/>
            <a:tailEnd/>
          </a:ln>
          <a:effectLst/>
        </p:spPr>
        <p:txBody>
          <a:bodyPr wrap="none" anchor="ctr"/>
          <a:lstStyle/>
          <a:p>
            <a:endParaRPr lang="es-CO"/>
          </a:p>
        </p:txBody>
      </p:sp>
      <p:sp>
        <p:nvSpPr>
          <p:cNvPr id="2071" name="Line 23"/>
          <p:cNvSpPr>
            <a:spLocks noChangeShapeType="1"/>
          </p:cNvSpPr>
          <p:nvPr/>
        </p:nvSpPr>
        <p:spPr bwMode="auto">
          <a:xfrm flipH="1" flipV="1">
            <a:off x="2413000" y="1989138"/>
            <a:ext cx="142875" cy="71437"/>
          </a:xfrm>
          <a:prstGeom prst="line">
            <a:avLst/>
          </a:prstGeom>
          <a:noFill/>
          <a:ln w="38100">
            <a:solidFill>
              <a:schemeClr val="tx1"/>
            </a:solidFill>
            <a:round/>
            <a:headEnd/>
            <a:tailEnd/>
          </a:ln>
          <a:effectLst/>
        </p:spPr>
        <p:txBody>
          <a:bodyPr wrap="none" anchor="ctr"/>
          <a:lstStyle/>
          <a:p>
            <a:endParaRPr lang="es-CO"/>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s-ES" sz="4000"/>
              <a:t>Protocolos Bluetooth-LMP (I)</a:t>
            </a:r>
          </a:p>
        </p:txBody>
      </p:sp>
      <p:sp>
        <p:nvSpPr>
          <p:cNvPr id="102404" name="Rectangle 4"/>
          <p:cNvSpPr>
            <a:spLocks noChangeArrowheads="1"/>
          </p:cNvSpPr>
          <p:nvPr/>
        </p:nvSpPr>
        <p:spPr bwMode="auto">
          <a:xfrm>
            <a:off x="1547813" y="1989138"/>
            <a:ext cx="6121400" cy="431800"/>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2407" name="Rectangle 7"/>
          <p:cNvSpPr>
            <a:spLocks noChangeArrowheads="1"/>
          </p:cNvSpPr>
          <p:nvPr/>
        </p:nvSpPr>
        <p:spPr bwMode="auto">
          <a:xfrm>
            <a:off x="1547813" y="1989138"/>
            <a:ext cx="2160587" cy="431800"/>
          </a:xfrm>
          <a:prstGeom prst="rect">
            <a:avLst/>
          </a:prstGeom>
          <a:solidFill>
            <a:schemeClr val="accent2"/>
          </a:solidFill>
          <a:ln w="9525" algn="ctr">
            <a:solidFill>
              <a:schemeClr val="tx1"/>
            </a:solidFill>
            <a:miter lim="800000"/>
            <a:headEnd/>
            <a:tailEnd/>
          </a:ln>
          <a:effectLst/>
        </p:spPr>
        <p:txBody>
          <a:bodyPr wrap="none" anchor="ctr"/>
          <a:lstStyle/>
          <a:p>
            <a:endParaRPr lang="es-CO">
              <a:solidFill>
                <a:schemeClr val="accent2"/>
              </a:solidFill>
            </a:endParaRPr>
          </a:p>
        </p:txBody>
      </p:sp>
      <p:sp>
        <p:nvSpPr>
          <p:cNvPr id="102408" name="Rectangle 8"/>
          <p:cNvSpPr>
            <a:spLocks noChangeArrowheads="1"/>
          </p:cNvSpPr>
          <p:nvPr/>
        </p:nvSpPr>
        <p:spPr bwMode="auto">
          <a:xfrm>
            <a:off x="5075238" y="1989138"/>
            <a:ext cx="2592387" cy="431800"/>
          </a:xfrm>
          <a:prstGeom prst="rect">
            <a:avLst/>
          </a:prstGeom>
          <a:solidFill>
            <a:schemeClr val="tx2"/>
          </a:solidFill>
          <a:ln w="9525" algn="ctr">
            <a:solidFill>
              <a:schemeClr val="tx1"/>
            </a:solidFill>
            <a:miter lim="800000"/>
            <a:headEnd/>
            <a:tailEnd/>
          </a:ln>
          <a:effectLst/>
        </p:spPr>
        <p:txBody>
          <a:bodyPr wrap="none" anchor="ctr"/>
          <a:lstStyle/>
          <a:p>
            <a:endParaRPr lang="es-CO"/>
          </a:p>
        </p:txBody>
      </p:sp>
      <p:sp>
        <p:nvSpPr>
          <p:cNvPr id="102409" name="Text Box 9"/>
          <p:cNvSpPr txBox="1">
            <a:spLocks noChangeArrowheads="1"/>
          </p:cNvSpPr>
          <p:nvPr/>
        </p:nvSpPr>
        <p:spPr bwMode="auto">
          <a:xfrm>
            <a:off x="1619250" y="2060575"/>
            <a:ext cx="1944688" cy="304800"/>
          </a:xfrm>
          <a:prstGeom prst="rect">
            <a:avLst/>
          </a:prstGeom>
          <a:noFill/>
          <a:ln w="9525" algn="ctr">
            <a:noFill/>
            <a:miter lim="800000"/>
            <a:headEnd/>
            <a:tailEnd/>
          </a:ln>
          <a:effectLst/>
        </p:spPr>
        <p:txBody>
          <a:bodyPr>
            <a:spAutoFit/>
          </a:bodyPr>
          <a:lstStyle/>
          <a:p>
            <a:pPr algn="l">
              <a:spcBef>
                <a:spcPct val="50000"/>
              </a:spcBef>
            </a:pPr>
            <a:r>
              <a:rPr lang="es-ES" sz="1400" b="1">
                <a:solidFill>
                  <a:schemeClr val="bg2"/>
                </a:solidFill>
              </a:rPr>
              <a:t>Código de Acceso</a:t>
            </a:r>
          </a:p>
        </p:txBody>
      </p:sp>
      <p:sp>
        <p:nvSpPr>
          <p:cNvPr id="102410" name="Text Box 10"/>
          <p:cNvSpPr txBox="1">
            <a:spLocks noChangeArrowheads="1"/>
          </p:cNvSpPr>
          <p:nvPr/>
        </p:nvSpPr>
        <p:spPr bwMode="auto">
          <a:xfrm>
            <a:off x="3779838" y="2060575"/>
            <a:ext cx="1152525" cy="304800"/>
          </a:xfrm>
          <a:prstGeom prst="rect">
            <a:avLst/>
          </a:prstGeom>
          <a:noFill/>
          <a:ln w="9525" algn="ctr">
            <a:noFill/>
            <a:miter lim="800000"/>
            <a:headEnd/>
            <a:tailEnd/>
          </a:ln>
          <a:effectLst/>
        </p:spPr>
        <p:txBody>
          <a:bodyPr>
            <a:spAutoFit/>
          </a:bodyPr>
          <a:lstStyle/>
          <a:p>
            <a:pPr>
              <a:spcBef>
                <a:spcPct val="50000"/>
              </a:spcBef>
            </a:pPr>
            <a:r>
              <a:rPr lang="es-ES" sz="1400" b="1">
                <a:solidFill>
                  <a:schemeClr val="bg2"/>
                </a:solidFill>
              </a:rPr>
              <a:t>Cabecera</a:t>
            </a:r>
          </a:p>
        </p:txBody>
      </p:sp>
      <p:sp>
        <p:nvSpPr>
          <p:cNvPr id="102411" name="Text Box 11"/>
          <p:cNvSpPr txBox="1">
            <a:spLocks noChangeArrowheads="1"/>
          </p:cNvSpPr>
          <p:nvPr/>
        </p:nvSpPr>
        <p:spPr bwMode="auto">
          <a:xfrm>
            <a:off x="5219700" y="2060575"/>
            <a:ext cx="2376488" cy="304800"/>
          </a:xfrm>
          <a:prstGeom prst="rect">
            <a:avLst/>
          </a:prstGeom>
          <a:noFill/>
          <a:ln w="9525" algn="ctr">
            <a:noFill/>
            <a:miter lim="800000"/>
            <a:headEnd/>
            <a:tailEnd/>
          </a:ln>
          <a:effectLst/>
        </p:spPr>
        <p:txBody>
          <a:bodyPr>
            <a:spAutoFit/>
          </a:bodyPr>
          <a:lstStyle/>
          <a:p>
            <a:pPr>
              <a:spcBef>
                <a:spcPct val="50000"/>
              </a:spcBef>
            </a:pPr>
            <a:r>
              <a:rPr lang="es-ES" sz="1400" b="1">
                <a:solidFill>
                  <a:schemeClr val="bg2"/>
                </a:solidFill>
              </a:rPr>
              <a:t>Carga útil</a:t>
            </a:r>
          </a:p>
        </p:txBody>
      </p:sp>
      <p:sp>
        <p:nvSpPr>
          <p:cNvPr id="102412" name="Rectangle 12"/>
          <p:cNvSpPr>
            <a:spLocks noChangeArrowheads="1"/>
          </p:cNvSpPr>
          <p:nvPr/>
        </p:nvSpPr>
        <p:spPr bwMode="auto">
          <a:xfrm>
            <a:off x="3419475" y="3716338"/>
            <a:ext cx="1655763" cy="431800"/>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2413" name="Line 13"/>
          <p:cNvSpPr>
            <a:spLocks noChangeShapeType="1"/>
          </p:cNvSpPr>
          <p:nvPr/>
        </p:nvSpPr>
        <p:spPr bwMode="auto">
          <a:xfrm>
            <a:off x="3060700" y="3716338"/>
            <a:ext cx="3175" cy="431800"/>
          </a:xfrm>
          <a:prstGeom prst="line">
            <a:avLst/>
          </a:prstGeom>
          <a:noFill/>
          <a:ln w="9525">
            <a:solidFill>
              <a:schemeClr val="tx1"/>
            </a:solidFill>
            <a:round/>
            <a:headEnd/>
            <a:tailEnd/>
          </a:ln>
          <a:effectLst/>
        </p:spPr>
        <p:txBody>
          <a:bodyPr wrap="none" anchor="ctr"/>
          <a:lstStyle/>
          <a:p>
            <a:endParaRPr lang="es-CO"/>
          </a:p>
        </p:txBody>
      </p:sp>
      <p:sp>
        <p:nvSpPr>
          <p:cNvPr id="102414" name="Line 14"/>
          <p:cNvSpPr>
            <a:spLocks noChangeShapeType="1"/>
          </p:cNvSpPr>
          <p:nvPr/>
        </p:nvSpPr>
        <p:spPr bwMode="auto">
          <a:xfrm>
            <a:off x="5364163" y="3716338"/>
            <a:ext cx="3175" cy="431800"/>
          </a:xfrm>
          <a:prstGeom prst="line">
            <a:avLst/>
          </a:prstGeom>
          <a:noFill/>
          <a:ln w="9525">
            <a:solidFill>
              <a:schemeClr val="tx1"/>
            </a:solidFill>
            <a:round/>
            <a:headEnd/>
            <a:tailEnd/>
          </a:ln>
          <a:effectLst/>
        </p:spPr>
        <p:txBody>
          <a:bodyPr wrap="none" anchor="ctr"/>
          <a:lstStyle/>
          <a:p>
            <a:endParaRPr lang="es-CO"/>
          </a:p>
        </p:txBody>
      </p:sp>
      <p:sp>
        <p:nvSpPr>
          <p:cNvPr id="102415" name="Rectangle 15"/>
          <p:cNvSpPr>
            <a:spLocks noChangeArrowheads="1"/>
          </p:cNvSpPr>
          <p:nvPr/>
        </p:nvSpPr>
        <p:spPr bwMode="auto">
          <a:xfrm>
            <a:off x="1763713" y="3716338"/>
            <a:ext cx="1655762" cy="431800"/>
          </a:xfrm>
          <a:prstGeom prst="rect">
            <a:avLst/>
          </a:prstGeom>
          <a:solidFill>
            <a:schemeClr val="accent2"/>
          </a:solidFill>
          <a:ln w="9525" algn="ctr">
            <a:solidFill>
              <a:schemeClr val="tx1"/>
            </a:solidFill>
            <a:miter lim="800000"/>
            <a:headEnd/>
            <a:tailEnd/>
          </a:ln>
          <a:effectLst/>
        </p:spPr>
        <p:txBody>
          <a:bodyPr wrap="none" anchor="ctr"/>
          <a:lstStyle/>
          <a:p>
            <a:endParaRPr lang="es-CO">
              <a:solidFill>
                <a:schemeClr val="accent2"/>
              </a:solidFill>
            </a:endParaRPr>
          </a:p>
        </p:txBody>
      </p:sp>
      <p:sp>
        <p:nvSpPr>
          <p:cNvPr id="102416" name="Rectangle 16"/>
          <p:cNvSpPr>
            <a:spLocks noChangeArrowheads="1"/>
          </p:cNvSpPr>
          <p:nvPr/>
        </p:nvSpPr>
        <p:spPr bwMode="auto">
          <a:xfrm>
            <a:off x="5076825" y="3716338"/>
            <a:ext cx="2879725" cy="431800"/>
          </a:xfrm>
          <a:prstGeom prst="rect">
            <a:avLst/>
          </a:prstGeom>
          <a:solidFill>
            <a:schemeClr val="tx2"/>
          </a:solidFill>
          <a:ln w="9525" algn="ctr">
            <a:solidFill>
              <a:schemeClr val="tx1"/>
            </a:solidFill>
            <a:miter lim="800000"/>
            <a:headEnd/>
            <a:tailEnd/>
          </a:ln>
          <a:effectLst/>
        </p:spPr>
        <p:txBody>
          <a:bodyPr wrap="none" anchor="ctr"/>
          <a:lstStyle/>
          <a:p>
            <a:endParaRPr lang="es-CO"/>
          </a:p>
        </p:txBody>
      </p:sp>
      <p:sp>
        <p:nvSpPr>
          <p:cNvPr id="102417" name="Text Box 17"/>
          <p:cNvSpPr txBox="1">
            <a:spLocks noChangeArrowheads="1"/>
          </p:cNvSpPr>
          <p:nvPr/>
        </p:nvSpPr>
        <p:spPr bwMode="auto">
          <a:xfrm>
            <a:off x="1763713" y="3789363"/>
            <a:ext cx="1657350" cy="304800"/>
          </a:xfrm>
          <a:prstGeom prst="rect">
            <a:avLst/>
          </a:prstGeom>
          <a:noFill/>
          <a:ln w="9525" algn="ctr">
            <a:noFill/>
            <a:miter lim="800000"/>
            <a:headEnd/>
            <a:tailEnd/>
          </a:ln>
          <a:effectLst/>
        </p:spPr>
        <p:txBody>
          <a:bodyPr>
            <a:spAutoFit/>
          </a:bodyPr>
          <a:lstStyle/>
          <a:p>
            <a:pPr algn="l">
              <a:spcBef>
                <a:spcPct val="50000"/>
              </a:spcBef>
            </a:pPr>
            <a:r>
              <a:rPr lang="es-ES" sz="1400" b="1">
                <a:solidFill>
                  <a:schemeClr val="bg2"/>
                </a:solidFill>
              </a:rPr>
              <a:t>ID transacción</a:t>
            </a:r>
          </a:p>
        </p:txBody>
      </p:sp>
      <p:sp>
        <p:nvSpPr>
          <p:cNvPr id="102418" name="Text Box 18"/>
          <p:cNvSpPr txBox="1">
            <a:spLocks noChangeArrowheads="1"/>
          </p:cNvSpPr>
          <p:nvPr/>
        </p:nvSpPr>
        <p:spPr bwMode="auto">
          <a:xfrm>
            <a:off x="3492500" y="3789363"/>
            <a:ext cx="1439863" cy="304800"/>
          </a:xfrm>
          <a:prstGeom prst="rect">
            <a:avLst/>
          </a:prstGeom>
          <a:noFill/>
          <a:ln w="9525" algn="ctr">
            <a:noFill/>
            <a:miter lim="800000"/>
            <a:headEnd/>
            <a:tailEnd/>
          </a:ln>
          <a:effectLst/>
        </p:spPr>
        <p:txBody>
          <a:bodyPr>
            <a:spAutoFit/>
          </a:bodyPr>
          <a:lstStyle/>
          <a:p>
            <a:pPr>
              <a:spcBef>
                <a:spcPct val="50000"/>
              </a:spcBef>
            </a:pPr>
            <a:r>
              <a:rPr lang="es-ES" sz="1400" b="1">
                <a:solidFill>
                  <a:schemeClr val="bg2"/>
                </a:solidFill>
              </a:rPr>
              <a:t>Código Op</a:t>
            </a:r>
          </a:p>
        </p:txBody>
      </p:sp>
      <p:sp>
        <p:nvSpPr>
          <p:cNvPr id="102420" name="Rectangle 20"/>
          <p:cNvSpPr>
            <a:spLocks noChangeArrowheads="1"/>
          </p:cNvSpPr>
          <p:nvPr/>
        </p:nvSpPr>
        <p:spPr bwMode="auto">
          <a:xfrm>
            <a:off x="7235825" y="3716338"/>
            <a:ext cx="720725" cy="431800"/>
          </a:xfrm>
          <a:prstGeom prst="rect">
            <a:avLst/>
          </a:prstGeom>
          <a:solidFill>
            <a:srgbClr val="99CCFF"/>
          </a:solidFill>
          <a:ln w="9525" algn="ctr">
            <a:solidFill>
              <a:schemeClr val="tx1"/>
            </a:solidFill>
            <a:miter lim="800000"/>
            <a:headEnd/>
            <a:tailEnd/>
          </a:ln>
          <a:effectLst/>
        </p:spPr>
        <p:txBody>
          <a:bodyPr wrap="none" anchor="ctr"/>
          <a:lstStyle/>
          <a:p>
            <a:endParaRPr lang="es-CO"/>
          </a:p>
        </p:txBody>
      </p:sp>
      <p:sp>
        <p:nvSpPr>
          <p:cNvPr id="102421" name="Line 21"/>
          <p:cNvSpPr>
            <a:spLocks noChangeShapeType="1"/>
          </p:cNvSpPr>
          <p:nvPr/>
        </p:nvSpPr>
        <p:spPr bwMode="auto">
          <a:xfrm flipH="1">
            <a:off x="1763713" y="2420938"/>
            <a:ext cx="3240087" cy="1295400"/>
          </a:xfrm>
          <a:prstGeom prst="line">
            <a:avLst/>
          </a:prstGeom>
          <a:noFill/>
          <a:ln w="38100">
            <a:solidFill>
              <a:schemeClr val="tx1"/>
            </a:solidFill>
            <a:prstDash val="dash"/>
            <a:round/>
            <a:headEnd/>
            <a:tailEnd/>
          </a:ln>
          <a:effectLst/>
        </p:spPr>
        <p:txBody>
          <a:bodyPr wrap="none" anchor="ctr"/>
          <a:lstStyle/>
          <a:p>
            <a:endParaRPr lang="es-CO"/>
          </a:p>
        </p:txBody>
      </p:sp>
      <p:sp>
        <p:nvSpPr>
          <p:cNvPr id="102422" name="Line 22"/>
          <p:cNvSpPr>
            <a:spLocks noChangeShapeType="1"/>
          </p:cNvSpPr>
          <p:nvPr/>
        </p:nvSpPr>
        <p:spPr bwMode="auto">
          <a:xfrm>
            <a:off x="7667625" y="2492375"/>
            <a:ext cx="288925" cy="1223963"/>
          </a:xfrm>
          <a:prstGeom prst="line">
            <a:avLst/>
          </a:prstGeom>
          <a:noFill/>
          <a:ln w="38100">
            <a:solidFill>
              <a:schemeClr val="tx1"/>
            </a:solidFill>
            <a:prstDash val="dash"/>
            <a:round/>
            <a:headEnd/>
            <a:tailEnd/>
          </a:ln>
          <a:effectLst/>
        </p:spPr>
        <p:txBody>
          <a:bodyPr wrap="none" anchor="ctr"/>
          <a:lstStyle/>
          <a:p>
            <a:endParaRPr lang="es-CO"/>
          </a:p>
        </p:txBody>
      </p:sp>
      <p:sp>
        <p:nvSpPr>
          <p:cNvPr id="102431" name="Text Box 31"/>
          <p:cNvSpPr txBox="1">
            <a:spLocks noChangeArrowheads="1"/>
          </p:cNvSpPr>
          <p:nvPr/>
        </p:nvSpPr>
        <p:spPr bwMode="auto">
          <a:xfrm>
            <a:off x="5148263" y="3789363"/>
            <a:ext cx="2016125" cy="304800"/>
          </a:xfrm>
          <a:prstGeom prst="rect">
            <a:avLst/>
          </a:prstGeom>
          <a:noFill/>
          <a:ln w="9525" algn="ctr">
            <a:noFill/>
            <a:miter lim="800000"/>
            <a:headEnd/>
            <a:tailEnd/>
          </a:ln>
          <a:effectLst/>
        </p:spPr>
        <p:txBody>
          <a:bodyPr>
            <a:spAutoFit/>
          </a:bodyPr>
          <a:lstStyle/>
          <a:p>
            <a:pPr>
              <a:spcBef>
                <a:spcPct val="50000"/>
              </a:spcBef>
            </a:pPr>
            <a:r>
              <a:rPr lang="es-ES" sz="1400" b="1">
                <a:solidFill>
                  <a:schemeClr val="bg2"/>
                </a:solidFill>
              </a:rPr>
              <a:t>Content</a:t>
            </a:r>
          </a:p>
        </p:txBody>
      </p:sp>
      <p:sp>
        <p:nvSpPr>
          <p:cNvPr id="102432" name="Text Box 32"/>
          <p:cNvSpPr txBox="1">
            <a:spLocks noChangeArrowheads="1"/>
          </p:cNvSpPr>
          <p:nvPr/>
        </p:nvSpPr>
        <p:spPr bwMode="auto">
          <a:xfrm>
            <a:off x="7235825" y="3789363"/>
            <a:ext cx="792163" cy="304800"/>
          </a:xfrm>
          <a:prstGeom prst="rect">
            <a:avLst/>
          </a:prstGeom>
          <a:noFill/>
          <a:ln w="9525" algn="ctr">
            <a:noFill/>
            <a:miter lim="800000"/>
            <a:headEnd/>
            <a:tailEnd/>
          </a:ln>
          <a:effectLst/>
        </p:spPr>
        <p:txBody>
          <a:bodyPr>
            <a:spAutoFit/>
          </a:bodyPr>
          <a:lstStyle/>
          <a:p>
            <a:pPr>
              <a:spcBef>
                <a:spcPct val="50000"/>
              </a:spcBef>
            </a:pPr>
            <a:r>
              <a:rPr lang="es-ES" sz="1400" b="1"/>
              <a:t>CRC</a:t>
            </a:r>
          </a:p>
        </p:txBody>
      </p:sp>
      <p:sp>
        <p:nvSpPr>
          <p:cNvPr id="102433" name="Text Box 33"/>
          <p:cNvSpPr txBox="1">
            <a:spLocks noChangeArrowheads="1"/>
          </p:cNvSpPr>
          <p:nvPr/>
        </p:nvSpPr>
        <p:spPr bwMode="auto">
          <a:xfrm>
            <a:off x="1258888" y="5445125"/>
            <a:ext cx="7561262" cy="366713"/>
          </a:xfrm>
          <a:prstGeom prst="rect">
            <a:avLst/>
          </a:prstGeom>
          <a:noFill/>
          <a:ln w="9525" algn="ctr">
            <a:noFill/>
            <a:miter lim="800000"/>
            <a:headEnd/>
            <a:tailEnd/>
          </a:ln>
          <a:effectLst/>
        </p:spPr>
        <p:txBody>
          <a:bodyPr>
            <a:spAutoFit/>
          </a:bodyPr>
          <a:lstStyle/>
          <a:p>
            <a:pPr algn="l">
              <a:spcBef>
                <a:spcPct val="50000"/>
              </a:spcBef>
            </a:pPr>
            <a:r>
              <a:rPr lang="es-ES">
                <a:effectLst>
                  <a:outerShdw blurRad="38100" dist="38100" dir="2700000" algn="tl">
                    <a:srgbClr val="000000"/>
                  </a:outerShdw>
                </a:effectLst>
              </a:rPr>
              <a:t>1</a:t>
            </a:r>
            <a:r>
              <a:rPr lang="es-ES" sz="1600">
                <a:effectLst>
                  <a:outerShdw blurRad="38100" dist="38100" dir="2700000" algn="tl">
                    <a:srgbClr val="000000"/>
                  </a:outerShdw>
                </a:effectLst>
              </a:rPr>
              <a:t>. Id Transacción: Indica si la PDU es del maestro o del esclavo</a:t>
            </a:r>
          </a:p>
        </p:txBody>
      </p:sp>
      <p:sp>
        <p:nvSpPr>
          <p:cNvPr id="102434" name="Text Box 34"/>
          <p:cNvSpPr txBox="1">
            <a:spLocks noChangeArrowheads="1"/>
          </p:cNvSpPr>
          <p:nvPr/>
        </p:nvSpPr>
        <p:spPr bwMode="auto">
          <a:xfrm>
            <a:off x="1258888" y="5805488"/>
            <a:ext cx="7343775" cy="336550"/>
          </a:xfrm>
          <a:prstGeom prst="rect">
            <a:avLst/>
          </a:prstGeom>
          <a:noFill/>
          <a:ln w="9525" algn="ctr">
            <a:noFill/>
            <a:miter lim="800000"/>
            <a:headEnd/>
            <a:tailEnd/>
          </a:ln>
          <a:effectLst/>
        </p:spPr>
        <p:txBody>
          <a:bodyPr>
            <a:spAutoFit/>
          </a:bodyPr>
          <a:lstStyle/>
          <a:p>
            <a:pPr algn="l">
              <a:spcBef>
                <a:spcPct val="50000"/>
              </a:spcBef>
            </a:pPr>
            <a:r>
              <a:rPr lang="es-ES" sz="1600">
                <a:effectLst>
                  <a:outerShdw blurRad="38100" dist="38100" dir="2700000" algn="tl">
                    <a:srgbClr val="000000"/>
                  </a:outerShdw>
                </a:effectLst>
              </a:rPr>
              <a:t>2. Código Op.: Código que permite identificar las PDUs.</a:t>
            </a:r>
          </a:p>
        </p:txBody>
      </p:sp>
      <p:sp>
        <p:nvSpPr>
          <p:cNvPr id="102435" name="Text Box 35"/>
          <p:cNvSpPr txBox="1">
            <a:spLocks noChangeArrowheads="1"/>
          </p:cNvSpPr>
          <p:nvPr/>
        </p:nvSpPr>
        <p:spPr bwMode="auto">
          <a:xfrm>
            <a:off x="1258888" y="6092825"/>
            <a:ext cx="7343775" cy="336550"/>
          </a:xfrm>
          <a:prstGeom prst="rect">
            <a:avLst/>
          </a:prstGeom>
          <a:noFill/>
          <a:ln w="9525" algn="ctr">
            <a:noFill/>
            <a:miter lim="800000"/>
            <a:headEnd/>
            <a:tailEnd/>
          </a:ln>
          <a:effectLst/>
        </p:spPr>
        <p:txBody>
          <a:bodyPr>
            <a:spAutoFit/>
          </a:bodyPr>
          <a:lstStyle/>
          <a:p>
            <a:pPr algn="l">
              <a:spcBef>
                <a:spcPct val="50000"/>
              </a:spcBef>
            </a:pPr>
            <a:r>
              <a:rPr lang="es-ES" sz="1600">
                <a:effectLst>
                  <a:outerShdw blurRad="38100" dist="38100" dir="2700000" algn="tl">
                    <a:srgbClr val="000000"/>
                  </a:outerShdw>
                </a:effectLst>
              </a:rPr>
              <a:t>3. Content: Contendrá información especifica de la aplicación.</a:t>
            </a:r>
          </a:p>
        </p:txBody>
      </p:sp>
      <p:sp>
        <p:nvSpPr>
          <p:cNvPr id="102436" name="Text Box 36"/>
          <p:cNvSpPr txBox="1">
            <a:spLocks noChangeArrowheads="1"/>
          </p:cNvSpPr>
          <p:nvPr/>
        </p:nvSpPr>
        <p:spPr bwMode="auto">
          <a:xfrm>
            <a:off x="1042988" y="4365625"/>
            <a:ext cx="7200900" cy="1069975"/>
          </a:xfrm>
          <a:prstGeom prst="rect">
            <a:avLst/>
          </a:prstGeom>
          <a:noFill/>
          <a:ln w="9525" algn="ctr">
            <a:noFill/>
            <a:miter lim="800000"/>
            <a:headEnd/>
            <a:tailEnd/>
          </a:ln>
          <a:effectLst/>
        </p:spPr>
        <p:txBody>
          <a:bodyPr>
            <a:spAutoFit/>
          </a:bodyPr>
          <a:lstStyle/>
          <a:p>
            <a:pPr algn="l">
              <a:spcBef>
                <a:spcPct val="50000"/>
              </a:spcBef>
            </a:pPr>
            <a:r>
              <a:rPr lang="es-ES" sz="1600">
                <a:effectLst>
                  <a:outerShdw blurRad="38100" dist="38100" dir="2700000" algn="tl">
                    <a:srgbClr val="000000"/>
                  </a:outerShdw>
                </a:effectLst>
              </a:rPr>
              <a:t>LMP especifica un conjunto de PDU obligatorias y otras opcionales. Las obligatorias deben ser soportadas por defecto. Las opcionales no tienen porque ser soportadas, no obstante es recomendable su soporte.</a:t>
            </a:r>
          </a:p>
        </p:txBody>
      </p:sp>
      <p:sp>
        <p:nvSpPr>
          <p:cNvPr id="102437" name="Text Box 37"/>
          <p:cNvSpPr txBox="1">
            <a:spLocks noChangeArrowheads="1"/>
          </p:cNvSpPr>
          <p:nvPr/>
        </p:nvSpPr>
        <p:spPr bwMode="auto">
          <a:xfrm>
            <a:off x="1187450" y="1196975"/>
            <a:ext cx="7489825" cy="1192213"/>
          </a:xfrm>
          <a:prstGeom prst="rect">
            <a:avLst/>
          </a:prstGeom>
          <a:noFill/>
          <a:ln w="9525" algn="ctr">
            <a:noFill/>
            <a:miter lim="800000"/>
            <a:headEnd/>
            <a:tailEnd/>
          </a:ln>
          <a:effectLst/>
        </p:spPr>
        <p:txBody>
          <a:bodyPr>
            <a:spAutoFit/>
          </a:bodyPr>
          <a:lstStyle/>
          <a:p>
            <a:pPr algn="l">
              <a:spcBef>
                <a:spcPct val="50000"/>
              </a:spcBef>
            </a:pPr>
            <a:r>
              <a:rPr lang="es-ES" sz="1600" u="sng">
                <a:effectLst>
                  <a:outerShdw blurRad="38100" dist="38100" dir="2700000" algn="tl">
                    <a:srgbClr val="000000"/>
                  </a:outerShdw>
                </a:effectLst>
              </a:rPr>
              <a:t>LMP-Link Manager protocol</a:t>
            </a:r>
          </a:p>
          <a:p>
            <a:pPr algn="l">
              <a:spcBef>
                <a:spcPct val="50000"/>
              </a:spcBef>
            </a:pPr>
            <a:r>
              <a:rPr lang="es-ES" sz="1600">
                <a:effectLst>
                  <a:outerShdw blurRad="38100" dist="38100" dir="2700000" algn="tl">
                    <a:srgbClr val="000000"/>
                  </a:outerShdw>
                </a:effectLst>
              </a:rPr>
              <a:t>El siguiente protocolo específico se encarga de la gestión del enlace entre dispositivos Bluetooth, de la seguridad , del control de paquetes, potencia, calidad del de servicio y control de la piconet</a:t>
            </a:r>
            <a:r>
              <a:rPr lang="es-ES" sz="1600"/>
              <a:t>.</a:t>
            </a:r>
          </a:p>
        </p:txBody>
      </p:sp>
      <p:sp>
        <p:nvSpPr>
          <p:cNvPr id="102438" name="Text Box 38"/>
          <p:cNvSpPr txBox="1">
            <a:spLocks noChangeArrowheads="1"/>
          </p:cNvSpPr>
          <p:nvPr/>
        </p:nvSpPr>
        <p:spPr bwMode="auto">
          <a:xfrm>
            <a:off x="1187450" y="1196975"/>
            <a:ext cx="3097213" cy="336550"/>
          </a:xfrm>
          <a:prstGeom prst="rect">
            <a:avLst/>
          </a:prstGeom>
          <a:noFill/>
          <a:ln w="9525" algn="ctr">
            <a:noFill/>
            <a:miter lim="800000"/>
            <a:headEnd/>
            <a:tailEnd/>
          </a:ln>
          <a:effectLst/>
        </p:spPr>
        <p:txBody>
          <a:bodyPr>
            <a:spAutoFit/>
          </a:bodyPr>
          <a:lstStyle/>
          <a:p>
            <a:pPr algn="l">
              <a:spcBef>
                <a:spcPct val="50000"/>
              </a:spcBef>
            </a:pPr>
            <a:r>
              <a:rPr lang="es-ES" sz="1600" u="sng">
                <a:effectLst>
                  <a:outerShdw blurRad="38100" dist="38100" dir="2700000" algn="tl">
                    <a:srgbClr val="000000"/>
                  </a:outerShdw>
                </a:effectLst>
              </a:rPr>
              <a:t>Formato de paquete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2437"/>
                                        </p:tgtEl>
                                        <p:attrNameLst>
                                          <p:attrName>style.visibility</p:attrName>
                                        </p:attrNameLst>
                                      </p:cBhvr>
                                      <p:to>
                                        <p:strVal val="visible"/>
                                      </p:to>
                                    </p:set>
                                    <p:animEffect transition="in" filter="dissolve">
                                      <p:cBhvr>
                                        <p:cTn id="7" dur="500"/>
                                        <p:tgtEl>
                                          <p:spTgt spid="1024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09"/>
                                        </p:tgtEl>
                                        <p:attrNameLst>
                                          <p:attrName>style.visibility</p:attrName>
                                        </p:attrNameLst>
                                      </p:cBhvr>
                                      <p:to>
                                        <p:strVal val="visible"/>
                                      </p:to>
                                    </p:set>
                                    <p:animEffect transition="in" filter="dissolve">
                                      <p:cBhvr>
                                        <p:cTn id="12" dur="500"/>
                                        <p:tgtEl>
                                          <p:spTgt spid="10240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2410"/>
                                        </p:tgtEl>
                                        <p:attrNameLst>
                                          <p:attrName>style.visibility</p:attrName>
                                        </p:attrNameLst>
                                      </p:cBhvr>
                                      <p:to>
                                        <p:strVal val="visible"/>
                                      </p:to>
                                    </p:set>
                                    <p:animEffect transition="in" filter="dissolve">
                                      <p:cBhvr>
                                        <p:cTn id="15" dur="500"/>
                                        <p:tgtEl>
                                          <p:spTgt spid="1024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2411"/>
                                        </p:tgtEl>
                                        <p:attrNameLst>
                                          <p:attrName>style.visibility</p:attrName>
                                        </p:attrNameLst>
                                      </p:cBhvr>
                                      <p:to>
                                        <p:strVal val="visible"/>
                                      </p:to>
                                    </p:set>
                                    <p:animEffect transition="in" filter="dissolve">
                                      <p:cBhvr>
                                        <p:cTn id="18" dur="500"/>
                                        <p:tgtEl>
                                          <p:spTgt spid="1024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2412"/>
                                        </p:tgtEl>
                                        <p:attrNameLst>
                                          <p:attrName>style.visibility</p:attrName>
                                        </p:attrNameLst>
                                      </p:cBhvr>
                                      <p:to>
                                        <p:strVal val="visible"/>
                                      </p:to>
                                    </p:set>
                                    <p:animEffect transition="in" filter="dissolve">
                                      <p:cBhvr>
                                        <p:cTn id="21" dur="500"/>
                                        <p:tgtEl>
                                          <p:spTgt spid="1024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2413"/>
                                        </p:tgtEl>
                                        <p:attrNameLst>
                                          <p:attrName>style.visibility</p:attrName>
                                        </p:attrNameLst>
                                      </p:cBhvr>
                                      <p:to>
                                        <p:strVal val="visible"/>
                                      </p:to>
                                    </p:set>
                                    <p:animEffect transition="in" filter="dissolve">
                                      <p:cBhvr>
                                        <p:cTn id="24" dur="500"/>
                                        <p:tgtEl>
                                          <p:spTgt spid="1024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2414"/>
                                        </p:tgtEl>
                                        <p:attrNameLst>
                                          <p:attrName>style.visibility</p:attrName>
                                        </p:attrNameLst>
                                      </p:cBhvr>
                                      <p:to>
                                        <p:strVal val="visible"/>
                                      </p:to>
                                    </p:set>
                                    <p:animEffect transition="in" filter="dissolve">
                                      <p:cBhvr>
                                        <p:cTn id="27" dur="500"/>
                                        <p:tgtEl>
                                          <p:spTgt spid="10241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2415"/>
                                        </p:tgtEl>
                                        <p:attrNameLst>
                                          <p:attrName>style.visibility</p:attrName>
                                        </p:attrNameLst>
                                      </p:cBhvr>
                                      <p:to>
                                        <p:strVal val="visible"/>
                                      </p:to>
                                    </p:set>
                                    <p:animEffect transition="in" filter="dissolve">
                                      <p:cBhvr>
                                        <p:cTn id="30" dur="500"/>
                                        <p:tgtEl>
                                          <p:spTgt spid="10241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02416"/>
                                        </p:tgtEl>
                                        <p:attrNameLst>
                                          <p:attrName>style.visibility</p:attrName>
                                        </p:attrNameLst>
                                      </p:cBhvr>
                                      <p:to>
                                        <p:strVal val="visible"/>
                                      </p:to>
                                    </p:set>
                                    <p:animEffect transition="in" filter="dissolve">
                                      <p:cBhvr>
                                        <p:cTn id="33" dur="500"/>
                                        <p:tgtEl>
                                          <p:spTgt spid="10241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02417"/>
                                        </p:tgtEl>
                                        <p:attrNameLst>
                                          <p:attrName>style.visibility</p:attrName>
                                        </p:attrNameLst>
                                      </p:cBhvr>
                                      <p:to>
                                        <p:strVal val="visible"/>
                                      </p:to>
                                    </p:set>
                                    <p:animEffect transition="in" filter="dissolve">
                                      <p:cBhvr>
                                        <p:cTn id="36" dur="500"/>
                                        <p:tgtEl>
                                          <p:spTgt spid="10241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2418"/>
                                        </p:tgtEl>
                                        <p:attrNameLst>
                                          <p:attrName>style.visibility</p:attrName>
                                        </p:attrNameLst>
                                      </p:cBhvr>
                                      <p:to>
                                        <p:strVal val="visible"/>
                                      </p:to>
                                    </p:set>
                                    <p:animEffect transition="in" filter="dissolve">
                                      <p:cBhvr>
                                        <p:cTn id="39" dur="500"/>
                                        <p:tgtEl>
                                          <p:spTgt spid="10241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02420"/>
                                        </p:tgtEl>
                                        <p:attrNameLst>
                                          <p:attrName>style.visibility</p:attrName>
                                        </p:attrNameLst>
                                      </p:cBhvr>
                                      <p:to>
                                        <p:strVal val="visible"/>
                                      </p:to>
                                    </p:set>
                                    <p:animEffect transition="in" filter="dissolve">
                                      <p:cBhvr>
                                        <p:cTn id="42" dur="500"/>
                                        <p:tgtEl>
                                          <p:spTgt spid="10242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2421"/>
                                        </p:tgtEl>
                                        <p:attrNameLst>
                                          <p:attrName>style.visibility</p:attrName>
                                        </p:attrNameLst>
                                      </p:cBhvr>
                                      <p:to>
                                        <p:strVal val="visible"/>
                                      </p:to>
                                    </p:set>
                                    <p:animEffect transition="in" filter="dissolve">
                                      <p:cBhvr>
                                        <p:cTn id="45" dur="500"/>
                                        <p:tgtEl>
                                          <p:spTgt spid="10242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02422"/>
                                        </p:tgtEl>
                                        <p:attrNameLst>
                                          <p:attrName>style.visibility</p:attrName>
                                        </p:attrNameLst>
                                      </p:cBhvr>
                                      <p:to>
                                        <p:strVal val="visible"/>
                                      </p:to>
                                    </p:set>
                                    <p:animEffect transition="in" filter="dissolve">
                                      <p:cBhvr>
                                        <p:cTn id="48" dur="500"/>
                                        <p:tgtEl>
                                          <p:spTgt spid="10242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02431"/>
                                        </p:tgtEl>
                                        <p:attrNameLst>
                                          <p:attrName>style.visibility</p:attrName>
                                        </p:attrNameLst>
                                      </p:cBhvr>
                                      <p:to>
                                        <p:strVal val="visible"/>
                                      </p:to>
                                    </p:set>
                                    <p:animEffect transition="in" filter="dissolve">
                                      <p:cBhvr>
                                        <p:cTn id="51" dur="500"/>
                                        <p:tgtEl>
                                          <p:spTgt spid="10243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02408"/>
                                        </p:tgtEl>
                                        <p:attrNameLst>
                                          <p:attrName>style.visibility</p:attrName>
                                        </p:attrNameLst>
                                      </p:cBhvr>
                                      <p:to>
                                        <p:strVal val="visible"/>
                                      </p:to>
                                    </p:set>
                                    <p:animEffect transition="in" filter="dissolve">
                                      <p:cBhvr>
                                        <p:cTn id="54" dur="500"/>
                                        <p:tgtEl>
                                          <p:spTgt spid="10240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02407"/>
                                        </p:tgtEl>
                                        <p:attrNameLst>
                                          <p:attrName>style.visibility</p:attrName>
                                        </p:attrNameLst>
                                      </p:cBhvr>
                                      <p:to>
                                        <p:strVal val="visible"/>
                                      </p:to>
                                    </p:set>
                                    <p:animEffect transition="in" filter="dissolve">
                                      <p:cBhvr>
                                        <p:cTn id="57" dur="500"/>
                                        <p:tgtEl>
                                          <p:spTgt spid="10240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02404"/>
                                        </p:tgtEl>
                                        <p:attrNameLst>
                                          <p:attrName>style.visibility</p:attrName>
                                        </p:attrNameLst>
                                      </p:cBhvr>
                                      <p:to>
                                        <p:strVal val="visible"/>
                                      </p:to>
                                    </p:set>
                                    <p:animEffect transition="in" filter="dissolve">
                                      <p:cBhvr>
                                        <p:cTn id="60" dur="500"/>
                                        <p:tgtEl>
                                          <p:spTgt spid="10240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02432"/>
                                        </p:tgtEl>
                                        <p:attrNameLst>
                                          <p:attrName>style.visibility</p:attrName>
                                        </p:attrNameLst>
                                      </p:cBhvr>
                                      <p:to>
                                        <p:strVal val="visible"/>
                                      </p:to>
                                    </p:set>
                                    <p:animEffect transition="in" filter="dissolve">
                                      <p:cBhvr>
                                        <p:cTn id="63" dur="500"/>
                                        <p:tgtEl>
                                          <p:spTgt spid="10243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02436"/>
                                        </p:tgtEl>
                                        <p:attrNameLst>
                                          <p:attrName>style.visibility</p:attrName>
                                        </p:attrNameLst>
                                      </p:cBhvr>
                                      <p:to>
                                        <p:strVal val="visible"/>
                                      </p:to>
                                    </p:set>
                                    <p:animEffect transition="in" filter="dissolve">
                                      <p:cBhvr>
                                        <p:cTn id="66" dur="500"/>
                                        <p:tgtEl>
                                          <p:spTgt spid="10243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02433"/>
                                        </p:tgtEl>
                                        <p:attrNameLst>
                                          <p:attrName>style.visibility</p:attrName>
                                        </p:attrNameLst>
                                      </p:cBhvr>
                                      <p:to>
                                        <p:strVal val="visible"/>
                                      </p:to>
                                    </p:set>
                                    <p:animEffect transition="in" filter="dissolve">
                                      <p:cBhvr>
                                        <p:cTn id="69" dur="500"/>
                                        <p:tgtEl>
                                          <p:spTgt spid="1024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02434"/>
                                        </p:tgtEl>
                                        <p:attrNameLst>
                                          <p:attrName>style.visibility</p:attrName>
                                        </p:attrNameLst>
                                      </p:cBhvr>
                                      <p:to>
                                        <p:strVal val="visible"/>
                                      </p:to>
                                    </p:set>
                                    <p:animEffect transition="in" filter="dissolve">
                                      <p:cBhvr>
                                        <p:cTn id="72" dur="500"/>
                                        <p:tgtEl>
                                          <p:spTgt spid="1024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02435"/>
                                        </p:tgtEl>
                                        <p:attrNameLst>
                                          <p:attrName>style.visibility</p:attrName>
                                        </p:attrNameLst>
                                      </p:cBhvr>
                                      <p:to>
                                        <p:strVal val="visible"/>
                                      </p:to>
                                    </p:set>
                                    <p:animEffect transition="in" filter="dissolve">
                                      <p:cBhvr>
                                        <p:cTn id="75" dur="500"/>
                                        <p:tgtEl>
                                          <p:spTgt spid="1024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02438"/>
                                        </p:tgtEl>
                                        <p:attrNameLst>
                                          <p:attrName>style.visibility</p:attrName>
                                        </p:attrNameLst>
                                      </p:cBhvr>
                                      <p:to>
                                        <p:strVal val="visible"/>
                                      </p:to>
                                    </p:set>
                                    <p:animEffect transition="in" filter="dissolve">
                                      <p:cBhvr>
                                        <p:cTn id="78" dur="500"/>
                                        <p:tgtEl>
                                          <p:spTgt spid="102438"/>
                                        </p:tgtEl>
                                      </p:cBhvr>
                                    </p:animEffect>
                                  </p:childTnLst>
                                </p:cTn>
                              </p:par>
                              <p:par>
                                <p:cTn id="79" presetID="1" presetClass="exit" presetSubtype="0" fill="hold" grpId="1" nodeType="withEffect">
                                  <p:stCondLst>
                                    <p:cond delay="0"/>
                                  </p:stCondLst>
                                  <p:childTnLst>
                                    <p:set>
                                      <p:cBhvr>
                                        <p:cTn id="80" dur="1" fill="hold">
                                          <p:stCondLst>
                                            <p:cond delay="0"/>
                                          </p:stCondLst>
                                        </p:cTn>
                                        <p:tgtEl>
                                          <p:spTgt spid="1024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nimBg="1"/>
      <p:bldP spid="102407" grpId="0" animBg="1"/>
      <p:bldP spid="102408" grpId="0" animBg="1"/>
      <p:bldP spid="102409" grpId="0"/>
      <p:bldP spid="102410" grpId="0"/>
      <p:bldP spid="102411" grpId="0"/>
      <p:bldP spid="102412" grpId="0" animBg="1"/>
      <p:bldP spid="102413" grpId="0" animBg="1"/>
      <p:bldP spid="102414" grpId="0" animBg="1"/>
      <p:bldP spid="102415" grpId="0" animBg="1"/>
      <p:bldP spid="102416" grpId="0" animBg="1"/>
      <p:bldP spid="102417" grpId="0"/>
      <p:bldP spid="102418" grpId="0"/>
      <p:bldP spid="102420" grpId="0" animBg="1"/>
      <p:bldP spid="102421" grpId="0" animBg="1"/>
      <p:bldP spid="102422" grpId="0" animBg="1"/>
      <p:bldP spid="102431" grpId="0"/>
      <p:bldP spid="102432" grpId="0"/>
      <p:bldP spid="102433" grpId="0"/>
      <p:bldP spid="102434" grpId="0"/>
      <p:bldP spid="102435" grpId="0"/>
      <p:bldP spid="102436" grpId="0"/>
      <p:bldP spid="102437" grpId="0"/>
      <p:bldP spid="102437" grpId="1"/>
      <p:bldP spid="1024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s-ES"/>
              <a:t>Protocolos Bluetooth-LMP (II)</a:t>
            </a:r>
          </a:p>
        </p:txBody>
      </p:sp>
      <p:pic>
        <p:nvPicPr>
          <p:cNvPr id="103429" name="Picture 5" descr="j0205582"/>
          <p:cNvPicPr>
            <a:picLocks noGrp="1" noChangeAspect="1" noChangeArrowheads="1"/>
          </p:cNvPicPr>
          <p:nvPr>
            <p:ph sz="half" idx="1"/>
          </p:nvPr>
        </p:nvPicPr>
        <p:blipFill>
          <a:blip r:embed="rId2" cstate="print"/>
          <a:srcRect/>
          <a:stretch>
            <a:fillRect/>
          </a:stretch>
        </p:blipFill>
        <p:spPr>
          <a:xfrm>
            <a:off x="1547813" y="3429000"/>
            <a:ext cx="1776412" cy="1630363"/>
          </a:xfrm>
          <a:noFill/>
          <a:ln/>
        </p:spPr>
      </p:pic>
      <p:sp>
        <p:nvSpPr>
          <p:cNvPr id="103428" name="Text Box 4"/>
          <p:cNvSpPr txBox="1">
            <a:spLocks noChangeArrowheads="1"/>
          </p:cNvSpPr>
          <p:nvPr/>
        </p:nvSpPr>
        <p:spPr bwMode="auto">
          <a:xfrm>
            <a:off x="900113" y="1341438"/>
            <a:ext cx="4032250" cy="366712"/>
          </a:xfrm>
          <a:prstGeom prst="rect">
            <a:avLst/>
          </a:prstGeom>
          <a:noFill/>
          <a:ln w="9525" algn="ctr">
            <a:noFill/>
            <a:miter lim="800000"/>
            <a:headEnd/>
            <a:tailEnd/>
          </a:ln>
          <a:effectLst/>
        </p:spPr>
        <p:txBody>
          <a:bodyPr>
            <a:spAutoFit/>
          </a:bodyPr>
          <a:lstStyle/>
          <a:p>
            <a:pPr>
              <a:spcBef>
                <a:spcPct val="50000"/>
              </a:spcBef>
            </a:pPr>
            <a:r>
              <a:rPr lang="es-ES"/>
              <a:t>Establecimiento de Conexión</a:t>
            </a:r>
          </a:p>
        </p:txBody>
      </p:sp>
      <p:pic>
        <p:nvPicPr>
          <p:cNvPr id="103431" name="Picture 7" descr="mxgxumiw[1]"/>
          <p:cNvPicPr>
            <a:picLocks noGrp="1" noChangeAspect="1" noChangeArrowheads="1"/>
          </p:cNvPicPr>
          <p:nvPr>
            <p:ph sz="half" idx="2"/>
          </p:nvPr>
        </p:nvPicPr>
        <p:blipFill>
          <a:blip r:embed="rId3" cstate="print"/>
          <a:srcRect/>
          <a:stretch>
            <a:fillRect/>
          </a:stretch>
        </p:blipFill>
        <p:spPr>
          <a:xfrm>
            <a:off x="6300788" y="3284538"/>
            <a:ext cx="439737" cy="1693862"/>
          </a:xfrm>
          <a:noFill/>
          <a:ln/>
        </p:spPr>
      </p:pic>
      <p:sp>
        <p:nvSpPr>
          <p:cNvPr id="103433" name="AutoShape 9"/>
          <p:cNvSpPr>
            <a:spLocks noChangeArrowheads="1"/>
          </p:cNvSpPr>
          <p:nvPr/>
        </p:nvSpPr>
        <p:spPr bwMode="auto">
          <a:xfrm>
            <a:off x="3419475" y="4221163"/>
            <a:ext cx="2736850" cy="215900"/>
          </a:xfrm>
          <a:prstGeom prst="rightArrow">
            <a:avLst>
              <a:gd name="adj1" fmla="val 50000"/>
              <a:gd name="adj2" fmla="val 316912"/>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3434" name="Text Box 10"/>
          <p:cNvSpPr txBox="1">
            <a:spLocks noChangeArrowheads="1"/>
          </p:cNvSpPr>
          <p:nvPr/>
        </p:nvSpPr>
        <p:spPr bwMode="auto">
          <a:xfrm>
            <a:off x="3348038" y="3860800"/>
            <a:ext cx="2808287" cy="336550"/>
          </a:xfrm>
          <a:prstGeom prst="rect">
            <a:avLst/>
          </a:prstGeom>
          <a:noFill/>
          <a:ln w="9525" algn="ctr">
            <a:noFill/>
            <a:miter lim="800000"/>
            <a:headEnd/>
            <a:tailEnd/>
          </a:ln>
          <a:effectLst/>
        </p:spPr>
        <p:txBody>
          <a:bodyPr>
            <a:spAutoFit/>
          </a:bodyPr>
          <a:lstStyle/>
          <a:p>
            <a:pPr>
              <a:spcBef>
                <a:spcPct val="50000"/>
              </a:spcBef>
            </a:pPr>
            <a:r>
              <a:rPr lang="es-ES" sz="1600">
                <a:latin typeface="Arial" charset="0"/>
              </a:rPr>
              <a:t>Requerimiento de conexión</a:t>
            </a:r>
          </a:p>
        </p:txBody>
      </p:sp>
      <p:sp>
        <p:nvSpPr>
          <p:cNvPr id="103435" name="Text Box 11"/>
          <p:cNvSpPr txBox="1">
            <a:spLocks noChangeArrowheads="1"/>
          </p:cNvSpPr>
          <p:nvPr/>
        </p:nvSpPr>
        <p:spPr bwMode="auto">
          <a:xfrm>
            <a:off x="900113" y="1989138"/>
            <a:ext cx="7416800" cy="825500"/>
          </a:xfrm>
          <a:prstGeom prst="rect">
            <a:avLst/>
          </a:prstGeom>
          <a:noFill/>
          <a:ln w="9525" algn="ctr">
            <a:noFill/>
            <a:miter lim="800000"/>
            <a:headEnd/>
            <a:tailEnd/>
          </a:ln>
          <a:effectLst/>
        </p:spPr>
        <p:txBody>
          <a:bodyPr>
            <a:spAutoFit/>
          </a:bodyPr>
          <a:lstStyle/>
          <a:p>
            <a:pPr algn="l">
              <a:spcBef>
                <a:spcPct val="50000"/>
              </a:spcBef>
            </a:pPr>
            <a:r>
              <a:rPr lang="es-ES" sz="1600"/>
              <a:t>Tras haberse completado el procedimiento de búsqueda ya se está  listo para establecer una conexión LMP. En primer lugar el dispositivo emisor envía la primitiva LMP_host_connection_req. </a:t>
            </a:r>
          </a:p>
        </p:txBody>
      </p:sp>
      <p:sp>
        <p:nvSpPr>
          <p:cNvPr id="103436" name="AutoShape 12"/>
          <p:cNvSpPr>
            <a:spLocks noChangeArrowheads="1"/>
          </p:cNvSpPr>
          <p:nvPr/>
        </p:nvSpPr>
        <p:spPr bwMode="auto">
          <a:xfrm>
            <a:off x="3492500" y="4221163"/>
            <a:ext cx="2663825" cy="215900"/>
          </a:xfrm>
          <a:prstGeom prst="leftArrow">
            <a:avLst>
              <a:gd name="adj1" fmla="val 50000"/>
              <a:gd name="adj2" fmla="val 308456"/>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3437" name="Text Box 13"/>
          <p:cNvSpPr txBox="1">
            <a:spLocks noChangeArrowheads="1"/>
          </p:cNvSpPr>
          <p:nvPr/>
        </p:nvSpPr>
        <p:spPr bwMode="auto">
          <a:xfrm>
            <a:off x="3276600" y="3860800"/>
            <a:ext cx="3024188" cy="336550"/>
          </a:xfrm>
          <a:prstGeom prst="rect">
            <a:avLst/>
          </a:prstGeom>
          <a:noFill/>
          <a:ln w="9525" algn="ctr">
            <a:noFill/>
            <a:miter lim="800000"/>
            <a:headEnd/>
            <a:tailEnd/>
          </a:ln>
          <a:effectLst/>
        </p:spPr>
        <p:txBody>
          <a:bodyPr>
            <a:spAutoFit/>
          </a:bodyPr>
          <a:lstStyle/>
          <a:p>
            <a:pPr>
              <a:spcBef>
                <a:spcPct val="50000"/>
              </a:spcBef>
            </a:pPr>
            <a:r>
              <a:rPr lang="es-ES" sz="1600"/>
              <a:t>Aceptación/rechazo</a:t>
            </a:r>
          </a:p>
        </p:txBody>
      </p:sp>
      <p:sp>
        <p:nvSpPr>
          <p:cNvPr id="103439" name="Text Box 15"/>
          <p:cNvSpPr txBox="1">
            <a:spLocks noChangeArrowheads="1"/>
          </p:cNvSpPr>
          <p:nvPr/>
        </p:nvSpPr>
        <p:spPr bwMode="auto">
          <a:xfrm>
            <a:off x="3059113" y="3644900"/>
            <a:ext cx="3455987" cy="581025"/>
          </a:xfrm>
          <a:prstGeom prst="rect">
            <a:avLst/>
          </a:prstGeom>
          <a:noFill/>
          <a:ln w="9525" algn="ctr">
            <a:noFill/>
            <a:miter lim="800000"/>
            <a:headEnd/>
            <a:tailEnd/>
          </a:ln>
          <a:effectLst/>
        </p:spPr>
        <p:txBody>
          <a:bodyPr>
            <a:spAutoFit/>
          </a:bodyPr>
          <a:lstStyle/>
          <a:p>
            <a:pPr>
              <a:spcBef>
                <a:spcPct val="50000"/>
              </a:spcBef>
            </a:pPr>
            <a:r>
              <a:rPr lang="es-ES" sz="1600"/>
              <a:t>Procedimientos para paridad, autentificación y encriptación</a:t>
            </a:r>
          </a:p>
        </p:txBody>
      </p:sp>
      <p:sp>
        <p:nvSpPr>
          <p:cNvPr id="103441" name="Text Box 17"/>
          <p:cNvSpPr txBox="1">
            <a:spLocks noChangeArrowheads="1"/>
          </p:cNvSpPr>
          <p:nvPr/>
        </p:nvSpPr>
        <p:spPr bwMode="auto">
          <a:xfrm>
            <a:off x="3492500" y="3789363"/>
            <a:ext cx="2663825" cy="336550"/>
          </a:xfrm>
          <a:prstGeom prst="rect">
            <a:avLst/>
          </a:prstGeom>
          <a:noFill/>
          <a:ln w="9525" algn="ctr">
            <a:noFill/>
            <a:miter lim="800000"/>
            <a:headEnd/>
            <a:tailEnd/>
          </a:ln>
          <a:effectLst/>
        </p:spPr>
        <p:txBody>
          <a:bodyPr>
            <a:spAutoFit/>
          </a:bodyPr>
          <a:lstStyle/>
          <a:p>
            <a:pPr>
              <a:spcBef>
                <a:spcPct val="50000"/>
              </a:spcBef>
            </a:pPr>
            <a:r>
              <a:rPr lang="es-ES" sz="1600"/>
              <a:t>Configuración completa</a:t>
            </a:r>
          </a:p>
        </p:txBody>
      </p:sp>
      <p:sp>
        <p:nvSpPr>
          <p:cNvPr id="103445" name="Text Box 21"/>
          <p:cNvSpPr txBox="1">
            <a:spLocks noChangeArrowheads="1"/>
          </p:cNvSpPr>
          <p:nvPr/>
        </p:nvSpPr>
        <p:spPr bwMode="auto">
          <a:xfrm>
            <a:off x="900113" y="1989138"/>
            <a:ext cx="7200900" cy="825500"/>
          </a:xfrm>
          <a:prstGeom prst="rect">
            <a:avLst/>
          </a:prstGeom>
          <a:noFill/>
          <a:ln w="9525" algn="ctr">
            <a:noFill/>
            <a:miter lim="800000"/>
            <a:headEnd/>
            <a:tailEnd/>
          </a:ln>
          <a:effectLst/>
        </p:spPr>
        <p:txBody>
          <a:bodyPr>
            <a:spAutoFit/>
          </a:bodyPr>
          <a:lstStyle/>
          <a:p>
            <a:pPr algn="l">
              <a:spcBef>
                <a:spcPct val="50000"/>
              </a:spcBef>
            </a:pPr>
            <a:r>
              <a:rPr lang="es-ES" sz="1600"/>
              <a:t>El dispositivo receptor recibe el mensaje y obtiene información sobre la conexión que se va abrir. Este dispositivo remoto puede aceptar o rechazar esa petición de conexión mediante una primitiva</a:t>
            </a:r>
          </a:p>
        </p:txBody>
      </p:sp>
      <p:sp>
        <p:nvSpPr>
          <p:cNvPr id="103446" name="AutoShape 22"/>
          <p:cNvSpPr>
            <a:spLocks noChangeArrowheads="1"/>
          </p:cNvSpPr>
          <p:nvPr/>
        </p:nvSpPr>
        <p:spPr bwMode="auto">
          <a:xfrm>
            <a:off x="3419475" y="4221163"/>
            <a:ext cx="2808288" cy="215900"/>
          </a:xfrm>
          <a:prstGeom prst="leftRightArrow">
            <a:avLst>
              <a:gd name="adj1" fmla="val 50000"/>
              <a:gd name="adj2" fmla="val 260147"/>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3447" name="Text Box 23"/>
          <p:cNvSpPr txBox="1">
            <a:spLocks noChangeArrowheads="1"/>
          </p:cNvSpPr>
          <p:nvPr/>
        </p:nvSpPr>
        <p:spPr bwMode="auto">
          <a:xfrm>
            <a:off x="971550" y="1989138"/>
            <a:ext cx="7056438" cy="825500"/>
          </a:xfrm>
          <a:prstGeom prst="rect">
            <a:avLst/>
          </a:prstGeom>
          <a:noFill/>
          <a:ln w="9525" algn="ctr">
            <a:noFill/>
            <a:miter lim="800000"/>
            <a:headEnd/>
            <a:tailEnd/>
          </a:ln>
          <a:effectLst/>
        </p:spPr>
        <p:txBody>
          <a:bodyPr>
            <a:spAutoFit/>
          </a:bodyPr>
          <a:lstStyle/>
          <a:p>
            <a:pPr algn="l">
              <a:spcBef>
                <a:spcPct val="50000"/>
              </a:spcBef>
            </a:pPr>
            <a:r>
              <a:rPr lang="es-ES" sz="1600"/>
              <a:t>Ahora ambos lados de la comunicación se intercambian datos sobre paridad, autentificación y encriptación para conocerse mutuamente.</a:t>
            </a:r>
          </a:p>
        </p:txBody>
      </p:sp>
      <p:sp>
        <p:nvSpPr>
          <p:cNvPr id="103448" name="AutoShape 24"/>
          <p:cNvSpPr>
            <a:spLocks noChangeArrowheads="1"/>
          </p:cNvSpPr>
          <p:nvPr/>
        </p:nvSpPr>
        <p:spPr bwMode="auto">
          <a:xfrm>
            <a:off x="3348038" y="4221163"/>
            <a:ext cx="2879725" cy="215900"/>
          </a:xfrm>
          <a:prstGeom prst="leftRightArrow">
            <a:avLst>
              <a:gd name="adj1" fmla="val 50000"/>
              <a:gd name="adj2" fmla="val 266765"/>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3450" name="Text Box 26"/>
          <p:cNvSpPr txBox="1">
            <a:spLocks noChangeArrowheads="1"/>
          </p:cNvSpPr>
          <p:nvPr/>
        </p:nvSpPr>
        <p:spPr bwMode="auto">
          <a:xfrm>
            <a:off x="971550" y="1916113"/>
            <a:ext cx="7056438" cy="1069975"/>
          </a:xfrm>
          <a:prstGeom prst="rect">
            <a:avLst/>
          </a:prstGeom>
          <a:noFill/>
          <a:ln w="9525" algn="ctr">
            <a:noFill/>
            <a:miter lim="800000"/>
            <a:headEnd/>
            <a:tailEnd/>
          </a:ln>
          <a:effectLst/>
        </p:spPr>
        <p:txBody>
          <a:bodyPr>
            <a:spAutoFit/>
          </a:bodyPr>
          <a:lstStyle/>
          <a:p>
            <a:pPr algn="l">
              <a:spcBef>
                <a:spcPct val="50000"/>
              </a:spcBef>
            </a:pPr>
            <a:r>
              <a:rPr lang="es-ES" sz="1600"/>
              <a:t>Una vez establecidos todas las configuraciones necesarias, los dos dispositivos se mandan LMP_setup_complete. Después de esto, se procederá a la transmisión de los paquetes de los diferentes canales lógicos que emplea LMP.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3434"/>
                                        </p:tgtEl>
                                        <p:attrNameLst>
                                          <p:attrName>style.visibility</p:attrName>
                                        </p:attrNameLst>
                                      </p:cBhvr>
                                      <p:to>
                                        <p:strVal val="hidden"/>
                                      </p:to>
                                    </p:set>
                                  </p:childTnLst>
                                </p:cTn>
                              </p:par>
                              <p:par>
                                <p:cTn id="7" presetID="9" presetClass="entr" presetSubtype="0" fill="hold" grpId="0" nodeType="withEffect">
                                  <p:stCondLst>
                                    <p:cond delay="0"/>
                                  </p:stCondLst>
                                  <p:childTnLst>
                                    <p:set>
                                      <p:cBhvr>
                                        <p:cTn id="8" dur="1" fill="hold">
                                          <p:stCondLst>
                                            <p:cond delay="0"/>
                                          </p:stCondLst>
                                        </p:cTn>
                                        <p:tgtEl>
                                          <p:spTgt spid="103437"/>
                                        </p:tgtEl>
                                        <p:attrNameLst>
                                          <p:attrName>style.visibility</p:attrName>
                                        </p:attrNameLst>
                                      </p:cBhvr>
                                      <p:to>
                                        <p:strVal val="visible"/>
                                      </p:to>
                                    </p:set>
                                    <p:animEffect transition="in" filter="dissolve">
                                      <p:cBhvr>
                                        <p:cTn id="9" dur="500"/>
                                        <p:tgtEl>
                                          <p:spTgt spid="103437"/>
                                        </p:tgtEl>
                                      </p:cBhvr>
                                    </p:animEffect>
                                  </p:childTnLst>
                                </p:cTn>
                              </p:par>
                              <p:par>
                                <p:cTn id="10" presetID="1" presetClass="exit" presetSubtype="0" fill="hold" grpId="0" nodeType="withEffect">
                                  <p:stCondLst>
                                    <p:cond delay="0"/>
                                  </p:stCondLst>
                                  <p:childTnLst>
                                    <p:set>
                                      <p:cBhvr>
                                        <p:cTn id="11" dur="1" fill="hold">
                                          <p:stCondLst>
                                            <p:cond delay="0"/>
                                          </p:stCondLst>
                                        </p:cTn>
                                        <p:tgtEl>
                                          <p:spTgt spid="103435"/>
                                        </p:tgtEl>
                                        <p:attrNameLst>
                                          <p:attrName>style.visibility</p:attrName>
                                        </p:attrNameLst>
                                      </p:cBhvr>
                                      <p:to>
                                        <p:strVal val="hidden"/>
                                      </p:to>
                                    </p:set>
                                  </p:childTnLst>
                                </p:cTn>
                              </p:par>
                              <p:par>
                                <p:cTn id="12" presetID="9" presetClass="entr" presetSubtype="0" fill="hold" grpId="0" nodeType="withEffect">
                                  <p:stCondLst>
                                    <p:cond delay="0"/>
                                  </p:stCondLst>
                                  <p:childTnLst>
                                    <p:set>
                                      <p:cBhvr>
                                        <p:cTn id="13" dur="1" fill="hold">
                                          <p:stCondLst>
                                            <p:cond delay="0"/>
                                          </p:stCondLst>
                                        </p:cTn>
                                        <p:tgtEl>
                                          <p:spTgt spid="103445"/>
                                        </p:tgtEl>
                                        <p:attrNameLst>
                                          <p:attrName>style.visibility</p:attrName>
                                        </p:attrNameLst>
                                      </p:cBhvr>
                                      <p:to>
                                        <p:strVal val="visible"/>
                                      </p:to>
                                    </p:set>
                                    <p:animEffect transition="in" filter="dissolve">
                                      <p:cBhvr>
                                        <p:cTn id="14" dur="500"/>
                                        <p:tgtEl>
                                          <p:spTgt spid="103445"/>
                                        </p:tgtEl>
                                      </p:cBhvr>
                                    </p:animEffect>
                                  </p:childTnLst>
                                </p:cTn>
                              </p:par>
                              <p:par>
                                <p:cTn id="15" presetID="1" presetClass="exit" presetSubtype="0" fill="hold" grpId="0" nodeType="withEffect">
                                  <p:stCondLst>
                                    <p:cond delay="0"/>
                                  </p:stCondLst>
                                  <p:childTnLst>
                                    <p:set>
                                      <p:cBhvr>
                                        <p:cTn id="16" dur="1" fill="hold">
                                          <p:stCondLst>
                                            <p:cond delay="0"/>
                                          </p:stCondLst>
                                        </p:cTn>
                                        <p:tgtEl>
                                          <p:spTgt spid="103433"/>
                                        </p:tgtEl>
                                        <p:attrNameLst>
                                          <p:attrName>style.visibility</p:attrName>
                                        </p:attrNameLst>
                                      </p:cBhvr>
                                      <p:to>
                                        <p:strVal val="hidden"/>
                                      </p:to>
                                    </p:set>
                                  </p:childTnLst>
                                </p:cTn>
                              </p:par>
                              <p:par>
                                <p:cTn id="17" presetID="9" presetClass="entr" presetSubtype="0" fill="hold" grpId="0" nodeType="withEffect">
                                  <p:stCondLst>
                                    <p:cond delay="0"/>
                                  </p:stCondLst>
                                  <p:childTnLst>
                                    <p:set>
                                      <p:cBhvr>
                                        <p:cTn id="18" dur="1" fill="hold">
                                          <p:stCondLst>
                                            <p:cond delay="0"/>
                                          </p:stCondLst>
                                        </p:cTn>
                                        <p:tgtEl>
                                          <p:spTgt spid="103436"/>
                                        </p:tgtEl>
                                        <p:attrNameLst>
                                          <p:attrName>style.visibility</p:attrName>
                                        </p:attrNameLst>
                                      </p:cBhvr>
                                      <p:to>
                                        <p:strVal val="visible"/>
                                      </p:to>
                                    </p:set>
                                    <p:animEffect transition="in" filter="dissolve">
                                      <p:cBhvr>
                                        <p:cTn id="19" dur="500"/>
                                        <p:tgtEl>
                                          <p:spTgt spid="10343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0343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03445"/>
                                        </p:tgtEl>
                                        <p:attrNameLst>
                                          <p:attrName>style.visibility</p:attrName>
                                        </p:attrNameLst>
                                      </p:cBhvr>
                                      <p:to>
                                        <p:strVal val="hidden"/>
                                      </p:to>
                                    </p:set>
                                  </p:childTnLst>
                                </p:cTn>
                              </p:par>
                              <p:par>
                                <p:cTn id="26" presetID="9" presetClass="entr" presetSubtype="0" fill="hold" grpId="0" nodeType="withEffect">
                                  <p:stCondLst>
                                    <p:cond delay="0"/>
                                  </p:stCondLst>
                                  <p:childTnLst>
                                    <p:set>
                                      <p:cBhvr>
                                        <p:cTn id="27" dur="1" fill="hold">
                                          <p:stCondLst>
                                            <p:cond delay="0"/>
                                          </p:stCondLst>
                                        </p:cTn>
                                        <p:tgtEl>
                                          <p:spTgt spid="103439"/>
                                        </p:tgtEl>
                                        <p:attrNameLst>
                                          <p:attrName>style.visibility</p:attrName>
                                        </p:attrNameLst>
                                      </p:cBhvr>
                                      <p:to>
                                        <p:strVal val="visible"/>
                                      </p:to>
                                    </p:set>
                                    <p:animEffect transition="in" filter="dissolve">
                                      <p:cBhvr>
                                        <p:cTn id="28" dur="500"/>
                                        <p:tgtEl>
                                          <p:spTgt spid="10343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3447"/>
                                        </p:tgtEl>
                                        <p:attrNameLst>
                                          <p:attrName>style.visibility</p:attrName>
                                        </p:attrNameLst>
                                      </p:cBhvr>
                                      <p:to>
                                        <p:strVal val="visible"/>
                                      </p:to>
                                    </p:set>
                                    <p:animEffect transition="in" filter="dissolve">
                                      <p:cBhvr>
                                        <p:cTn id="31" dur="500"/>
                                        <p:tgtEl>
                                          <p:spTgt spid="103447"/>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103436"/>
                                        </p:tgtEl>
                                        <p:attrNameLst>
                                          <p:attrName>style.visibility</p:attrName>
                                        </p:attrNameLst>
                                      </p:cBhvr>
                                      <p:to>
                                        <p:strVal val="hidden"/>
                                      </p:to>
                                    </p:set>
                                  </p:childTnLst>
                                </p:cTn>
                              </p:par>
                              <p:par>
                                <p:cTn id="34" presetID="9" presetClass="entr" presetSubtype="0" fill="hold" grpId="0" nodeType="withEffect">
                                  <p:stCondLst>
                                    <p:cond delay="0"/>
                                  </p:stCondLst>
                                  <p:childTnLst>
                                    <p:set>
                                      <p:cBhvr>
                                        <p:cTn id="35" dur="1" fill="hold">
                                          <p:stCondLst>
                                            <p:cond delay="0"/>
                                          </p:stCondLst>
                                        </p:cTn>
                                        <p:tgtEl>
                                          <p:spTgt spid="103446"/>
                                        </p:tgtEl>
                                        <p:attrNameLst>
                                          <p:attrName>style.visibility</p:attrName>
                                        </p:attrNameLst>
                                      </p:cBhvr>
                                      <p:to>
                                        <p:strVal val="visible"/>
                                      </p:to>
                                    </p:set>
                                    <p:animEffect transition="in" filter="dissolve">
                                      <p:cBhvr>
                                        <p:cTn id="36" dur="500"/>
                                        <p:tgtEl>
                                          <p:spTgt spid="10344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3450"/>
                                        </p:tgtEl>
                                        <p:attrNameLst>
                                          <p:attrName>style.visibility</p:attrName>
                                        </p:attrNameLst>
                                      </p:cBhvr>
                                      <p:to>
                                        <p:strVal val="visible"/>
                                      </p:to>
                                    </p:set>
                                    <p:animEffect transition="in" filter="dissolve">
                                      <p:cBhvr>
                                        <p:cTn id="41" dur="500"/>
                                        <p:tgtEl>
                                          <p:spTgt spid="103450"/>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103447"/>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0343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03446"/>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103448"/>
                                        </p:tgtEl>
                                        <p:attrNameLst>
                                          <p:attrName>style.visibility</p:attrName>
                                        </p:attrNameLst>
                                      </p:cBhvr>
                                      <p:to>
                                        <p:strVal val="visible"/>
                                      </p:to>
                                    </p:set>
                                    <p:animEffect transition="in" filter="dissolve">
                                      <p:cBhvr>
                                        <p:cTn id="50" dur="500"/>
                                        <p:tgtEl>
                                          <p:spTgt spid="10344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03441"/>
                                        </p:tgtEl>
                                        <p:attrNameLst>
                                          <p:attrName>style.visibility</p:attrName>
                                        </p:attrNameLst>
                                      </p:cBhvr>
                                      <p:to>
                                        <p:strVal val="visible"/>
                                      </p:to>
                                    </p:set>
                                    <p:animEffect transition="in" filter="dissolve">
                                      <p:cBhvr>
                                        <p:cTn id="53" dur="500"/>
                                        <p:tgtEl>
                                          <p:spTgt spid="103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animBg="1"/>
      <p:bldP spid="103434" grpId="0"/>
      <p:bldP spid="103435" grpId="0"/>
      <p:bldP spid="103436" grpId="0" animBg="1"/>
      <p:bldP spid="103436" grpId="1" animBg="1"/>
      <p:bldP spid="103437" grpId="0"/>
      <p:bldP spid="103437" grpId="1"/>
      <p:bldP spid="103439" grpId="0"/>
      <p:bldP spid="103439" grpId="1"/>
      <p:bldP spid="103441" grpId="0"/>
      <p:bldP spid="103445" grpId="0"/>
      <p:bldP spid="103445" grpId="1"/>
      <p:bldP spid="103446" grpId="0" animBg="1"/>
      <p:bldP spid="103446" grpId="1" animBg="1"/>
      <p:bldP spid="103447" grpId="0"/>
      <p:bldP spid="103447" grpId="1"/>
      <p:bldP spid="103448" grpId="0" animBg="1"/>
      <p:bldP spid="1034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s-ES"/>
              <a:t>Protocolos Bluetooth-L2CAP</a:t>
            </a:r>
          </a:p>
        </p:txBody>
      </p:sp>
      <p:sp>
        <p:nvSpPr>
          <p:cNvPr id="114692" name="Text Box 4"/>
          <p:cNvSpPr txBox="1">
            <a:spLocks noChangeArrowheads="1"/>
          </p:cNvSpPr>
          <p:nvPr/>
        </p:nvSpPr>
        <p:spPr bwMode="auto">
          <a:xfrm>
            <a:off x="684213" y="1412875"/>
            <a:ext cx="7920037" cy="915988"/>
          </a:xfrm>
          <a:prstGeom prst="rect">
            <a:avLst/>
          </a:prstGeom>
          <a:noFill/>
          <a:ln w="9525" algn="ctr">
            <a:noFill/>
            <a:miter lim="800000"/>
            <a:headEnd/>
            <a:tailEnd/>
          </a:ln>
          <a:effectLst/>
        </p:spPr>
        <p:txBody>
          <a:bodyPr>
            <a:spAutoFit/>
          </a:bodyPr>
          <a:lstStyle/>
          <a:p>
            <a:pPr algn="l">
              <a:spcBef>
                <a:spcPct val="50000"/>
              </a:spcBef>
            </a:pPr>
            <a:r>
              <a:rPr lang="es-ES"/>
              <a:t>L2CAP es un protocolo que se encuentra por encima del anterior protocolo (LMP), se encarga de adaptar los protocolos superiores al protocolo de banda base. </a:t>
            </a:r>
          </a:p>
        </p:txBody>
      </p:sp>
      <p:sp>
        <p:nvSpPr>
          <p:cNvPr id="114693" name="Text Box 5"/>
          <p:cNvSpPr txBox="1">
            <a:spLocks noChangeArrowheads="1"/>
          </p:cNvSpPr>
          <p:nvPr/>
        </p:nvSpPr>
        <p:spPr bwMode="auto">
          <a:xfrm>
            <a:off x="684213" y="1412875"/>
            <a:ext cx="7920037" cy="1190625"/>
          </a:xfrm>
          <a:prstGeom prst="rect">
            <a:avLst/>
          </a:prstGeom>
          <a:noFill/>
          <a:ln w="9525" algn="ctr">
            <a:noFill/>
            <a:miter lim="800000"/>
            <a:headEnd/>
            <a:tailEnd/>
          </a:ln>
          <a:effectLst/>
        </p:spPr>
        <p:txBody>
          <a:bodyPr>
            <a:spAutoFit/>
          </a:bodyPr>
          <a:lstStyle/>
          <a:p>
            <a:pPr algn="l">
              <a:buFontTx/>
              <a:buChar char="•"/>
            </a:pPr>
            <a:r>
              <a:rPr lang="es-ES" b="1"/>
              <a:t>Multiplexación de protocolos</a:t>
            </a:r>
            <a:endParaRPr lang="es-ES"/>
          </a:p>
          <a:p>
            <a:pPr algn="l"/>
            <a:r>
              <a:rPr lang="es-ES"/>
              <a:t>L2CAP debe soportar multiplexación de protocolos, debido a que el protocolo de banda base es incapaz de distinguir a los protocolos de orden superior.</a:t>
            </a:r>
          </a:p>
        </p:txBody>
      </p:sp>
      <p:sp>
        <p:nvSpPr>
          <p:cNvPr id="114695" name="Rectangle 7"/>
          <p:cNvSpPr>
            <a:spLocks noChangeArrowheads="1"/>
          </p:cNvSpPr>
          <p:nvPr/>
        </p:nvSpPr>
        <p:spPr bwMode="auto">
          <a:xfrm>
            <a:off x="2268538" y="5013325"/>
            <a:ext cx="4392612" cy="647700"/>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696" name="Text Box 8"/>
          <p:cNvSpPr txBox="1">
            <a:spLocks noChangeArrowheads="1"/>
          </p:cNvSpPr>
          <p:nvPr/>
        </p:nvSpPr>
        <p:spPr bwMode="auto">
          <a:xfrm>
            <a:off x="2843213" y="5084763"/>
            <a:ext cx="3168650" cy="366712"/>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Banda Base</a:t>
            </a:r>
          </a:p>
        </p:txBody>
      </p:sp>
      <p:sp>
        <p:nvSpPr>
          <p:cNvPr id="114697" name="Rectangle 9"/>
          <p:cNvSpPr>
            <a:spLocks noChangeArrowheads="1"/>
          </p:cNvSpPr>
          <p:nvPr/>
        </p:nvSpPr>
        <p:spPr bwMode="auto">
          <a:xfrm>
            <a:off x="3708400" y="3932238"/>
            <a:ext cx="1368425" cy="574675"/>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698" name="Text Box 10"/>
          <p:cNvSpPr txBox="1">
            <a:spLocks noChangeArrowheads="1"/>
          </p:cNvSpPr>
          <p:nvPr/>
        </p:nvSpPr>
        <p:spPr bwMode="auto">
          <a:xfrm>
            <a:off x="3779838" y="4005263"/>
            <a:ext cx="1223962" cy="366712"/>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L2CAP</a:t>
            </a:r>
          </a:p>
        </p:txBody>
      </p:sp>
      <p:sp>
        <p:nvSpPr>
          <p:cNvPr id="114699" name="Rectangle 11"/>
          <p:cNvSpPr>
            <a:spLocks noChangeArrowheads="1"/>
          </p:cNvSpPr>
          <p:nvPr/>
        </p:nvSpPr>
        <p:spPr bwMode="auto">
          <a:xfrm>
            <a:off x="3778250" y="2924175"/>
            <a:ext cx="1223963"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00" name="Text Box 12"/>
          <p:cNvSpPr txBox="1">
            <a:spLocks noChangeArrowheads="1"/>
          </p:cNvSpPr>
          <p:nvPr/>
        </p:nvSpPr>
        <p:spPr bwMode="auto">
          <a:xfrm>
            <a:off x="3635375" y="2997200"/>
            <a:ext cx="1512888"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RFCOMM</a:t>
            </a:r>
          </a:p>
        </p:txBody>
      </p:sp>
      <p:sp>
        <p:nvSpPr>
          <p:cNvPr id="114701" name="Rectangle 13"/>
          <p:cNvSpPr>
            <a:spLocks noChangeArrowheads="1"/>
          </p:cNvSpPr>
          <p:nvPr/>
        </p:nvSpPr>
        <p:spPr bwMode="auto">
          <a:xfrm>
            <a:off x="5795963" y="2924175"/>
            <a:ext cx="1223962"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02" name="Text Box 14"/>
          <p:cNvSpPr txBox="1">
            <a:spLocks noChangeArrowheads="1"/>
          </p:cNvSpPr>
          <p:nvPr/>
        </p:nvSpPr>
        <p:spPr bwMode="auto">
          <a:xfrm>
            <a:off x="5867400" y="2997200"/>
            <a:ext cx="935038"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TCS</a:t>
            </a:r>
          </a:p>
        </p:txBody>
      </p:sp>
      <p:sp>
        <p:nvSpPr>
          <p:cNvPr id="114704" name="Rectangle 16"/>
          <p:cNvSpPr>
            <a:spLocks noChangeArrowheads="1"/>
          </p:cNvSpPr>
          <p:nvPr/>
        </p:nvSpPr>
        <p:spPr bwMode="auto">
          <a:xfrm>
            <a:off x="1692275" y="2924175"/>
            <a:ext cx="1152525"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05" name="Text Box 17"/>
          <p:cNvSpPr txBox="1">
            <a:spLocks noChangeArrowheads="1"/>
          </p:cNvSpPr>
          <p:nvPr/>
        </p:nvSpPr>
        <p:spPr bwMode="auto">
          <a:xfrm>
            <a:off x="1763713" y="2997200"/>
            <a:ext cx="1008062"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SDP</a:t>
            </a:r>
          </a:p>
        </p:txBody>
      </p:sp>
      <p:sp>
        <p:nvSpPr>
          <p:cNvPr id="114706" name="Line 18"/>
          <p:cNvSpPr>
            <a:spLocks noChangeShapeType="1"/>
          </p:cNvSpPr>
          <p:nvPr/>
        </p:nvSpPr>
        <p:spPr bwMode="auto">
          <a:xfrm flipH="1">
            <a:off x="4643438" y="3573463"/>
            <a:ext cx="1944687" cy="287337"/>
          </a:xfrm>
          <a:prstGeom prst="line">
            <a:avLst/>
          </a:prstGeom>
          <a:noFill/>
          <a:ln w="38100">
            <a:solidFill>
              <a:schemeClr val="tx1"/>
            </a:solidFill>
            <a:round/>
            <a:headEnd/>
            <a:tailEnd/>
          </a:ln>
          <a:effectLst/>
        </p:spPr>
        <p:txBody>
          <a:bodyPr wrap="none" anchor="ctr"/>
          <a:lstStyle/>
          <a:p>
            <a:endParaRPr lang="es-CO"/>
          </a:p>
        </p:txBody>
      </p:sp>
      <p:sp>
        <p:nvSpPr>
          <p:cNvPr id="114707" name="Line 19"/>
          <p:cNvSpPr>
            <a:spLocks noChangeShapeType="1"/>
          </p:cNvSpPr>
          <p:nvPr/>
        </p:nvSpPr>
        <p:spPr bwMode="auto">
          <a:xfrm>
            <a:off x="4356100" y="3500438"/>
            <a:ext cx="0" cy="360362"/>
          </a:xfrm>
          <a:prstGeom prst="line">
            <a:avLst/>
          </a:prstGeom>
          <a:noFill/>
          <a:ln w="38100">
            <a:solidFill>
              <a:schemeClr val="tx1"/>
            </a:solidFill>
            <a:round/>
            <a:headEnd/>
            <a:tailEnd/>
          </a:ln>
          <a:effectLst/>
        </p:spPr>
        <p:txBody>
          <a:bodyPr wrap="none" anchor="ctr"/>
          <a:lstStyle/>
          <a:p>
            <a:endParaRPr lang="es-CO"/>
          </a:p>
        </p:txBody>
      </p:sp>
      <p:sp>
        <p:nvSpPr>
          <p:cNvPr id="114708" name="Line 20"/>
          <p:cNvSpPr>
            <a:spLocks noChangeShapeType="1"/>
          </p:cNvSpPr>
          <p:nvPr/>
        </p:nvSpPr>
        <p:spPr bwMode="auto">
          <a:xfrm>
            <a:off x="2339975" y="3573463"/>
            <a:ext cx="1655763" cy="287337"/>
          </a:xfrm>
          <a:prstGeom prst="line">
            <a:avLst/>
          </a:prstGeom>
          <a:noFill/>
          <a:ln w="38100">
            <a:solidFill>
              <a:schemeClr val="tx1"/>
            </a:solidFill>
            <a:round/>
            <a:headEnd/>
            <a:tailEnd/>
          </a:ln>
          <a:effectLst/>
        </p:spPr>
        <p:txBody>
          <a:bodyPr wrap="none" anchor="ctr"/>
          <a:lstStyle/>
          <a:p>
            <a:endParaRPr lang="es-CO"/>
          </a:p>
        </p:txBody>
      </p:sp>
      <p:sp>
        <p:nvSpPr>
          <p:cNvPr id="114710" name="Line 22"/>
          <p:cNvSpPr>
            <a:spLocks noChangeShapeType="1"/>
          </p:cNvSpPr>
          <p:nvPr/>
        </p:nvSpPr>
        <p:spPr bwMode="auto">
          <a:xfrm>
            <a:off x="4356100" y="4581525"/>
            <a:ext cx="0" cy="360363"/>
          </a:xfrm>
          <a:prstGeom prst="line">
            <a:avLst/>
          </a:prstGeom>
          <a:noFill/>
          <a:ln w="38100">
            <a:solidFill>
              <a:schemeClr val="tx1"/>
            </a:solidFill>
            <a:round/>
            <a:headEnd/>
            <a:tailEnd/>
          </a:ln>
          <a:effectLst/>
        </p:spPr>
        <p:txBody>
          <a:bodyPr wrap="none" anchor="ctr"/>
          <a:lstStyle/>
          <a:p>
            <a:endParaRPr lang="es-CO"/>
          </a:p>
        </p:txBody>
      </p:sp>
      <p:sp>
        <p:nvSpPr>
          <p:cNvPr id="114711" name="Text Box 23"/>
          <p:cNvSpPr txBox="1">
            <a:spLocks noChangeArrowheads="1"/>
          </p:cNvSpPr>
          <p:nvPr/>
        </p:nvSpPr>
        <p:spPr bwMode="auto">
          <a:xfrm>
            <a:off x="684213" y="1412875"/>
            <a:ext cx="7993062" cy="1314450"/>
          </a:xfrm>
          <a:prstGeom prst="rect">
            <a:avLst/>
          </a:prstGeom>
          <a:noFill/>
          <a:ln w="9525" algn="ctr">
            <a:noFill/>
            <a:miter lim="800000"/>
            <a:headEnd/>
            <a:tailEnd/>
          </a:ln>
          <a:effectLst/>
        </p:spPr>
        <p:txBody>
          <a:bodyPr>
            <a:spAutoFit/>
          </a:bodyPr>
          <a:lstStyle/>
          <a:p>
            <a:pPr algn="l">
              <a:spcBef>
                <a:spcPct val="50000"/>
              </a:spcBef>
            </a:pPr>
            <a:r>
              <a:rPr lang="es-ES" sz="1600" b="1"/>
              <a:t>Formato del paquetes L2CAP</a:t>
            </a:r>
            <a:endParaRPr lang="es-ES" sz="1600"/>
          </a:p>
          <a:p>
            <a:pPr algn="l"/>
            <a:r>
              <a:rPr lang="es-ES" sz="1600"/>
              <a:t>L2CAP sigue un modelo de comunicación basado en canales. Un canal representa un flujo de datos entre entidades L2CAP en dispositivos remotos. Los canales pueden o no ser orientados a la conexión. Como se pude observar los paquetes tienen tres campos:</a:t>
            </a:r>
          </a:p>
        </p:txBody>
      </p:sp>
      <p:pic>
        <p:nvPicPr>
          <p:cNvPr id="114712" name="Picture 24"/>
          <p:cNvPicPr>
            <a:picLocks noChangeAspect="1" noChangeArrowheads="1"/>
          </p:cNvPicPr>
          <p:nvPr/>
        </p:nvPicPr>
        <p:blipFill>
          <a:blip r:embed="rId2" cstate="print"/>
          <a:srcRect/>
          <a:stretch>
            <a:fillRect/>
          </a:stretch>
        </p:blipFill>
        <p:spPr bwMode="auto">
          <a:xfrm>
            <a:off x="1763713" y="3213100"/>
            <a:ext cx="5172075" cy="447675"/>
          </a:xfrm>
          <a:prstGeom prst="rect">
            <a:avLst/>
          </a:prstGeom>
          <a:noFill/>
        </p:spPr>
      </p:pic>
      <p:sp>
        <p:nvSpPr>
          <p:cNvPr id="114713" name="AutoShape 25"/>
          <p:cNvSpPr>
            <a:spLocks noChangeArrowheads="1"/>
          </p:cNvSpPr>
          <p:nvPr/>
        </p:nvSpPr>
        <p:spPr bwMode="auto">
          <a:xfrm>
            <a:off x="2268538" y="3789363"/>
            <a:ext cx="287337" cy="647700"/>
          </a:xfrm>
          <a:prstGeom prst="upArrow">
            <a:avLst>
              <a:gd name="adj1" fmla="val 50000"/>
              <a:gd name="adj2" fmla="val 56354"/>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14" name="Text Box 26"/>
          <p:cNvSpPr txBox="1">
            <a:spLocks noChangeArrowheads="1"/>
          </p:cNvSpPr>
          <p:nvPr/>
        </p:nvSpPr>
        <p:spPr bwMode="auto">
          <a:xfrm>
            <a:off x="1331913" y="4581525"/>
            <a:ext cx="2305050" cy="1069975"/>
          </a:xfrm>
          <a:prstGeom prst="rect">
            <a:avLst/>
          </a:prstGeom>
          <a:noFill/>
          <a:ln w="9525" algn="ctr">
            <a:noFill/>
            <a:miter lim="800000"/>
            <a:headEnd/>
            <a:tailEnd/>
          </a:ln>
          <a:effectLst/>
        </p:spPr>
        <p:txBody>
          <a:bodyPr>
            <a:spAutoFit/>
          </a:bodyPr>
          <a:lstStyle/>
          <a:p>
            <a:pPr>
              <a:spcBef>
                <a:spcPct val="50000"/>
              </a:spcBef>
            </a:pPr>
            <a:r>
              <a:rPr lang="es-ES" sz="1600" b="1">
                <a:effectLst>
                  <a:outerShdw blurRad="38100" dist="38100" dir="2700000" algn="tl">
                    <a:srgbClr val="000000"/>
                  </a:outerShdw>
                </a:effectLst>
              </a:rPr>
              <a:t>Especifica la longitud del campo de datos en bytes </a:t>
            </a:r>
          </a:p>
        </p:txBody>
      </p:sp>
      <p:sp>
        <p:nvSpPr>
          <p:cNvPr id="114715" name="AutoShape 27"/>
          <p:cNvSpPr>
            <a:spLocks noChangeArrowheads="1"/>
          </p:cNvSpPr>
          <p:nvPr/>
        </p:nvSpPr>
        <p:spPr bwMode="auto">
          <a:xfrm>
            <a:off x="3563938" y="3716338"/>
            <a:ext cx="360362" cy="649287"/>
          </a:xfrm>
          <a:prstGeom prst="upArrow">
            <a:avLst>
              <a:gd name="adj1" fmla="val 50000"/>
              <a:gd name="adj2" fmla="val 45044"/>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16" name="Text Box 28"/>
          <p:cNvSpPr txBox="1">
            <a:spLocks noChangeArrowheads="1"/>
          </p:cNvSpPr>
          <p:nvPr/>
        </p:nvSpPr>
        <p:spPr bwMode="auto">
          <a:xfrm>
            <a:off x="3059113" y="4652963"/>
            <a:ext cx="1727200" cy="581025"/>
          </a:xfrm>
          <a:prstGeom prst="rect">
            <a:avLst/>
          </a:prstGeom>
          <a:noFill/>
          <a:ln w="9525" algn="ctr">
            <a:noFill/>
            <a:miter lim="800000"/>
            <a:headEnd/>
            <a:tailEnd/>
          </a:ln>
          <a:effectLst/>
        </p:spPr>
        <p:txBody>
          <a:bodyPr>
            <a:spAutoFit/>
          </a:bodyPr>
          <a:lstStyle/>
          <a:p>
            <a:pPr>
              <a:spcBef>
                <a:spcPct val="50000"/>
              </a:spcBef>
            </a:pPr>
            <a:r>
              <a:rPr lang="es-ES" sz="1600" b="1">
                <a:effectLst>
                  <a:outerShdw blurRad="38100" dist="38100" dir="2700000" algn="tl">
                    <a:srgbClr val="000000"/>
                  </a:outerShdw>
                </a:effectLst>
              </a:rPr>
              <a:t>Identificador de canal</a:t>
            </a:r>
          </a:p>
        </p:txBody>
      </p:sp>
      <p:sp>
        <p:nvSpPr>
          <p:cNvPr id="114717" name="AutoShape 29"/>
          <p:cNvSpPr>
            <a:spLocks noChangeArrowheads="1"/>
          </p:cNvSpPr>
          <p:nvPr/>
        </p:nvSpPr>
        <p:spPr bwMode="auto">
          <a:xfrm>
            <a:off x="5795963" y="3716338"/>
            <a:ext cx="288925" cy="720725"/>
          </a:xfrm>
          <a:prstGeom prst="upArrow">
            <a:avLst>
              <a:gd name="adj1" fmla="val 50000"/>
              <a:gd name="adj2" fmla="val 62363"/>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18" name="Text Box 30"/>
          <p:cNvSpPr txBox="1">
            <a:spLocks noChangeArrowheads="1"/>
          </p:cNvSpPr>
          <p:nvPr/>
        </p:nvSpPr>
        <p:spPr bwMode="auto">
          <a:xfrm>
            <a:off x="5076825" y="4581525"/>
            <a:ext cx="2016125" cy="1069975"/>
          </a:xfrm>
          <a:prstGeom prst="rect">
            <a:avLst/>
          </a:prstGeom>
          <a:noFill/>
          <a:ln w="9525" algn="ctr">
            <a:noFill/>
            <a:miter lim="800000"/>
            <a:headEnd/>
            <a:tailEnd/>
          </a:ln>
          <a:effectLst/>
        </p:spPr>
        <p:txBody>
          <a:bodyPr>
            <a:spAutoFit/>
          </a:bodyPr>
          <a:lstStyle/>
          <a:p>
            <a:pPr>
              <a:spcBef>
                <a:spcPct val="50000"/>
              </a:spcBef>
            </a:pPr>
            <a:r>
              <a:rPr lang="es-ES" sz="1600" b="1">
                <a:effectLst>
                  <a:outerShdw blurRad="38100" dist="38100" dir="2700000" algn="tl">
                    <a:srgbClr val="000000"/>
                  </a:outerShdw>
                </a:effectLst>
              </a:rPr>
              <a:t>Contendrá los datos recibidos y enviados a la capa red</a:t>
            </a:r>
          </a:p>
        </p:txBody>
      </p:sp>
      <p:sp>
        <p:nvSpPr>
          <p:cNvPr id="114719" name="Text Box 31"/>
          <p:cNvSpPr txBox="1">
            <a:spLocks noChangeArrowheads="1"/>
          </p:cNvSpPr>
          <p:nvPr/>
        </p:nvSpPr>
        <p:spPr bwMode="auto">
          <a:xfrm>
            <a:off x="755650" y="1196975"/>
            <a:ext cx="6624638" cy="703263"/>
          </a:xfrm>
          <a:prstGeom prst="rect">
            <a:avLst/>
          </a:prstGeom>
          <a:noFill/>
          <a:ln w="9525" algn="ctr">
            <a:noFill/>
            <a:miter lim="800000"/>
            <a:headEnd/>
            <a:tailEnd/>
          </a:ln>
          <a:effectLst/>
        </p:spPr>
        <p:txBody>
          <a:bodyPr>
            <a:spAutoFit/>
          </a:bodyPr>
          <a:lstStyle/>
          <a:p>
            <a:pPr algn="l">
              <a:spcBef>
                <a:spcPct val="50000"/>
              </a:spcBef>
              <a:buFontTx/>
              <a:buChar char="•"/>
            </a:pPr>
            <a:r>
              <a:rPr lang="es-ES" sz="1600" b="1">
                <a:effectLst>
                  <a:outerShdw blurRad="38100" dist="38100" dir="2700000" algn="tl">
                    <a:srgbClr val="000000"/>
                  </a:outerShdw>
                </a:effectLst>
              </a:rPr>
              <a:t>Segmentación y reensamblado de paquetes largos </a:t>
            </a:r>
          </a:p>
          <a:p>
            <a:pPr>
              <a:spcBef>
                <a:spcPct val="50000"/>
              </a:spcBef>
            </a:pPr>
            <a:endParaRPr lang="es-ES" sz="1600"/>
          </a:p>
        </p:txBody>
      </p:sp>
      <p:sp>
        <p:nvSpPr>
          <p:cNvPr id="114721" name="Text Box 33"/>
          <p:cNvSpPr txBox="1">
            <a:spLocks noChangeArrowheads="1"/>
          </p:cNvSpPr>
          <p:nvPr/>
        </p:nvSpPr>
        <p:spPr bwMode="auto">
          <a:xfrm>
            <a:off x="755650" y="1557338"/>
            <a:ext cx="7704138" cy="1314450"/>
          </a:xfrm>
          <a:prstGeom prst="rect">
            <a:avLst/>
          </a:prstGeom>
          <a:noFill/>
          <a:ln w="9525" algn="ctr">
            <a:noFill/>
            <a:miter lim="800000"/>
            <a:headEnd/>
            <a:tailEnd/>
          </a:ln>
          <a:effectLst/>
        </p:spPr>
        <p:txBody>
          <a:bodyPr>
            <a:spAutoFit/>
          </a:bodyPr>
          <a:lstStyle/>
          <a:p>
            <a:pPr algn="l">
              <a:spcBef>
                <a:spcPct val="50000"/>
              </a:spcBef>
            </a:pPr>
            <a:r>
              <a:rPr lang="es-ES" sz="1600"/>
              <a:t>Los paquetes definidos en la banda base tienen cierta limitación de tamaño. Si se usa este tamaño de paquete con los protocolo de orden superior, resultaría un uso ineficiente del ancho de banda, debido a que los protocolos superiores están diseñados para trabajar con paquetes de tamaño mucho mayor.</a:t>
            </a:r>
          </a:p>
        </p:txBody>
      </p:sp>
      <p:sp>
        <p:nvSpPr>
          <p:cNvPr id="114722" name="Rectangle 34"/>
          <p:cNvSpPr>
            <a:spLocks noChangeArrowheads="1"/>
          </p:cNvSpPr>
          <p:nvPr/>
        </p:nvSpPr>
        <p:spPr bwMode="auto">
          <a:xfrm>
            <a:off x="5867400" y="2997200"/>
            <a:ext cx="1800225" cy="504825"/>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23" name="Rectangle 35"/>
          <p:cNvSpPr>
            <a:spLocks noChangeArrowheads="1"/>
          </p:cNvSpPr>
          <p:nvPr/>
        </p:nvSpPr>
        <p:spPr bwMode="auto">
          <a:xfrm>
            <a:off x="1403350" y="2924175"/>
            <a:ext cx="1800225" cy="504825"/>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24" name="Rectangle 36"/>
          <p:cNvSpPr>
            <a:spLocks noChangeArrowheads="1"/>
          </p:cNvSpPr>
          <p:nvPr/>
        </p:nvSpPr>
        <p:spPr bwMode="auto">
          <a:xfrm>
            <a:off x="1331913" y="3933825"/>
            <a:ext cx="1800225" cy="503238"/>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25" name="Rectangle 37"/>
          <p:cNvSpPr>
            <a:spLocks noChangeArrowheads="1"/>
          </p:cNvSpPr>
          <p:nvPr/>
        </p:nvSpPr>
        <p:spPr bwMode="auto">
          <a:xfrm>
            <a:off x="754063" y="4940300"/>
            <a:ext cx="719137"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26" name="Rectangle 38"/>
          <p:cNvSpPr>
            <a:spLocks noChangeArrowheads="1"/>
          </p:cNvSpPr>
          <p:nvPr/>
        </p:nvSpPr>
        <p:spPr bwMode="auto">
          <a:xfrm>
            <a:off x="1835150" y="4940300"/>
            <a:ext cx="720725"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27" name="Rectangle 39"/>
          <p:cNvSpPr>
            <a:spLocks noChangeArrowheads="1"/>
          </p:cNvSpPr>
          <p:nvPr/>
        </p:nvSpPr>
        <p:spPr bwMode="auto">
          <a:xfrm>
            <a:off x="3201988" y="4940300"/>
            <a:ext cx="720725" cy="574675"/>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28" name="Rectangle 40"/>
          <p:cNvSpPr>
            <a:spLocks noChangeArrowheads="1"/>
          </p:cNvSpPr>
          <p:nvPr/>
        </p:nvSpPr>
        <p:spPr bwMode="auto">
          <a:xfrm>
            <a:off x="6515100" y="4940300"/>
            <a:ext cx="792163"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29" name="Rectangle 41"/>
          <p:cNvSpPr>
            <a:spLocks noChangeArrowheads="1"/>
          </p:cNvSpPr>
          <p:nvPr/>
        </p:nvSpPr>
        <p:spPr bwMode="auto">
          <a:xfrm>
            <a:off x="5867400" y="3932238"/>
            <a:ext cx="1800225" cy="503237"/>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30" name="Rectangle 42"/>
          <p:cNvSpPr>
            <a:spLocks noChangeArrowheads="1"/>
          </p:cNvSpPr>
          <p:nvPr/>
        </p:nvSpPr>
        <p:spPr bwMode="auto">
          <a:xfrm>
            <a:off x="7594600" y="4940300"/>
            <a:ext cx="792163"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31" name="Rectangle 43"/>
          <p:cNvSpPr>
            <a:spLocks noChangeArrowheads="1"/>
          </p:cNvSpPr>
          <p:nvPr/>
        </p:nvSpPr>
        <p:spPr bwMode="auto">
          <a:xfrm>
            <a:off x="5651500" y="6019800"/>
            <a:ext cx="360363"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32" name="Rectangle 44"/>
          <p:cNvSpPr>
            <a:spLocks noChangeArrowheads="1"/>
          </p:cNvSpPr>
          <p:nvPr/>
        </p:nvSpPr>
        <p:spPr bwMode="auto">
          <a:xfrm>
            <a:off x="6299200" y="6019800"/>
            <a:ext cx="360363" cy="574675"/>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33" name="Rectangle 45"/>
          <p:cNvSpPr>
            <a:spLocks noChangeArrowheads="1"/>
          </p:cNvSpPr>
          <p:nvPr/>
        </p:nvSpPr>
        <p:spPr bwMode="auto">
          <a:xfrm>
            <a:off x="6946900" y="6019800"/>
            <a:ext cx="288925"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34" name="Line 46"/>
          <p:cNvSpPr>
            <a:spLocks noChangeShapeType="1"/>
          </p:cNvSpPr>
          <p:nvPr/>
        </p:nvSpPr>
        <p:spPr bwMode="auto">
          <a:xfrm flipH="1">
            <a:off x="1114425" y="4435475"/>
            <a:ext cx="863600"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35" name="Line 47"/>
          <p:cNvSpPr>
            <a:spLocks noChangeShapeType="1"/>
          </p:cNvSpPr>
          <p:nvPr/>
        </p:nvSpPr>
        <p:spPr bwMode="auto">
          <a:xfrm>
            <a:off x="2266950" y="4435475"/>
            <a:ext cx="0" cy="431800"/>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36" name="Line 48"/>
          <p:cNvSpPr>
            <a:spLocks noChangeShapeType="1"/>
          </p:cNvSpPr>
          <p:nvPr/>
        </p:nvSpPr>
        <p:spPr bwMode="auto">
          <a:xfrm>
            <a:off x="2770188" y="4435475"/>
            <a:ext cx="649287" cy="431800"/>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37" name="Line 49"/>
          <p:cNvSpPr>
            <a:spLocks noChangeShapeType="1"/>
          </p:cNvSpPr>
          <p:nvPr/>
        </p:nvSpPr>
        <p:spPr bwMode="auto">
          <a:xfrm>
            <a:off x="2266950" y="3498850"/>
            <a:ext cx="0" cy="288925"/>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38" name="Rectangle 50"/>
          <p:cNvSpPr>
            <a:spLocks noChangeArrowheads="1"/>
          </p:cNvSpPr>
          <p:nvPr/>
        </p:nvSpPr>
        <p:spPr bwMode="auto">
          <a:xfrm>
            <a:off x="1042988" y="6019800"/>
            <a:ext cx="358775"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39" name="Rectangle 51"/>
          <p:cNvSpPr>
            <a:spLocks noChangeArrowheads="1"/>
          </p:cNvSpPr>
          <p:nvPr/>
        </p:nvSpPr>
        <p:spPr bwMode="auto">
          <a:xfrm>
            <a:off x="1979613" y="6021388"/>
            <a:ext cx="360362" cy="576262"/>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40" name="Rectangle 52"/>
          <p:cNvSpPr>
            <a:spLocks noChangeArrowheads="1"/>
          </p:cNvSpPr>
          <p:nvPr/>
        </p:nvSpPr>
        <p:spPr bwMode="auto">
          <a:xfrm>
            <a:off x="2698750" y="6019800"/>
            <a:ext cx="360363"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41" name="Rectangle 53"/>
          <p:cNvSpPr>
            <a:spLocks noChangeArrowheads="1"/>
          </p:cNvSpPr>
          <p:nvPr/>
        </p:nvSpPr>
        <p:spPr bwMode="auto">
          <a:xfrm>
            <a:off x="3490913" y="6019800"/>
            <a:ext cx="360362"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42" name="Rectangle 54"/>
          <p:cNvSpPr>
            <a:spLocks noChangeArrowheads="1"/>
          </p:cNvSpPr>
          <p:nvPr/>
        </p:nvSpPr>
        <p:spPr bwMode="auto">
          <a:xfrm>
            <a:off x="7667625" y="6019800"/>
            <a:ext cx="360363"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43" name="Rectangle 55"/>
          <p:cNvSpPr>
            <a:spLocks noChangeArrowheads="1"/>
          </p:cNvSpPr>
          <p:nvPr/>
        </p:nvSpPr>
        <p:spPr bwMode="auto">
          <a:xfrm>
            <a:off x="5435600" y="4940300"/>
            <a:ext cx="720725" cy="574675"/>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4744" name="Line 56"/>
          <p:cNvSpPr>
            <a:spLocks noChangeShapeType="1"/>
          </p:cNvSpPr>
          <p:nvPr/>
        </p:nvSpPr>
        <p:spPr bwMode="auto">
          <a:xfrm>
            <a:off x="1114425" y="5588000"/>
            <a:ext cx="0"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45" name="Line 57"/>
          <p:cNvSpPr>
            <a:spLocks noChangeShapeType="1"/>
          </p:cNvSpPr>
          <p:nvPr/>
        </p:nvSpPr>
        <p:spPr bwMode="auto">
          <a:xfrm flipH="1">
            <a:off x="1330325" y="5588000"/>
            <a:ext cx="647700" cy="287338"/>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46" name="Line 58"/>
          <p:cNvSpPr>
            <a:spLocks noChangeShapeType="1"/>
          </p:cNvSpPr>
          <p:nvPr/>
        </p:nvSpPr>
        <p:spPr bwMode="auto">
          <a:xfrm>
            <a:off x="2193925" y="5588000"/>
            <a:ext cx="0" cy="358775"/>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47" name="Line 59"/>
          <p:cNvSpPr>
            <a:spLocks noChangeShapeType="1"/>
          </p:cNvSpPr>
          <p:nvPr/>
        </p:nvSpPr>
        <p:spPr bwMode="auto">
          <a:xfrm flipH="1">
            <a:off x="2843213" y="5588000"/>
            <a:ext cx="647700" cy="287338"/>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48" name="Line 60"/>
          <p:cNvSpPr>
            <a:spLocks noChangeShapeType="1"/>
          </p:cNvSpPr>
          <p:nvPr/>
        </p:nvSpPr>
        <p:spPr bwMode="auto">
          <a:xfrm>
            <a:off x="3635375" y="5588000"/>
            <a:ext cx="0"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49" name="Line 61"/>
          <p:cNvSpPr>
            <a:spLocks noChangeShapeType="1"/>
          </p:cNvSpPr>
          <p:nvPr/>
        </p:nvSpPr>
        <p:spPr bwMode="auto">
          <a:xfrm flipH="1" flipV="1">
            <a:off x="6731000" y="3498850"/>
            <a:ext cx="0" cy="358775"/>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0" name="Line 62"/>
          <p:cNvSpPr>
            <a:spLocks noChangeShapeType="1"/>
          </p:cNvSpPr>
          <p:nvPr/>
        </p:nvSpPr>
        <p:spPr bwMode="auto">
          <a:xfrm flipV="1">
            <a:off x="5867400" y="4506913"/>
            <a:ext cx="576263" cy="288925"/>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1" name="Line 63"/>
          <p:cNvSpPr>
            <a:spLocks noChangeShapeType="1"/>
          </p:cNvSpPr>
          <p:nvPr/>
        </p:nvSpPr>
        <p:spPr bwMode="auto">
          <a:xfrm flipV="1">
            <a:off x="6875463" y="4506913"/>
            <a:ext cx="0" cy="360362"/>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2" name="Line 64"/>
          <p:cNvSpPr>
            <a:spLocks noChangeShapeType="1"/>
          </p:cNvSpPr>
          <p:nvPr/>
        </p:nvSpPr>
        <p:spPr bwMode="auto">
          <a:xfrm flipH="1" flipV="1">
            <a:off x="7378700" y="4506913"/>
            <a:ext cx="504825" cy="288925"/>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3" name="Line 65"/>
          <p:cNvSpPr>
            <a:spLocks noChangeShapeType="1"/>
          </p:cNvSpPr>
          <p:nvPr/>
        </p:nvSpPr>
        <p:spPr bwMode="auto">
          <a:xfrm flipV="1">
            <a:off x="5794375" y="5588000"/>
            <a:ext cx="0"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4" name="Line 66"/>
          <p:cNvSpPr>
            <a:spLocks noChangeShapeType="1"/>
          </p:cNvSpPr>
          <p:nvPr/>
        </p:nvSpPr>
        <p:spPr bwMode="auto">
          <a:xfrm flipH="1" flipV="1">
            <a:off x="5938838" y="5588000"/>
            <a:ext cx="504825"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5" name="Line 67"/>
          <p:cNvSpPr>
            <a:spLocks noChangeShapeType="1"/>
          </p:cNvSpPr>
          <p:nvPr/>
        </p:nvSpPr>
        <p:spPr bwMode="auto">
          <a:xfrm flipV="1">
            <a:off x="6586538" y="5588000"/>
            <a:ext cx="215900"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6" name="Line 68"/>
          <p:cNvSpPr>
            <a:spLocks noChangeShapeType="1"/>
          </p:cNvSpPr>
          <p:nvPr/>
        </p:nvSpPr>
        <p:spPr bwMode="auto">
          <a:xfrm flipV="1">
            <a:off x="7091363" y="5588000"/>
            <a:ext cx="0"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7" name="Line 69"/>
          <p:cNvSpPr>
            <a:spLocks noChangeShapeType="1"/>
          </p:cNvSpPr>
          <p:nvPr/>
        </p:nvSpPr>
        <p:spPr bwMode="auto">
          <a:xfrm flipV="1">
            <a:off x="7883525" y="5588000"/>
            <a:ext cx="0" cy="360363"/>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8" name="Line 70"/>
          <p:cNvSpPr>
            <a:spLocks noChangeShapeType="1"/>
          </p:cNvSpPr>
          <p:nvPr/>
        </p:nvSpPr>
        <p:spPr bwMode="auto">
          <a:xfrm>
            <a:off x="3778250" y="6811963"/>
            <a:ext cx="1873250" cy="0"/>
          </a:xfrm>
          <a:prstGeom prst="line">
            <a:avLst/>
          </a:prstGeom>
          <a:noFill/>
          <a:ln w="50800">
            <a:solidFill>
              <a:schemeClr val="tx1"/>
            </a:solidFill>
            <a:round/>
            <a:headEnd/>
            <a:tailEnd type="triangle" w="med" len="med"/>
          </a:ln>
          <a:effectLst/>
        </p:spPr>
        <p:txBody>
          <a:bodyPr wrap="none" anchor="ctr"/>
          <a:lstStyle/>
          <a:p>
            <a:endParaRPr lang="es-CO"/>
          </a:p>
        </p:txBody>
      </p:sp>
      <p:sp>
        <p:nvSpPr>
          <p:cNvPr id="114759" name="Text Box 71"/>
          <p:cNvSpPr txBox="1">
            <a:spLocks noChangeArrowheads="1"/>
          </p:cNvSpPr>
          <p:nvPr/>
        </p:nvSpPr>
        <p:spPr bwMode="auto">
          <a:xfrm>
            <a:off x="5795963" y="3068638"/>
            <a:ext cx="1943100" cy="336550"/>
          </a:xfrm>
          <a:prstGeom prst="rect">
            <a:avLst/>
          </a:prstGeom>
          <a:noFill/>
          <a:ln w="9525" algn="ctr">
            <a:noFill/>
            <a:miter lim="800000"/>
            <a:headEnd/>
            <a:tailEnd/>
          </a:ln>
          <a:effectLst/>
        </p:spPr>
        <p:txBody>
          <a:bodyPr>
            <a:spAutoFit/>
          </a:bodyPr>
          <a:lstStyle/>
          <a:p>
            <a:pPr>
              <a:spcBef>
                <a:spcPct val="50000"/>
              </a:spcBef>
            </a:pPr>
            <a:r>
              <a:rPr lang="es-ES" sz="1600" b="1">
                <a:effectLst>
                  <a:outerShdw blurRad="38100" dist="38100" dir="2700000" algn="tl">
                    <a:srgbClr val="000000"/>
                  </a:outerShdw>
                </a:effectLst>
              </a:rPr>
              <a:t>Datagrama</a:t>
            </a:r>
          </a:p>
        </p:txBody>
      </p:sp>
      <p:sp>
        <p:nvSpPr>
          <p:cNvPr id="114760" name="Text Box 72"/>
          <p:cNvSpPr txBox="1">
            <a:spLocks noChangeArrowheads="1"/>
          </p:cNvSpPr>
          <p:nvPr/>
        </p:nvSpPr>
        <p:spPr bwMode="auto">
          <a:xfrm>
            <a:off x="1403350" y="2997200"/>
            <a:ext cx="1655763" cy="336550"/>
          </a:xfrm>
          <a:prstGeom prst="rect">
            <a:avLst/>
          </a:prstGeom>
          <a:noFill/>
          <a:ln w="9525" algn="ctr">
            <a:noFill/>
            <a:miter lim="800000"/>
            <a:headEnd/>
            <a:tailEnd/>
          </a:ln>
          <a:effectLst/>
        </p:spPr>
        <p:txBody>
          <a:bodyPr>
            <a:spAutoFit/>
          </a:bodyPr>
          <a:lstStyle/>
          <a:p>
            <a:pPr>
              <a:spcBef>
                <a:spcPct val="50000"/>
              </a:spcBef>
            </a:pPr>
            <a:r>
              <a:rPr lang="es-ES" sz="1600" b="1">
                <a:effectLst>
                  <a:outerShdw blurRad="38100" dist="38100" dir="2700000" algn="tl">
                    <a:srgbClr val="000000"/>
                  </a:outerShdw>
                </a:effectLst>
              </a:rPr>
              <a:t>Datagrama</a:t>
            </a:r>
          </a:p>
        </p:txBody>
      </p:sp>
      <p:sp>
        <p:nvSpPr>
          <p:cNvPr id="114761" name="Text Box 73"/>
          <p:cNvSpPr txBox="1">
            <a:spLocks noChangeArrowheads="1"/>
          </p:cNvSpPr>
          <p:nvPr/>
        </p:nvSpPr>
        <p:spPr bwMode="auto">
          <a:xfrm>
            <a:off x="1403350" y="3932238"/>
            <a:ext cx="1655763" cy="336550"/>
          </a:xfrm>
          <a:prstGeom prst="rect">
            <a:avLst/>
          </a:prstGeom>
          <a:noFill/>
          <a:ln w="9525" algn="ctr">
            <a:noFill/>
            <a:miter lim="800000"/>
            <a:headEnd/>
            <a:tailEnd/>
          </a:ln>
          <a:effectLst/>
        </p:spPr>
        <p:txBody>
          <a:bodyPr>
            <a:spAutoFit/>
          </a:bodyPr>
          <a:lstStyle/>
          <a:p>
            <a:pPr>
              <a:spcBef>
                <a:spcPct val="50000"/>
              </a:spcBef>
            </a:pPr>
            <a:r>
              <a:rPr lang="es-ES" sz="1600" b="1">
                <a:effectLst>
                  <a:outerShdw blurRad="38100" dist="38100" dir="2700000" algn="tl">
                    <a:srgbClr val="000000"/>
                  </a:outerShdw>
                </a:effectLst>
              </a:rPr>
              <a:t>Paq. L2CAP</a:t>
            </a:r>
          </a:p>
        </p:txBody>
      </p:sp>
      <p:sp>
        <p:nvSpPr>
          <p:cNvPr id="114762" name="Text Box 74"/>
          <p:cNvSpPr txBox="1">
            <a:spLocks noChangeArrowheads="1"/>
          </p:cNvSpPr>
          <p:nvPr/>
        </p:nvSpPr>
        <p:spPr bwMode="auto">
          <a:xfrm>
            <a:off x="6011863" y="4005263"/>
            <a:ext cx="1511300" cy="336550"/>
          </a:xfrm>
          <a:prstGeom prst="rect">
            <a:avLst/>
          </a:prstGeom>
          <a:noFill/>
          <a:ln w="9525" algn="ctr">
            <a:noFill/>
            <a:miter lim="800000"/>
            <a:headEnd/>
            <a:tailEnd/>
          </a:ln>
          <a:effectLst/>
        </p:spPr>
        <p:txBody>
          <a:bodyPr>
            <a:spAutoFit/>
          </a:bodyPr>
          <a:lstStyle/>
          <a:p>
            <a:pPr>
              <a:spcBef>
                <a:spcPct val="50000"/>
              </a:spcBef>
            </a:pPr>
            <a:r>
              <a:rPr lang="es-ES" sz="1600" b="1">
                <a:effectLst>
                  <a:outerShdw blurRad="38100" dist="38100" dir="2700000" algn="tl">
                    <a:srgbClr val="000000"/>
                  </a:outerShdw>
                </a:effectLst>
              </a:rPr>
              <a:t>Paq. L2CAP</a:t>
            </a:r>
          </a:p>
        </p:txBody>
      </p:sp>
      <p:sp>
        <p:nvSpPr>
          <p:cNvPr id="114763" name="Text Box 75"/>
          <p:cNvSpPr txBox="1">
            <a:spLocks noChangeArrowheads="1"/>
          </p:cNvSpPr>
          <p:nvPr/>
        </p:nvSpPr>
        <p:spPr bwMode="auto">
          <a:xfrm>
            <a:off x="898525" y="5013325"/>
            <a:ext cx="431800" cy="366713"/>
          </a:xfrm>
          <a:prstGeom prst="rect">
            <a:avLst/>
          </a:prstGeom>
          <a:noFill/>
          <a:ln w="9525" algn="ctr">
            <a:noFill/>
            <a:miter lim="800000"/>
            <a:headEnd/>
            <a:tailEnd/>
          </a:ln>
          <a:effectLst/>
        </p:spPr>
        <p:txBody>
          <a:bodyPr>
            <a:spAutoFit/>
          </a:bodyPr>
          <a:lstStyle/>
          <a:p>
            <a:pPr>
              <a:spcBef>
                <a:spcPct val="50000"/>
              </a:spcBef>
            </a:pPr>
            <a:r>
              <a:rPr lang="es-ES"/>
              <a:t>f1</a:t>
            </a:r>
          </a:p>
        </p:txBody>
      </p:sp>
      <p:sp>
        <p:nvSpPr>
          <p:cNvPr id="114764" name="Text Box 76"/>
          <p:cNvSpPr txBox="1">
            <a:spLocks noChangeArrowheads="1"/>
          </p:cNvSpPr>
          <p:nvPr/>
        </p:nvSpPr>
        <p:spPr bwMode="auto">
          <a:xfrm>
            <a:off x="2051050" y="5013325"/>
            <a:ext cx="431800" cy="366713"/>
          </a:xfrm>
          <a:prstGeom prst="rect">
            <a:avLst/>
          </a:prstGeom>
          <a:noFill/>
          <a:ln w="9525" algn="ctr">
            <a:noFill/>
            <a:miter lim="800000"/>
            <a:headEnd/>
            <a:tailEnd/>
          </a:ln>
          <a:effectLst/>
        </p:spPr>
        <p:txBody>
          <a:bodyPr>
            <a:spAutoFit/>
          </a:bodyPr>
          <a:lstStyle/>
          <a:p>
            <a:pPr>
              <a:spcBef>
                <a:spcPct val="50000"/>
              </a:spcBef>
            </a:pPr>
            <a:r>
              <a:rPr lang="es-ES"/>
              <a:t>f2</a:t>
            </a:r>
          </a:p>
        </p:txBody>
      </p:sp>
      <p:sp>
        <p:nvSpPr>
          <p:cNvPr id="114765" name="Text Box 77"/>
          <p:cNvSpPr txBox="1">
            <a:spLocks noChangeArrowheads="1"/>
          </p:cNvSpPr>
          <p:nvPr/>
        </p:nvSpPr>
        <p:spPr bwMode="auto">
          <a:xfrm>
            <a:off x="3348038" y="5013325"/>
            <a:ext cx="503237" cy="366713"/>
          </a:xfrm>
          <a:prstGeom prst="rect">
            <a:avLst/>
          </a:prstGeom>
          <a:noFill/>
          <a:ln w="9525" algn="ctr">
            <a:noFill/>
            <a:miter lim="800000"/>
            <a:headEnd/>
            <a:tailEnd/>
          </a:ln>
          <a:effectLst/>
        </p:spPr>
        <p:txBody>
          <a:bodyPr>
            <a:spAutoFit/>
          </a:bodyPr>
          <a:lstStyle/>
          <a:p>
            <a:pPr>
              <a:spcBef>
                <a:spcPct val="50000"/>
              </a:spcBef>
            </a:pPr>
            <a:r>
              <a:rPr lang="es-ES"/>
              <a:t>f3</a:t>
            </a:r>
          </a:p>
        </p:txBody>
      </p:sp>
      <p:sp>
        <p:nvSpPr>
          <p:cNvPr id="114766" name="Text Box 78"/>
          <p:cNvSpPr txBox="1">
            <a:spLocks noChangeArrowheads="1"/>
          </p:cNvSpPr>
          <p:nvPr/>
        </p:nvSpPr>
        <p:spPr bwMode="auto">
          <a:xfrm>
            <a:off x="1042988" y="6092825"/>
            <a:ext cx="287337" cy="366713"/>
          </a:xfrm>
          <a:prstGeom prst="rect">
            <a:avLst/>
          </a:prstGeom>
          <a:noFill/>
          <a:ln w="9525" algn="ctr">
            <a:noFill/>
            <a:miter lim="800000"/>
            <a:headEnd/>
            <a:tailEnd/>
          </a:ln>
          <a:effectLst/>
        </p:spPr>
        <p:txBody>
          <a:bodyPr>
            <a:spAutoFit/>
          </a:bodyPr>
          <a:lstStyle/>
          <a:p>
            <a:pPr>
              <a:spcBef>
                <a:spcPct val="50000"/>
              </a:spcBef>
            </a:pPr>
            <a:r>
              <a:rPr lang="es-ES"/>
              <a:t>1</a:t>
            </a:r>
          </a:p>
        </p:txBody>
      </p:sp>
      <p:sp>
        <p:nvSpPr>
          <p:cNvPr id="114767" name="Text Box 79"/>
          <p:cNvSpPr txBox="1">
            <a:spLocks noChangeArrowheads="1"/>
          </p:cNvSpPr>
          <p:nvPr/>
        </p:nvSpPr>
        <p:spPr bwMode="auto">
          <a:xfrm>
            <a:off x="2051050" y="6092825"/>
            <a:ext cx="215900" cy="366713"/>
          </a:xfrm>
          <a:prstGeom prst="rect">
            <a:avLst/>
          </a:prstGeom>
          <a:noFill/>
          <a:ln w="9525" algn="ctr">
            <a:noFill/>
            <a:miter lim="800000"/>
            <a:headEnd/>
            <a:tailEnd/>
          </a:ln>
          <a:effectLst/>
        </p:spPr>
        <p:txBody>
          <a:bodyPr>
            <a:spAutoFit/>
          </a:bodyPr>
          <a:lstStyle/>
          <a:p>
            <a:pPr>
              <a:spcBef>
                <a:spcPct val="50000"/>
              </a:spcBef>
            </a:pPr>
            <a:r>
              <a:rPr lang="es-ES"/>
              <a:t>2</a:t>
            </a:r>
          </a:p>
        </p:txBody>
      </p:sp>
      <p:sp>
        <p:nvSpPr>
          <p:cNvPr id="114768" name="Text Box 80"/>
          <p:cNvSpPr txBox="1">
            <a:spLocks noChangeArrowheads="1"/>
          </p:cNvSpPr>
          <p:nvPr/>
        </p:nvSpPr>
        <p:spPr bwMode="auto">
          <a:xfrm>
            <a:off x="2771775" y="6092825"/>
            <a:ext cx="287338" cy="366713"/>
          </a:xfrm>
          <a:prstGeom prst="rect">
            <a:avLst/>
          </a:prstGeom>
          <a:noFill/>
          <a:ln w="9525" algn="ctr">
            <a:noFill/>
            <a:miter lim="800000"/>
            <a:headEnd/>
            <a:tailEnd/>
          </a:ln>
          <a:effectLst/>
        </p:spPr>
        <p:txBody>
          <a:bodyPr>
            <a:spAutoFit/>
          </a:bodyPr>
          <a:lstStyle/>
          <a:p>
            <a:pPr>
              <a:spcBef>
                <a:spcPct val="50000"/>
              </a:spcBef>
            </a:pPr>
            <a:r>
              <a:rPr lang="es-ES"/>
              <a:t>3</a:t>
            </a:r>
          </a:p>
        </p:txBody>
      </p:sp>
      <p:sp>
        <p:nvSpPr>
          <p:cNvPr id="114769" name="Text Box 81"/>
          <p:cNvSpPr txBox="1">
            <a:spLocks noChangeArrowheads="1"/>
          </p:cNvSpPr>
          <p:nvPr/>
        </p:nvSpPr>
        <p:spPr bwMode="auto">
          <a:xfrm>
            <a:off x="3490913" y="6092825"/>
            <a:ext cx="358775" cy="366713"/>
          </a:xfrm>
          <a:prstGeom prst="rect">
            <a:avLst/>
          </a:prstGeom>
          <a:noFill/>
          <a:ln w="9525" algn="ctr">
            <a:noFill/>
            <a:miter lim="800000"/>
            <a:headEnd/>
            <a:tailEnd/>
          </a:ln>
          <a:effectLst/>
        </p:spPr>
        <p:txBody>
          <a:bodyPr>
            <a:spAutoFit/>
          </a:bodyPr>
          <a:lstStyle/>
          <a:p>
            <a:pPr>
              <a:spcBef>
                <a:spcPct val="50000"/>
              </a:spcBef>
            </a:pPr>
            <a:r>
              <a:rPr lang="es-ES"/>
              <a:t>4</a:t>
            </a:r>
          </a:p>
        </p:txBody>
      </p:sp>
      <p:sp>
        <p:nvSpPr>
          <p:cNvPr id="114770" name="Text Box 82"/>
          <p:cNvSpPr txBox="1">
            <a:spLocks noChangeArrowheads="1"/>
          </p:cNvSpPr>
          <p:nvPr/>
        </p:nvSpPr>
        <p:spPr bwMode="auto">
          <a:xfrm>
            <a:off x="5580063" y="5013325"/>
            <a:ext cx="503237" cy="366713"/>
          </a:xfrm>
          <a:prstGeom prst="rect">
            <a:avLst/>
          </a:prstGeom>
          <a:noFill/>
          <a:ln w="9525" algn="ctr">
            <a:noFill/>
            <a:miter lim="800000"/>
            <a:headEnd/>
            <a:tailEnd/>
          </a:ln>
          <a:effectLst/>
        </p:spPr>
        <p:txBody>
          <a:bodyPr>
            <a:spAutoFit/>
          </a:bodyPr>
          <a:lstStyle/>
          <a:p>
            <a:pPr>
              <a:spcBef>
                <a:spcPct val="50000"/>
              </a:spcBef>
            </a:pPr>
            <a:r>
              <a:rPr lang="es-ES"/>
              <a:t>f1</a:t>
            </a:r>
          </a:p>
        </p:txBody>
      </p:sp>
      <p:sp>
        <p:nvSpPr>
          <p:cNvPr id="114771" name="Text Box 83"/>
          <p:cNvSpPr txBox="1">
            <a:spLocks noChangeArrowheads="1"/>
          </p:cNvSpPr>
          <p:nvPr/>
        </p:nvSpPr>
        <p:spPr bwMode="auto">
          <a:xfrm>
            <a:off x="6659563" y="5013325"/>
            <a:ext cx="431800" cy="366713"/>
          </a:xfrm>
          <a:prstGeom prst="rect">
            <a:avLst/>
          </a:prstGeom>
          <a:noFill/>
          <a:ln w="9525" algn="ctr">
            <a:noFill/>
            <a:miter lim="800000"/>
            <a:headEnd/>
            <a:tailEnd/>
          </a:ln>
          <a:effectLst/>
        </p:spPr>
        <p:txBody>
          <a:bodyPr>
            <a:spAutoFit/>
          </a:bodyPr>
          <a:lstStyle/>
          <a:p>
            <a:pPr>
              <a:spcBef>
                <a:spcPct val="50000"/>
              </a:spcBef>
            </a:pPr>
            <a:r>
              <a:rPr lang="es-ES"/>
              <a:t>f2</a:t>
            </a:r>
          </a:p>
        </p:txBody>
      </p:sp>
      <p:sp>
        <p:nvSpPr>
          <p:cNvPr id="114772" name="Text Box 84"/>
          <p:cNvSpPr txBox="1">
            <a:spLocks noChangeArrowheads="1"/>
          </p:cNvSpPr>
          <p:nvPr/>
        </p:nvSpPr>
        <p:spPr bwMode="auto">
          <a:xfrm>
            <a:off x="7812088" y="5013325"/>
            <a:ext cx="431800" cy="366713"/>
          </a:xfrm>
          <a:prstGeom prst="rect">
            <a:avLst/>
          </a:prstGeom>
          <a:noFill/>
          <a:ln w="9525" algn="ctr">
            <a:noFill/>
            <a:miter lim="800000"/>
            <a:headEnd/>
            <a:tailEnd/>
          </a:ln>
          <a:effectLst/>
        </p:spPr>
        <p:txBody>
          <a:bodyPr>
            <a:spAutoFit/>
          </a:bodyPr>
          <a:lstStyle/>
          <a:p>
            <a:pPr>
              <a:spcBef>
                <a:spcPct val="50000"/>
              </a:spcBef>
            </a:pPr>
            <a:r>
              <a:rPr lang="es-ES"/>
              <a:t>f3</a:t>
            </a:r>
          </a:p>
        </p:txBody>
      </p:sp>
      <p:sp>
        <p:nvSpPr>
          <p:cNvPr id="114773" name="Text Box 85"/>
          <p:cNvSpPr txBox="1">
            <a:spLocks noChangeArrowheads="1"/>
          </p:cNvSpPr>
          <p:nvPr/>
        </p:nvSpPr>
        <p:spPr bwMode="auto">
          <a:xfrm>
            <a:off x="5722938" y="6092825"/>
            <a:ext cx="215900" cy="366713"/>
          </a:xfrm>
          <a:prstGeom prst="rect">
            <a:avLst/>
          </a:prstGeom>
          <a:noFill/>
          <a:ln w="9525" algn="ctr">
            <a:noFill/>
            <a:miter lim="800000"/>
            <a:headEnd/>
            <a:tailEnd/>
          </a:ln>
          <a:effectLst/>
        </p:spPr>
        <p:txBody>
          <a:bodyPr>
            <a:spAutoFit/>
          </a:bodyPr>
          <a:lstStyle/>
          <a:p>
            <a:pPr>
              <a:spcBef>
                <a:spcPct val="50000"/>
              </a:spcBef>
            </a:pPr>
            <a:r>
              <a:rPr lang="es-ES"/>
              <a:t>1</a:t>
            </a:r>
          </a:p>
        </p:txBody>
      </p:sp>
      <p:sp>
        <p:nvSpPr>
          <p:cNvPr id="114774" name="Text Box 86"/>
          <p:cNvSpPr txBox="1">
            <a:spLocks noChangeArrowheads="1"/>
          </p:cNvSpPr>
          <p:nvPr/>
        </p:nvSpPr>
        <p:spPr bwMode="auto">
          <a:xfrm>
            <a:off x="6372225" y="6092825"/>
            <a:ext cx="257175" cy="366713"/>
          </a:xfrm>
          <a:prstGeom prst="rect">
            <a:avLst/>
          </a:prstGeom>
          <a:noFill/>
          <a:ln w="9525" algn="ctr">
            <a:noFill/>
            <a:miter lim="800000"/>
            <a:headEnd/>
            <a:tailEnd/>
          </a:ln>
          <a:effectLst/>
        </p:spPr>
        <p:txBody>
          <a:bodyPr>
            <a:spAutoFit/>
          </a:bodyPr>
          <a:lstStyle/>
          <a:p>
            <a:pPr>
              <a:spcBef>
                <a:spcPct val="50000"/>
              </a:spcBef>
            </a:pPr>
            <a:r>
              <a:rPr lang="es-ES"/>
              <a:t>2</a:t>
            </a:r>
          </a:p>
        </p:txBody>
      </p:sp>
      <p:sp>
        <p:nvSpPr>
          <p:cNvPr id="114775" name="Text Box 87"/>
          <p:cNvSpPr txBox="1">
            <a:spLocks noChangeArrowheads="1"/>
          </p:cNvSpPr>
          <p:nvPr/>
        </p:nvSpPr>
        <p:spPr bwMode="auto">
          <a:xfrm>
            <a:off x="6948488" y="6092825"/>
            <a:ext cx="287337" cy="366713"/>
          </a:xfrm>
          <a:prstGeom prst="rect">
            <a:avLst/>
          </a:prstGeom>
          <a:noFill/>
          <a:ln w="9525" algn="ctr">
            <a:noFill/>
            <a:miter lim="800000"/>
            <a:headEnd/>
            <a:tailEnd/>
          </a:ln>
          <a:effectLst/>
        </p:spPr>
        <p:txBody>
          <a:bodyPr>
            <a:spAutoFit/>
          </a:bodyPr>
          <a:lstStyle/>
          <a:p>
            <a:pPr>
              <a:spcBef>
                <a:spcPct val="50000"/>
              </a:spcBef>
            </a:pPr>
            <a:r>
              <a:rPr lang="es-ES"/>
              <a:t>3</a:t>
            </a:r>
          </a:p>
        </p:txBody>
      </p:sp>
      <p:sp>
        <p:nvSpPr>
          <p:cNvPr id="114776" name="Text Box 88"/>
          <p:cNvSpPr txBox="1">
            <a:spLocks noChangeArrowheads="1"/>
          </p:cNvSpPr>
          <p:nvPr/>
        </p:nvSpPr>
        <p:spPr bwMode="auto">
          <a:xfrm>
            <a:off x="7667625" y="6092825"/>
            <a:ext cx="288925" cy="366713"/>
          </a:xfrm>
          <a:prstGeom prst="rect">
            <a:avLst/>
          </a:prstGeom>
          <a:noFill/>
          <a:ln w="9525" algn="ctr">
            <a:noFill/>
            <a:miter lim="800000"/>
            <a:headEnd/>
            <a:tailEnd/>
          </a:ln>
          <a:effectLst/>
        </p:spPr>
        <p:txBody>
          <a:bodyPr>
            <a:spAutoFit/>
          </a:bodyPr>
          <a:lstStyle/>
          <a:p>
            <a:pPr>
              <a:spcBef>
                <a:spcPct val="50000"/>
              </a:spcBef>
            </a:pPr>
            <a:r>
              <a:rPr lang="es-ES"/>
              <a:t>4</a:t>
            </a:r>
          </a:p>
        </p:txBody>
      </p:sp>
      <p:sp>
        <p:nvSpPr>
          <p:cNvPr id="114777" name="Text Box 89"/>
          <p:cNvSpPr txBox="1">
            <a:spLocks noChangeArrowheads="1"/>
          </p:cNvSpPr>
          <p:nvPr/>
        </p:nvSpPr>
        <p:spPr bwMode="auto">
          <a:xfrm>
            <a:off x="684213" y="1196975"/>
            <a:ext cx="6119812" cy="336550"/>
          </a:xfrm>
          <a:prstGeom prst="rect">
            <a:avLst/>
          </a:prstGeom>
          <a:noFill/>
          <a:ln w="9525" algn="ctr">
            <a:noFill/>
            <a:miter lim="800000"/>
            <a:headEnd/>
            <a:tailEnd/>
          </a:ln>
          <a:effectLst/>
        </p:spPr>
        <p:txBody>
          <a:bodyPr>
            <a:spAutoFit/>
          </a:bodyPr>
          <a:lstStyle/>
          <a:p>
            <a:pPr algn="l">
              <a:spcBef>
                <a:spcPct val="50000"/>
              </a:spcBef>
              <a:buFontTx/>
              <a:buChar char="•"/>
            </a:pPr>
            <a:r>
              <a:rPr lang="es-ES" sz="1600" b="1">
                <a:effectLst>
                  <a:outerShdw blurRad="38100" dist="38100" dir="2700000" algn="tl">
                    <a:srgbClr val="000000"/>
                  </a:outerShdw>
                </a:effectLst>
              </a:rPr>
              <a:t>Calidad de Servicio</a:t>
            </a:r>
          </a:p>
        </p:txBody>
      </p:sp>
      <p:sp>
        <p:nvSpPr>
          <p:cNvPr id="114778" name="Text Box 90"/>
          <p:cNvSpPr txBox="1">
            <a:spLocks noChangeArrowheads="1"/>
          </p:cNvSpPr>
          <p:nvPr/>
        </p:nvSpPr>
        <p:spPr bwMode="auto">
          <a:xfrm>
            <a:off x="755650" y="1700213"/>
            <a:ext cx="7488238" cy="2536825"/>
          </a:xfrm>
          <a:prstGeom prst="rect">
            <a:avLst/>
          </a:prstGeom>
          <a:noFill/>
          <a:ln w="9525" algn="ctr">
            <a:noFill/>
            <a:miter lim="800000"/>
            <a:headEnd/>
            <a:tailEnd/>
          </a:ln>
          <a:effectLst/>
        </p:spPr>
        <p:txBody>
          <a:bodyPr>
            <a:spAutoFit/>
          </a:bodyPr>
          <a:lstStyle/>
          <a:p>
            <a:pPr algn="l"/>
            <a:r>
              <a:rPr lang="es-ES" sz="1600"/>
              <a:t>L2CAP permite el intercambio de información teniendo en cuenta la calidad de servicio (QoS) esperada entre dos unidades Bluetooth y así monitorizar que no se violen los contratos de calidad de servicio existentes.</a:t>
            </a:r>
          </a:p>
          <a:p>
            <a:pPr algn="l"/>
            <a:endParaRPr lang="es-ES" sz="1600"/>
          </a:p>
          <a:p>
            <a:pPr algn="l"/>
            <a:r>
              <a:rPr lang="es-ES" sz="1600"/>
              <a:t>Podemos tener dos tipos de calidad de servicio o el de Best Effort (el mejor esfuerzo) o el llamado guaranteed. Las opciones configurables de calidad servicio son el ratio de tokens, latencia, tamaño del pozal, los picos de ancho de banda de la aplicación o las variaciones de retraso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dissolve">
                                      <p:cBhvr>
                                        <p:cTn id="7" dur="500"/>
                                        <p:tgtEl>
                                          <p:spTgt spid="1146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14692"/>
                                        </p:tgtEl>
                                        <p:attrNameLst>
                                          <p:attrName>style.visibility</p:attrName>
                                        </p:attrNameLst>
                                      </p:cBhvr>
                                      <p:to>
                                        <p:strVal val="hidden"/>
                                      </p:to>
                                    </p:set>
                                  </p:childTnLst>
                                </p:cTn>
                              </p:par>
                              <p:par>
                                <p:cTn id="12" presetID="9" presetClass="entr" presetSubtype="0" fill="hold" grpId="1" nodeType="withEffect">
                                  <p:stCondLst>
                                    <p:cond delay="0"/>
                                  </p:stCondLst>
                                  <p:childTnLst>
                                    <p:set>
                                      <p:cBhvr>
                                        <p:cTn id="13" dur="1" fill="hold">
                                          <p:stCondLst>
                                            <p:cond delay="0"/>
                                          </p:stCondLst>
                                        </p:cTn>
                                        <p:tgtEl>
                                          <p:spTgt spid="114693"/>
                                        </p:tgtEl>
                                        <p:attrNameLst>
                                          <p:attrName>style.visibility</p:attrName>
                                        </p:attrNameLst>
                                      </p:cBhvr>
                                      <p:to>
                                        <p:strVal val="visible"/>
                                      </p:to>
                                    </p:set>
                                    <p:animEffect transition="in" filter="dissolve">
                                      <p:cBhvr>
                                        <p:cTn id="14" dur="500"/>
                                        <p:tgtEl>
                                          <p:spTgt spid="114693"/>
                                        </p:tgtEl>
                                      </p:cBhvr>
                                    </p:animEffect>
                                  </p:childTnLst>
                                </p:cTn>
                              </p:par>
                              <p:par>
                                <p:cTn id="15" presetID="9" presetClass="entr" presetSubtype="0" fill="hold" grpId="1" nodeType="withEffect">
                                  <p:stCondLst>
                                    <p:cond delay="0"/>
                                  </p:stCondLst>
                                  <p:childTnLst>
                                    <p:set>
                                      <p:cBhvr>
                                        <p:cTn id="16" dur="1" fill="hold">
                                          <p:stCondLst>
                                            <p:cond delay="0"/>
                                          </p:stCondLst>
                                        </p:cTn>
                                        <p:tgtEl>
                                          <p:spTgt spid="114696"/>
                                        </p:tgtEl>
                                        <p:attrNameLst>
                                          <p:attrName>style.visibility</p:attrName>
                                        </p:attrNameLst>
                                      </p:cBhvr>
                                      <p:to>
                                        <p:strVal val="visible"/>
                                      </p:to>
                                    </p:set>
                                    <p:animEffect transition="in" filter="dissolve">
                                      <p:cBhvr>
                                        <p:cTn id="17" dur="500"/>
                                        <p:tgtEl>
                                          <p:spTgt spid="11469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14695"/>
                                        </p:tgtEl>
                                        <p:attrNameLst>
                                          <p:attrName>style.visibility</p:attrName>
                                        </p:attrNameLst>
                                      </p:cBhvr>
                                      <p:to>
                                        <p:strVal val="visible"/>
                                      </p:to>
                                    </p:set>
                                    <p:animEffect transition="in" filter="dissolve">
                                      <p:cBhvr>
                                        <p:cTn id="20" dur="500"/>
                                        <p:tgtEl>
                                          <p:spTgt spid="114695"/>
                                        </p:tgtEl>
                                      </p:cBhvr>
                                    </p:animEffect>
                                  </p:childTnLst>
                                </p:cTn>
                              </p:par>
                              <p:par>
                                <p:cTn id="21" presetID="9" presetClass="entr" presetSubtype="0" fill="hold" grpId="1" nodeType="withEffect">
                                  <p:stCondLst>
                                    <p:cond delay="0"/>
                                  </p:stCondLst>
                                  <p:childTnLst>
                                    <p:set>
                                      <p:cBhvr>
                                        <p:cTn id="22" dur="1" fill="hold">
                                          <p:stCondLst>
                                            <p:cond delay="0"/>
                                          </p:stCondLst>
                                        </p:cTn>
                                        <p:tgtEl>
                                          <p:spTgt spid="114698"/>
                                        </p:tgtEl>
                                        <p:attrNameLst>
                                          <p:attrName>style.visibility</p:attrName>
                                        </p:attrNameLst>
                                      </p:cBhvr>
                                      <p:to>
                                        <p:strVal val="visible"/>
                                      </p:to>
                                    </p:set>
                                    <p:animEffect transition="in" filter="dissolve">
                                      <p:cBhvr>
                                        <p:cTn id="23" dur="500"/>
                                        <p:tgtEl>
                                          <p:spTgt spid="11469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4697"/>
                                        </p:tgtEl>
                                        <p:attrNameLst>
                                          <p:attrName>style.visibility</p:attrName>
                                        </p:attrNameLst>
                                      </p:cBhvr>
                                      <p:to>
                                        <p:strVal val="visible"/>
                                      </p:to>
                                    </p:set>
                                    <p:animEffect transition="in" filter="dissolve">
                                      <p:cBhvr>
                                        <p:cTn id="26" dur="500"/>
                                        <p:tgtEl>
                                          <p:spTgt spid="11469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4699"/>
                                        </p:tgtEl>
                                        <p:attrNameLst>
                                          <p:attrName>style.visibility</p:attrName>
                                        </p:attrNameLst>
                                      </p:cBhvr>
                                      <p:to>
                                        <p:strVal val="visible"/>
                                      </p:to>
                                    </p:set>
                                    <p:animEffect transition="in" filter="dissolve">
                                      <p:cBhvr>
                                        <p:cTn id="29" dur="500"/>
                                        <p:tgtEl>
                                          <p:spTgt spid="114699"/>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14700"/>
                                        </p:tgtEl>
                                        <p:attrNameLst>
                                          <p:attrName>style.visibility</p:attrName>
                                        </p:attrNameLst>
                                      </p:cBhvr>
                                      <p:to>
                                        <p:strVal val="visible"/>
                                      </p:to>
                                    </p:set>
                                    <p:animEffect transition="in" filter="dissolve">
                                      <p:cBhvr>
                                        <p:cTn id="32" dur="500"/>
                                        <p:tgtEl>
                                          <p:spTgt spid="114700"/>
                                        </p:tgtEl>
                                      </p:cBhvr>
                                    </p:animEffect>
                                  </p:childTnLst>
                                </p:cTn>
                              </p:par>
                              <p:par>
                                <p:cTn id="33" presetID="9" presetClass="entr" presetSubtype="0" fill="hold" grpId="1" nodeType="withEffect">
                                  <p:stCondLst>
                                    <p:cond delay="0"/>
                                  </p:stCondLst>
                                  <p:childTnLst>
                                    <p:set>
                                      <p:cBhvr>
                                        <p:cTn id="34" dur="1" fill="hold">
                                          <p:stCondLst>
                                            <p:cond delay="0"/>
                                          </p:stCondLst>
                                        </p:cTn>
                                        <p:tgtEl>
                                          <p:spTgt spid="114702"/>
                                        </p:tgtEl>
                                        <p:attrNameLst>
                                          <p:attrName>style.visibility</p:attrName>
                                        </p:attrNameLst>
                                      </p:cBhvr>
                                      <p:to>
                                        <p:strVal val="visible"/>
                                      </p:to>
                                    </p:set>
                                    <p:animEffect transition="in" filter="dissolve">
                                      <p:cBhvr>
                                        <p:cTn id="35" dur="500"/>
                                        <p:tgtEl>
                                          <p:spTgt spid="11470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4701"/>
                                        </p:tgtEl>
                                        <p:attrNameLst>
                                          <p:attrName>style.visibility</p:attrName>
                                        </p:attrNameLst>
                                      </p:cBhvr>
                                      <p:to>
                                        <p:strVal val="visible"/>
                                      </p:to>
                                    </p:set>
                                    <p:animEffect transition="in" filter="dissolve">
                                      <p:cBhvr>
                                        <p:cTn id="38" dur="500"/>
                                        <p:tgtEl>
                                          <p:spTgt spid="114701"/>
                                        </p:tgtEl>
                                      </p:cBhvr>
                                    </p:animEffect>
                                  </p:childTnLst>
                                </p:cTn>
                              </p:par>
                              <p:par>
                                <p:cTn id="39" presetID="9" presetClass="entr" presetSubtype="0" fill="hold" grpId="1" nodeType="withEffect">
                                  <p:stCondLst>
                                    <p:cond delay="0"/>
                                  </p:stCondLst>
                                  <p:childTnLst>
                                    <p:set>
                                      <p:cBhvr>
                                        <p:cTn id="40" dur="1" fill="hold">
                                          <p:stCondLst>
                                            <p:cond delay="0"/>
                                          </p:stCondLst>
                                        </p:cTn>
                                        <p:tgtEl>
                                          <p:spTgt spid="114705"/>
                                        </p:tgtEl>
                                        <p:attrNameLst>
                                          <p:attrName>style.visibility</p:attrName>
                                        </p:attrNameLst>
                                      </p:cBhvr>
                                      <p:to>
                                        <p:strVal val="visible"/>
                                      </p:to>
                                    </p:set>
                                    <p:animEffect transition="in" filter="dissolve">
                                      <p:cBhvr>
                                        <p:cTn id="41" dur="500"/>
                                        <p:tgtEl>
                                          <p:spTgt spid="11470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4704"/>
                                        </p:tgtEl>
                                        <p:attrNameLst>
                                          <p:attrName>style.visibility</p:attrName>
                                        </p:attrNameLst>
                                      </p:cBhvr>
                                      <p:to>
                                        <p:strVal val="visible"/>
                                      </p:to>
                                    </p:set>
                                    <p:animEffect transition="in" filter="dissolve">
                                      <p:cBhvr>
                                        <p:cTn id="44" dur="500"/>
                                        <p:tgtEl>
                                          <p:spTgt spid="11470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4706"/>
                                        </p:tgtEl>
                                        <p:attrNameLst>
                                          <p:attrName>style.visibility</p:attrName>
                                        </p:attrNameLst>
                                      </p:cBhvr>
                                      <p:to>
                                        <p:strVal val="visible"/>
                                      </p:to>
                                    </p:set>
                                    <p:animEffect transition="in" filter="dissolve">
                                      <p:cBhvr>
                                        <p:cTn id="47" dur="500"/>
                                        <p:tgtEl>
                                          <p:spTgt spid="11470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4707"/>
                                        </p:tgtEl>
                                        <p:attrNameLst>
                                          <p:attrName>style.visibility</p:attrName>
                                        </p:attrNameLst>
                                      </p:cBhvr>
                                      <p:to>
                                        <p:strVal val="visible"/>
                                      </p:to>
                                    </p:set>
                                    <p:animEffect transition="in" filter="dissolve">
                                      <p:cBhvr>
                                        <p:cTn id="50" dur="500"/>
                                        <p:tgtEl>
                                          <p:spTgt spid="11470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4708"/>
                                        </p:tgtEl>
                                        <p:attrNameLst>
                                          <p:attrName>style.visibility</p:attrName>
                                        </p:attrNameLst>
                                      </p:cBhvr>
                                      <p:to>
                                        <p:strVal val="visible"/>
                                      </p:to>
                                    </p:set>
                                    <p:animEffect transition="in" filter="dissolve">
                                      <p:cBhvr>
                                        <p:cTn id="53" dur="500"/>
                                        <p:tgtEl>
                                          <p:spTgt spid="11470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4710"/>
                                        </p:tgtEl>
                                        <p:attrNameLst>
                                          <p:attrName>style.visibility</p:attrName>
                                        </p:attrNameLst>
                                      </p:cBhvr>
                                      <p:to>
                                        <p:strVal val="visible"/>
                                      </p:to>
                                    </p:set>
                                    <p:animEffect transition="in" filter="dissolve">
                                      <p:cBhvr>
                                        <p:cTn id="56" dur="500"/>
                                        <p:tgtEl>
                                          <p:spTgt spid="1147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14693"/>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1469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469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14697"/>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1469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14699"/>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1470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14701"/>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1470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14704"/>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1470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14706"/>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1470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470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14710"/>
                                        </p:tgtEl>
                                        <p:attrNameLst>
                                          <p:attrName>style.visibility</p:attrName>
                                        </p:attrNameLst>
                                      </p:cBhvr>
                                      <p:to>
                                        <p:strVal val="hidden"/>
                                      </p:to>
                                    </p:set>
                                  </p:childTnLst>
                                </p:cTn>
                              </p:par>
                              <p:par>
                                <p:cTn id="89" presetID="9" presetClass="entr" presetSubtype="0" fill="hold" grpId="0" nodeType="withEffect">
                                  <p:stCondLst>
                                    <p:cond delay="0"/>
                                  </p:stCondLst>
                                  <p:childTnLst>
                                    <p:set>
                                      <p:cBhvr>
                                        <p:cTn id="90" dur="1" fill="hold">
                                          <p:stCondLst>
                                            <p:cond delay="0"/>
                                          </p:stCondLst>
                                        </p:cTn>
                                        <p:tgtEl>
                                          <p:spTgt spid="114711"/>
                                        </p:tgtEl>
                                        <p:attrNameLst>
                                          <p:attrName>style.visibility</p:attrName>
                                        </p:attrNameLst>
                                      </p:cBhvr>
                                      <p:to>
                                        <p:strVal val="visible"/>
                                      </p:to>
                                    </p:set>
                                    <p:animEffect transition="in" filter="dissolve">
                                      <p:cBhvr>
                                        <p:cTn id="91" dur="500"/>
                                        <p:tgtEl>
                                          <p:spTgt spid="114711"/>
                                        </p:tgtEl>
                                      </p:cBhvr>
                                    </p:animEffect>
                                  </p:childTnLst>
                                </p:cTn>
                              </p:par>
                              <p:par>
                                <p:cTn id="92" presetID="9" presetClass="entr" presetSubtype="0" fill="hold" nodeType="withEffect">
                                  <p:stCondLst>
                                    <p:cond delay="0"/>
                                  </p:stCondLst>
                                  <p:childTnLst>
                                    <p:set>
                                      <p:cBhvr>
                                        <p:cTn id="93" dur="1" fill="hold">
                                          <p:stCondLst>
                                            <p:cond delay="0"/>
                                          </p:stCondLst>
                                        </p:cTn>
                                        <p:tgtEl>
                                          <p:spTgt spid="114712"/>
                                        </p:tgtEl>
                                        <p:attrNameLst>
                                          <p:attrName>style.visibility</p:attrName>
                                        </p:attrNameLst>
                                      </p:cBhvr>
                                      <p:to>
                                        <p:strVal val="visible"/>
                                      </p:to>
                                    </p:set>
                                    <p:animEffect transition="in" filter="dissolve">
                                      <p:cBhvr>
                                        <p:cTn id="94" dur="500"/>
                                        <p:tgtEl>
                                          <p:spTgt spid="11471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114713"/>
                                        </p:tgtEl>
                                        <p:attrNameLst>
                                          <p:attrName>style.visibility</p:attrName>
                                        </p:attrNameLst>
                                      </p:cBhvr>
                                      <p:to>
                                        <p:strVal val="visible"/>
                                      </p:to>
                                    </p:set>
                                    <p:animEffect transition="in" filter="dissolve">
                                      <p:cBhvr>
                                        <p:cTn id="99" dur="500"/>
                                        <p:tgtEl>
                                          <p:spTgt spid="114713"/>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114714"/>
                                        </p:tgtEl>
                                        <p:attrNameLst>
                                          <p:attrName>style.visibility</p:attrName>
                                        </p:attrNameLst>
                                      </p:cBhvr>
                                      <p:to>
                                        <p:strVal val="visible"/>
                                      </p:to>
                                    </p:set>
                                    <p:animEffect transition="in" filter="dissolve">
                                      <p:cBhvr>
                                        <p:cTn id="102" dur="500"/>
                                        <p:tgtEl>
                                          <p:spTgt spid="114714"/>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11471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714"/>
                                        </p:tgtEl>
                                        <p:attrNameLst>
                                          <p:attrName>style.visibility</p:attrName>
                                        </p:attrNameLst>
                                      </p:cBhvr>
                                      <p:to>
                                        <p:strVal val="hidden"/>
                                      </p:to>
                                    </p:set>
                                  </p:childTnLst>
                                </p:cTn>
                              </p:par>
                              <p:par>
                                <p:cTn id="109" presetID="9" presetClass="entr" presetSubtype="0" fill="hold" grpId="0" nodeType="withEffect">
                                  <p:stCondLst>
                                    <p:cond delay="0"/>
                                  </p:stCondLst>
                                  <p:childTnLst>
                                    <p:set>
                                      <p:cBhvr>
                                        <p:cTn id="110" dur="1" fill="hold">
                                          <p:stCondLst>
                                            <p:cond delay="0"/>
                                          </p:stCondLst>
                                        </p:cTn>
                                        <p:tgtEl>
                                          <p:spTgt spid="114715"/>
                                        </p:tgtEl>
                                        <p:attrNameLst>
                                          <p:attrName>style.visibility</p:attrName>
                                        </p:attrNameLst>
                                      </p:cBhvr>
                                      <p:to>
                                        <p:strVal val="visible"/>
                                      </p:to>
                                    </p:set>
                                    <p:animEffect transition="in" filter="dissolve">
                                      <p:cBhvr>
                                        <p:cTn id="111" dur="500"/>
                                        <p:tgtEl>
                                          <p:spTgt spid="114715"/>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14716"/>
                                        </p:tgtEl>
                                        <p:attrNameLst>
                                          <p:attrName>style.visibility</p:attrName>
                                        </p:attrNameLst>
                                      </p:cBhvr>
                                      <p:to>
                                        <p:strVal val="visible"/>
                                      </p:to>
                                    </p:set>
                                    <p:animEffect transition="in" filter="dissolve">
                                      <p:cBhvr>
                                        <p:cTn id="114" dur="500"/>
                                        <p:tgtEl>
                                          <p:spTgt spid="114716"/>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14715"/>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4716"/>
                                        </p:tgtEl>
                                        <p:attrNameLst>
                                          <p:attrName>style.visibility</p:attrName>
                                        </p:attrNameLst>
                                      </p:cBhvr>
                                      <p:to>
                                        <p:strVal val="hidden"/>
                                      </p:to>
                                    </p:set>
                                  </p:childTnLst>
                                </p:cTn>
                              </p:par>
                              <p:par>
                                <p:cTn id="121" presetID="9" presetClass="entr" presetSubtype="0" fill="hold" grpId="0" nodeType="withEffect">
                                  <p:stCondLst>
                                    <p:cond delay="0"/>
                                  </p:stCondLst>
                                  <p:childTnLst>
                                    <p:set>
                                      <p:cBhvr>
                                        <p:cTn id="122" dur="1" fill="hold">
                                          <p:stCondLst>
                                            <p:cond delay="0"/>
                                          </p:stCondLst>
                                        </p:cTn>
                                        <p:tgtEl>
                                          <p:spTgt spid="114717"/>
                                        </p:tgtEl>
                                        <p:attrNameLst>
                                          <p:attrName>style.visibility</p:attrName>
                                        </p:attrNameLst>
                                      </p:cBhvr>
                                      <p:to>
                                        <p:strVal val="visible"/>
                                      </p:to>
                                    </p:set>
                                    <p:animEffect transition="in" filter="dissolve">
                                      <p:cBhvr>
                                        <p:cTn id="123" dur="500"/>
                                        <p:tgtEl>
                                          <p:spTgt spid="114717"/>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14718"/>
                                        </p:tgtEl>
                                        <p:attrNameLst>
                                          <p:attrName>style.visibility</p:attrName>
                                        </p:attrNameLst>
                                      </p:cBhvr>
                                      <p:to>
                                        <p:strVal val="visible"/>
                                      </p:to>
                                    </p:set>
                                    <p:animEffect transition="in" filter="dissolve">
                                      <p:cBhvr>
                                        <p:cTn id="126" dur="500"/>
                                        <p:tgtEl>
                                          <p:spTgt spid="114718"/>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114717"/>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718"/>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147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4712"/>
                                        </p:tgtEl>
                                        <p:attrNameLst>
                                          <p:attrName>style.visibility</p:attrName>
                                        </p:attrNameLst>
                                      </p:cBhvr>
                                      <p:to>
                                        <p:strVal val="hidden"/>
                                      </p:to>
                                    </p:set>
                                  </p:childTnLst>
                                </p:cTn>
                              </p:par>
                              <p:par>
                                <p:cTn id="137" presetID="9" presetClass="entr" presetSubtype="0" fill="hold" grpId="0" nodeType="withEffect">
                                  <p:stCondLst>
                                    <p:cond delay="0"/>
                                  </p:stCondLst>
                                  <p:childTnLst>
                                    <p:set>
                                      <p:cBhvr>
                                        <p:cTn id="138" dur="1" fill="hold">
                                          <p:stCondLst>
                                            <p:cond delay="0"/>
                                          </p:stCondLst>
                                        </p:cTn>
                                        <p:tgtEl>
                                          <p:spTgt spid="114719"/>
                                        </p:tgtEl>
                                        <p:attrNameLst>
                                          <p:attrName>style.visibility</p:attrName>
                                        </p:attrNameLst>
                                      </p:cBhvr>
                                      <p:to>
                                        <p:strVal val="visible"/>
                                      </p:to>
                                    </p:set>
                                    <p:animEffect transition="in" filter="dissolve">
                                      <p:cBhvr>
                                        <p:cTn id="139" dur="500"/>
                                        <p:tgtEl>
                                          <p:spTgt spid="114719"/>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114721"/>
                                        </p:tgtEl>
                                        <p:attrNameLst>
                                          <p:attrName>style.visibility</p:attrName>
                                        </p:attrNameLst>
                                      </p:cBhvr>
                                      <p:to>
                                        <p:strVal val="visible"/>
                                      </p:to>
                                    </p:set>
                                    <p:animEffect transition="in" filter="dissolve">
                                      <p:cBhvr>
                                        <p:cTn id="142" dur="500"/>
                                        <p:tgtEl>
                                          <p:spTgt spid="114721"/>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14723"/>
                                        </p:tgtEl>
                                        <p:attrNameLst>
                                          <p:attrName>style.visibility</p:attrName>
                                        </p:attrNameLst>
                                      </p:cBhvr>
                                      <p:to>
                                        <p:strVal val="visible"/>
                                      </p:to>
                                    </p:set>
                                    <p:animEffect transition="in" filter="dissolve">
                                      <p:cBhvr>
                                        <p:cTn id="145" dur="500"/>
                                        <p:tgtEl>
                                          <p:spTgt spid="11472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14724"/>
                                        </p:tgtEl>
                                        <p:attrNameLst>
                                          <p:attrName>style.visibility</p:attrName>
                                        </p:attrNameLst>
                                      </p:cBhvr>
                                      <p:to>
                                        <p:strVal val="visible"/>
                                      </p:to>
                                    </p:set>
                                    <p:animEffect transition="in" filter="dissolve">
                                      <p:cBhvr>
                                        <p:cTn id="148" dur="500"/>
                                        <p:tgtEl>
                                          <p:spTgt spid="114724"/>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14725"/>
                                        </p:tgtEl>
                                        <p:attrNameLst>
                                          <p:attrName>style.visibility</p:attrName>
                                        </p:attrNameLst>
                                      </p:cBhvr>
                                      <p:to>
                                        <p:strVal val="visible"/>
                                      </p:to>
                                    </p:set>
                                    <p:animEffect transition="in" filter="dissolve">
                                      <p:cBhvr>
                                        <p:cTn id="151" dur="500"/>
                                        <p:tgtEl>
                                          <p:spTgt spid="114725"/>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14726"/>
                                        </p:tgtEl>
                                        <p:attrNameLst>
                                          <p:attrName>style.visibility</p:attrName>
                                        </p:attrNameLst>
                                      </p:cBhvr>
                                      <p:to>
                                        <p:strVal val="visible"/>
                                      </p:to>
                                    </p:set>
                                    <p:animEffect transition="in" filter="dissolve">
                                      <p:cBhvr>
                                        <p:cTn id="154" dur="500"/>
                                        <p:tgtEl>
                                          <p:spTgt spid="114726"/>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14727"/>
                                        </p:tgtEl>
                                        <p:attrNameLst>
                                          <p:attrName>style.visibility</p:attrName>
                                        </p:attrNameLst>
                                      </p:cBhvr>
                                      <p:to>
                                        <p:strVal val="visible"/>
                                      </p:to>
                                    </p:set>
                                    <p:animEffect transition="in" filter="dissolve">
                                      <p:cBhvr>
                                        <p:cTn id="157" dur="500"/>
                                        <p:tgtEl>
                                          <p:spTgt spid="114727"/>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14728"/>
                                        </p:tgtEl>
                                        <p:attrNameLst>
                                          <p:attrName>style.visibility</p:attrName>
                                        </p:attrNameLst>
                                      </p:cBhvr>
                                      <p:to>
                                        <p:strVal val="visible"/>
                                      </p:to>
                                    </p:set>
                                    <p:animEffect transition="in" filter="dissolve">
                                      <p:cBhvr>
                                        <p:cTn id="160" dur="500"/>
                                        <p:tgtEl>
                                          <p:spTgt spid="114728"/>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14729"/>
                                        </p:tgtEl>
                                        <p:attrNameLst>
                                          <p:attrName>style.visibility</p:attrName>
                                        </p:attrNameLst>
                                      </p:cBhvr>
                                      <p:to>
                                        <p:strVal val="visible"/>
                                      </p:to>
                                    </p:set>
                                    <p:animEffect transition="in" filter="dissolve">
                                      <p:cBhvr>
                                        <p:cTn id="163" dur="500"/>
                                        <p:tgtEl>
                                          <p:spTgt spid="114729"/>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14730"/>
                                        </p:tgtEl>
                                        <p:attrNameLst>
                                          <p:attrName>style.visibility</p:attrName>
                                        </p:attrNameLst>
                                      </p:cBhvr>
                                      <p:to>
                                        <p:strVal val="visible"/>
                                      </p:to>
                                    </p:set>
                                    <p:animEffect transition="in" filter="dissolve">
                                      <p:cBhvr>
                                        <p:cTn id="166" dur="500"/>
                                        <p:tgtEl>
                                          <p:spTgt spid="114730"/>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14731"/>
                                        </p:tgtEl>
                                        <p:attrNameLst>
                                          <p:attrName>style.visibility</p:attrName>
                                        </p:attrNameLst>
                                      </p:cBhvr>
                                      <p:to>
                                        <p:strVal val="visible"/>
                                      </p:to>
                                    </p:set>
                                    <p:animEffect transition="in" filter="dissolve">
                                      <p:cBhvr>
                                        <p:cTn id="169" dur="500"/>
                                        <p:tgtEl>
                                          <p:spTgt spid="114731"/>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14732"/>
                                        </p:tgtEl>
                                        <p:attrNameLst>
                                          <p:attrName>style.visibility</p:attrName>
                                        </p:attrNameLst>
                                      </p:cBhvr>
                                      <p:to>
                                        <p:strVal val="visible"/>
                                      </p:to>
                                    </p:set>
                                    <p:animEffect transition="in" filter="dissolve">
                                      <p:cBhvr>
                                        <p:cTn id="172" dur="500"/>
                                        <p:tgtEl>
                                          <p:spTgt spid="114732"/>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14733"/>
                                        </p:tgtEl>
                                        <p:attrNameLst>
                                          <p:attrName>style.visibility</p:attrName>
                                        </p:attrNameLst>
                                      </p:cBhvr>
                                      <p:to>
                                        <p:strVal val="visible"/>
                                      </p:to>
                                    </p:set>
                                    <p:animEffect transition="in" filter="dissolve">
                                      <p:cBhvr>
                                        <p:cTn id="175" dur="500"/>
                                        <p:tgtEl>
                                          <p:spTgt spid="114733"/>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4734"/>
                                        </p:tgtEl>
                                        <p:attrNameLst>
                                          <p:attrName>style.visibility</p:attrName>
                                        </p:attrNameLst>
                                      </p:cBhvr>
                                      <p:to>
                                        <p:strVal val="visible"/>
                                      </p:to>
                                    </p:set>
                                    <p:animEffect transition="in" filter="dissolve">
                                      <p:cBhvr>
                                        <p:cTn id="178" dur="500"/>
                                        <p:tgtEl>
                                          <p:spTgt spid="114734"/>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4735"/>
                                        </p:tgtEl>
                                        <p:attrNameLst>
                                          <p:attrName>style.visibility</p:attrName>
                                        </p:attrNameLst>
                                      </p:cBhvr>
                                      <p:to>
                                        <p:strVal val="visible"/>
                                      </p:to>
                                    </p:set>
                                    <p:animEffect transition="in" filter="dissolve">
                                      <p:cBhvr>
                                        <p:cTn id="181" dur="500"/>
                                        <p:tgtEl>
                                          <p:spTgt spid="114735"/>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4736"/>
                                        </p:tgtEl>
                                        <p:attrNameLst>
                                          <p:attrName>style.visibility</p:attrName>
                                        </p:attrNameLst>
                                      </p:cBhvr>
                                      <p:to>
                                        <p:strVal val="visible"/>
                                      </p:to>
                                    </p:set>
                                    <p:animEffect transition="in" filter="dissolve">
                                      <p:cBhvr>
                                        <p:cTn id="184" dur="500"/>
                                        <p:tgtEl>
                                          <p:spTgt spid="114736"/>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14737"/>
                                        </p:tgtEl>
                                        <p:attrNameLst>
                                          <p:attrName>style.visibility</p:attrName>
                                        </p:attrNameLst>
                                      </p:cBhvr>
                                      <p:to>
                                        <p:strVal val="visible"/>
                                      </p:to>
                                    </p:set>
                                    <p:animEffect transition="in" filter="dissolve">
                                      <p:cBhvr>
                                        <p:cTn id="187" dur="500"/>
                                        <p:tgtEl>
                                          <p:spTgt spid="114737"/>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14738"/>
                                        </p:tgtEl>
                                        <p:attrNameLst>
                                          <p:attrName>style.visibility</p:attrName>
                                        </p:attrNameLst>
                                      </p:cBhvr>
                                      <p:to>
                                        <p:strVal val="visible"/>
                                      </p:to>
                                    </p:set>
                                    <p:animEffect transition="in" filter="dissolve">
                                      <p:cBhvr>
                                        <p:cTn id="190" dur="500"/>
                                        <p:tgtEl>
                                          <p:spTgt spid="114738"/>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14739"/>
                                        </p:tgtEl>
                                        <p:attrNameLst>
                                          <p:attrName>style.visibility</p:attrName>
                                        </p:attrNameLst>
                                      </p:cBhvr>
                                      <p:to>
                                        <p:strVal val="visible"/>
                                      </p:to>
                                    </p:set>
                                    <p:animEffect transition="in" filter="dissolve">
                                      <p:cBhvr>
                                        <p:cTn id="193" dur="500"/>
                                        <p:tgtEl>
                                          <p:spTgt spid="114739"/>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14740"/>
                                        </p:tgtEl>
                                        <p:attrNameLst>
                                          <p:attrName>style.visibility</p:attrName>
                                        </p:attrNameLst>
                                      </p:cBhvr>
                                      <p:to>
                                        <p:strVal val="visible"/>
                                      </p:to>
                                    </p:set>
                                    <p:animEffect transition="in" filter="dissolve">
                                      <p:cBhvr>
                                        <p:cTn id="196" dur="500"/>
                                        <p:tgtEl>
                                          <p:spTgt spid="114740"/>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14741"/>
                                        </p:tgtEl>
                                        <p:attrNameLst>
                                          <p:attrName>style.visibility</p:attrName>
                                        </p:attrNameLst>
                                      </p:cBhvr>
                                      <p:to>
                                        <p:strVal val="visible"/>
                                      </p:to>
                                    </p:set>
                                    <p:animEffect transition="in" filter="dissolve">
                                      <p:cBhvr>
                                        <p:cTn id="199" dur="500"/>
                                        <p:tgtEl>
                                          <p:spTgt spid="114741"/>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14742"/>
                                        </p:tgtEl>
                                        <p:attrNameLst>
                                          <p:attrName>style.visibility</p:attrName>
                                        </p:attrNameLst>
                                      </p:cBhvr>
                                      <p:to>
                                        <p:strVal val="visible"/>
                                      </p:to>
                                    </p:set>
                                    <p:animEffect transition="in" filter="dissolve">
                                      <p:cBhvr>
                                        <p:cTn id="202" dur="500"/>
                                        <p:tgtEl>
                                          <p:spTgt spid="114742"/>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14743"/>
                                        </p:tgtEl>
                                        <p:attrNameLst>
                                          <p:attrName>style.visibility</p:attrName>
                                        </p:attrNameLst>
                                      </p:cBhvr>
                                      <p:to>
                                        <p:strVal val="visible"/>
                                      </p:to>
                                    </p:set>
                                    <p:animEffect transition="in" filter="dissolve">
                                      <p:cBhvr>
                                        <p:cTn id="205" dur="500"/>
                                        <p:tgtEl>
                                          <p:spTgt spid="114743"/>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14744"/>
                                        </p:tgtEl>
                                        <p:attrNameLst>
                                          <p:attrName>style.visibility</p:attrName>
                                        </p:attrNameLst>
                                      </p:cBhvr>
                                      <p:to>
                                        <p:strVal val="visible"/>
                                      </p:to>
                                    </p:set>
                                    <p:animEffect transition="in" filter="dissolve">
                                      <p:cBhvr>
                                        <p:cTn id="208" dur="500"/>
                                        <p:tgtEl>
                                          <p:spTgt spid="114744"/>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14745"/>
                                        </p:tgtEl>
                                        <p:attrNameLst>
                                          <p:attrName>style.visibility</p:attrName>
                                        </p:attrNameLst>
                                      </p:cBhvr>
                                      <p:to>
                                        <p:strVal val="visible"/>
                                      </p:to>
                                    </p:set>
                                    <p:animEffect transition="in" filter="dissolve">
                                      <p:cBhvr>
                                        <p:cTn id="211" dur="500"/>
                                        <p:tgtEl>
                                          <p:spTgt spid="114745"/>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14746"/>
                                        </p:tgtEl>
                                        <p:attrNameLst>
                                          <p:attrName>style.visibility</p:attrName>
                                        </p:attrNameLst>
                                      </p:cBhvr>
                                      <p:to>
                                        <p:strVal val="visible"/>
                                      </p:to>
                                    </p:set>
                                    <p:animEffect transition="in" filter="dissolve">
                                      <p:cBhvr>
                                        <p:cTn id="214" dur="500"/>
                                        <p:tgtEl>
                                          <p:spTgt spid="114746"/>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14747"/>
                                        </p:tgtEl>
                                        <p:attrNameLst>
                                          <p:attrName>style.visibility</p:attrName>
                                        </p:attrNameLst>
                                      </p:cBhvr>
                                      <p:to>
                                        <p:strVal val="visible"/>
                                      </p:to>
                                    </p:set>
                                    <p:animEffect transition="in" filter="dissolve">
                                      <p:cBhvr>
                                        <p:cTn id="217" dur="500"/>
                                        <p:tgtEl>
                                          <p:spTgt spid="114747"/>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14748"/>
                                        </p:tgtEl>
                                        <p:attrNameLst>
                                          <p:attrName>style.visibility</p:attrName>
                                        </p:attrNameLst>
                                      </p:cBhvr>
                                      <p:to>
                                        <p:strVal val="visible"/>
                                      </p:to>
                                    </p:set>
                                    <p:animEffect transition="in" filter="dissolve">
                                      <p:cBhvr>
                                        <p:cTn id="220" dur="500"/>
                                        <p:tgtEl>
                                          <p:spTgt spid="114748"/>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14749"/>
                                        </p:tgtEl>
                                        <p:attrNameLst>
                                          <p:attrName>style.visibility</p:attrName>
                                        </p:attrNameLst>
                                      </p:cBhvr>
                                      <p:to>
                                        <p:strVal val="visible"/>
                                      </p:to>
                                    </p:set>
                                    <p:animEffect transition="in" filter="dissolve">
                                      <p:cBhvr>
                                        <p:cTn id="223" dur="500"/>
                                        <p:tgtEl>
                                          <p:spTgt spid="114749"/>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14750"/>
                                        </p:tgtEl>
                                        <p:attrNameLst>
                                          <p:attrName>style.visibility</p:attrName>
                                        </p:attrNameLst>
                                      </p:cBhvr>
                                      <p:to>
                                        <p:strVal val="visible"/>
                                      </p:to>
                                    </p:set>
                                    <p:animEffect transition="in" filter="dissolve">
                                      <p:cBhvr>
                                        <p:cTn id="226" dur="500"/>
                                        <p:tgtEl>
                                          <p:spTgt spid="114750"/>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14751"/>
                                        </p:tgtEl>
                                        <p:attrNameLst>
                                          <p:attrName>style.visibility</p:attrName>
                                        </p:attrNameLst>
                                      </p:cBhvr>
                                      <p:to>
                                        <p:strVal val="visible"/>
                                      </p:to>
                                    </p:set>
                                    <p:animEffect transition="in" filter="dissolve">
                                      <p:cBhvr>
                                        <p:cTn id="229" dur="500"/>
                                        <p:tgtEl>
                                          <p:spTgt spid="114751"/>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114752"/>
                                        </p:tgtEl>
                                        <p:attrNameLst>
                                          <p:attrName>style.visibility</p:attrName>
                                        </p:attrNameLst>
                                      </p:cBhvr>
                                      <p:to>
                                        <p:strVal val="visible"/>
                                      </p:to>
                                    </p:set>
                                    <p:animEffect transition="in" filter="dissolve">
                                      <p:cBhvr>
                                        <p:cTn id="232" dur="500"/>
                                        <p:tgtEl>
                                          <p:spTgt spid="114752"/>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114753"/>
                                        </p:tgtEl>
                                        <p:attrNameLst>
                                          <p:attrName>style.visibility</p:attrName>
                                        </p:attrNameLst>
                                      </p:cBhvr>
                                      <p:to>
                                        <p:strVal val="visible"/>
                                      </p:to>
                                    </p:set>
                                    <p:animEffect transition="in" filter="dissolve">
                                      <p:cBhvr>
                                        <p:cTn id="235" dur="500"/>
                                        <p:tgtEl>
                                          <p:spTgt spid="114753"/>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114754"/>
                                        </p:tgtEl>
                                        <p:attrNameLst>
                                          <p:attrName>style.visibility</p:attrName>
                                        </p:attrNameLst>
                                      </p:cBhvr>
                                      <p:to>
                                        <p:strVal val="visible"/>
                                      </p:to>
                                    </p:set>
                                    <p:animEffect transition="in" filter="dissolve">
                                      <p:cBhvr>
                                        <p:cTn id="238" dur="500"/>
                                        <p:tgtEl>
                                          <p:spTgt spid="114754"/>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4755"/>
                                        </p:tgtEl>
                                        <p:attrNameLst>
                                          <p:attrName>style.visibility</p:attrName>
                                        </p:attrNameLst>
                                      </p:cBhvr>
                                      <p:to>
                                        <p:strVal val="visible"/>
                                      </p:to>
                                    </p:set>
                                    <p:animEffect transition="in" filter="dissolve">
                                      <p:cBhvr>
                                        <p:cTn id="241" dur="500"/>
                                        <p:tgtEl>
                                          <p:spTgt spid="11475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756"/>
                                        </p:tgtEl>
                                        <p:attrNameLst>
                                          <p:attrName>style.visibility</p:attrName>
                                        </p:attrNameLst>
                                      </p:cBhvr>
                                      <p:to>
                                        <p:strVal val="visible"/>
                                      </p:to>
                                    </p:set>
                                    <p:animEffect transition="in" filter="dissolve">
                                      <p:cBhvr>
                                        <p:cTn id="244" dur="500"/>
                                        <p:tgtEl>
                                          <p:spTgt spid="114756"/>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4757"/>
                                        </p:tgtEl>
                                        <p:attrNameLst>
                                          <p:attrName>style.visibility</p:attrName>
                                        </p:attrNameLst>
                                      </p:cBhvr>
                                      <p:to>
                                        <p:strVal val="visible"/>
                                      </p:to>
                                    </p:set>
                                    <p:animEffect transition="in" filter="dissolve">
                                      <p:cBhvr>
                                        <p:cTn id="247" dur="500"/>
                                        <p:tgtEl>
                                          <p:spTgt spid="114757"/>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4758"/>
                                        </p:tgtEl>
                                        <p:attrNameLst>
                                          <p:attrName>style.visibility</p:attrName>
                                        </p:attrNameLst>
                                      </p:cBhvr>
                                      <p:to>
                                        <p:strVal val="visible"/>
                                      </p:to>
                                    </p:set>
                                    <p:animEffect transition="in" filter="dissolve">
                                      <p:cBhvr>
                                        <p:cTn id="250" dur="500"/>
                                        <p:tgtEl>
                                          <p:spTgt spid="114758"/>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14759"/>
                                        </p:tgtEl>
                                        <p:attrNameLst>
                                          <p:attrName>style.visibility</p:attrName>
                                        </p:attrNameLst>
                                      </p:cBhvr>
                                      <p:to>
                                        <p:strVal val="visible"/>
                                      </p:to>
                                    </p:set>
                                    <p:animEffect transition="in" filter="dissolve">
                                      <p:cBhvr>
                                        <p:cTn id="253" dur="500"/>
                                        <p:tgtEl>
                                          <p:spTgt spid="114759"/>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14760"/>
                                        </p:tgtEl>
                                        <p:attrNameLst>
                                          <p:attrName>style.visibility</p:attrName>
                                        </p:attrNameLst>
                                      </p:cBhvr>
                                      <p:to>
                                        <p:strVal val="visible"/>
                                      </p:to>
                                    </p:set>
                                    <p:animEffect transition="in" filter="dissolve">
                                      <p:cBhvr>
                                        <p:cTn id="256" dur="500"/>
                                        <p:tgtEl>
                                          <p:spTgt spid="114760"/>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14761"/>
                                        </p:tgtEl>
                                        <p:attrNameLst>
                                          <p:attrName>style.visibility</p:attrName>
                                        </p:attrNameLst>
                                      </p:cBhvr>
                                      <p:to>
                                        <p:strVal val="visible"/>
                                      </p:to>
                                    </p:set>
                                    <p:animEffect transition="in" filter="dissolve">
                                      <p:cBhvr>
                                        <p:cTn id="259" dur="500"/>
                                        <p:tgtEl>
                                          <p:spTgt spid="114761"/>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14762"/>
                                        </p:tgtEl>
                                        <p:attrNameLst>
                                          <p:attrName>style.visibility</p:attrName>
                                        </p:attrNameLst>
                                      </p:cBhvr>
                                      <p:to>
                                        <p:strVal val="visible"/>
                                      </p:to>
                                    </p:set>
                                    <p:animEffect transition="in" filter="dissolve">
                                      <p:cBhvr>
                                        <p:cTn id="262" dur="500"/>
                                        <p:tgtEl>
                                          <p:spTgt spid="114762"/>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14763"/>
                                        </p:tgtEl>
                                        <p:attrNameLst>
                                          <p:attrName>style.visibility</p:attrName>
                                        </p:attrNameLst>
                                      </p:cBhvr>
                                      <p:to>
                                        <p:strVal val="visible"/>
                                      </p:to>
                                    </p:set>
                                    <p:animEffect transition="in" filter="dissolve">
                                      <p:cBhvr>
                                        <p:cTn id="265" dur="500"/>
                                        <p:tgtEl>
                                          <p:spTgt spid="114763"/>
                                        </p:tgtEl>
                                      </p:cBhvr>
                                    </p:animEffect>
                                  </p:childTnLst>
                                </p:cTn>
                              </p:par>
                              <p:par>
                                <p:cTn id="266" presetID="9" presetClass="entr" presetSubtype="0" fill="hold" grpId="0" nodeType="withEffect">
                                  <p:stCondLst>
                                    <p:cond delay="0"/>
                                  </p:stCondLst>
                                  <p:childTnLst>
                                    <p:set>
                                      <p:cBhvr>
                                        <p:cTn id="267" dur="1" fill="hold">
                                          <p:stCondLst>
                                            <p:cond delay="0"/>
                                          </p:stCondLst>
                                        </p:cTn>
                                        <p:tgtEl>
                                          <p:spTgt spid="114764"/>
                                        </p:tgtEl>
                                        <p:attrNameLst>
                                          <p:attrName>style.visibility</p:attrName>
                                        </p:attrNameLst>
                                      </p:cBhvr>
                                      <p:to>
                                        <p:strVal val="visible"/>
                                      </p:to>
                                    </p:set>
                                    <p:animEffect transition="in" filter="dissolve">
                                      <p:cBhvr>
                                        <p:cTn id="268" dur="500"/>
                                        <p:tgtEl>
                                          <p:spTgt spid="114764"/>
                                        </p:tgtEl>
                                      </p:cBhvr>
                                    </p:animEffect>
                                  </p:childTnLst>
                                </p:cTn>
                              </p:par>
                              <p:par>
                                <p:cTn id="269" presetID="9" presetClass="entr" presetSubtype="0" fill="hold" grpId="0" nodeType="withEffect">
                                  <p:stCondLst>
                                    <p:cond delay="0"/>
                                  </p:stCondLst>
                                  <p:childTnLst>
                                    <p:set>
                                      <p:cBhvr>
                                        <p:cTn id="270" dur="1" fill="hold">
                                          <p:stCondLst>
                                            <p:cond delay="0"/>
                                          </p:stCondLst>
                                        </p:cTn>
                                        <p:tgtEl>
                                          <p:spTgt spid="114765"/>
                                        </p:tgtEl>
                                        <p:attrNameLst>
                                          <p:attrName>style.visibility</p:attrName>
                                        </p:attrNameLst>
                                      </p:cBhvr>
                                      <p:to>
                                        <p:strVal val="visible"/>
                                      </p:to>
                                    </p:set>
                                    <p:animEffect transition="in" filter="dissolve">
                                      <p:cBhvr>
                                        <p:cTn id="271" dur="500"/>
                                        <p:tgtEl>
                                          <p:spTgt spid="114765"/>
                                        </p:tgtEl>
                                      </p:cBhvr>
                                    </p:animEffect>
                                  </p:childTnLst>
                                </p:cTn>
                              </p:par>
                              <p:par>
                                <p:cTn id="272" presetID="9" presetClass="entr" presetSubtype="0" fill="hold" grpId="0" nodeType="withEffect">
                                  <p:stCondLst>
                                    <p:cond delay="0"/>
                                  </p:stCondLst>
                                  <p:childTnLst>
                                    <p:set>
                                      <p:cBhvr>
                                        <p:cTn id="273" dur="1" fill="hold">
                                          <p:stCondLst>
                                            <p:cond delay="0"/>
                                          </p:stCondLst>
                                        </p:cTn>
                                        <p:tgtEl>
                                          <p:spTgt spid="114766"/>
                                        </p:tgtEl>
                                        <p:attrNameLst>
                                          <p:attrName>style.visibility</p:attrName>
                                        </p:attrNameLst>
                                      </p:cBhvr>
                                      <p:to>
                                        <p:strVal val="visible"/>
                                      </p:to>
                                    </p:set>
                                    <p:animEffect transition="in" filter="dissolve">
                                      <p:cBhvr>
                                        <p:cTn id="274" dur="500"/>
                                        <p:tgtEl>
                                          <p:spTgt spid="114766"/>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114767"/>
                                        </p:tgtEl>
                                        <p:attrNameLst>
                                          <p:attrName>style.visibility</p:attrName>
                                        </p:attrNameLst>
                                      </p:cBhvr>
                                      <p:to>
                                        <p:strVal val="visible"/>
                                      </p:to>
                                    </p:set>
                                    <p:animEffect transition="in" filter="dissolve">
                                      <p:cBhvr>
                                        <p:cTn id="277" dur="500"/>
                                        <p:tgtEl>
                                          <p:spTgt spid="114767"/>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114768"/>
                                        </p:tgtEl>
                                        <p:attrNameLst>
                                          <p:attrName>style.visibility</p:attrName>
                                        </p:attrNameLst>
                                      </p:cBhvr>
                                      <p:to>
                                        <p:strVal val="visible"/>
                                      </p:to>
                                    </p:set>
                                    <p:animEffect transition="in" filter="dissolve">
                                      <p:cBhvr>
                                        <p:cTn id="280" dur="500"/>
                                        <p:tgtEl>
                                          <p:spTgt spid="114768"/>
                                        </p:tgtEl>
                                      </p:cBhvr>
                                    </p:animEffect>
                                  </p:childTnLst>
                                </p:cTn>
                              </p:par>
                              <p:par>
                                <p:cTn id="281" presetID="9" presetClass="entr" presetSubtype="0" fill="hold" grpId="0" nodeType="withEffect">
                                  <p:stCondLst>
                                    <p:cond delay="0"/>
                                  </p:stCondLst>
                                  <p:childTnLst>
                                    <p:set>
                                      <p:cBhvr>
                                        <p:cTn id="282" dur="1" fill="hold">
                                          <p:stCondLst>
                                            <p:cond delay="0"/>
                                          </p:stCondLst>
                                        </p:cTn>
                                        <p:tgtEl>
                                          <p:spTgt spid="114769"/>
                                        </p:tgtEl>
                                        <p:attrNameLst>
                                          <p:attrName>style.visibility</p:attrName>
                                        </p:attrNameLst>
                                      </p:cBhvr>
                                      <p:to>
                                        <p:strVal val="visible"/>
                                      </p:to>
                                    </p:set>
                                    <p:animEffect transition="in" filter="dissolve">
                                      <p:cBhvr>
                                        <p:cTn id="283" dur="500"/>
                                        <p:tgtEl>
                                          <p:spTgt spid="114769"/>
                                        </p:tgtEl>
                                      </p:cBhvr>
                                    </p:animEffect>
                                  </p:childTnLst>
                                </p:cTn>
                              </p:par>
                              <p:par>
                                <p:cTn id="284" presetID="9" presetClass="entr" presetSubtype="0" fill="hold" grpId="0" nodeType="withEffect">
                                  <p:stCondLst>
                                    <p:cond delay="0"/>
                                  </p:stCondLst>
                                  <p:childTnLst>
                                    <p:set>
                                      <p:cBhvr>
                                        <p:cTn id="285" dur="1" fill="hold">
                                          <p:stCondLst>
                                            <p:cond delay="0"/>
                                          </p:stCondLst>
                                        </p:cTn>
                                        <p:tgtEl>
                                          <p:spTgt spid="114770"/>
                                        </p:tgtEl>
                                        <p:attrNameLst>
                                          <p:attrName>style.visibility</p:attrName>
                                        </p:attrNameLst>
                                      </p:cBhvr>
                                      <p:to>
                                        <p:strVal val="visible"/>
                                      </p:to>
                                    </p:set>
                                    <p:animEffect transition="in" filter="dissolve">
                                      <p:cBhvr>
                                        <p:cTn id="286" dur="500"/>
                                        <p:tgtEl>
                                          <p:spTgt spid="114770"/>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114771"/>
                                        </p:tgtEl>
                                        <p:attrNameLst>
                                          <p:attrName>style.visibility</p:attrName>
                                        </p:attrNameLst>
                                      </p:cBhvr>
                                      <p:to>
                                        <p:strVal val="visible"/>
                                      </p:to>
                                    </p:set>
                                    <p:animEffect transition="in" filter="dissolve">
                                      <p:cBhvr>
                                        <p:cTn id="289" dur="500"/>
                                        <p:tgtEl>
                                          <p:spTgt spid="114771"/>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114772"/>
                                        </p:tgtEl>
                                        <p:attrNameLst>
                                          <p:attrName>style.visibility</p:attrName>
                                        </p:attrNameLst>
                                      </p:cBhvr>
                                      <p:to>
                                        <p:strVal val="visible"/>
                                      </p:to>
                                    </p:set>
                                    <p:animEffect transition="in" filter="dissolve">
                                      <p:cBhvr>
                                        <p:cTn id="292" dur="500"/>
                                        <p:tgtEl>
                                          <p:spTgt spid="114772"/>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14773"/>
                                        </p:tgtEl>
                                        <p:attrNameLst>
                                          <p:attrName>style.visibility</p:attrName>
                                        </p:attrNameLst>
                                      </p:cBhvr>
                                      <p:to>
                                        <p:strVal val="visible"/>
                                      </p:to>
                                    </p:set>
                                    <p:animEffect transition="in" filter="dissolve">
                                      <p:cBhvr>
                                        <p:cTn id="295" dur="500"/>
                                        <p:tgtEl>
                                          <p:spTgt spid="114773"/>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14722"/>
                                        </p:tgtEl>
                                        <p:attrNameLst>
                                          <p:attrName>style.visibility</p:attrName>
                                        </p:attrNameLst>
                                      </p:cBhvr>
                                      <p:to>
                                        <p:strVal val="visible"/>
                                      </p:to>
                                    </p:set>
                                    <p:animEffect transition="in" filter="dissolve">
                                      <p:cBhvr>
                                        <p:cTn id="298" dur="500"/>
                                        <p:tgtEl>
                                          <p:spTgt spid="114722"/>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14774"/>
                                        </p:tgtEl>
                                        <p:attrNameLst>
                                          <p:attrName>style.visibility</p:attrName>
                                        </p:attrNameLst>
                                      </p:cBhvr>
                                      <p:to>
                                        <p:strVal val="visible"/>
                                      </p:to>
                                    </p:set>
                                    <p:animEffect transition="in" filter="dissolve">
                                      <p:cBhvr>
                                        <p:cTn id="301" dur="500"/>
                                        <p:tgtEl>
                                          <p:spTgt spid="114774"/>
                                        </p:tgtEl>
                                      </p:cBhvr>
                                    </p:animEffect>
                                  </p:childTnLst>
                                </p:cTn>
                              </p:par>
                              <p:par>
                                <p:cTn id="302" presetID="9" presetClass="entr" presetSubtype="0" fill="hold" grpId="2" nodeType="withEffect">
                                  <p:stCondLst>
                                    <p:cond delay="0"/>
                                  </p:stCondLst>
                                  <p:childTnLst>
                                    <p:set>
                                      <p:cBhvr>
                                        <p:cTn id="303" dur="1" fill="hold">
                                          <p:stCondLst>
                                            <p:cond delay="0"/>
                                          </p:stCondLst>
                                        </p:cTn>
                                        <p:tgtEl>
                                          <p:spTgt spid="114759"/>
                                        </p:tgtEl>
                                        <p:attrNameLst>
                                          <p:attrName>style.visibility</p:attrName>
                                        </p:attrNameLst>
                                      </p:cBhvr>
                                      <p:to>
                                        <p:strVal val="visible"/>
                                      </p:to>
                                    </p:set>
                                    <p:animEffect transition="in" filter="dissolve">
                                      <p:cBhvr>
                                        <p:cTn id="304" dur="500"/>
                                        <p:tgtEl>
                                          <p:spTgt spid="114759"/>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14775"/>
                                        </p:tgtEl>
                                        <p:attrNameLst>
                                          <p:attrName>style.visibility</p:attrName>
                                        </p:attrNameLst>
                                      </p:cBhvr>
                                      <p:to>
                                        <p:strVal val="visible"/>
                                      </p:to>
                                    </p:set>
                                    <p:animEffect transition="in" filter="dissolve">
                                      <p:cBhvr>
                                        <p:cTn id="307" dur="500"/>
                                        <p:tgtEl>
                                          <p:spTgt spid="114775"/>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14776"/>
                                        </p:tgtEl>
                                        <p:attrNameLst>
                                          <p:attrName>style.visibility</p:attrName>
                                        </p:attrNameLst>
                                      </p:cBhvr>
                                      <p:to>
                                        <p:strVal val="visible"/>
                                      </p:to>
                                    </p:set>
                                    <p:animEffect transition="in" filter="dissolve">
                                      <p:cBhvr>
                                        <p:cTn id="310" dur="500"/>
                                        <p:tgtEl>
                                          <p:spTgt spid="114776"/>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grpId="1" nodeType="clickEffect">
                                  <p:stCondLst>
                                    <p:cond delay="0"/>
                                  </p:stCondLst>
                                  <p:childTnLst>
                                    <p:set>
                                      <p:cBhvr>
                                        <p:cTn id="314" dur="1" fill="hold">
                                          <p:stCondLst>
                                            <p:cond delay="0"/>
                                          </p:stCondLst>
                                        </p:cTn>
                                        <p:tgtEl>
                                          <p:spTgt spid="114723"/>
                                        </p:tgtEl>
                                        <p:attrNameLst>
                                          <p:attrName>style.visibility</p:attrName>
                                        </p:attrNameLst>
                                      </p:cBhvr>
                                      <p:to>
                                        <p:strVal val="hidden"/>
                                      </p:to>
                                    </p:set>
                                  </p:childTnLst>
                                </p:cTn>
                              </p:par>
                              <p:par>
                                <p:cTn id="315" presetID="1" presetClass="exit" presetSubtype="0" fill="hold" grpId="1" nodeType="withEffect">
                                  <p:stCondLst>
                                    <p:cond delay="0"/>
                                  </p:stCondLst>
                                  <p:childTnLst>
                                    <p:set>
                                      <p:cBhvr>
                                        <p:cTn id="316" dur="1" fill="hold">
                                          <p:stCondLst>
                                            <p:cond delay="0"/>
                                          </p:stCondLst>
                                        </p:cTn>
                                        <p:tgtEl>
                                          <p:spTgt spid="114724"/>
                                        </p:tgtEl>
                                        <p:attrNameLst>
                                          <p:attrName>style.visibility</p:attrName>
                                        </p:attrNameLst>
                                      </p:cBhvr>
                                      <p:to>
                                        <p:strVal val="hidden"/>
                                      </p:to>
                                    </p:set>
                                  </p:childTnLst>
                                </p:cTn>
                              </p:par>
                              <p:par>
                                <p:cTn id="317" presetID="1" presetClass="exit" presetSubtype="0" fill="hold" grpId="1" nodeType="withEffect">
                                  <p:stCondLst>
                                    <p:cond delay="0"/>
                                  </p:stCondLst>
                                  <p:childTnLst>
                                    <p:set>
                                      <p:cBhvr>
                                        <p:cTn id="318" dur="1" fill="hold">
                                          <p:stCondLst>
                                            <p:cond delay="0"/>
                                          </p:stCondLst>
                                        </p:cTn>
                                        <p:tgtEl>
                                          <p:spTgt spid="114721"/>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114725"/>
                                        </p:tgtEl>
                                        <p:attrNameLst>
                                          <p:attrName>style.visibility</p:attrName>
                                        </p:attrNameLst>
                                      </p:cBhvr>
                                      <p:to>
                                        <p:strVal val="hidden"/>
                                      </p:to>
                                    </p:set>
                                  </p:childTnLst>
                                </p:cTn>
                              </p:par>
                              <p:par>
                                <p:cTn id="321" presetID="1" presetClass="exit" presetSubtype="0" fill="hold" grpId="1" nodeType="withEffect">
                                  <p:stCondLst>
                                    <p:cond delay="0"/>
                                  </p:stCondLst>
                                  <p:childTnLst>
                                    <p:set>
                                      <p:cBhvr>
                                        <p:cTn id="322" dur="1" fill="hold">
                                          <p:stCondLst>
                                            <p:cond delay="0"/>
                                          </p:stCondLst>
                                        </p:cTn>
                                        <p:tgtEl>
                                          <p:spTgt spid="114726"/>
                                        </p:tgtEl>
                                        <p:attrNameLst>
                                          <p:attrName>style.visibility</p:attrName>
                                        </p:attrNameLst>
                                      </p:cBhvr>
                                      <p:to>
                                        <p:strVal val="hidden"/>
                                      </p:to>
                                    </p:set>
                                  </p:childTnLst>
                                </p:cTn>
                              </p:par>
                              <p:par>
                                <p:cTn id="323" presetID="1" presetClass="exit" presetSubtype="0" fill="hold" grpId="1" nodeType="withEffect">
                                  <p:stCondLst>
                                    <p:cond delay="0"/>
                                  </p:stCondLst>
                                  <p:childTnLst>
                                    <p:set>
                                      <p:cBhvr>
                                        <p:cTn id="324" dur="1" fill="hold">
                                          <p:stCondLst>
                                            <p:cond delay="0"/>
                                          </p:stCondLst>
                                        </p:cTn>
                                        <p:tgtEl>
                                          <p:spTgt spid="114727"/>
                                        </p:tgtEl>
                                        <p:attrNameLst>
                                          <p:attrName>style.visibility</p:attrName>
                                        </p:attrNameLst>
                                      </p:cBhvr>
                                      <p:to>
                                        <p:strVal val="hidden"/>
                                      </p:to>
                                    </p:set>
                                  </p:childTnLst>
                                </p:cTn>
                              </p:par>
                              <p:par>
                                <p:cTn id="325" presetID="1" presetClass="exit" presetSubtype="0" fill="hold" grpId="1" nodeType="withEffect">
                                  <p:stCondLst>
                                    <p:cond delay="0"/>
                                  </p:stCondLst>
                                  <p:childTnLst>
                                    <p:set>
                                      <p:cBhvr>
                                        <p:cTn id="326" dur="1" fill="hold">
                                          <p:stCondLst>
                                            <p:cond delay="0"/>
                                          </p:stCondLst>
                                        </p:cTn>
                                        <p:tgtEl>
                                          <p:spTgt spid="114728"/>
                                        </p:tgtEl>
                                        <p:attrNameLst>
                                          <p:attrName>style.visibility</p:attrName>
                                        </p:attrNameLst>
                                      </p:cBhvr>
                                      <p:to>
                                        <p:strVal val="hidden"/>
                                      </p:to>
                                    </p:set>
                                  </p:childTnLst>
                                </p:cTn>
                              </p:par>
                              <p:par>
                                <p:cTn id="327" presetID="1" presetClass="exit" presetSubtype="0" fill="hold" grpId="1" nodeType="withEffect">
                                  <p:stCondLst>
                                    <p:cond delay="0"/>
                                  </p:stCondLst>
                                  <p:childTnLst>
                                    <p:set>
                                      <p:cBhvr>
                                        <p:cTn id="328" dur="1" fill="hold">
                                          <p:stCondLst>
                                            <p:cond delay="0"/>
                                          </p:stCondLst>
                                        </p:cTn>
                                        <p:tgtEl>
                                          <p:spTgt spid="114729"/>
                                        </p:tgtEl>
                                        <p:attrNameLst>
                                          <p:attrName>style.visibility</p:attrName>
                                        </p:attrNameLst>
                                      </p:cBhvr>
                                      <p:to>
                                        <p:strVal val="hidden"/>
                                      </p:to>
                                    </p:set>
                                  </p:childTnLst>
                                </p:cTn>
                              </p:par>
                              <p:par>
                                <p:cTn id="329" presetID="1" presetClass="exit" presetSubtype="0" fill="hold" grpId="1" nodeType="withEffect">
                                  <p:stCondLst>
                                    <p:cond delay="0"/>
                                  </p:stCondLst>
                                  <p:childTnLst>
                                    <p:set>
                                      <p:cBhvr>
                                        <p:cTn id="330" dur="1" fill="hold">
                                          <p:stCondLst>
                                            <p:cond delay="0"/>
                                          </p:stCondLst>
                                        </p:cTn>
                                        <p:tgtEl>
                                          <p:spTgt spid="114730"/>
                                        </p:tgtEl>
                                        <p:attrNameLst>
                                          <p:attrName>style.visibility</p:attrName>
                                        </p:attrNameLst>
                                      </p:cBhvr>
                                      <p:to>
                                        <p:strVal val="hidden"/>
                                      </p:to>
                                    </p:set>
                                  </p:childTnLst>
                                </p:cTn>
                              </p:par>
                              <p:par>
                                <p:cTn id="331" presetID="1" presetClass="exit" presetSubtype="0" fill="hold" grpId="1" nodeType="withEffect">
                                  <p:stCondLst>
                                    <p:cond delay="0"/>
                                  </p:stCondLst>
                                  <p:childTnLst>
                                    <p:set>
                                      <p:cBhvr>
                                        <p:cTn id="332" dur="1" fill="hold">
                                          <p:stCondLst>
                                            <p:cond delay="0"/>
                                          </p:stCondLst>
                                        </p:cTn>
                                        <p:tgtEl>
                                          <p:spTgt spid="114731"/>
                                        </p:tgtEl>
                                        <p:attrNameLst>
                                          <p:attrName>style.visibility</p:attrName>
                                        </p:attrNameLst>
                                      </p:cBhvr>
                                      <p:to>
                                        <p:strVal val="hidden"/>
                                      </p:to>
                                    </p:set>
                                  </p:childTnLst>
                                </p:cTn>
                              </p:par>
                              <p:par>
                                <p:cTn id="333" presetID="1" presetClass="exit" presetSubtype="0" fill="hold" grpId="1" nodeType="withEffect">
                                  <p:stCondLst>
                                    <p:cond delay="0"/>
                                  </p:stCondLst>
                                  <p:childTnLst>
                                    <p:set>
                                      <p:cBhvr>
                                        <p:cTn id="334" dur="1" fill="hold">
                                          <p:stCondLst>
                                            <p:cond delay="0"/>
                                          </p:stCondLst>
                                        </p:cTn>
                                        <p:tgtEl>
                                          <p:spTgt spid="114732"/>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114733"/>
                                        </p:tgtEl>
                                        <p:attrNameLst>
                                          <p:attrName>style.visibility</p:attrName>
                                        </p:attrNameLst>
                                      </p:cBhvr>
                                      <p:to>
                                        <p:strVal val="hidden"/>
                                      </p:to>
                                    </p:set>
                                  </p:childTnLst>
                                </p:cTn>
                              </p:par>
                              <p:par>
                                <p:cTn id="337" presetID="1" presetClass="exit" presetSubtype="0" fill="hold" grpId="1" nodeType="withEffect">
                                  <p:stCondLst>
                                    <p:cond delay="0"/>
                                  </p:stCondLst>
                                  <p:childTnLst>
                                    <p:set>
                                      <p:cBhvr>
                                        <p:cTn id="338" dur="1" fill="hold">
                                          <p:stCondLst>
                                            <p:cond delay="0"/>
                                          </p:stCondLst>
                                        </p:cTn>
                                        <p:tgtEl>
                                          <p:spTgt spid="114734"/>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114735"/>
                                        </p:tgtEl>
                                        <p:attrNameLst>
                                          <p:attrName>style.visibility</p:attrName>
                                        </p:attrNameLst>
                                      </p:cBhvr>
                                      <p:to>
                                        <p:strVal val="hidden"/>
                                      </p:to>
                                    </p:set>
                                  </p:childTnLst>
                                </p:cTn>
                              </p:par>
                              <p:par>
                                <p:cTn id="341" presetID="1" presetClass="exit" presetSubtype="0" fill="hold" grpId="1" nodeType="withEffect">
                                  <p:stCondLst>
                                    <p:cond delay="0"/>
                                  </p:stCondLst>
                                  <p:childTnLst>
                                    <p:set>
                                      <p:cBhvr>
                                        <p:cTn id="342" dur="1" fill="hold">
                                          <p:stCondLst>
                                            <p:cond delay="0"/>
                                          </p:stCondLst>
                                        </p:cTn>
                                        <p:tgtEl>
                                          <p:spTgt spid="114736"/>
                                        </p:tgtEl>
                                        <p:attrNameLst>
                                          <p:attrName>style.visibility</p:attrName>
                                        </p:attrNameLst>
                                      </p:cBhvr>
                                      <p:to>
                                        <p:strVal val="hidden"/>
                                      </p:to>
                                    </p:set>
                                  </p:childTnLst>
                                </p:cTn>
                              </p:par>
                              <p:par>
                                <p:cTn id="343" presetID="1" presetClass="exit" presetSubtype="0" fill="hold" grpId="1" nodeType="withEffect">
                                  <p:stCondLst>
                                    <p:cond delay="0"/>
                                  </p:stCondLst>
                                  <p:childTnLst>
                                    <p:set>
                                      <p:cBhvr>
                                        <p:cTn id="344" dur="1" fill="hold">
                                          <p:stCondLst>
                                            <p:cond delay="0"/>
                                          </p:stCondLst>
                                        </p:cTn>
                                        <p:tgtEl>
                                          <p:spTgt spid="114737"/>
                                        </p:tgtEl>
                                        <p:attrNameLst>
                                          <p:attrName>style.visibility</p:attrName>
                                        </p:attrNameLst>
                                      </p:cBhvr>
                                      <p:to>
                                        <p:strVal val="hidden"/>
                                      </p:to>
                                    </p:set>
                                  </p:childTnLst>
                                </p:cTn>
                              </p:par>
                              <p:par>
                                <p:cTn id="345" presetID="1" presetClass="exit" presetSubtype="0" fill="hold" grpId="1" nodeType="withEffect">
                                  <p:stCondLst>
                                    <p:cond delay="0"/>
                                  </p:stCondLst>
                                  <p:childTnLst>
                                    <p:set>
                                      <p:cBhvr>
                                        <p:cTn id="346" dur="1" fill="hold">
                                          <p:stCondLst>
                                            <p:cond delay="0"/>
                                          </p:stCondLst>
                                        </p:cTn>
                                        <p:tgtEl>
                                          <p:spTgt spid="114738"/>
                                        </p:tgtEl>
                                        <p:attrNameLst>
                                          <p:attrName>style.visibility</p:attrName>
                                        </p:attrNameLst>
                                      </p:cBhvr>
                                      <p:to>
                                        <p:strVal val="hidden"/>
                                      </p:to>
                                    </p:set>
                                  </p:childTnLst>
                                </p:cTn>
                              </p:par>
                              <p:par>
                                <p:cTn id="347" presetID="1" presetClass="exit" presetSubtype="0" fill="hold" grpId="1" nodeType="withEffect">
                                  <p:stCondLst>
                                    <p:cond delay="0"/>
                                  </p:stCondLst>
                                  <p:childTnLst>
                                    <p:set>
                                      <p:cBhvr>
                                        <p:cTn id="348" dur="1" fill="hold">
                                          <p:stCondLst>
                                            <p:cond delay="0"/>
                                          </p:stCondLst>
                                        </p:cTn>
                                        <p:tgtEl>
                                          <p:spTgt spid="114739"/>
                                        </p:tgtEl>
                                        <p:attrNameLst>
                                          <p:attrName>style.visibility</p:attrName>
                                        </p:attrNameLst>
                                      </p:cBhvr>
                                      <p:to>
                                        <p:strVal val="hidden"/>
                                      </p:to>
                                    </p:set>
                                  </p:childTnLst>
                                </p:cTn>
                              </p:par>
                              <p:par>
                                <p:cTn id="349" presetID="1" presetClass="exit" presetSubtype="0" fill="hold" grpId="1" nodeType="withEffect">
                                  <p:stCondLst>
                                    <p:cond delay="0"/>
                                  </p:stCondLst>
                                  <p:childTnLst>
                                    <p:set>
                                      <p:cBhvr>
                                        <p:cTn id="350" dur="1" fill="hold">
                                          <p:stCondLst>
                                            <p:cond delay="0"/>
                                          </p:stCondLst>
                                        </p:cTn>
                                        <p:tgtEl>
                                          <p:spTgt spid="114740"/>
                                        </p:tgtEl>
                                        <p:attrNameLst>
                                          <p:attrName>style.visibility</p:attrName>
                                        </p:attrNameLst>
                                      </p:cBhvr>
                                      <p:to>
                                        <p:strVal val="hidden"/>
                                      </p:to>
                                    </p:set>
                                  </p:childTnLst>
                                </p:cTn>
                              </p:par>
                              <p:par>
                                <p:cTn id="351" presetID="1" presetClass="exit" presetSubtype="0" fill="hold" grpId="1" nodeType="withEffect">
                                  <p:stCondLst>
                                    <p:cond delay="0"/>
                                  </p:stCondLst>
                                  <p:childTnLst>
                                    <p:set>
                                      <p:cBhvr>
                                        <p:cTn id="352" dur="1" fill="hold">
                                          <p:stCondLst>
                                            <p:cond delay="0"/>
                                          </p:stCondLst>
                                        </p:cTn>
                                        <p:tgtEl>
                                          <p:spTgt spid="114741"/>
                                        </p:tgtEl>
                                        <p:attrNameLst>
                                          <p:attrName>style.visibility</p:attrName>
                                        </p:attrNameLst>
                                      </p:cBhvr>
                                      <p:to>
                                        <p:strVal val="hidden"/>
                                      </p:to>
                                    </p:set>
                                  </p:childTnLst>
                                </p:cTn>
                              </p:par>
                              <p:par>
                                <p:cTn id="353" presetID="1" presetClass="exit" presetSubtype="0" fill="hold" grpId="1" nodeType="withEffect">
                                  <p:stCondLst>
                                    <p:cond delay="0"/>
                                  </p:stCondLst>
                                  <p:childTnLst>
                                    <p:set>
                                      <p:cBhvr>
                                        <p:cTn id="354" dur="1" fill="hold">
                                          <p:stCondLst>
                                            <p:cond delay="0"/>
                                          </p:stCondLst>
                                        </p:cTn>
                                        <p:tgtEl>
                                          <p:spTgt spid="114742"/>
                                        </p:tgtEl>
                                        <p:attrNameLst>
                                          <p:attrName>style.visibility</p:attrName>
                                        </p:attrNameLst>
                                      </p:cBhvr>
                                      <p:to>
                                        <p:strVal val="hidden"/>
                                      </p:to>
                                    </p:set>
                                  </p:childTnLst>
                                </p:cTn>
                              </p:par>
                              <p:par>
                                <p:cTn id="355" presetID="1" presetClass="exit" presetSubtype="0" fill="hold" grpId="1" nodeType="withEffect">
                                  <p:stCondLst>
                                    <p:cond delay="0"/>
                                  </p:stCondLst>
                                  <p:childTnLst>
                                    <p:set>
                                      <p:cBhvr>
                                        <p:cTn id="356" dur="1" fill="hold">
                                          <p:stCondLst>
                                            <p:cond delay="0"/>
                                          </p:stCondLst>
                                        </p:cTn>
                                        <p:tgtEl>
                                          <p:spTgt spid="114743"/>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0"/>
                                          </p:stCondLst>
                                        </p:cTn>
                                        <p:tgtEl>
                                          <p:spTgt spid="114744"/>
                                        </p:tgtEl>
                                        <p:attrNameLst>
                                          <p:attrName>style.visibility</p:attrName>
                                        </p:attrNameLst>
                                      </p:cBhvr>
                                      <p:to>
                                        <p:strVal val="hidden"/>
                                      </p:to>
                                    </p:set>
                                  </p:childTnLst>
                                </p:cTn>
                              </p:par>
                              <p:par>
                                <p:cTn id="359" presetID="1" presetClass="exit" presetSubtype="0" fill="hold" grpId="1" nodeType="withEffect">
                                  <p:stCondLst>
                                    <p:cond delay="0"/>
                                  </p:stCondLst>
                                  <p:childTnLst>
                                    <p:set>
                                      <p:cBhvr>
                                        <p:cTn id="360" dur="1" fill="hold">
                                          <p:stCondLst>
                                            <p:cond delay="0"/>
                                          </p:stCondLst>
                                        </p:cTn>
                                        <p:tgtEl>
                                          <p:spTgt spid="114745"/>
                                        </p:tgtEl>
                                        <p:attrNameLst>
                                          <p:attrName>style.visibility</p:attrName>
                                        </p:attrNameLst>
                                      </p:cBhvr>
                                      <p:to>
                                        <p:strVal val="hidden"/>
                                      </p:to>
                                    </p:set>
                                  </p:childTnLst>
                                </p:cTn>
                              </p:par>
                              <p:par>
                                <p:cTn id="361" presetID="1" presetClass="exit" presetSubtype="0" fill="hold" grpId="1" nodeType="withEffect">
                                  <p:stCondLst>
                                    <p:cond delay="0"/>
                                  </p:stCondLst>
                                  <p:childTnLst>
                                    <p:set>
                                      <p:cBhvr>
                                        <p:cTn id="362" dur="1" fill="hold">
                                          <p:stCondLst>
                                            <p:cond delay="0"/>
                                          </p:stCondLst>
                                        </p:cTn>
                                        <p:tgtEl>
                                          <p:spTgt spid="114746"/>
                                        </p:tgtEl>
                                        <p:attrNameLst>
                                          <p:attrName>style.visibility</p:attrName>
                                        </p:attrNameLst>
                                      </p:cBhvr>
                                      <p:to>
                                        <p:strVal val="hidden"/>
                                      </p:to>
                                    </p:set>
                                  </p:childTnLst>
                                </p:cTn>
                              </p:par>
                              <p:par>
                                <p:cTn id="363" presetID="1" presetClass="exit" presetSubtype="0" fill="hold" grpId="1" nodeType="withEffect">
                                  <p:stCondLst>
                                    <p:cond delay="0"/>
                                  </p:stCondLst>
                                  <p:childTnLst>
                                    <p:set>
                                      <p:cBhvr>
                                        <p:cTn id="364" dur="1" fill="hold">
                                          <p:stCondLst>
                                            <p:cond delay="0"/>
                                          </p:stCondLst>
                                        </p:cTn>
                                        <p:tgtEl>
                                          <p:spTgt spid="114719"/>
                                        </p:tgtEl>
                                        <p:attrNameLst>
                                          <p:attrName>style.visibility</p:attrName>
                                        </p:attrNameLst>
                                      </p:cBhvr>
                                      <p:to>
                                        <p:strVal val="hidden"/>
                                      </p:to>
                                    </p:set>
                                  </p:childTnLst>
                                </p:cTn>
                              </p:par>
                              <p:par>
                                <p:cTn id="365" presetID="1" presetClass="exit" presetSubtype="0" fill="hold" grpId="1" nodeType="withEffect">
                                  <p:stCondLst>
                                    <p:cond delay="0"/>
                                  </p:stCondLst>
                                  <p:childTnLst>
                                    <p:set>
                                      <p:cBhvr>
                                        <p:cTn id="366" dur="1" fill="hold">
                                          <p:stCondLst>
                                            <p:cond delay="0"/>
                                          </p:stCondLst>
                                        </p:cTn>
                                        <p:tgtEl>
                                          <p:spTgt spid="114747"/>
                                        </p:tgtEl>
                                        <p:attrNameLst>
                                          <p:attrName>style.visibility</p:attrName>
                                        </p:attrNameLst>
                                      </p:cBhvr>
                                      <p:to>
                                        <p:strVal val="hidden"/>
                                      </p:to>
                                    </p:set>
                                  </p:childTnLst>
                                </p:cTn>
                              </p:par>
                              <p:par>
                                <p:cTn id="367" presetID="1" presetClass="exit" presetSubtype="0" fill="hold" grpId="1" nodeType="withEffect">
                                  <p:stCondLst>
                                    <p:cond delay="0"/>
                                  </p:stCondLst>
                                  <p:childTnLst>
                                    <p:set>
                                      <p:cBhvr>
                                        <p:cTn id="368" dur="1" fill="hold">
                                          <p:stCondLst>
                                            <p:cond delay="0"/>
                                          </p:stCondLst>
                                        </p:cTn>
                                        <p:tgtEl>
                                          <p:spTgt spid="114748"/>
                                        </p:tgtEl>
                                        <p:attrNameLst>
                                          <p:attrName>style.visibility</p:attrName>
                                        </p:attrNameLst>
                                      </p:cBhvr>
                                      <p:to>
                                        <p:strVal val="hidden"/>
                                      </p:to>
                                    </p:set>
                                  </p:childTnLst>
                                </p:cTn>
                              </p:par>
                              <p:par>
                                <p:cTn id="369" presetID="1" presetClass="exit" presetSubtype="0" fill="hold" grpId="1" nodeType="withEffect">
                                  <p:stCondLst>
                                    <p:cond delay="0"/>
                                  </p:stCondLst>
                                  <p:childTnLst>
                                    <p:set>
                                      <p:cBhvr>
                                        <p:cTn id="370" dur="1" fill="hold">
                                          <p:stCondLst>
                                            <p:cond delay="0"/>
                                          </p:stCondLst>
                                        </p:cTn>
                                        <p:tgtEl>
                                          <p:spTgt spid="114749"/>
                                        </p:tgtEl>
                                        <p:attrNameLst>
                                          <p:attrName>style.visibility</p:attrName>
                                        </p:attrNameLst>
                                      </p:cBhvr>
                                      <p:to>
                                        <p:strVal val="hidden"/>
                                      </p:to>
                                    </p:set>
                                  </p:childTnLst>
                                </p:cTn>
                              </p:par>
                              <p:par>
                                <p:cTn id="371" presetID="1" presetClass="exit" presetSubtype="0" fill="hold" grpId="1" nodeType="withEffect">
                                  <p:stCondLst>
                                    <p:cond delay="0"/>
                                  </p:stCondLst>
                                  <p:childTnLst>
                                    <p:set>
                                      <p:cBhvr>
                                        <p:cTn id="372" dur="1" fill="hold">
                                          <p:stCondLst>
                                            <p:cond delay="0"/>
                                          </p:stCondLst>
                                        </p:cTn>
                                        <p:tgtEl>
                                          <p:spTgt spid="114750"/>
                                        </p:tgtEl>
                                        <p:attrNameLst>
                                          <p:attrName>style.visibility</p:attrName>
                                        </p:attrNameLst>
                                      </p:cBhvr>
                                      <p:to>
                                        <p:strVal val="hidden"/>
                                      </p:to>
                                    </p:set>
                                  </p:childTnLst>
                                </p:cTn>
                              </p:par>
                              <p:par>
                                <p:cTn id="373" presetID="1" presetClass="exit" presetSubtype="0" fill="hold" grpId="1" nodeType="withEffect">
                                  <p:stCondLst>
                                    <p:cond delay="0"/>
                                  </p:stCondLst>
                                  <p:childTnLst>
                                    <p:set>
                                      <p:cBhvr>
                                        <p:cTn id="374" dur="1" fill="hold">
                                          <p:stCondLst>
                                            <p:cond delay="0"/>
                                          </p:stCondLst>
                                        </p:cTn>
                                        <p:tgtEl>
                                          <p:spTgt spid="114751"/>
                                        </p:tgtEl>
                                        <p:attrNameLst>
                                          <p:attrName>style.visibility</p:attrName>
                                        </p:attrNameLst>
                                      </p:cBhvr>
                                      <p:to>
                                        <p:strVal val="hidden"/>
                                      </p:to>
                                    </p:set>
                                  </p:childTnLst>
                                </p:cTn>
                              </p:par>
                              <p:par>
                                <p:cTn id="375" presetID="1" presetClass="exit" presetSubtype="0" fill="hold" grpId="1" nodeType="withEffect">
                                  <p:stCondLst>
                                    <p:cond delay="0"/>
                                  </p:stCondLst>
                                  <p:childTnLst>
                                    <p:set>
                                      <p:cBhvr>
                                        <p:cTn id="376" dur="1" fill="hold">
                                          <p:stCondLst>
                                            <p:cond delay="0"/>
                                          </p:stCondLst>
                                        </p:cTn>
                                        <p:tgtEl>
                                          <p:spTgt spid="114752"/>
                                        </p:tgtEl>
                                        <p:attrNameLst>
                                          <p:attrName>style.visibility</p:attrName>
                                        </p:attrNameLst>
                                      </p:cBhvr>
                                      <p:to>
                                        <p:strVal val="hidden"/>
                                      </p:to>
                                    </p:set>
                                  </p:childTnLst>
                                </p:cTn>
                              </p:par>
                              <p:par>
                                <p:cTn id="377" presetID="1" presetClass="exit" presetSubtype="0" fill="hold" grpId="1" nodeType="withEffect">
                                  <p:stCondLst>
                                    <p:cond delay="0"/>
                                  </p:stCondLst>
                                  <p:childTnLst>
                                    <p:set>
                                      <p:cBhvr>
                                        <p:cTn id="378" dur="1" fill="hold">
                                          <p:stCondLst>
                                            <p:cond delay="0"/>
                                          </p:stCondLst>
                                        </p:cTn>
                                        <p:tgtEl>
                                          <p:spTgt spid="114753"/>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114754"/>
                                        </p:tgtEl>
                                        <p:attrNameLst>
                                          <p:attrName>style.visibility</p:attrName>
                                        </p:attrNameLst>
                                      </p:cBhvr>
                                      <p:to>
                                        <p:strVal val="hidden"/>
                                      </p:to>
                                    </p:set>
                                  </p:childTnLst>
                                </p:cTn>
                              </p:par>
                              <p:par>
                                <p:cTn id="381" presetID="1" presetClass="exit" presetSubtype="0" fill="hold" grpId="1" nodeType="withEffect">
                                  <p:stCondLst>
                                    <p:cond delay="0"/>
                                  </p:stCondLst>
                                  <p:childTnLst>
                                    <p:set>
                                      <p:cBhvr>
                                        <p:cTn id="382" dur="1" fill="hold">
                                          <p:stCondLst>
                                            <p:cond delay="0"/>
                                          </p:stCondLst>
                                        </p:cTn>
                                        <p:tgtEl>
                                          <p:spTgt spid="114755"/>
                                        </p:tgtEl>
                                        <p:attrNameLst>
                                          <p:attrName>style.visibility</p:attrName>
                                        </p:attrNameLst>
                                      </p:cBhvr>
                                      <p:to>
                                        <p:strVal val="hidden"/>
                                      </p:to>
                                    </p:set>
                                  </p:childTnLst>
                                </p:cTn>
                              </p:par>
                              <p:par>
                                <p:cTn id="383" presetID="1" presetClass="exit" presetSubtype="0" fill="hold" grpId="1" nodeType="withEffect">
                                  <p:stCondLst>
                                    <p:cond delay="0"/>
                                  </p:stCondLst>
                                  <p:childTnLst>
                                    <p:set>
                                      <p:cBhvr>
                                        <p:cTn id="384" dur="1" fill="hold">
                                          <p:stCondLst>
                                            <p:cond delay="0"/>
                                          </p:stCondLst>
                                        </p:cTn>
                                        <p:tgtEl>
                                          <p:spTgt spid="114756"/>
                                        </p:tgtEl>
                                        <p:attrNameLst>
                                          <p:attrName>style.visibility</p:attrName>
                                        </p:attrNameLst>
                                      </p:cBhvr>
                                      <p:to>
                                        <p:strVal val="hidden"/>
                                      </p:to>
                                    </p:set>
                                  </p:childTnLst>
                                </p:cTn>
                              </p:par>
                              <p:par>
                                <p:cTn id="385" presetID="1" presetClass="exit" presetSubtype="0" fill="hold" grpId="1" nodeType="withEffect">
                                  <p:stCondLst>
                                    <p:cond delay="0"/>
                                  </p:stCondLst>
                                  <p:childTnLst>
                                    <p:set>
                                      <p:cBhvr>
                                        <p:cTn id="386" dur="1" fill="hold">
                                          <p:stCondLst>
                                            <p:cond delay="0"/>
                                          </p:stCondLst>
                                        </p:cTn>
                                        <p:tgtEl>
                                          <p:spTgt spid="114757"/>
                                        </p:tgtEl>
                                        <p:attrNameLst>
                                          <p:attrName>style.visibility</p:attrName>
                                        </p:attrNameLst>
                                      </p:cBhvr>
                                      <p:to>
                                        <p:strVal val="hidden"/>
                                      </p:to>
                                    </p:set>
                                  </p:childTnLst>
                                </p:cTn>
                              </p:par>
                              <p:par>
                                <p:cTn id="387" presetID="1" presetClass="exit" presetSubtype="0" fill="hold" grpId="1" nodeType="withEffect">
                                  <p:stCondLst>
                                    <p:cond delay="0"/>
                                  </p:stCondLst>
                                  <p:childTnLst>
                                    <p:set>
                                      <p:cBhvr>
                                        <p:cTn id="388" dur="1" fill="hold">
                                          <p:stCondLst>
                                            <p:cond delay="0"/>
                                          </p:stCondLst>
                                        </p:cTn>
                                        <p:tgtEl>
                                          <p:spTgt spid="114758"/>
                                        </p:tgtEl>
                                        <p:attrNameLst>
                                          <p:attrName>style.visibility</p:attrName>
                                        </p:attrNameLst>
                                      </p:cBhvr>
                                      <p:to>
                                        <p:strVal val="hidden"/>
                                      </p:to>
                                    </p:set>
                                  </p:childTnLst>
                                </p:cTn>
                              </p:par>
                              <p:par>
                                <p:cTn id="389" presetID="1" presetClass="exit" presetSubtype="0" fill="hold" grpId="1" nodeType="withEffect">
                                  <p:stCondLst>
                                    <p:cond delay="0"/>
                                  </p:stCondLst>
                                  <p:childTnLst>
                                    <p:set>
                                      <p:cBhvr>
                                        <p:cTn id="390" dur="1" fill="hold">
                                          <p:stCondLst>
                                            <p:cond delay="0"/>
                                          </p:stCondLst>
                                        </p:cTn>
                                        <p:tgtEl>
                                          <p:spTgt spid="114759"/>
                                        </p:tgtEl>
                                        <p:attrNameLst>
                                          <p:attrName>style.visibility</p:attrName>
                                        </p:attrNameLst>
                                      </p:cBhvr>
                                      <p:to>
                                        <p:strVal val="hidden"/>
                                      </p:to>
                                    </p:set>
                                  </p:childTnLst>
                                </p:cTn>
                              </p:par>
                              <p:par>
                                <p:cTn id="391" presetID="1" presetClass="exit" presetSubtype="0" fill="hold" grpId="1" nodeType="withEffect">
                                  <p:stCondLst>
                                    <p:cond delay="0"/>
                                  </p:stCondLst>
                                  <p:childTnLst>
                                    <p:set>
                                      <p:cBhvr>
                                        <p:cTn id="392" dur="1" fill="hold">
                                          <p:stCondLst>
                                            <p:cond delay="0"/>
                                          </p:stCondLst>
                                        </p:cTn>
                                        <p:tgtEl>
                                          <p:spTgt spid="114760"/>
                                        </p:tgtEl>
                                        <p:attrNameLst>
                                          <p:attrName>style.visibility</p:attrName>
                                        </p:attrNameLst>
                                      </p:cBhvr>
                                      <p:to>
                                        <p:strVal val="hidden"/>
                                      </p:to>
                                    </p:set>
                                  </p:childTnLst>
                                </p:cTn>
                              </p:par>
                              <p:par>
                                <p:cTn id="393" presetID="1" presetClass="exit" presetSubtype="0" fill="hold" grpId="1" nodeType="withEffect">
                                  <p:stCondLst>
                                    <p:cond delay="0"/>
                                  </p:stCondLst>
                                  <p:childTnLst>
                                    <p:set>
                                      <p:cBhvr>
                                        <p:cTn id="394" dur="1" fill="hold">
                                          <p:stCondLst>
                                            <p:cond delay="0"/>
                                          </p:stCondLst>
                                        </p:cTn>
                                        <p:tgtEl>
                                          <p:spTgt spid="114761"/>
                                        </p:tgtEl>
                                        <p:attrNameLst>
                                          <p:attrName>style.visibility</p:attrName>
                                        </p:attrNameLst>
                                      </p:cBhvr>
                                      <p:to>
                                        <p:strVal val="hidden"/>
                                      </p:to>
                                    </p:set>
                                  </p:childTnLst>
                                </p:cTn>
                              </p:par>
                              <p:par>
                                <p:cTn id="395" presetID="1" presetClass="exit" presetSubtype="0" fill="hold" grpId="1" nodeType="withEffect">
                                  <p:stCondLst>
                                    <p:cond delay="0"/>
                                  </p:stCondLst>
                                  <p:childTnLst>
                                    <p:set>
                                      <p:cBhvr>
                                        <p:cTn id="396" dur="1" fill="hold">
                                          <p:stCondLst>
                                            <p:cond delay="0"/>
                                          </p:stCondLst>
                                        </p:cTn>
                                        <p:tgtEl>
                                          <p:spTgt spid="114762"/>
                                        </p:tgtEl>
                                        <p:attrNameLst>
                                          <p:attrName>style.visibility</p:attrName>
                                        </p:attrNameLst>
                                      </p:cBhvr>
                                      <p:to>
                                        <p:strVal val="hidden"/>
                                      </p:to>
                                    </p:set>
                                  </p:childTnLst>
                                </p:cTn>
                              </p:par>
                              <p:par>
                                <p:cTn id="397" presetID="1" presetClass="exit" presetSubtype="0" fill="hold" grpId="1" nodeType="withEffect">
                                  <p:stCondLst>
                                    <p:cond delay="0"/>
                                  </p:stCondLst>
                                  <p:childTnLst>
                                    <p:set>
                                      <p:cBhvr>
                                        <p:cTn id="398" dur="1" fill="hold">
                                          <p:stCondLst>
                                            <p:cond delay="0"/>
                                          </p:stCondLst>
                                        </p:cTn>
                                        <p:tgtEl>
                                          <p:spTgt spid="114763"/>
                                        </p:tgtEl>
                                        <p:attrNameLst>
                                          <p:attrName>style.visibility</p:attrName>
                                        </p:attrNameLst>
                                      </p:cBhvr>
                                      <p:to>
                                        <p:strVal val="hidden"/>
                                      </p:to>
                                    </p:set>
                                  </p:childTnLst>
                                </p:cTn>
                              </p:par>
                              <p:par>
                                <p:cTn id="399" presetID="1" presetClass="exit" presetSubtype="0" fill="hold" grpId="1" nodeType="withEffect">
                                  <p:stCondLst>
                                    <p:cond delay="0"/>
                                  </p:stCondLst>
                                  <p:childTnLst>
                                    <p:set>
                                      <p:cBhvr>
                                        <p:cTn id="400" dur="1" fill="hold">
                                          <p:stCondLst>
                                            <p:cond delay="0"/>
                                          </p:stCondLst>
                                        </p:cTn>
                                        <p:tgtEl>
                                          <p:spTgt spid="114764"/>
                                        </p:tgtEl>
                                        <p:attrNameLst>
                                          <p:attrName>style.visibility</p:attrName>
                                        </p:attrNameLst>
                                      </p:cBhvr>
                                      <p:to>
                                        <p:strVal val="hidden"/>
                                      </p:to>
                                    </p:set>
                                  </p:childTnLst>
                                </p:cTn>
                              </p:par>
                              <p:par>
                                <p:cTn id="401" presetID="1" presetClass="exit" presetSubtype="0" fill="hold" grpId="1" nodeType="withEffect">
                                  <p:stCondLst>
                                    <p:cond delay="0"/>
                                  </p:stCondLst>
                                  <p:childTnLst>
                                    <p:set>
                                      <p:cBhvr>
                                        <p:cTn id="402" dur="1" fill="hold">
                                          <p:stCondLst>
                                            <p:cond delay="0"/>
                                          </p:stCondLst>
                                        </p:cTn>
                                        <p:tgtEl>
                                          <p:spTgt spid="114765"/>
                                        </p:tgtEl>
                                        <p:attrNameLst>
                                          <p:attrName>style.visibility</p:attrName>
                                        </p:attrNameLst>
                                      </p:cBhvr>
                                      <p:to>
                                        <p:strVal val="hidden"/>
                                      </p:to>
                                    </p:set>
                                  </p:childTnLst>
                                </p:cTn>
                              </p:par>
                              <p:par>
                                <p:cTn id="403" presetID="1" presetClass="exit" presetSubtype="0" fill="hold" grpId="1" nodeType="withEffect">
                                  <p:stCondLst>
                                    <p:cond delay="0"/>
                                  </p:stCondLst>
                                  <p:childTnLst>
                                    <p:set>
                                      <p:cBhvr>
                                        <p:cTn id="404" dur="1" fill="hold">
                                          <p:stCondLst>
                                            <p:cond delay="0"/>
                                          </p:stCondLst>
                                        </p:cTn>
                                        <p:tgtEl>
                                          <p:spTgt spid="114766"/>
                                        </p:tgtEl>
                                        <p:attrNameLst>
                                          <p:attrName>style.visibility</p:attrName>
                                        </p:attrNameLst>
                                      </p:cBhvr>
                                      <p:to>
                                        <p:strVal val="hidden"/>
                                      </p:to>
                                    </p:set>
                                  </p:childTnLst>
                                </p:cTn>
                              </p:par>
                              <p:par>
                                <p:cTn id="405" presetID="1" presetClass="exit" presetSubtype="0" fill="hold" grpId="1" nodeType="withEffect">
                                  <p:stCondLst>
                                    <p:cond delay="0"/>
                                  </p:stCondLst>
                                  <p:childTnLst>
                                    <p:set>
                                      <p:cBhvr>
                                        <p:cTn id="406" dur="1" fill="hold">
                                          <p:stCondLst>
                                            <p:cond delay="0"/>
                                          </p:stCondLst>
                                        </p:cTn>
                                        <p:tgtEl>
                                          <p:spTgt spid="114767"/>
                                        </p:tgtEl>
                                        <p:attrNameLst>
                                          <p:attrName>style.visibility</p:attrName>
                                        </p:attrNameLst>
                                      </p:cBhvr>
                                      <p:to>
                                        <p:strVal val="hidden"/>
                                      </p:to>
                                    </p:set>
                                  </p:childTnLst>
                                </p:cTn>
                              </p:par>
                              <p:par>
                                <p:cTn id="407" presetID="1" presetClass="exit" presetSubtype="0" fill="hold" grpId="1" nodeType="withEffect">
                                  <p:stCondLst>
                                    <p:cond delay="0"/>
                                  </p:stCondLst>
                                  <p:childTnLst>
                                    <p:set>
                                      <p:cBhvr>
                                        <p:cTn id="408" dur="1" fill="hold">
                                          <p:stCondLst>
                                            <p:cond delay="0"/>
                                          </p:stCondLst>
                                        </p:cTn>
                                        <p:tgtEl>
                                          <p:spTgt spid="114768"/>
                                        </p:tgtEl>
                                        <p:attrNameLst>
                                          <p:attrName>style.visibility</p:attrName>
                                        </p:attrNameLst>
                                      </p:cBhvr>
                                      <p:to>
                                        <p:strVal val="hidden"/>
                                      </p:to>
                                    </p:set>
                                  </p:childTnLst>
                                </p:cTn>
                              </p:par>
                              <p:par>
                                <p:cTn id="409" presetID="1" presetClass="exit" presetSubtype="0" fill="hold" grpId="1" nodeType="withEffect">
                                  <p:stCondLst>
                                    <p:cond delay="0"/>
                                  </p:stCondLst>
                                  <p:childTnLst>
                                    <p:set>
                                      <p:cBhvr>
                                        <p:cTn id="410" dur="1" fill="hold">
                                          <p:stCondLst>
                                            <p:cond delay="0"/>
                                          </p:stCondLst>
                                        </p:cTn>
                                        <p:tgtEl>
                                          <p:spTgt spid="114769"/>
                                        </p:tgtEl>
                                        <p:attrNameLst>
                                          <p:attrName>style.visibility</p:attrName>
                                        </p:attrNameLst>
                                      </p:cBhvr>
                                      <p:to>
                                        <p:strVal val="hidden"/>
                                      </p:to>
                                    </p:set>
                                  </p:childTnLst>
                                </p:cTn>
                              </p:par>
                              <p:par>
                                <p:cTn id="411" presetID="1" presetClass="exit" presetSubtype="0" fill="hold" grpId="1" nodeType="withEffect">
                                  <p:stCondLst>
                                    <p:cond delay="0"/>
                                  </p:stCondLst>
                                  <p:childTnLst>
                                    <p:set>
                                      <p:cBhvr>
                                        <p:cTn id="412" dur="1" fill="hold">
                                          <p:stCondLst>
                                            <p:cond delay="0"/>
                                          </p:stCondLst>
                                        </p:cTn>
                                        <p:tgtEl>
                                          <p:spTgt spid="114770"/>
                                        </p:tgtEl>
                                        <p:attrNameLst>
                                          <p:attrName>style.visibility</p:attrName>
                                        </p:attrNameLst>
                                      </p:cBhvr>
                                      <p:to>
                                        <p:strVal val="hidden"/>
                                      </p:to>
                                    </p:set>
                                  </p:childTnLst>
                                </p:cTn>
                              </p:par>
                              <p:par>
                                <p:cTn id="413" presetID="1" presetClass="exit" presetSubtype="0" fill="hold" grpId="1" nodeType="withEffect">
                                  <p:stCondLst>
                                    <p:cond delay="0"/>
                                  </p:stCondLst>
                                  <p:childTnLst>
                                    <p:set>
                                      <p:cBhvr>
                                        <p:cTn id="414" dur="1" fill="hold">
                                          <p:stCondLst>
                                            <p:cond delay="0"/>
                                          </p:stCondLst>
                                        </p:cTn>
                                        <p:tgtEl>
                                          <p:spTgt spid="114771"/>
                                        </p:tgtEl>
                                        <p:attrNameLst>
                                          <p:attrName>style.visibility</p:attrName>
                                        </p:attrNameLst>
                                      </p:cBhvr>
                                      <p:to>
                                        <p:strVal val="hidden"/>
                                      </p:to>
                                    </p:set>
                                  </p:childTnLst>
                                </p:cTn>
                              </p:par>
                              <p:par>
                                <p:cTn id="415" presetID="1" presetClass="exit" presetSubtype="0" fill="hold" grpId="1" nodeType="withEffect">
                                  <p:stCondLst>
                                    <p:cond delay="0"/>
                                  </p:stCondLst>
                                  <p:childTnLst>
                                    <p:set>
                                      <p:cBhvr>
                                        <p:cTn id="416" dur="1" fill="hold">
                                          <p:stCondLst>
                                            <p:cond delay="0"/>
                                          </p:stCondLst>
                                        </p:cTn>
                                        <p:tgtEl>
                                          <p:spTgt spid="114772"/>
                                        </p:tgtEl>
                                        <p:attrNameLst>
                                          <p:attrName>style.visibility</p:attrName>
                                        </p:attrNameLst>
                                      </p:cBhvr>
                                      <p:to>
                                        <p:strVal val="hidden"/>
                                      </p:to>
                                    </p:set>
                                  </p:childTnLst>
                                </p:cTn>
                              </p:par>
                              <p:par>
                                <p:cTn id="417" presetID="1" presetClass="exit" presetSubtype="0" fill="hold" grpId="1" nodeType="withEffect">
                                  <p:stCondLst>
                                    <p:cond delay="0"/>
                                  </p:stCondLst>
                                  <p:childTnLst>
                                    <p:set>
                                      <p:cBhvr>
                                        <p:cTn id="418" dur="1" fill="hold">
                                          <p:stCondLst>
                                            <p:cond delay="0"/>
                                          </p:stCondLst>
                                        </p:cTn>
                                        <p:tgtEl>
                                          <p:spTgt spid="114773"/>
                                        </p:tgtEl>
                                        <p:attrNameLst>
                                          <p:attrName>style.visibility</p:attrName>
                                        </p:attrNameLst>
                                      </p:cBhvr>
                                      <p:to>
                                        <p:strVal val="hidden"/>
                                      </p:to>
                                    </p:set>
                                  </p:childTnLst>
                                </p:cTn>
                              </p:par>
                              <p:par>
                                <p:cTn id="419" presetID="1" presetClass="exit" presetSubtype="0" fill="hold" grpId="1" nodeType="withEffect">
                                  <p:stCondLst>
                                    <p:cond delay="0"/>
                                  </p:stCondLst>
                                  <p:childTnLst>
                                    <p:set>
                                      <p:cBhvr>
                                        <p:cTn id="420" dur="1" fill="hold">
                                          <p:stCondLst>
                                            <p:cond delay="0"/>
                                          </p:stCondLst>
                                        </p:cTn>
                                        <p:tgtEl>
                                          <p:spTgt spid="114774"/>
                                        </p:tgtEl>
                                        <p:attrNameLst>
                                          <p:attrName>style.visibility</p:attrName>
                                        </p:attrNameLst>
                                      </p:cBhvr>
                                      <p:to>
                                        <p:strVal val="hidden"/>
                                      </p:to>
                                    </p:set>
                                  </p:childTnLst>
                                </p:cTn>
                              </p:par>
                              <p:par>
                                <p:cTn id="421" presetID="1" presetClass="exit" presetSubtype="0" fill="hold" grpId="1" nodeType="withEffect">
                                  <p:stCondLst>
                                    <p:cond delay="0"/>
                                  </p:stCondLst>
                                  <p:childTnLst>
                                    <p:set>
                                      <p:cBhvr>
                                        <p:cTn id="422" dur="1" fill="hold">
                                          <p:stCondLst>
                                            <p:cond delay="0"/>
                                          </p:stCondLst>
                                        </p:cTn>
                                        <p:tgtEl>
                                          <p:spTgt spid="114775"/>
                                        </p:tgtEl>
                                        <p:attrNameLst>
                                          <p:attrName>style.visibility</p:attrName>
                                        </p:attrNameLst>
                                      </p:cBhvr>
                                      <p:to>
                                        <p:strVal val="hidden"/>
                                      </p:to>
                                    </p:set>
                                  </p:childTnLst>
                                </p:cTn>
                              </p:par>
                              <p:par>
                                <p:cTn id="423" presetID="1" presetClass="exit" presetSubtype="0" fill="hold" grpId="1" nodeType="withEffect">
                                  <p:stCondLst>
                                    <p:cond delay="0"/>
                                  </p:stCondLst>
                                  <p:childTnLst>
                                    <p:set>
                                      <p:cBhvr>
                                        <p:cTn id="424" dur="1" fill="hold">
                                          <p:stCondLst>
                                            <p:cond delay="0"/>
                                          </p:stCondLst>
                                        </p:cTn>
                                        <p:tgtEl>
                                          <p:spTgt spid="114776"/>
                                        </p:tgtEl>
                                        <p:attrNameLst>
                                          <p:attrName>style.visibility</p:attrName>
                                        </p:attrNameLst>
                                      </p:cBhvr>
                                      <p:to>
                                        <p:strVal val="hidden"/>
                                      </p:to>
                                    </p:set>
                                  </p:childTnLst>
                                </p:cTn>
                              </p:par>
                              <p:par>
                                <p:cTn id="425" presetID="1" presetClass="exit" presetSubtype="0" fill="hold" grpId="1" nodeType="withEffect">
                                  <p:stCondLst>
                                    <p:cond delay="0"/>
                                  </p:stCondLst>
                                  <p:childTnLst>
                                    <p:set>
                                      <p:cBhvr>
                                        <p:cTn id="426" dur="1" fill="hold">
                                          <p:stCondLst>
                                            <p:cond delay="0"/>
                                          </p:stCondLst>
                                        </p:cTn>
                                        <p:tgtEl>
                                          <p:spTgt spid="114722"/>
                                        </p:tgtEl>
                                        <p:attrNameLst>
                                          <p:attrName>style.visibility</p:attrName>
                                        </p:attrNameLst>
                                      </p:cBhvr>
                                      <p:to>
                                        <p:strVal val="hidden"/>
                                      </p:to>
                                    </p:set>
                                  </p:childTnLst>
                                </p:cTn>
                              </p:par>
                              <p:par>
                                <p:cTn id="427" presetID="9" presetClass="entr" presetSubtype="0" fill="hold" grpId="0" nodeType="withEffect">
                                  <p:stCondLst>
                                    <p:cond delay="0"/>
                                  </p:stCondLst>
                                  <p:childTnLst>
                                    <p:set>
                                      <p:cBhvr>
                                        <p:cTn id="428" dur="1" fill="hold">
                                          <p:stCondLst>
                                            <p:cond delay="0"/>
                                          </p:stCondLst>
                                        </p:cTn>
                                        <p:tgtEl>
                                          <p:spTgt spid="114777"/>
                                        </p:tgtEl>
                                        <p:attrNameLst>
                                          <p:attrName>style.visibility</p:attrName>
                                        </p:attrNameLst>
                                      </p:cBhvr>
                                      <p:to>
                                        <p:strVal val="visible"/>
                                      </p:to>
                                    </p:set>
                                    <p:animEffect transition="in" filter="dissolve">
                                      <p:cBhvr>
                                        <p:cTn id="429" dur="500"/>
                                        <p:tgtEl>
                                          <p:spTgt spid="114777"/>
                                        </p:tgtEl>
                                      </p:cBhvr>
                                    </p:animEffect>
                                  </p:childTnLst>
                                </p:cTn>
                              </p:par>
                              <p:par>
                                <p:cTn id="430" presetID="9" presetClass="entr" presetSubtype="0" fill="hold" grpId="0" nodeType="withEffect">
                                  <p:stCondLst>
                                    <p:cond delay="0"/>
                                  </p:stCondLst>
                                  <p:childTnLst>
                                    <p:set>
                                      <p:cBhvr>
                                        <p:cTn id="431" dur="1" fill="hold">
                                          <p:stCondLst>
                                            <p:cond delay="0"/>
                                          </p:stCondLst>
                                        </p:cTn>
                                        <p:tgtEl>
                                          <p:spTgt spid="114778"/>
                                        </p:tgtEl>
                                        <p:attrNameLst>
                                          <p:attrName>style.visibility</p:attrName>
                                        </p:attrNameLst>
                                      </p:cBhvr>
                                      <p:to>
                                        <p:strVal val="visible"/>
                                      </p:to>
                                    </p:set>
                                    <p:animEffect transition="in" filter="dissolve">
                                      <p:cBhvr>
                                        <p:cTn id="432" dur="500"/>
                                        <p:tgtEl>
                                          <p:spTgt spid="11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P spid="114692" grpId="1"/>
      <p:bldP spid="114693" grpId="0"/>
      <p:bldP spid="114693" grpId="1"/>
      <p:bldP spid="114695" grpId="0" animBg="1"/>
      <p:bldP spid="114695" grpId="1" animBg="1"/>
      <p:bldP spid="114696" grpId="0"/>
      <p:bldP spid="114696" grpId="1"/>
      <p:bldP spid="114697" grpId="0" animBg="1"/>
      <p:bldP spid="114697" grpId="1" animBg="1"/>
      <p:bldP spid="114698" grpId="0"/>
      <p:bldP spid="114698" grpId="1"/>
      <p:bldP spid="114699" grpId="0" animBg="1"/>
      <p:bldP spid="114699" grpId="1" animBg="1"/>
      <p:bldP spid="114700" grpId="0"/>
      <p:bldP spid="114700" grpId="1"/>
      <p:bldP spid="114701" grpId="0" animBg="1"/>
      <p:bldP spid="114701" grpId="1" animBg="1"/>
      <p:bldP spid="114702" grpId="0"/>
      <p:bldP spid="114702" grpId="1"/>
      <p:bldP spid="114704" grpId="0" animBg="1"/>
      <p:bldP spid="114704" grpId="1" animBg="1"/>
      <p:bldP spid="114705" grpId="0"/>
      <p:bldP spid="114705" grpId="1"/>
      <p:bldP spid="114706" grpId="0" animBg="1"/>
      <p:bldP spid="114706" grpId="1" animBg="1"/>
      <p:bldP spid="114707" grpId="0" animBg="1"/>
      <p:bldP spid="114707" grpId="1" animBg="1"/>
      <p:bldP spid="114708" grpId="0" animBg="1"/>
      <p:bldP spid="114708" grpId="1" animBg="1"/>
      <p:bldP spid="114710" grpId="0" animBg="1"/>
      <p:bldP spid="114710" grpId="1" animBg="1"/>
      <p:bldP spid="114711" grpId="0"/>
      <p:bldP spid="114711" grpId="1"/>
      <p:bldP spid="114713" grpId="0" animBg="1"/>
      <p:bldP spid="114713" grpId="1" animBg="1"/>
      <p:bldP spid="114714" grpId="0"/>
      <p:bldP spid="114714" grpId="1"/>
      <p:bldP spid="114715" grpId="0" animBg="1"/>
      <p:bldP spid="114715" grpId="1" animBg="1"/>
      <p:bldP spid="114716" grpId="0"/>
      <p:bldP spid="114716" grpId="1"/>
      <p:bldP spid="114717" grpId="0" animBg="1"/>
      <p:bldP spid="114717" grpId="1" animBg="1"/>
      <p:bldP spid="114718" grpId="0"/>
      <p:bldP spid="114718" grpId="1"/>
      <p:bldP spid="114719" grpId="0"/>
      <p:bldP spid="114719" grpId="1"/>
      <p:bldP spid="114721" grpId="0"/>
      <p:bldP spid="114721" grpId="1"/>
      <p:bldP spid="114722" grpId="0" animBg="1"/>
      <p:bldP spid="114722" grpId="1" animBg="1"/>
      <p:bldP spid="114723" grpId="0" animBg="1"/>
      <p:bldP spid="114723" grpId="1" animBg="1"/>
      <p:bldP spid="114724" grpId="0" animBg="1"/>
      <p:bldP spid="114724" grpId="1" animBg="1"/>
      <p:bldP spid="114725" grpId="0" animBg="1"/>
      <p:bldP spid="114725" grpId="1" animBg="1"/>
      <p:bldP spid="114726" grpId="0" animBg="1"/>
      <p:bldP spid="114726" grpId="1" animBg="1"/>
      <p:bldP spid="114727" grpId="0" animBg="1"/>
      <p:bldP spid="114727" grpId="1" animBg="1"/>
      <p:bldP spid="114728" grpId="0" animBg="1"/>
      <p:bldP spid="114728" grpId="1" animBg="1"/>
      <p:bldP spid="114729" grpId="0" animBg="1"/>
      <p:bldP spid="114729" grpId="1" animBg="1"/>
      <p:bldP spid="114730" grpId="0" animBg="1"/>
      <p:bldP spid="114730" grpId="1" animBg="1"/>
      <p:bldP spid="114731" grpId="0" animBg="1"/>
      <p:bldP spid="114731" grpId="1" animBg="1"/>
      <p:bldP spid="114732" grpId="0" animBg="1"/>
      <p:bldP spid="114732" grpId="1" animBg="1"/>
      <p:bldP spid="114733" grpId="0" animBg="1"/>
      <p:bldP spid="114733" grpId="1" animBg="1"/>
      <p:bldP spid="114734" grpId="0" animBg="1"/>
      <p:bldP spid="114734" grpId="1" animBg="1"/>
      <p:bldP spid="114735" grpId="0" animBg="1"/>
      <p:bldP spid="114735" grpId="1" animBg="1"/>
      <p:bldP spid="114736" grpId="0" animBg="1"/>
      <p:bldP spid="114736" grpId="1" animBg="1"/>
      <p:bldP spid="114737" grpId="0" animBg="1"/>
      <p:bldP spid="114737" grpId="1" animBg="1"/>
      <p:bldP spid="114738" grpId="0" animBg="1"/>
      <p:bldP spid="114738" grpId="1" animBg="1"/>
      <p:bldP spid="114739" grpId="0" animBg="1"/>
      <p:bldP spid="114739" grpId="1" animBg="1"/>
      <p:bldP spid="114740" grpId="0" animBg="1"/>
      <p:bldP spid="114740" grpId="1" animBg="1"/>
      <p:bldP spid="114741" grpId="0" animBg="1"/>
      <p:bldP spid="114741" grpId="1" animBg="1"/>
      <p:bldP spid="114742" grpId="0" animBg="1"/>
      <p:bldP spid="114742" grpId="1" animBg="1"/>
      <p:bldP spid="114743" grpId="0" animBg="1"/>
      <p:bldP spid="114743" grpId="1" animBg="1"/>
      <p:bldP spid="114744" grpId="0" animBg="1"/>
      <p:bldP spid="114744" grpId="1" animBg="1"/>
      <p:bldP spid="114745" grpId="0" animBg="1"/>
      <p:bldP spid="114745" grpId="1" animBg="1"/>
      <p:bldP spid="114746" grpId="0" animBg="1"/>
      <p:bldP spid="114746" grpId="1" animBg="1"/>
      <p:bldP spid="114747" grpId="0" animBg="1"/>
      <p:bldP spid="114747" grpId="1" animBg="1"/>
      <p:bldP spid="114748" grpId="0" animBg="1"/>
      <p:bldP spid="114748" grpId="1" animBg="1"/>
      <p:bldP spid="114749" grpId="0" animBg="1"/>
      <p:bldP spid="114749" grpId="1" animBg="1"/>
      <p:bldP spid="114750" grpId="0" animBg="1"/>
      <p:bldP spid="114750" grpId="1" animBg="1"/>
      <p:bldP spid="114751" grpId="0" animBg="1"/>
      <p:bldP spid="114751" grpId="1" animBg="1"/>
      <p:bldP spid="114752" grpId="0" animBg="1"/>
      <p:bldP spid="114752" grpId="1" animBg="1"/>
      <p:bldP spid="114753" grpId="0" animBg="1"/>
      <p:bldP spid="114753" grpId="1" animBg="1"/>
      <p:bldP spid="114754" grpId="0" animBg="1"/>
      <p:bldP spid="114754" grpId="1" animBg="1"/>
      <p:bldP spid="114755" grpId="0" animBg="1"/>
      <p:bldP spid="114755" grpId="1" animBg="1"/>
      <p:bldP spid="114756" grpId="0" animBg="1"/>
      <p:bldP spid="114756" grpId="1" animBg="1"/>
      <p:bldP spid="114757" grpId="0" animBg="1"/>
      <p:bldP spid="114757" grpId="1" animBg="1"/>
      <p:bldP spid="114758" grpId="0" animBg="1"/>
      <p:bldP spid="114758" grpId="1" animBg="1"/>
      <p:bldP spid="114759" grpId="0"/>
      <p:bldP spid="114759" grpId="1"/>
      <p:bldP spid="114759" grpId="2"/>
      <p:bldP spid="114760" grpId="0"/>
      <p:bldP spid="114760" grpId="1"/>
      <p:bldP spid="114761" grpId="0"/>
      <p:bldP spid="114761" grpId="1"/>
      <p:bldP spid="114762" grpId="0"/>
      <p:bldP spid="114762" grpId="1"/>
      <p:bldP spid="114763" grpId="0"/>
      <p:bldP spid="114763" grpId="1"/>
      <p:bldP spid="114764" grpId="0"/>
      <p:bldP spid="114764" grpId="1"/>
      <p:bldP spid="114765" grpId="0"/>
      <p:bldP spid="114765" grpId="1"/>
      <p:bldP spid="114766" grpId="0"/>
      <p:bldP spid="114766" grpId="1"/>
      <p:bldP spid="114767" grpId="0"/>
      <p:bldP spid="114767" grpId="1"/>
      <p:bldP spid="114768" grpId="0"/>
      <p:bldP spid="114768" grpId="1"/>
      <p:bldP spid="114769" grpId="0"/>
      <p:bldP spid="114769" grpId="1"/>
      <p:bldP spid="114770" grpId="0"/>
      <p:bldP spid="114770" grpId="1"/>
      <p:bldP spid="114771" grpId="0"/>
      <p:bldP spid="114771" grpId="1"/>
      <p:bldP spid="114772" grpId="0"/>
      <p:bldP spid="114772" grpId="1"/>
      <p:bldP spid="114773" grpId="0"/>
      <p:bldP spid="114773" grpId="1"/>
      <p:bldP spid="114774" grpId="0"/>
      <p:bldP spid="114774" grpId="1"/>
      <p:bldP spid="114775" grpId="0"/>
      <p:bldP spid="114775" grpId="1"/>
      <p:bldP spid="114776" grpId="0"/>
      <p:bldP spid="114776" grpId="1"/>
      <p:bldP spid="114777" grpId="0"/>
      <p:bldP spid="1147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s-ES"/>
              <a:t>Protocolos Bluetooth-SDP</a:t>
            </a:r>
          </a:p>
        </p:txBody>
      </p:sp>
      <p:pic>
        <p:nvPicPr>
          <p:cNvPr id="109642" name="Picture 74" descr="adlke0av[1]"/>
          <p:cNvPicPr>
            <a:picLocks noChangeAspect="1" noChangeArrowheads="1"/>
          </p:cNvPicPr>
          <p:nvPr/>
        </p:nvPicPr>
        <p:blipFill>
          <a:blip r:embed="rId2" cstate="print"/>
          <a:srcRect/>
          <a:stretch>
            <a:fillRect/>
          </a:stretch>
        </p:blipFill>
        <p:spPr bwMode="auto">
          <a:xfrm>
            <a:off x="6084888" y="2349500"/>
            <a:ext cx="1441450" cy="1311275"/>
          </a:xfrm>
          <a:prstGeom prst="rect">
            <a:avLst/>
          </a:prstGeom>
          <a:noFill/>
        </p:spPr>
      </p:pic>
      <p:pic>
        <p:nvPicPr>
          <p:cNvPr id="109643" name="Picture 75" descr="_fotocentro"/>
          <p:cNvPicPr>
            <a:picLocks noChangeAspect="1" noChangeArrowheads="1"/>
          </p:cNvPicPr>
          <p:nvPr/>
        </p:nvPicPr>
        <p:blipFill>
          <a:blip r:embed="rId3" cstate="print"/>
          <a:srcRect/>
          <a:stretch>
            <a:fillRect/>
          </a:stretch>
        </p:blipFill>
        <p:spPr bwMode="auto">
          <a:xfrm>
            <a:off x="755650" y="1989138"/>
            <a:ext cx="2808288" cy="1866900"/>
          </a:xfrm>
          <a:prstGeom prst="rect">
            <a:avLst/>
          </a:prstGeom>
          <a:noFill/>
        </p:spPr>
      </p:pic>
      <p:pic>
        <p:nvPicPr>
          <p:cNvPr id="109646" name="Picture 78" descr="centrocomercialzalamea"/>
          <p:cNvPicPr>
            <a:picLocks noChangeAspect="1" noChangeArrowheads="1"/>
          </p:cNvPicPr>
          <p:nvPr/>
        </p:nvPicPr>
        <p:blipFill>
          <a:blip r:embed="rId4" cstate="print"/>
          <a:srcRect/>
          <a:stretch>
            <a:fillRect/>
          </a:stretch>
        </p:blipFill>
        <p:spPr bwMode="auto">
          <a:xfrm>
            <a:off x="755650" y="1989138"/>
            <a:ext cx="2808288" cy="1770062"/>
          </a:xfrm>
          <a:prstGeom prst="rect">
            <a:avLst/>
          </a:prstGeom>
          <a:noFill/>
        </p:spPr>
      </p:pic>
      <p:sp>
        <p:nvSpPr>
          <p:cNvPr id="109647" name="AutoShape 79"/>
          <p:cNvSpPr>
            <a:spLocks noChangeArrowheads="1"/>
          </p:cNvSpPr>
          <p:nvPr/>
        </p:nvSpPr>
        <p:spPr bwMode="auto">
          <a:xfrm>
            <a:off x="4067175" y="2205038"/>
            <a:ext cx="1081088" cy="360362"/>
          </a:xfrm>
          <a:prstGeom prst="leftArrow">
            <a:avLst>
              <a:gd name="adj1" fmla="val 50000"/>
              <a:gd name="adj2" fmla="val 75000"/>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9648" name="AutoShape 80"/>
          <p:cNvSpPr>
            <a:spLocks noChangeArrowheads="1"/>
          </p:cNvSpPr>
          <p:nvPr/>
        </p:nvSpPr>
        <p:spPr bwMode="auto">
          <a:xfrm>
            <a:off x="4067175" y="2852738"/>
            <a:ext cx="1081088" cy="360362"/>
          </a:xfrm>
          <a:prstGeom prst="leftArrow">
            <a:avLst>
              <a:gd name="adj1" fmla="val 50000"/>
              <a:gd name="adj2" fmla="val 75000"/>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9649" name="AutoShape 81"/>
          <p:cNvSpPr>
            <a:spLocks noChangeArrowheads="1"/>
          </p:cNvSpPr>
          <p:nvPr/>
        </p:nvSpPr>
        <p:spPr bwMode="auto">
          <a:xfrm>
            <a:off x="4067175" y="3429000"/>
            <a:ext cx="1081088" cy="360363"/>
          </a:xfrm>
          <a:prstGeom prst="leftArrow">
            <a:avLst>
              <a:gd name="adj1" fmla="val 50000"/>
              <a:gd name="adj2" fmla="val 75000"/>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09651" name="Text Box 83"/>
          <p:cNvSpPr txBox="1">
            <a:spLocks noChangeArrowheads="1"/>
          </p:cNvSpPr>
          <p:nvPr/>
        </p:nvSpPr>
        <p:spPr bwMode="auto">
          <a:xfrm>
            <a:off x="684213" y="4149725"/>
            <a:ext cx="3168650"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Servicios encontrados:</a:t>
            </a:r>
          </a:p>
        </p:txBody>
      </p:sp>
      <p:sp>
        <p:nvSpPr>
          <p:cNvPr id="109652" name="Text Box 84"/>
          <p:cNvSpPr txBox="1">
            <a:spLocks noChangeArrowheads="1"/>
          </p:cNvSpPr>
          <p:nvPr/>
        </p:nvSpPr>
        <p:spPr bwMode="auto">
          <a:xfrm>
            <a:off x="323850" y="4581525"/>
            <a:ext cx="3240088" cy="77946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Servicio 1 Tipo A</a:t>
            </a:r>
          </a:p>
          <a:p>
            <a:pPr>
              <a:spcBef>
                <a:spcPct val="50000"/>
              </a:spcBef>
            </a:pPr>
            <a:endParaRPr lang="es-ES"/>
          </a:p>
        </p:txBody>
      </p:sp>
      <p:sp>
        <p:nvSpPr>
          <p:cNvPr id="109653" name="Text Box 85"/>
          <p:cNvSpPr txBox="1">
            <a:spLocks noChangeArrowheads="1"/>
          </p:cNvSpPr>
          <p:nvPr/>
        </p:nvSpPr>
        <p:spPr bwMode="auto">
          <a:xfrm>
            <a:off x="250825" y="5013325"/>
            <a:ext cx="3455988" cy="77946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Servicio 2 Tipo B</a:t>
            </a:r>
          </a:p>
          <a:p>
            <a:pPr>
              <a:spcBef>
                <a:spcPct val="50000"/>
              </a:spcBef>
            </a:pPr>
            <a:endParaRPr lang="es-ES"/>
          </a:p>
        </p:txBody>
      </p:sp>
      <p:sp>
        <p:nvSpPr>
          <p:cNvPr id="109654" name="Text Box 86"/>
          <p:cNvSpPr txBox="1">
            <a:spLocks noChangeArrowheads="1"/>
          </p:cNvSpPr>
          <p:nvPr/>
        </p:nvSpPr>
        <p:spPr bwMode="auto">
          <a:xfrm>
            <a:off x="3203575" y="1412875"/>
            <a:ext cx="3313113"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Buscando servicios…</a:t>
            </a:r>
          </a:p>
        </p:txBody>
      </p:sp>
      <p:sp>
        <p:nvSpPr>
          <p:cNvPr id="109655" name="Line 87"/>
          <p:cNvSpPr>
            <a:spLocks noChangeShapeType="1"/>
          </p:cNvSpPr>
          <p:nvPr/>
        </p:nvSpPr>
        <p:spPr bwMode="auto">
          <a:xfrm flipH="1">
            <a:off x="1763713" y="4652963"/>
            <a:ext cx="576262" cy="288925"/>
          </a:xfrm>
          <a:prstGeom prst="line">
            <a:avLst/>
          </a:prstGeom>
          <a:noFill/>
          <a:ln w="76200">
            <a:solidFill>
              <a:srgbClr val="FF0000"/>
            </a:solidFill>
            <a:round/>
            <a:headEnd/>
            <a:tailEnd/>
          </a:ln>
          <a:effectLst/>
        </p:spPr>
        <p:txBody>
          <a:bodyPr wrap="none" anchor="ctr"/>
          <a:lstStyle/>
          <a:p>
            <a:endParaRPr lang="es-CO"/>
          </a:p>
        </p:txBody>
      </p:sp>
      <p:sp>
        <p:nvSpPr>
          <p:cNvPr id="109656" name="Line 88"/>
          <p:cNvSpPr>
            <a:spLocks noChangeShapeType="1"/>
          </p:cNvSpPr>
          <p:nvPr/>
        </p:nvSpPr>
        <p:spPr bwMode="auto">
          <a:xfrm>
            <a:off x="1692275" y="4652963"/>
            <a:ext cx="720725" cy="287337"/>
          </a:xfrm>
          <a:prstGeom prst="line">
            <a:avLst/>
          </a:prstGeom>
          <a:noFill/>
          <a:ln w="76200">
            <a:solidFill>
              <a:srgbClr val="FF0000"/>
            </a:solidFill>
            <a:round/>
            <a:headEnd/>
            <a:tailEnd/>
          </a:ln>
          <a:effectLst/>
        </p:spPr>
        <p:txBody>
          <a:bodyPr wrap="none" anchor="ctr"/>
          <a:lstStyle/>
          <a:p>
            <a:endParaRPr lang="es-CO"/>
          </a:p>
        </p:txBody>
      </p:sp>
      <p:sp>
        <p:nvSpPr>
          <p:cNvPr id="109657" name="Line 89"/>
          <p:cNvSpPr>
            <a:spLocks noChangeShapeType="1"/>
          </p:cNvSpPr>
          <p:nvPr/>
        </p:nvSpPr>
        <p:spPr bwMode="auto">
          <a:xfrm>
            <a:off x="1835150" y="5084763"/>
            <a:ext cx="720725" cy="287337"/>
          </a:xfrm>
          <a:prstGeom prst="line">
            <a:avLst/>
          </a:prstGeom>
          <a:noFill/>
          <a:ln w="76200">
            <a:solidFill>
              <a:srgbClr val="FF0000"/>
            </a:solidFill>
            <a:round/>
            <a:headEnd/>
            <a:tailEnd/>
          </a:ln>
          <a:effectLst/>
        </p:spPr>
        <p:txBody>
          <a:bodyPr wrap="none" anchor="ctr"/>
          <a:lstStyle/>
          <a:p>
            <a:endParaRPr lang="es-CO"/>
          </a:p>
        </p:txBody>
      </p:sp>
      <p:sp>
        <p:nvSpPr>
          <p:cNvPr id="109658" name="Line 90"/>
          <p:cNvSpPr>
            <a:spLocks noChangeShapeType="1"/>
          </p:cNvSpPr>
          <p:nvPr/>
        </p:nvSpPr>
        <p:spPr bwMode="auto">
          <a:xfrm flipH="1">
            <a:off x="1763713" y="5084763"/>
            <a:ext cx="649287" cy="288925"/>
          </a:xfrm>
          <a:prstGeom prst="line">
            <a:avLst/>
          </a:prstGeom>
          <a:noFill/>
          <a:ln w="76200">
            <a:solidFill>
              <a:srgbClr val="FF0000"/>
            </a:solidFill>
            <a:round/>
            <a:headEnd/>
            <a:tailEnd/>
          </a:ln>
          <a:effectLst/>
        </p:spPr>
        <p:txBody>
          <a:bodyPr wrap="none" anchor="ctr"/>
          <a:lstStyle/>
          <a:p>
            <a:endParaRPr lang="es-CO"/>
          </a:p>
        </p:txBody>
      </p:sp>
      <p:sp>
        <p:nvSpPr>
          <p:cNvPr id="109659" name="Text Box 91"/>
          <p:cNvSpPr txBox="1">
            <a:spLocks noChangeArrowheads="1"/>
          </p:cNvSpPr>
          <p:nvPr/>
        </p:nvSpPr>
        <p:spPr bwMode="auto">
          <a:xfrm>
            <a:off x="684213" y="5445125"/>
            <a:ext cx="2592387"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Servicio 3 Tipo A</a:t>
            </a:r>
          </a:p>
        </p:txBody>
      </p:sp>
      <p:sp>
        <p:nvSpPr>
          <p:cNvPr id="109660" name="Text Box 92"/>
          <p:cNvSpPr txBox="1">
            <a:spLocks noChangeArrowheads="1"/>
          </p:cNvSpPr>
          <p:nvPr/>
        </p:nvSpPr>
        <p:spPr bwMode="auto">
          <a:xfrm>
            <a:off x="4356100" y="4076700"/>
            <a:ext cx="4464050" cy="2289175"/>
          </a:xfrm>
          <a:prstGeom prst="rect">
            <a:avLst/>
          </a:prstGeom>
          <a:noFill/>
          <a:ln w="9525" algn="ctr">
            <a:noFill/>
            <a:miter lim="800000"/>
            <a:headEnd/>
            <a:tailEnd/>
          </a:ln>
          <a:effectLst/>
        </p:spPr>
        <p:txBody>
          <a:bodyPr>
            <a:spAutoFit/>
          </a:bodyPr>
          <a:lstStyle/>
          <a:p>
            <a:pPr algn="l">
              <a:spcBef>
                <a:spcPct val="50000"/>
              </a:spcBef>
            </a:pPr>
            <a:r>
              <a:rPr lang="es-ES">
                <a:effectLst>
                  <a:outerShdw blurRad="38100" dist="38100" dir="2700000" algn="tl">
                    <a:srgbClr val="000000"/>
                  </a:outerShdw>
                </a:effectLst>
              </a:rPr>
              <a:t>SDP proporciona un mecanismo que permite a las aplicaciones descubrir cuales son los servicios disponibles en su entorno  y determinar  las propiedades específicas de éstos. Los servicios disponibles cambian continuamente debido al dinamismo existente en el entorno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9651"/>
                                        </p:tgtEl>
                                        <p:attrNameLst>
                                          <p:attrName>style.visibility</p:attrName>
                                        </p:attrNameLst>
                                      </p:cBhvr>
                                      <p:to>
                                        <p:strVal val="visible"/>
                                      </p:to>
                                    </p:set>
                                    <p:animEffect transition="in" filter="dissolve">
                                      <p:cBhvr>
                                        <p:cTn id="7" dur="500"/>
                                        <p:tgtEl>
                                          <p:spTgt spid="109651"/>
                                        </p:tgtEl>
                                      </p:cBhvr>
                                    </p:animEffect>
                                  </p:childTnLst>
                                </p:cTn>
                              </p:par>
                              <p:par>
                                <p:cTn id="8" presetID="9" presetClass="entr" presetSubtype="0" fill="hold" nodeType="withEffect">
                                  <p:stCondLst>
                                    <p:cond delay="0"/>
                                  </p:stCondLst>
                                  <p:childTnLst>
                                    <p:set>
                                      <p:cBhvr>
                                        <p:cTn id="9" dur="1" fill="hold">
                                          <p:stCondLst>
                                            <p:cond delay="0"/>
                                          </p:stCondLst>
                                        </p:cTn>
                                        <p:tgtEl>
                                          <p:spTgt spid="109643"/>
                                        </p:tgtEl>
                                        <p:attrNameLst>
                                          <p:attrName>style.visibility</p:attrName>
                                        </p:attrNameLst>
                                      </p:cBhvr>
                                      <p:to>
                                        <p:strVal val="visible"/>
                                      </p:to>
                                    </p:set>
                                    <p:animEffect transition="in" filter="dissolve">
                                      <p:cBhvr>
                                        <p:cTn id="10" dur="500"/>
                                        <p:tgtEl>
                                          <p:spTgt spid="109643"/>
                                        </p:tgtEl>
                                      </p:cBhvr>
                                    </p:animEffect>
                                  </p:childTnLst>
                                </p:cTn>
                              </p:par>
                              <p:par>
                                <p:cTn id="11" presetID="9" presetClass="entr" presetSubtype="0" fill="hold" nodeType="withEffect">
                                  <p:stCondLst>
                                    <p:cond delay="0"/>
                                  </p:stCondLst>
                                  <p:childTnLst>
                                    <p:set>
                                      <p:cBhvr>
                                        <p:cTn id="12" dur="1" fill="hold">
                                          <p:stCondLst>
                                            <p:cond delay="0"/>
                                          </p:stCondLst>
                                        </p:cTn>
                                        <p:tgtEl>
                                          <p:spTgt spid="109642"/>
                                        </p:tgtEl>
                                        <p:attrNameLst>
                                          <p:attrName>style.visibility</p:attrName>
                                        </p:attrNameLst>
                                      </p:cBhvr>
                                      <p:to>
                                        <p:strVal val="visible"/>
                                      </p:to>
                                    </p:set>
                                    <p:animEffect transition="in" filter="dissolve">
                                      <p:cBhvr>
                                        <p:cTn id="13" dur="500"/>
                                        <p:tgtEl>
                                          <p:spTgt spid="1096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9647"/>
                                        </p:tgtEl>
                                        <p:attrNameLst>
                                          <p:attrName>style.visibility</p:attrName>
                                        </p:attrNameLst>
                                      </p:cBhvr>
                                      <p:to>
                                        <p:strVal val="visible"/>
                                      </p:to>
                                    </p:set>
                                    <p:animEffect transition="in" filter="dissolve">
                                      <p:cBhvr>
                                        <p:cTn id="16" dur="500"/>
                                        <p:tgtEl>
                                          <p:spTgt spid="10964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9648"/>
                                        </p:tgtEl>
                                        <p:attrNameLst>
                                          <p:attrName>style.visibility</p:attrName>
                                        </p:attrNameLst>
                                      </p:cBhvr>
                                      <p:to>
                                        <p:strVal val="visible"/>
                                      </p:to>
                                    </p:set>
                                    <p:animEffect transition="in" filter="dissolve">
                                      <p:cBhvr>
                                        <p:cTn id="19" dur="500"/>
                                        <p:tgtEl>
                                          <p:spTgt spid="10964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9649"/>
                                        </p:tgtEl>
                                        <p:attrNameLst>
                                          <p:attrName>style.visibility</p:attrName>
                                        </p:attrNameLst>
                                      </p:cBhvr>
                                      <p:to>
                                        <p:strVal val="visible"/>
                                      </p:to>
                                    </p:set>
                                    <p:animEffect transition="in" filter="dissolve">
                                      <p:cBhvr>
                                        <p:cTn id="22" dur="500"/>
                                        <p:tgtEl>
                                          <p:spTgt spid="109649"/>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109654">
                                            <p:txEl>
                                              <p:pRg st="0" end="0"/>
                                            </p:txEl>
                                          </p:spTgt>
                                        </p:tgtEl>
                                        <p:attrNameLst>
                                          <p:attrName>style.visibility</p:attrName>
                                        </p:attrNameLst>
                                      </p:cBhvr>
                                      <p:to>
                                        <p:strVal val="visible"/>
                                      </p:to>
                                    </p:set>
                                    <p:animEffect transition="in" filter="dissolve">
                                      <p:cBhvr>
                                        <p:cTn id="25" dur="500"/>
                                        <p:tgtEl>
                                          <p:spTgt spid="109654">
                                            <p:txEl>
                                              <p:pRg st="0" end="0"/>
                                            </p:txEl>
                                          </p:spTgt>
                                        </p:tgtEl>
                                      </p:cBhvr>
                                    </p:animEffect>
                                  </p:childTnLst>
                                </p:cTn>
                              </p:par>
                            </p:childTnLst>
                          </p:cTn>
                        </p:par>
                        <p:par>
                          <p:cTn id="26" fill="hold">
                            <p:stCondLst>
                              <p:cond delay="500"/>
                            </p:stCondLst>
                            <p:childTnLst>
                              <p:par>
                                <p:cTn id="27" presetID="1" presetClass="exit" presetSubtype="0" fill="hold" grpId="1" nodeType="afterEffect">
                                  <p:stCondLst>
                                    <p:cond delay="2000"/>
                                  </p:stCondLst>
                                  <p:childTnLst>
                                    <p:set>
                                      <p:cBhvr>
                                        <p:cTn id="28" dur="1" fill="hold">
                                          <p:stCondLst>
                                            <p:cond delay="0"/>
                                          </p:stCondLst>
                                        </p:cTn>
                                        <p:tgtEl>
                                          <p:spTgt spid="109649"/>
                                        </p:tgtEl>
                                        <p:attrNameLst>
                                          <p:attrName>style.visibility</p:attrName>
                                        </p:attrNameLst>
                                      </p:cBhvr>
                                      <p:to>
                                        <p:strVal val="hidden"/>
                                      </p:to>
                                    </p:set>
                                  </p:childTnLst>
                                </p:cTn>
                              </p:par>
                              <p:par>
                                <p:cTn id="29" presetID="1" presetClass="exit" presetSubtype="0" fill="hold" grpId="1" nodeType="withEffect">
                                  <p:stCondLst>
                                    <p:cond delay="2000"/>
                                  </p:stCondLst>
                                  <p:childTnLst>
                                    <p:set>
                                      <p:cBhvr>
                                        <p:cTn id="30" dur="1" fill="hold">
                                          <p:stCondLst>
                                            <p:cond delay="0"/>
                                          </p:stCondLst>
                                        </p:cTn>
                                        <p:tgtEl>
                                          <p:spTgt spid="109647"/>
                                        </p:tgtEl>
                                        <p:attrNameLst>
                                          <p:attrName>style.visibility</p:attrName>
                                        </p:attrNameLst>
                                      </p:cBhvr>
                                      <p:to>
                                        <p:strVal val="hidden"/>
                                      </p:to>
                                    </p:set>
                                  </p:childTnLst>
                                </p:cTn>
                              </p:par>
                              <p:par>
                                <p:cTn id="31" presetID="1" presetClass="exit" presetSubtype="0" fill="hold" grpId="1" nodeType="withEffect">
                                  <p:stCondLst>
                                    <p:cond delay="2000"/>
                                  </p:stCondLst>
                                  <p:childTnLst>
                                    <p:set>
                                      <p:cBhvr>
                                        <p:cTn id="32" dur="1" fill="hold">
                                          <p:stCondLst>
                                            <p:cond delay="0"/>
                                          </p:stCondLst>
                                        </p:cTn>
                                        <p:tgtEl>
                                          <p:spTgt spid="109648"/>
                                        </p:tgtEl>
                                        <p:attrNameLst>
                                          <p:attrName>style.visibility</p:attrName>
                                        </p:attrNameLst>
                                      </p:cBhvr>
                                      <p:to>
                                        <p:strVal val="hidden"/>
                                      </p:to>
                                    </p:set>
                                  </p:childTnLst>
                                </p:cTn>
                              </p:par>
                              <p:par>
                                <p:cTn id="33" presetID="1" presetClass="exit" presetSubtype="0" fill="hold" grpId="2" nodeType="withEffect">
                                  <p:stCondLst>
                                    <p:cond delay="2000"/>
                                  </p:stCondLst>
                                  <p:childTnLst>
                                    <p:set>
                                      <p:cBhvr>
                                        <p:cTn id="34" dur="1" fill="hold">
                                          <p:stCondLst>
                                            <p:cond delay="0"/>
                                          </p:stCondLst>
                                        </p:cTn>
                                        <p:tgtEl>
                                          <p:spTgt spid="109654">
                                            <p:txEl>
                                              <p:pRg st="0" end="0"/>
                                            </p:txEl>
                                          </p:spTgt>
                                        </p:tgtEl>
                                        <p:attrNameLst>
                                          <p:attrName>style.visibility</p:attrName>
                                        </p:attrNameLst>
                                      </p:cBhvr>
                                      <p:to>
                                        <p:strVal val="hidden"/>
                                      </p:to>
                                    </p:set>
                                  </p:childTnLst>
                                </p:cTn>
                              </p:par>
                            </p:childTnLst>
                          </p:cTn>
                        </p:par>
                        <p:par>
                          <p:cTn id="35" fill="hold">
                            <p:stCondLst>
                              <p:cond delay="2500"/>
                            </p:stCondLst>
                            <p:childTnLst>
                              <p:par>
                                <p:cTn id="36" presetID="9" presetClass="entr" presetSubtype="0" fill="hold" grpId="0" nodeType="afterEffect">
                                  <p:stCondLst>
                                    <p:cond delay="1000"/>
                                  </p:stCondLst>
                                  <p:childTnLst>
                                    <p:set>
                                      <p:cBhvr>
                                        <p:cTn id="37" dur="1" fill="hold">
                                          <p:stCondLst>
                                            <p:cond delay="0"/>
                                          </p:stCondLst>
                                        </p:cTn>
                                        <p:tgtEl>
                                          <p:spTgt spid="109652"/>
                                        </p:tgtEl>
                                        <p:attrNameLst>
                                          <p:attrName>style.visibility</p:attrName>
                                        </p:attrNameLst>
                                      </p:cBhvr>
                                      <p:to>
                                        <p:strVal val="visible"/>
                                      </p:to>
                                    </p:set>
                                    <p:animEffect transition="in" filter="dissolve">
                                      <p:cBhvr>
                                        <p:cTn id="38" dur="500"/>
                                        <p:tgtEl>
                                          <p:spTgt spid="109652"/>
                                        </p:tgtEl>
                                      </p:cBhvr>
                                    </p:animEffect>
                                  </p:childTnLst>
                                </p:cTn>
                              </p:par>
                            </p:childTnLst>
                          </p:cTn>
                        </p:par>
                        <p:par>
                          <p:cTn id="39" fill="hold">
                            <p:stCondLst>
                              <p:cond delay="4000"/>
                            </p:stCondLst>
                            <p:childTnLst>
                              <p:par>
                                <p:cTn id="40" presetID="9" presetClass="entr" presetSubtype="0" fill="hold" grpId="0" nodeType="afterEffect">
                                  <p:stCondLst>
                                    <p:cond delay="0"/>
                                  </p:stCondLst>
                                  <p:childTnLst>
                                    <p:set>
                                      <p:cBhvr>
                                        <p:cTn id="41" dur="1" fill="hold">
                                          <p:stCondLst>
                                            <p:cond delay="0"/>
                                          </p:stCondLst>
                                        </p:cTn>
                                        <p:tgtEl>
                                          <p:spTgt spid="109653"/>
                                        </p:tgtEl>
                                        <p:attrNameLst>
                                          <p:attrName>style.visibility</p:attrName>
                                        </p:attrNameLst>
                                      </p:cBhvr>
                                      <p:to>
                                        <p:strVal val="visible"/>
                                      </p:to>
                                    </p:set>
                                    <p:animEffect transition="in" filter="dissolve">
                                      <p:cBhvr>
                                        <p:cTn id="42" dur="500"/>
                                        <p:tgtEl>
                                          <p:spTgt spid="10965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9646"/>
                                        </p:tgtEl>
                                        <p:attrNameLst>
                                          <p:attrName>style.visibility</p:attrName>
                                        </p:attrNameLst>
                                      </p:cBhvr>
                                      <p:to>
                                        <p:strVal val="visible"/>
                                      </p:to>
                                    </p:set>
                                    <p:animEffect transition="in" filter="dissolve">
                                      <p:cBhvr>
                                        <p:cTn id="47" dur="500"/>
                                        <p:tgtEl>
                                          <p:spTgt spid="109646"/>
                                        </p:tgtEl>
                                      </p:cBhvr>
                                    </p:animEffect>
                                  </p:childTnLst>
                                </p:cTn>
                              </p:par>
                              <p:par>
                                <p:cTn id="48" presetID="1" presetClass="exit" presetSubtype="0" fill="hold" nodeType="withEffect">
                                  <p:stCondLst>
                                    <p:cond delay="0"/>
                                  </p:stCondLst>
                                  <p:childTnLst>
                                    <p:set>
                                      <p:cBhvr>
                                        <p:cTn id="49" dur="1" fill="hold">
                                          <p:stCondLst>
                                            <p:cond delay="0"/>
                                          </p:stCondLst>
                                        </p:cTn>
                                        <p:tgtEl>
                                          <p:spTgt spid="109643"/>
                                        </p:tgtEl>
                                        <p:attrNameLst>
                                          <p:attrName>style.visibility</p:attrName>
                                        </p:attrNameLst>
                                      </p:cBhvr>
                                      <p:to>
                                        <p:strVal val="hidden"/>
                                      </p:to>
                                    </p:set>
                                  </p:childTnLst>
                                </p:cTn>
                              </p:par>
                              <p:par>
                                <p:cTn id="50" presetID="9" presetClass="entr" presetSubtype="0" fill="hold" grpId="3" nodeType="withEffect">
                                  <p:stCondLst>
                                    <p:cond delay="0"/>
                                  </p:stCondLst>
                                  <p:childTnLst>
                                    <p:set>
                                      <p:cBhvr>
                                        <p:cTn id="51" dur="1" fill="hold">
                                          <p:stCondLst>
                                            <p:cond delay="0"/>
                                          </p:stCondLst>
                                        </p:cTn>
                                        <p:tgtEl>
                                          <p:spTgt spid="109654">
                                            <p:txEl>
                                              <p:pRg st="0" end="0"/>
                                            </p:txEl>
                                          </p:spTgt>
                                        </p:tgtEl>
                                        <p:attrNameLst>
                                          <p:attrName>style.visibility</p:attrName>
                                        </p:attrNameLst>
                                      </p:cBhvr>
                                      <p:to>
                                        <p:strVal val="visible"/>
                                      </p:to>
                                    </p:set>
                                    <p:animEffect transition="in" filter="dissolve">
                                      <p:cBhvr>
                                        <p:cTn id="52" dur="500"/>
                                        <p:tgtEl>
                                          <p:spTgt spid="109654">
                                            <p:txEl>
                                              <p:pRg st="0" end="0"/>
                                            </p:txEl>
                                          </p:spTgt>
                                        </p:tgtEl>
                                      </p:cBhvr>
                                    </p:animEffect>
                                  </p:childTnLst>
                                </p:cTn>
                              </p:par>
                              <p:par>
                                <p:cTn id="53" presetID="9" presetClass="entr" presetSubtype="0" fill="hold" grpId="2" nodeType="withEffect">
                                  <p:stCondLst>
                                    <p:cond delay="0"/>
                                  </p:stCondLst>
                                  <p:childTnLst>
                                    <p:set>
                                      <p:cBhvr>
                                        <p:cTn id="54" dur="1" fill="hold">
                                          <p:stCondLst>
                                            <p:cond delay="0"/>
                                          </p:stCondLst>
                                        </p:cTn>
                                        <p:tgtEl>
                                          <p:spTgt spid="109647"/>
                                        </p:tgtEl>
                                        <p:attrNameLst>
                                          <p:attrName>style.visibility</p:attrName>
                                        </p:attrNameLst>
                                      </p:cBhvr>
                                      <p:to>
                                        <p:strVal val="visible"/>
                                      </p:to>
                                    </p:set>
                                    <p:animEffect transition="in" filter="dissolve">
                                      <p:cBhvr>
                                        <p:cTn id="55" dur="500"/>
                                        <p:tgtEl>
                                          <p:spTgt spid="109647"/>
                                        </p:tgtEl>
                                      </p:cBhvr>
                                    </p:animEffect>
                                  </p:childTnLst>
                                </p:cTn>
                              </p:par>
                              <p:par>
                                <p:cTn id="56" presetID="9" presetClass="entr" presetSubtype="0" fill="hold" grpId="2" nodeType="withEffect">
                                  <p:stCondLst>
                                    <p:cond delay="0"/>
                                  </p:stCondLst>
                                  <p:childTnLst>
                                    <p:set>
                                      <p:cBhvr>
                                        <p:cTn id="57" dur="1" fill="hold">
                                          <p:stCondLst>
                                            <p:cond delay="0"/>
                                          </p:stCondLst>
                                        </p:cTn>
                                        <p:tgtEl>
                                          <p:spTgt spid="109648"/>
                                        </p:tgtEl>
                                        <p:attrNameLst>
                                          <p:attrName>style.visibility</p:attrName>
                                        </p:attrNameLst>
                                      </p:cBhvr>
                                      <p:to>
                                        <p:strVal val="visible"/>
                                      </p:to>
                                    </p:set>
                                    <p:animEffect transition="in" filter="dissolve">
                                      <p:cBhvr>
                                        <p:cTn id="58" dur="500"/>
                                        <p:tgtEl>
                                          <p:spTgt spid="109648"/>
                                        </p:tgtEl>
                                      </p:cBhvr>
                                    </p:animEffect>
                                  </p:childTnLst>
                                </p:cTn>
                              </p:par>
                              <p:par>
                                <p:cTn id="59" presetID="9" presetClass="entr" presetSubtype="0" fill="hold" grpId="2" nodeType="withEffect">
                                  <p:stCondLst>
                                    <p:cond delay="0"/>
                                  </p:stCondLst>
                                  <p:childTnLst>
                                    <p:set>
                                      <p:cBhvr>
                                        <p:cTn id="60" dur="1" fill="hold">
                                          <p:stCondLst>
                                            <p:cond delay="0"/>
                                          </p:stCondLst>
                                        </p:cTn>
                                        <p:tgtEl>
                                          <p:spTgt spid="109649"/>
                                        </p:tgtEl>
                                        <p:attrNameLst>
                                          <p:attrName>style.visibility</p:attrName>
                                        </p:attrNameLst>
                                      </p:cBhvr>
                                      <p:to>
                                        <p:strVal val="visible"/>
                                      </p:to>
                                    </p:set>
                                    <p:animEffect transition="in" filter="dissolve">
                                      <p:cBhvr>
                                        <p:cTn id="61" dur="500"/>
                                        <p:tgtEl>
                                          <p:spTgt spid="109649"/>
                                        </p:tgtEl>
                                      </p:cBhvr>
                                    </p:animEffect>
                                  </p:childTnLst>
                                </p:cTn>
                              </p:par>
                            </p:childTnLst>
                          </p:cTn>
                        </p:par>
                        <p:par>
                          <p:cTn id="62" fill="hold">
                            <p:stCondLst>
                              <p:cond delay="500"/>
                            </p:stCondLst>
                            <p:childTnLst>
                              <p:par>
                                <p:cTn id="63" presetID="1" presetClass="exit" presetSubtype="0" fill="hold" grpId="3" nodeType="afterEffect">
                                  <p:stCondLst>
                                    <p:cond delay="2000"/>
                                  </p:stCondLst>
                                  <p:childTnLst>
                                    <p:set>
                                      <p:cBhvr>
                                        <p:cTn id="64" dur="1" fill="hold">
                                          <p:stCondLst>
                                            <p:cond delay="0"/>
                                          </p:stCondLst>
                                        </p:cTn>
                                        <p:tgtEl>
                                          <p:spTgt spid="109647"/>
                                        </p:tgtEl>
                                        <p:attrNameLst>
                                          <p:attrName>style.visibility</p:attrName>
                                        </p:attrNameLst>
                                      </p:cBhvr>
                                      <p:to>
                                        <p:strVal val="hidden"/>
                                      </p:to>
                                    </p:set>
                                  </p:childTnLst>
                                </p:cTn>
                              </p:par>
                              <p:par>
                                <p:cTn id="65" presetID="1" presetClass="exit" presetSubtype="0" fill="hold" grpId="3" nodeType="withEffect">
                                  <p:stCondLst>
                                    <p:cond delay="2000"/>
                                  </p:stCondLst>
                                  <p:childTnLst>
                                    <p:set>
                                      <p:cBhvr>
                                        <p:cTn id="66" dur="1" fill="hold">
                                          <p:stCondLst>
                                            <p:cond delay="0"/>
                                          </p:stCondLst>
                                        </p:cTn>
                                        <p:tgtEl>
                                          <p:spTgt spid="109648"/>
                                        </p:tgtEl>
                                        <p:attrNameLst>
                                          <p:attrName>style.visibility</p:attrName>
                                        </p:attrNameLst>
                                      </p:cBhvr>
                                      <p:to>
                                        <p:strVal val="hidden"/>
                                      </p:to>
                                    </p:set>
                                  </p:childTnLst>
                                </p:cTn>
                              </p:par>
                              <p:par>
                                <p:cTn id="67" presetID="1" presetClass="exit" presetSubtype="0" fill="hold" grpId="3" nodeType="withEffect">
                                  <p:stCondLst>
                                    <p:cond delay="2000"/>
                                  </p:stCondLst>
                                  <p:childTnLst>
                                    <p:set>
                                      <p:cBhvr>
                                        <p:cTn id="68" dur="1" fill="hold">
                                          <p:stCondLst>
                                            <p:cond delay="0"/>
                                          </p:stCondLst>
                                        </p:cTn>
                                        <p:tgtEl>
                                          <p:spTgt spid="109649"/>
                                        </p:tgtEl>
                                        <p:attrNameLst>
                                          <p:attrName>style.visibility</p:attrName>
                                        </p:attrNameLst>
                                      </p:cBhvr>
                                      <p:to>
                                        <p:strVal val="hidden"/>
                                      </p:to>
                                    </p:set>
                                  </p:childTnLst>
                                </p:cTn>
                              </p:par>
                              <p:par>
                                <p:cTn id="69" presetID="1" presetClass="exit" presetSubtype="0" fill="hold" grpId="4" nodeType="withEffect">
                                  <p:stCondLst>
                                    <p:cond delay="2000"/>
                                  </p:stCondLst>
                                  <p:childTnLst>
                                    <p:set>
                                      <p:cBhvr>
                                        <p:cTn id="70" dur="1" fill="hold">
                                          <p:stCondLst>
                                            <p:cond delay="0"/>
                                          </p:stCondLst>
                                        </p:cTn>
                                        <p:tgtEl>
                                          <p:spTgt spid="109654">
                                            <p:txEl>
                                              <p:pRg st="0" end="0"/>
                                            </p:txEl>
                                          </p:spTgt>
                                        </p:tgtEl>
                                        <p:attrNameLst>
                                          <p:attrName>style.visibility</p:attrName>
                                        </p:attrNameLst>
                                      </p:cBhvr>
                                      <p:to>
                                        <p:strVal val="hidden"/>
                                      </p:to>
                                    </p:set>
                                  </p:childTnLst>
                                </p:cTn>
                              </p:par>
                              <p:par>
                                <p:cTn id="71" presetID="9" presetClass="entr" presetSubtype="0" fill="hold" grpId="0" nodeType="withEffect">
                                  <p:stCondLst>
                                    <p:cond delay="2000"/>
                                  </p:stCondLst>
                                  <p:childTnLst>
                                    <p:set>
                                      <p:cBhvr>
                                        <p:cTn id="72" dur="1" fill="hold">
                                          <p:stCondLst>
                                            <p:cond delay="0"/>
                                          </p:stCondLst>
                                        </p:cTn>
                                        <p:tgtEl>
                                          <p:spTgt spid="109656"/>
                                        </p:tgtEl>
                                        <p:attrNameLst>
                                          <p:attrName>style.visibility</p:attrName>
                                        </p:attrNameLst>
                                      </p:cBhvr>
                                      <p:to>
                                        <p:strVal val="visible"/>
                                      </p:to>
                                    </p:set>
                                    <p:animEffect transition="in" filter="dissolve">
                                      <p:cBhvr>
                                        <p:cTn id="73" dur="500"/>
                                        <p:tgtEl>
                                          <p:spTgt spid="109656"/>
                                        </p:tgtEl>
                                      </p:cBhvr>
                                    </p:animEffect>
                                  </p:childTnLst>
                                </p:cTn>
                              </p:par>
                              <p:par>
                                <p:cTn id="74" presetID="9" presetClass="entr" presetSubtype="0" fill="hold" grpId="0" nodeType="withEffect">
                                  <p:stCondLst>
                                    <p:cond delay="2000"/>
                                  </p:stCondLst>
                                  <p:childTnLst>
                                    <p:set>
                                      <p:cBhvr>
                                        <p:cTn id="75" dur="1" fill="hold">
                                          <p:stCondLst>
                                            <p:cond delay="0"/>
                                          </p:stCondLst>
                                        </p:cTn>
                                        <p:tgtEl>
                                          <p:spTgt spid="109655"/>
                                        </p:tgtEl>
                                        <p:attrNameLst>
                                          <p:attrName>style.visibility</p:attrName>
                                        </p:attrNameLst>
                                      </p:cBhvr>
                                      <p:to>
                                        <p:strVal val="visible"/>
                                      </p:to>
                                    </p:set>
                                    <p:animEffect transition="in" filter="dissolve">
                                      <p:cBhvr>
                                        <p:cTn id="76" dur="500"/>
                                        <p:tgtEl>
                                          <p:spTgt spid="109655"/>
                                        </p:tgtEl>
                                      </p:cBhvr>
                                    </p:animEffect>
                                  </p:childTnLst>
                                </p:cTn>
                              </p:par>
                              <p:par>
                                <p:cTn id="77" presetID="9" presetClass="entr" presetSubtype="0" fill="hold" grpId="0" nodeType="withEffect">
                                  <p:stCondLst>
                                    <p:cond delay="2000"/>
                                  </p:stCondLst>
                                  <p:childTnLst>
                                    <p:set>
                                      <p:cBhvr>
                                        <p:cTn id="78" dur="1" fill="hold">
                                          <p:stCondLst>
                                            <p:cond delay="0"/>
                                          </p:stCondLst>
                                        </p:cTn>
                                        <p:tgtEl>
                                          <p:spTgt spid="109658"/>
                                        </p:tgtEl>
                                        <p:attrNameLst>
                                          <p:attrName>style.visibility</p:attrName>
                                        </p:attrNameLst>
                                      </p:cBhvr>
                                      <p:to>
                                        <p:strVal val="visible"/>
                                      </p:to>
                                    </p:set>
                                    <p:animEffect transition="in" filter="dissolve">
                                      <p:cBhvr>
                                        <p:cTn id="79" dur="500"/>
                                        <p:tgtEl>
                                          <p:spTgt spid="109658"/>
                                        </p:tgtEl>
                                      </p:cBhvr>
                                    </p:animEffect>
                                  </p:childTnLst>
                                </p:cTn>
                              </p:par>
                              <p:par>
                                <p:cTn id="80" presetID="9" presetClass="entr" presetSubtype="0" fill="hold" grpId="0" nodeType="withEffect">
                                  <p:stCondLst>
                                    <p:cond delay="2000"/>
                                  </p:stCondLst>
                                  <p:childTnLst>
                                    <p:set>
                                      <p:cBhvr>
                                        <p:cTn id="81" dur="1" fill="hold">
                                          <p:stCondLst>
                                            <p:cond delay="0"/>
                                          </p:stCondLst>
                                        </p:cTn>
                                        <p:tgtEl>
                                          <p:spTgt spid="109657"/>
                                        </p:tgtEl>
                                        <p:attrNameLst>
                                          <p:attrName>style.visibility</p:attrName>
                                        </p:attrNameLst>
                                      </p:cBhvr>
                                      <p:to>
                                        <p:strVal val="visible"/>
                                      </p:to>
                                    </p:set>
                                    <p:animEffect transition="in" filter="dissolve">
                                      <p:cBhvr>
                                        <p:cTn id="82" dur="500"/>
                                        <p:tgtEl>
                                          <p:spTgt spid="109657"/>
                                        </p:tgtEl>
                                      </p:cBhvr>
                                    </p:animEffect>
                                  </p:childTnLst>
                                </p:cTn>
                              </p:par>
                              <p:par>
                                <p:cTn id="83" presetID="9" presetClass="entr" presetSubtype="0" fill="hold" grpId="0" nodeType="withEffect">
                                  <p:stCondLst>
                                    <p:cond delay="2000"/>
                                  </p:stCondLst>
                                  <p:childTnLst>
                                    <p:set>
                                      <p:cBhvr>
                                        <p:cTn id="84" dur="1" fill="hold">
                                          <p:stCondLst>
                                            <p:cond delay="0"/>
                                          </p:stCondLst>
                                        </p:cTn>
                                        <p:tgtEl>
                                          <p:spTgt spid="109659"/>
                                        </p:tgtEl>
                                        <p:attrNameLst>
                                          <p:attrName>style.visibility</p:attrName>
                                        </p:attrNameLst>
                                      </p:cBhvr>
                                      <p:to>
                                        <p:strVal val="visible"/>
                                      </p:to>
                                    </p:set>
                                    <p:animEffect transition="in" filter="dissolve">
                                      <p:cBhvr>
                                        <p:cTn id="85" dur="500"/>
                                        <p:tgtEl>
                                          <p:spTgt spid="109659"/>
                                        </p:tgtEl>
                                      </p:cBhvr>
                                    </p:animEffect>
                                  </p:childTnLst>
                                </p:cTn>
                              </p:par>
                            </p:childTnLst>
                          </p:cTn>
                        </p:par>
                        <p:par>
                          <p:cTn id="86" fill="hold">
                            <p:stCondLst>
                              <p:cond delay="3000"/>
                            </p:stCondLst>
                            <p:childTnLst>
                              <p:par>
                                <p:cTn id="87" presetID="9" presetClass="entr" presetSubtype="0" fill="hold" grpId="0" nodeType="afterEffect">
                                  <p:stCondLst>
                                    <p:cond delay="0"/>
                                  </p:stCondLst>
                                  <p:childTnLst>
                                    <p:set>
                                      <p:cBhvr>
                                        <p:cTn id="88" dur="1" fill="hold">
                                          <p:stCondLst>
                                            <p:cond delay="0"/>
                                          </p:stCondLst>
                                        </p:cTn>
                                        <p:tgtEl>
                                          <p:spTgt spid="109660"/>
                                        </p:tgtEl>
                                        <p:attrNameLst>
                                          <p:attrName>style.visibility</p:attrName>
                                        </p:attrNameLst>
                                      </p:cBhvr>
                                      <p:to>
                                        <p:strVal val="visible"/>
                                      </p:to>
                                    </p:set>
                                    <p:animEffect transition="in" filter="dissolve">
                                      <p:cBhvr>
                                        <p:cTn id="89" dur="500"/>
                                        <p:tgtEl>
                                          <p:spTgt spid="109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47" grpId="0" animBg="1"/>
      <p:bldP spid="109647" grpId="1" animBg="1"/>
      <p:bldP spid="109647" grpId="2" animBg="1"/>
      <p:bldP spid="109647" grpId="3" animBg="1"/>
      <p:bldP spid="109648" grpId="0" animBg="1"/>
      <p:bldP spid="109648" grpId="1" animBg="1"/>
      <p:bldP spid="109648" grpId="2" animBg="1"/>
      <p:bldP spid="109648" grpId="3" animBg="1"/>
      <p:bldP spid="109649" grpId="0" animBg="1"/>
      <p:bldP spid="109649" grpId="1" animBg="1"/>
      <p:bldP spid="109649" grpId="2" animBg="1"/>
      <p:bldP spid="109649" grpId="3" animBg="1"/>
      <p:bldP spid="109651" grpId="0"/>
      <p:bldP spid="109652" grpId="0"/>
      <p:bldP spid="109653" grpId="0"/>
      <p:bldP spid="109654" grpId="1" build="allAtOnce"/>
      <p:bldP spid="109654" grpId="2" build="allAtOnce"/>
      <p:bldP spid="109654" grpId="3" build="allAtOnce"/>
      <p:bldP spid="109654" grpId="4" build="allAtOnce"/>
      <p:bldP spid="109655" grpId="0" animBg="1"/>
      <p:bldP spid="109656" grpId="0" animBg="1"/>
      <p:bldP spid="109657" grpId="0" animBg="1"/>
      <p:bldP spid="109658" grpId="0" animBg="1"/>
      <p:bldP spid="109659" grpId="0"/>
      <p:bldP spid="1096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s-ES"/>
              <a:t>Protocolos Bluetooth-RFCOMM</a:t>
            </a:r>
          </a:p>
        </p:txBody>
      </p:sp>
      <p:sp>
        <p:nvSpPr>
          <p:cNvPr id="113668" name="Text Box 4"/>
          <p:cNvSpPr txBox="1">
            <a:spLocks noChangeArrowheads="1"/>
          </p:cNvSpPr>
          <p:nvPr/>
        </p:nvSpPr>
        <p:spPr bwMode="auto">
          <a:xfrm>
            <a:off x="684213" y="1484313"/>
            <a:ext cx="7920037" cy="366712"/>
          </a:xfrm>
          <a:prstGeom prst="rect">
            <a:avLst/>
          </a:prstGeom>
          <a:noFill/>
          <a:ln w="9525" algn="ctr">
            <a:noFill/>
            <a:miter lim="800000"/>
            <a:headEnd/>
            <a:tailEnd/>
          </a:ln>
          <a:effectLst/>
        </p:spPr>
        <p:txBody>
          <a:bodyPr>
            <a:spAutoFit/>
          </a:bodyPr>
          <a:lstStyle/>
          <a:p>
            <a:pPr>
              <a:spcBef>
                <a:spcPct val="50000"/>
              </a:spcBef>
            </a:pPr>
            <a:endParaRPr lang="es-CO"/>
          </a:p>
        </p:txBody>
      </p:sp>
      <p:sp>
        <p:nvSpPr>
          <p:cNvPr id="113670" name="Text Box 6"/>
          <p:cNvSpPr txBox="1">
            <a:spLocks noChangeArrowheads="1"/>
          </p:cNvSpPr>
          <p:nvPr/>
        </p:nvSpPr>
        <p:spPr bwMode="auto">
          <a:xfrm>
            <a:off x="468313" y="1412875"/>
            <a:ext cx="8351837" cy="1190625"/>
          </a:xfrm>
          <a:prstGeom prst="rect">
            <a:avLst/>
          </a:prstGeom>
          <a:noFill/>
          <a:ln w="9525" algn="ctr">
            <a:noFill/>
            <a:miter lim="800000"/>
            <a:headEnd/>
            <a:tailEnd/>
          </a:ln>
          <a:effectLst/>
        </p:spPr>
        <p:txBody>
          <a:bodyPr>
            <a:spAutoFit/>
          </a:bodyPr>
          <a:lstStyle/>
          <a:p>
            <a:pPr algn="l">
              <a:spcBef>
                <a:spcPct val="50000"/>
              </a:spcBef>
            </a:pPr>
            <a:r>
              <a:rPr lang="es-ES" b="1">
                <a:effectLst>
                  <a:outerShdw blurRad="38100" dist="38100" dir="2700000" algn="tl">
                    <a:srgbClr val="000000"/>
                  </a:outerShdw>
                </a:effectLst>
              </a:rPr>
              <a:t>El protocolo RFCOMM permite emular el funcionamiento de los puertos serie sobre el protocolo L2CAP. Ante una configuración RFCOMM nos encontramos básicamente con dos tipos de dispositivos:</a:t>
            </a:r>
          </a:p>
        </p:txBody>
      </p:sp>
      <p:grpSp>
        <p:nvGrpSpPr>
          <p:cNvPr id="113671" name="Group 7"/>
          <p:cNvGrpSpPr>
            <a:grpSpLocks noChangeAspect="1"/>
          </p:cNvGrpSpPr>
          <p:nvPr/>
        </p:nvGrpSpPr>
        <p:grpSpPr bwMode="auto">
          <a:xfrm>
            <a:off x="1042988" y="3068638"/>
            <a:ext cx="1079500" cy="982662"/>
            <a:chOff x="2517" y="2205"/>
            <a:chExt cx="680" cy="619"/>
          </a:xfrm>
        </p:grpSpPr>
        <p:sp>
          <p:nvSpPr>
            <p:cNvPr id="113672" name="AutoShape 8"/>
            <p:cNvSpPr>
              <a:spLocks noChangeAspect="1" noChangeArrowheads="1" noTextEdit="1"/>
            </p:cNvSpPr>
            <p:nvPr/>
          </p:nvSpPr>
          <p:spPr bwMode="auto">
            <a:xfrm>
              <a:off x="2517" y="2205"/>
              <a:ext cx="680" cy="619"/>
            </a:xfrm>
            <a:prstGeom prst="rect">
              <a:avLst/>
            </a:prstGeom>
            <a:noFill/>
            <a:ln w="9525">
              <a:noFill/>
              <a:miter lim="800000"/>
              <a:headEnd/>
              <a:tailEnd/>
            </a:ln>
          </p:spPr>
          <p:txBody>
            <a:bodyPr/>
            <a:lstStyle/>
            <a:p>
              <a:endParaRPr lang="es-CO"/>
            </a:p>
          </p:txBody>
        </p:sp>
        <p:grpSp>
          <p:nvGrpSpPr>
            <p:cNvPr id="113673" name="Group 9"/>
            <p:cNvGrpSpPr>
              <a:grpSpLocks/>
            </p:cNvGrpSpPr>
            <p:nvPr/>
          </p:nvGrpSpPr>
          <p:grpSpPr bwMode="auto">
            <a:xfrm>
              <a:off x="2520" y="2220"/>
              <a:ext cx="666" cy="609"/>
              <a:chOff x="2520" y="2220"/>
              <a:chExt cx="666" cy="609"/>
            </a:xfrm>
          </p:grpSpPr>
          <p:sp>
            <p:nvSpPr>
              <p:cNvPr id="113674" name="Freeform 10"/>
              <p:cNvSpPr>
                <a:spLocks/>
              </p:cNvSpPr>
              <p:nvPr/>
            </p:nvSpPr>
            <p:spPr bwMode="auto">
              <a:xfrm>
                <a:off x="2520" y="2220"/>
                <a:ext cx="656" cy="606"/>
              </a:xfrm>
              <a:custGeom>
                <a:avLst/>
                <a:gdLst/>
                <a:ahLst/>
                <a:cxnLst>
                  <a:cxn ang="0">
                    <a:pos x="55" y="230"/>
                  </a:cxn>
                  <a:cxn ang="0">
                    <a:pos x="0" y="305"/>
                  </a:cxn>
                  <a:cxn ang="0">
                    <a:pos x="149" y="1829"/>
                  </a:cxn>
                  <a:cxn ang="0">
                    <a:pos x="136" y="1999"/>
                  </a:cxn>
                  <a:cxn ang="0">
                    <a:pos x="691" y="3033"/>
                  </a:cxn>
                  <a:cxn ang="0">
                    <a:pos x="3280" y="2685"/>
                  </a:cxn>
                  <a:cxn ang="0">
                    <a:pos x="3280" y="2560"/>
                  </a:cxn>
                  <a:cxn ang="0">
                    <a:pos x="2600" y="1605"/>
                  </a:cxn>
                  <a:cxn ang="0">
                    <a:pos x="2421" y="0"/>
                  </a:cxn>
                  <a:cxn ang="0">
                    <a:pos x="55" y="230"/>
                  </a:cxn>
                </a:cxnLst>
                <a:rect l="0" t="0" r="r" b="b"/>
                <a:pathLst>
                  <a:path w="3280" h="3033">
                    <a:moveTo>
                      <a:pt x="55" y="230"/>
                    </a:moveTo>
                    <a:lnTo>
                      <a:pt x="0" y="305"/>
                    </a:lnTo>
                    <a:lnTo>
                      <a:pt x="149" y="1829"/>
                    </a:lnTo>
                    <a:lnTo>
                      <a:pt x="136" y="1999"/>
                    </a:lnTo>
                    <a:lnTo>
                      <a:pt x="691" y="3033"/>
                    </a:lnTo>
                    <a:lnTo>
                      <a:pt x="3280" y="2685"/>
                    </a:lnTo>
                    <a:lnTo>
                      <a:pt x="3280" y="2560"/>
                    </a:lnTo>
                    <a:lnTo>
                      <a:pt x="2600" y="1605"/>
                    </a:lnTo>
                    <a:lnTo>
                      <a:pt x="2421" y="0"/>
                    </a:lnTo>
                    <a:lnTo>
                      <a:pt x="55" y="230"/>
                    </a:lnTo>
                    <a:close/>
                  </a:path>
                </a:pathLst>
              </a:custGeom>
              <a:solidFill>
                <a:srgbClr val="7F7F7F"/>
              </a:solidFill>
              <a:ln w="9525">
                <a:noFill/>
                <a:round/>
                <a:headEnd/>
                <a:tailEnd/>
              </a:ln>
            </p:spPr>
            <p:txBody>
              <a:bodyPr/>
              <a:lstStyle/>
              <a:p>
                <a:endParaRPr lang="es-CO"/>
              </a:p>
            </p:txBody>
          </p:sp>
          <p:sp>
            <p:nvSpPr>
              <p:cNvPr id="113675" name="Freeform 11"/>
              <p:cNvSpPr>
                <a:spLocks/>
              </p:cNvSpPr>
              <p:nvPr/>
            </p:nvSpPr>
            <p:spPr bwMode="auto">
              <a:xfrm>
                <a:off x="2565" y="2547"/>
                <a:ext cx="621" cy="266"/>
              </a:xfrm>
              <a:custGeom>
                <a:avLst/>
                <a:gdLst/>
                <a:ahLst/>
                <a:cxnLst>
                  <a:cxn ang="0">
                    <a:pos x="0" y="282"/>
                  </a:cxn>
                  <a:cxn ang="0">
                    <a:pos x="2424" y="0"/>
                  </a:cxn>
                  <a:cxn ang="0">
                    <a:pos x="3104" y="958"/>
                  </a:cxn>
                  <a:cxn ang="0">
                    <a:pos x="473" y="1327"/>
                  </a:cxn>
                  <a:cxn ang="0">
                    <a:pos x="0" y="282"/>
                  </a:cxn>
                </a:cxnLst>
                <a:rect l="0" t="0" r="r" b="b"/>
                <a:pathLst>
                  <a:path w="3104" h="1327">
                    <a:moveTo>
                      <a:pt x="0" y="282"/>
                    </a:moveTo>
                    <a:lnTo>
                      <a:pt x="2424" y="0"/>
                    </a:lnTo>
                    <a:lnTo>
                      <a:pt x="3104" y="958"/>
                    </a:lnTo>
                    <a:lnTo>
                      <a:pt x="473" y="1327"/>
                    </a:lnTo>
                    <a:lnTo>
                      <a:pt x="0" y="282"/>
                    </a:lnTo>
                    <a:close/>
                  </a:path>
                </a:pathLst>
              </a:custGeom>
              <a:solidFill>
                <a:srgbClr val="8F8F8F"/>
              </a:solidFill>
              <a:ln w="9525">
                <a:noFill/>
                <a:round/>
                <a:headEnd/>
                <a:tailEnd/>
              </a:ln>
            </p:spPr>
            <p:txBody>
              <a:bodyPr/>
              <a:lstStyle/>
              <a:p>
                <a:endParaRPr lang="es-CO"/>
              </a:p>
            </p:txBody>
          </p:sp>
          <p:sp>
            <p:nvSpPr>
              <p:cNvPr id="113676" name="Freeform 12"/>
              <p:cNvSpPr>
                <a:spLocks/>
              </p:cNvSpPr>
              <p:nvPr/>
            </p:nvSpPr>
            <p:spPr bwMode="auto">
              <a:xfrm>
                <a:off x="2546" y="2562"/>
                <a:ext cx="638" cy="267"/>
              </a:xfrm>
              <a:custGeom>
                <a:avLst/>
                <a:gdLst/>
                <a:ahLst/>
                <a:cxnLst>
                  <a:cxn ang="0">
                    <a:pos x="109" y="217"/>
                  </a:cxn>
                  <a:cxn ang="0">
                    <a:pos x="580" y="1231"/>
                  </a:cxn>
                  <a:cxn ang="0">
                    <a:pos x="3191" y="860"/>
                  </a:cxn>
                  <a:cxn ang="0">
                    <a:pos x="3172" y="990"/>
                  </a:cxn>
                  <a:cxn ang="0">
                    <a:pos x="547" y="1334"/>
                  </a:cxn>
                  <a:cxn ang="0">
                    <a:pos x="0" y="283"/>
                  </a:cxn>
                  <a:cxn ang="0">
                    <a:pos x="8" y="41"/>
                  </a:cxn>
                  <a:cxn ang="0">
                    <a:pos x="19" y="32"/>
                  </a:cxn>
                  <a:cxn ang="0">
                    <a:pos x="32" y="18"/>
                  </a:cxn>
                  <a:cxn ang="0">
                    <a:pos x="48" y="4"/>
                  </a:cxn>
                  <a:cxn ang="0">
                    <a:pos x="63" y="0"/>
                  </a:cxn>
                  <a:cxn ang="0">
                    <a:pos x="78" y="11"/>
                  </a:cxn>
                  <a:cxn ang="0">
                    <a:pos x="92" y="46"/>
                  </a:cxn>
                  <a:cxn ang="0">
                    <a:pos x="103" y="112"/>
                  </a:cxn>
                  <a:cxn ang="0">
                    <a:pos x="109" y="217"/>
                  </a:cxn>
                </a:cxnLst>
                <a:rect l="0" t="0" r="r" b="b"/>
                <a:pathLst>
                  <a:path w="3191" h="1334">
                    <a:moveTo>
                      <a:pt x="109" y="217"/>
                    </a:moveTo>
                    <a:lnTo>
                      <a:pt x="580" y="1231"/>
                    </a:lnTo>
                    <a:lnTo>
                      <a:pt x="3191" y="860"/>
                    </a:lnTo>
                    <a:lnTo>
                      <a:pt x="3172" y="990"/>
                    </a:lnTo>
                    <a:lnTo>
                      <a:pt x="547" y="1334"/>
                    </a:lnTo>
                    <a:lnTo>
                      <a:pt x="0" y="283"/>
                    </a:lnTo>
                    <a:lnTo>
                      <a:pt x="8" y="41"/>
                    </a:lnTo>
                    <a:lnTo>
                      <a:pt x="19" y="32"/>
                    </a:lnTo>
                    <a:lnTo>
                      <a:pt x="32" y="18"/>
                    </a:lnTo>
                    <a:lnTo>
                      <a:pt x="48" y="4"/>
                    </a:lnTo>
                    <a:lnTo>
                      <a:pt x="63" y="0"/>
                    </a:lnTo>
                    <a:lnTo>
                      <a:pt x="78" y="11"/>
                    </a:lnTo>
                    <a:lnTo>
                      <a:pt x="92" y="46"/>
                    </a:lnTo>
                    <a:lnTo>
                      <a:pt x="103" y="112"/>
                    </a:lnTo>
                    <a:lnTo>
                      <a:pt x="109" y="217"/>
                    </a:lnTo>
                    <a:close/>
                  </a:path>
                </a:pathLst>
              </a:custGeom>
              <a:solidFill>
                <a:srgbClr val="4F4F4F"/>
              </a:solidFill>
              <a:ln w="9525">
                <a:noFill/>
                <a:round/>
                <a:headEnd/>
                <a:tailEnd/>
              </a:ln>
            </p:spPr>
            <p:txBody>
              <a:bodyPr/>
              <a:lstStyle/>
              <a:p>
                <a:endParaRPr lang="es-CO"/>
              </a:p>
            </p:txBody>
          </p:sp>
          <p:sp>
            <p:nvSpPr>
              <p:cNvPr id="113677" name="Freeform 13"/>
              <p:cNvSpPr>
                <a:spLocks/>
              </p:cNvSpPr>
              <p:nvPr/>
            </p:nvSpPr>
            <p:spPr bwMode="auto">
              <a:xfrm>
                <a:off x="2585" y="2611"/>
                <a:ext cx="35" cy="15"/>
              </a:xfrm>
              <a:custGeom>
                <a:avLst/>
                <a:gdLst/>
                <a:ahLst/>
                <a:cxnLst>
                  <a:cxn ang="0">
                    <a:pos x="0" y="9"/>
                  </a:cxn>
                  <a:cxn ang="0">
                    <a:pos x="147" y="0"/>
                  </a:cxn>
                  <a:cxn ang="0">
                    <a:pos x="176" y="64"/>
                  </a:cxn>
                  <a:cxn ang="0">
                    <a:pos x="35" y="75"/>
                  </a:cxn>
                  <a:cxn ang="0">
                    <a:pos x="0" y="9"/>
                  </a:cxn>
                </a:cxnLst>
                <a:rect l="0" t="0" r="r" b="b"/>
                <a:pathLst>
                  <a:path w="176" h="75">
                    <a:moveTo>
                      <a:pt x="0" y="9"/>
                    </a:moveTo>
                    <a:lnTo>
                      <a:pt x="147" y="0"/>
                    </a:lnTo>
                    <a:lnTo>
                      <a:pt x="176" y="64"/>
                    </a:lnTo>
                    <a:lnTo>
                      <a:pt x="35"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678" name="Freeform 14"/>
              <p:cNvSpPr>
                <a:spLocks/>
              </p:cNvSpPr>
              <p:nvPr/>
            </p:nvSpPr>
            <p:spPr bwMode="auto">
              <a:xfrm>
                <a:off x="2583" y="2613"/>
                <a:ext cx="38" cy="20"/>
              </a:xfrm>
              <a:custGeom>
                <a:avLst/>
                <a:gdLst/>
                <a:ahLst/>
                <a:cxnLst>
                  <a:cxn ang="0">
                    <a:pos x="9" y="0"/>
                  </a:cxn>
                  <a:cxn ang="0">
                    <a:pos x="0" y="36"/>
                  </a:cxn>
                  <a:cxn ang="0">
                    <a:pos x="38" y="97"/>
                  </a:cxn>
                  <a:cxn ang="0">
                    <a:pos x="192" y="87"/>
                  </a:cxn>
                  <a:cxn ang="0">
                    <a:pos x="187" y="57"/>
                  </a:cxn>
                  <a:cxn ang="0">
                    <a:pos x="46" y="64"/>
                  </a:cxn>
                  <a:cxn ang="0">
                    <a:pos x="9" y="0"/>
                  </a:cxn>
                </a:cxnLst>
                <a:rect l="0" t="0" r="r" b="b"/>
                <a:pathLst>
                  <a:path w="192" h="97">
                    <a:moveTo>
                      <a:pt x="9" y="0"/>
                    </a:moveTo>
                    <a:lnTo>
                      <a:pt x="0" y="36"/>
                    </a:lnTo>
                    <a:lnTo>
                      <a:pt x="38" y="97"/>
                    </a:lnTo>
                    <a:lnTo>
                      <a:pt x="192" y="87"/>
                    </a:lnTo>
                    <a:lnTo>
                      <a:pt x="187" y="57"/>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679" name="Freeform 15"/>
              <p:cNvSpPr>
                <a:spLocks/>
              </p:cNvSpPr>
              <p:nvPr/>
            </p:nvSpPr>
            <p:spPr bwMode="auto">
              <a:xfrm>
                <a:off x="2612" y="2669"/>
                <a:ext cx="64" cy="15"/>
              </a:xfrm>
              <a:custGeom>
                <a:avLst/>
                <a:gdLst/>
                <a:ahLst/>
                <a:cxnLst>
                  <a:cxn ang="0">
                    <a:pos x="0" y="14"/>
                  </a:cxn>
                  <a:cxn ang="0">
                    <a:pos x="270" y="0"/>
                  </a:cxn>
                  <a:cxn ang="0">
                    <a:pos x="320" y="71"/>
                  </a:cxn>
                  <a:cxn ang="0">
                    <a:pos x="55" y="76"/>
                  </a:cxn>
                  <a:cxn ang="0">
                    <a:pos x="0" y="14"/>
                  </a:cxn>
                </a:cxnLst>
                <a:rect l="0" t="0" r="r" b="b"/>
                <a:pathLst>
                  <a:path w="320" h="76">
                    <a:moveTo>
                      <a:pt x="0" y="14"/>
                    </a:moveTo>
                    <a:lnTo>
                      <a:pt x="270" y="0"/>
                    </a:lnTo>
                    <a:lnTo>
                      <a:pt x="320" y="71"/>
                    </a:lnTo>
                    <a:lnTo>
                      <a:pt x="55" y="76"/>
                    </a:lnTo>
                    <a:lnTo>
                      <a:pt x="0" y="14"/>
                    </a:lnTo>
                    <a:close/>
                  </a:path>
                </a:pathLst>
              </a:custGeom>
              <a:solidFill>
                <a:srgbClr val="2973CC"/>
              </a:solidFill>
              <a:ln w="0">
                <a:solidFill>
                  <a:srgbClr val="000000"/>
                </a:solidFill>
                <a:prstDash val="solid"/>
                <a:round/>
                <a:headEnd/>
                <a:tailEnd/>
              </a:ln>
            </p:spPr>
            <p:txBody>
              <a:bodyPr/>
              <a:lstStyle/>
              <a:p>
                <a:endParaRPr lang="es-CO"/>
              </a:p>
            </p:txBody>
          </p:sp>
          <p:sp>
            <p:nvSpPr>
              <p:cNvPr id="113680" name="Freeform 16"/>
              <p:cNvSpPr>
                <a:spLocks/>
              </p:cNvSpPr>
              <p:nvPr/>
            </p:nvSpPr>
            <p:spPr bwMode="auto">
              <a:xfrm>
                <a:off x="2609" y="2671"/>
                <a:ext cx="67" cy="20"/>
              </a:xfrm>
              <a:custGeom>
                <a:avLst/>
                <a:gdLst/>
                <a:ahLst/>
                <a:cxnLst>
                  <a:cxn ang="0">
                    <a:pos x="13" y="0"/>
                  </a:cxn>
                  <a:cxn ang="0">
                    <a:pos x="0" y="34"/>
                  </a:cxn>
                  <a:cxn ang="0">
                    <a:pos x="53" y="96"/>
                  </a:cxn>
                  <a:cxn ang="0">
                    <a:pos x="333" y="83"/>
                  </a:cxn>
                  <a:cxn ang="0">
                    <a:pos x="331" y="55"/>
                  </a:cxn>
                  <a:cxn ang="0">
                    <a:pos x="68" y="62"/>
                  </a:cxn>
                  <a:cxn ang="0">
                    <a:pos x="13" y="0"/>
                  </a:cxn>
                </a:cxnLst>
                <a:rect l="0" t="0" r="r" b="b"/>
                <a:pathLst>
                  <a:path w="333" h="96">
                    <a:moveTo>
                      <a:pt x="13" y="0"/>
                    </a:moveTo>
                    <a:lnTo>
                      <a:pt x="0" y="34"/>
                    </a:lnTo>
                    <a:lnTo>
                      <a:pt x="53" y="96"/>
                    </a:lnTo>
                    <a:lnTo>
                      <a:pt x="333" y="83"/>
                    </a:lnTo>
                    <a:lnTo>
                      <a:pt x="331" y="55"/>
                    </a:lnTo>
                    <a:lnTo>
                      <a:pt x="68" y="62"/>
                    </a:lnTo>
                    <a:lnTo>
                      <a:pt x="13" y="0"/>
                    </a:lnTo>
                    <a:close/>
                  </a:path>
                </a:pathLst>
              </a:custGeom>
              <a:solidFill>
                <a:srgbClr val="2973CC"/>
              </a:solidFill>
              <a:ln w="0">
                <a:solidFill>
                  <a:srgbClr val="000000"/>
                </a:solidFill>
                <a:prstDash val="solid"/>
                <a:round/>
                <a:headEnd/>
                <a:tailEnd/>
              </a:ln>
            </p:spPr>
            <p:txBody>
              <a:bodyPr/>
              <a:lstStyle/>
              <a:p>
                <a:endParaRPr lang="es-CO"/>
              </a:p>
            </p:txBody>
          </p:sp>
          <p:sp>
            <p:nvSpPr>
              <p:cNvPr id="113681" name="Freeform 17"/>
              <p:cNvSpPr>
                <a:spLocks/>
              </p:cNvSpPr>
              <p:nvPr/>
            </p:nvSpPr>
            <p:spPr bwMode="auto">
              <a:xfrm>
                <a:off x="2991" y="2603"/>
                <a:ext cx="67" cy="39"/>
              </a:xfrm>
              <a:custGeom>
                <a:avLst/>
                <a:gdLst/>
                <a:ahLst/>
                <a:cxnLst>
                  <a:cxn ang="0">
                    <a:pos x="11" y="86"/>
                  </a:cxn>
                  <a:cxn ang="0">
                    <a:pos x="0" y="121"/>
                  </a:cxn>
                  <a:cxn ang="0">
                    <a:pos x="46" y="196"/>
                  </a:cxn>
                  <a:cxn ang="0">
                    <a:pos x="331" y="169"/>
                  </a:cxn>
                  <a:cxn ang="0">
                    <a:pos x="329" y="143"/>
                  </a:cxn>
                  <a:cxn ang="0">
                    <a:pos x="91" y="0"/>
                  </a:cxn>
                  <a:cxn ang="0">
                    <a:pos x="84" y="38"/>
                  </a:cxn>
                  <a:cxn ang="0">
                    <a:pos x="116" y="93"/>
                  </a:cxn>
                  <a:cxn ang="0">
                    <a:pos x="11" y="86"/>
                  </a:cxn>
                </a:cxnLst>
                <a:rect l="0" t="0" r="r" b="b"/>
                <a:pathLst>
                  <a:path w="331" h="196">
                    <a:moveTo>
                      <a:pt x="11" y="86"/>
                    </a:moveTo>
                    <a:lnTo>
                      <a:pt x="0" y="121"/>
                    </a:lnTo>
                    <a:lnTo>
                      <a:pt x="46" y="196"/>
                    </a:lnTo>
                    <a:lnTo>
                      <a:pt x="331" y="169"/>
                    </a:lnTo>
                    <a:lnTo>
                      <a:pt x="329" y="143"/>
                    </a:lnTo>
                    <a:lnTo>
                      <a:pt x="91" y="0"/>
                    </a:lnTo>
                    <a:lnTo>
                      <a:pt x="84" y="38"/>
                    </a:lnTo>
                    <a:lnTo>
                      <a:pt x="116" y="93"/>
                    </a:lnTo>
                    <a:lnTo>
                      <a:pt x="11" y="86"/>
                    </a:lnTo>
                    <a:close/>
                  </a:path>
                </a:pathLst>
              </a:custGeom>
              <a:solidFill>
                <a:srgbClr val="2973CC"/>
              </a:solidFill>
              <a:ln w="0">
                <a:solidFill>
                  <a:srgbClr val="000000"/>
                </a:solidFill>
                <a:prstDash val="solid"/>
                <a:round/>
                <a:headEnd/>
                <a:tailEnd/>
              </a:ln>
            </p:spPr>
            <p:txBody>
              <a:bodyPr/>
              <a:lstStyle/>
              <a:p>
                <a:endParaRPr lang="es-CO"/>
              </a:p>
            </p:txBody>
          </p:sp>
          <p:sp>
            <p:nvSpPr>
              <p:cNvPr id="113682" name="Freeform 18"/>
              <p:cNvSpPr>
                <a:spLocks/>
              </p:cNvSpPr>
              <p:nvPr/>
            </p:nvSpPr>
            <p:spPr bwMode="auto">
              <a:xfrm>
                <a:off x="2621" y="2687"/>
                <a:ext cx="75" cy="15"/>
              </a:xfrm>
              <a:custGeom>
                <a:avLst/>
                <a:gdLst/>
                <a:ahLst/>
                <a:cxnLst>
                  <a:cxn ang="0">
                    <a:pos x="0" y="11"/>
                  </a:cxn>
                  <a:cxn ang="0">
                    <a:pos x="325" y="0"/>
                  </a:cxn>
                  <a:cxn ang="0">
                    <a:pos x="375" y="66"/>
                  </a:cxn>
                  <a:cxn ang="0">
                    <a:pos x="55" y="77"/>
                  </a:cxn>
                  <a:cxn ang="0">
                    <a:pos x="0" y="11"/>
                  </a:cxn>
                </a:cxnLst>
                <a:rect l="0" t="0" r="r" b="b"/>
                <a:pathLst>
                  <a:path w="375" h="77">
                    <a:moveTo>
                      <a:pt x="0" y="11"/>
                    </a:moveTo>
                    <a:lnTo>
                      <a:pt x="325" y="0"/>
                    </a:lnTo>
                    <a:lnTo>
                      <a:pt x="375" y="66"/>
                    </a:lnTo>
                    <a:lnTo>
                      <a:pt x="55" y="77"/>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683" name="Freeform 19"/>
              <p:cNvSpPr>
                <a:spLocks/>
              </p:cNvSpPr>
              <p:nvPr/>
            </p:nvSpPr>
            <p:spPr bwMode="auto">
              <a:xfrm>
                <a:off x="2619" y="2689"/>
                <a:ext cx="78" cy="20"/>
              </a:xfrm>
              <a:custGeom>
                <a:avLst/>
                <a:gdLst/>
                <a:ahLst/>
                <a:cxnLst>
                  <a:cxn ang="0">
                    <a:pos x="11" y="0"/>
                  </a:cxn>
                  <a:cxn ang="0">
                    <a:pos x="0" y="35"/>
                  </a:cxn>
                  <a:cxn ang="0">
                    <a:pos x="52" y="97"/>
                  </a:cxn>
                  <a:cxn ang="0">
                    <a:pos x="389" y="83"/>
                  </a:cxn>
                  <a:cxn ang="0">
                    <a:pos x="389" y="55"/>
                  </a:cxn>
                  <a:cxn ang="0">
                    <a:pos x="67" y="66"/>
                  </a:cxn>
                  <a:cxn ang="0">
                    <a:pos x="11" y="0"/>
                  </a:cxn>
                </a:cxnLst>
                <a:rect l="0" t="0" r="r" b="b"/>
                <a:pathLst>
                  <a:path w="389" h="97">
                    <a:moveTo>
                      <a:pt x="11" y="0"/>
                    </a:moveTo>
                    <a:lnTo>
                      <a:pt x="0" y="35"/>
                    </a:lnTo>
                    <a:lnTo>
                      <a:pt x="52" y="97"/>
                    </a:lnTo>
                    <a:lnTo>
                      <a:pt x="389" y="83"/>
                    </a:lnTo>
                    <a:lnTo>
                      <a:pt x="389" y="55"/>
                    </a:lnTo>
                    <a:lnTo>
                      <a:pt x="67" y="66"/>
                    </a:lnTo>
                    <a:lnTo>
                      <a:pt x="11" y="0"/>
                    </a:lnTo>
                    <a:close/>
                  </a:path>
                </a:pathLst>
              </a:custGeom>
              <a:solidFill>
                <a:srgbClr val="2973CC"/>
              </a:solidFill>
              <a:ln w="0">
                <a:solidFill>
                  <a:srgbClr val="000000"/>
                </a:solidFill>
                <a:prstDash val="solid"/>
                <a:round/>
                <a:headEnd/>
                <a:tailEnd/>
              </a:ln>
            </p:spPr>
            <p:txBody>
              <a:bodyPr/>
              <a:lstStyle/>
              <a:p>
                <a:endParaRPr lang="es-CO"/>
              </a:p>
            </p:txBody>
          </p:sp>
          <p:sp>
            <p:nvSpPr>
              <p:cNvPr id="113684" name="Freeform 20"/>
              <p:cNvSpPr>
                <a:spLocks/>
              </p:cNvSpPr>
              <p:nvPr/>
            </p:nvSpPr>
            <p:spPr bwMode="auto">
              <a:xfrm>
                <a:off x="2997" y="2638"/>
                <a:ext cx="75" cy="22"/>
              </a:xfrm>
              <a:custGeom>
                <a:avLst/>
                <a:gdLst/>
                <a:ahLst/>
                <a:cxnLst>
                  <a:cxn ang="0">
                    <a:pos x="0" y="32"/>
                  </a:cxn>
                  <a:cxn ang="0">
                    <a:pos x="332" y="0"/>
                  </a:cxn>
                  <a:cxn ang="0">
                    <a:pos x="376" y="70"/>
                  </a:cxn>
                  <a:cxn ang="0">
                    <a:pos x="50" y="109"/>
                  </a:cxn>
                  <a:cxn ang="0">
                    <a:pos x="0" y="32"/>
                  </a:cxn>
                </a:cxnLst>
                <a:rect l="0" t="0" r="r" b="b"/>
                <a:pathLst>
                  <a:path w="376" h="109">
                    <a:moveTo>
                      <a:pt x="0" y="32"/>
                    </a:moveTo>
                    <a:lnTo>
                      <a:pt x="332" y="0"/>
                    </a:lnTo>
                    <a:lnTo>
                      <a:pt x="376" y="70"/>
                    </a:lnTo>
                    <a:lnTo>
                      <a:pt x="50" y="109"/>
                    </a:lnTo>
                    <a:lnTo>
                      <a:pt x="0" y="32"/>
                    </a:lnTo>
                    <a:close/>
                  </a:path>
                </a:pathLst>
              </a:custGeom>
              <a:solidFill>
                <a:srgbClr val="2973CC"/>
              </a:solidFill>
              <a:ln w="0">
                <a:solidFill>
                  <a:srgbClr val="000000"/>
                </a:solidFill>
                <a:prstDash val="solid"/>
                <a:round/>
                <a:headEnd/>
                <a:tailEnd/>
              </a:ln>
            </p:spPr>
            <p:txBody>
              <a:bodyPr/>
              <a:lstStyle/>
              <a:p>
                <a:endParaRPr lang="es-CO"/>
              </a:p>
            </p:txBody>
          </p:sp>
          <p:sp>
            <p:nvSpPr>
              <p:cNvPr id="113685" name="Freeform 21"/>
              <p:cNvSpPr>
                <a:spLocks/>
              </p:cNvSpPr>
              <p:nvPr/>
            </p:nvSpPr>
            <p:spPr bwMode="auto">
              <a:xfrm>
                <a:off x="2994" y="2644"/>
                <a:ext cx="79" cy="20"/>
              </a:xfrm>
              <a:custGeom>
                <a:avLst/>
                <a:gdLst/>
                <a:ahLst/>
                <a:cxnLst>
                  <a:cxn ang="0">
                    <a:pos x="11" y="0"/>
                  </a:cxn>
                  <a:cxn ang="0">
                    <a:pos x="0" y="35"/>
                  </a:cxn>
                  <a:cxn ang="0">
                    <a:pos x="35" y="101"/>
                  </a:cxn>
                  <a:cxn ang="0">
                    <a:pos x="395" y="66"/>
                  </a:cxn>
                  <a:cxn ang="0">
                    <a:pos x="392" y="38"/>
                  </a:cxn>
                  <a:cxn ang="0">
                    <a:pos x="53" y="79"/>
                  </a:cxn>
                  <a:cxn ang="0">
                    <a:pos x="11" y="0"/>
                  </a:cxn>
                </a:cxnLst>
                <a:rect l="0" t="0" r="r" b="b"/>
                <a:pathLst>
                  <a:path w="395" h="101">
                    <a:moveTo>
                      <a:pt x="11" y="0"/>
                    </a:moveTo>
                    <a:lnTo>
                      <a:pt x="0" y="35"/>
                    </a:lnTo>
                    <a:lnTo>
                      <a:pt x="35" y="101"/>
                    </a:lnTo>
                    <a:lnTo>
                      <a:pt x="395" y="66"/>
                    </a:lnTo>
                    <a:lnTo>
                      <a:pt x="392" y="38"/>
                    </a:lnTo>
                    <a:lnTo>
                      <a:pt x="53" y="79"/>
                    </a:lnTo>
                    <a:lnTo>
                      <a:pt x="11" y="0"/>
                    </a:lnTo>
                    <a:close/>
                  </a:path>
                </a:pathLst>
              </a:custGeom>
              <a:solidFill>
                <a:srgbClr val="2973CC"/>
              </a:solidFill>
              <a:ln w="0">
                <a:solidFill>
                  <a:srgbClr val="000000"/>
                </a:solidFill>
                <a:prstDash val="solid"/>
                <a:round/>
                <a:headEnd/>
                <a:tailEnd/>
              </a:ln>
            </p:spPr>
            <p:txBody>
              <a:bodyPr/>
              <a:lstStyle/>
              <a:p>
                <a:endParaRPr lang="es-CO"/>
              </a:p>
            </p:txBody>
          </p:sp>
          <p:sp>
            <p:nvSpPr>
              <p:cNvPr id="113686" name="Freeform 22"/>
              <p:cNvSpPr>
                <a:spLocks/>
              </p:cNvSpPr>
              <p:nvPr/>
            </p:nvSpPr>
            <p:spPr bwMode="auto">
              <a:xfrm>
                <a:off x="3035" y="2659"/>
                <a:ext cx="35" cy="15"/>
              </a:xfrm>
              <a:custGeom>
                <a:avLst/>
                <a:gdLst/>
                <a:ahLst/>
                <a:cxnLst>
                  <a:cxn ang="0">
                    <a:pos x="0" y="9"/>
                  </a:cxn>
                  <a:cxn ang="0">
                    <a:pos x="149" y="0"/>
                  </a:cxn>
                  <a:cxn ang="0">
                    <a:pos x="176" y="66"/>
                  </a:cxn>
                  <a:cxn ang="0">
                    <a:pos x="37" y="74"/>
                  </a:cxn>
                  <a:cxn ang="0">
                    <a:pos x="0" y="9"/>
                  </a:cxn>
                </a:cxnLst>
                <a:rect l="0" t="0" r="r" b="b"/>
                <a:pathLst>
                  <a:path w="176" h="74">
                    <a:moveTo>
                      <a:pt x="0" y="9"/>
                    </a:moveTo>
                    <a:lnTo>
                      <a:pt x="149" y="0"/>
                    </a:lnTo>
                    <a:lnTo>
                      <a:pt x="176" y="66"/>
                    </a:lnTo>
                    <a:lnTo>
                      <a:pt x="37"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687" name="Freeform 23"/>
              <p:cNvSpPr>
                <a:spLocks/>
              </p:cNvSpPr>
              <p:nvPr/>
            </p:nvSpPr>
            <p:spPr bwMode="auto">
              <a:xfrm>
                <a:off x="3033" y="2661"/>
                <a:ext cx="38" cy="20"/>
              </a:xfrm>
              <a:custGeom>
                <a:avLst/>
                <a:gdLst/>
                <a:ahLst/>
                <a:cxnLst>
                  <a:cxn ang="0">
                    <a:pos x="9" y="0"/>
                  </a:cxn>
                  <a:cxn ang="0">
                    <a:pos x="0" y="35"/>
                  </a:cxn>
                  <a:cxn ang="0">
                    <a:pos x="35" y="97"/>
                  </a:cxn>
                  <a:cxn ang="0">
                    <a:pos x="190" y="85"/>
                  </a:cxn>
                  <a:cxn ang="0">
                    <a:pos x="186" y="57"/>
                  </a:cxn>
                  <a:cxn ang="0">
                    <a:pos x="46" y="65"/>
                  </a:cxn>
                  <a:cxn ang="0">
                    <a:pos x="9" y="0"/>
                  </a:cxn>
                </a:cxnLst>
                <a:rect l="0" t="0" r="r" b="b"/>
                <a:pathLst>
                  <a:path w="190" h="97">
                    <a:moveTo>
                      <a:pt x="9" y="0"/>
                    </a:moveTo>
                    <a:lnTo>
                      <a:pt x="0" y="35"/>
                    </a:lnTo>
                    <a:lnTo>
                      <a:pt x="35" y="97"/>
                    </a:lnTo>
                    <a:lnTo>
                      <a:pt x="190" y="85"/>
                    </a:lnTo>
                    <a:lnTo>
                      <a:pt x="186" y="57"/>
                    </a:lnTo>
                    <a:lnTo>
                      <a:pt x="46" y="65"/>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688" name="Freeform 24"/>
              <p:cNvSpPr>
                <a:spLocks/>
              </p:cNvSpPr>
              <p:nvPr/>
            </p:nvSpPr>
            <p:spPr bwMode="auto">
              <a:xfrm>
                <a:off x="2967" y="2666"/>
                <a:ext cx="35" cy="15"/>
              </a:xfrm>
              <a:custGeom>
                <a:avLst/>
                <a:gdLst/>
                <a:ahLst/>
                <a:cxnLst>
                  <a:cxn ang="0">
                    <a:pos x="0" y="9"/>
                  </a:cxn>
                  <a:cxn ang="0">
                    <a:pos x="147" y="0"/>
                  </a:cxn>
                  <a:cxn ang="0">
                    <a:pos x="175" y="66"/>
                  </a:cxn>
                  <a:cxn ang="0">
                    <a:pos x="37" y="75"/>
                  </a:cxn>
                  <a:cxn ang="0">
                    <a:pos x="0" y="9"/>
                  </a:cxn>
                </a:cxnLst>
                <a:rect l="0" t="0" r="r" b="b"/>
                <a:pathLst>
                  <a:path w="175" h="75">
                    <a:moveTo>
                      <a:pt x="0" y="9"/>
                    </a:moveTo>
                    <a:lnTo>
                      <a:pt x="147" y="0"/>
                    </a:lnTo>
                    <a:lnTo>
                      <a:pt x="175" y="66"/>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689" name="Freeform 25"/>
              <p:cNvSpPr>
                <a:spLocks/>
              </p:cNvSpPr>
              <p:nvPr/>
            </p:nvSpPr>
            <p:spPr bwMode="auto">
              <a:xfrm>
                <a:off x="2965" y="2668"/>
                <a:ext cx="38" cy="19"/>
              </a:xfrm>
              <a:custGeom>
                <a:avLst/>
                <a:gdLst/>
                <a:ahLst/>
                <a:cxnLst>
                  <a:cxn ang="0">
                    <a:pos x="8" y="0"/>
                  </a:cxn>
                  <a:cxn ang="0">
                    <a:pos x="0" y="37"/>
                  </a:cxn>
                  <a:cxn ang="0">
                    <a:pos x="34" y="98"/>
                  </a:cxn>
                  <a:cxn ang="0">
                    <a:pos x="190" y="85"/>
                  </a:cxn>
                  <a:cxn ang="0">
                    <a:pos x="183" y="57"/>
                  </a:cxn>
                  <a:cxn ang="0">
                    <a:pos x="45" y="66"/>
                  </a:cxn>
                  <a:cxn ang="0">
                    <a:pos x="8" y="0"/>
                  </a:cxn>
                </a:cxnLst>
                <a:rect l="0" t="0" r="r" b="b"/>
                <a:pathLst>
                  <a:path w="190" h="98">
                    <a:moveTo>
                      <a:pt x="8" y="0"/>
                    </a:moveTo>
                    <a:lnTo>
                      <a:pt x="0" y="37"/>
                    </a:lnTo>
                    <a:lnTo>
                      <a:pt x="34" y="98"/>
                    </a:lnTo>
                    <a:lnTo>
                      <a:pt x="190" y="85"/>
                    </a:lnTo>
                    <a:lnTo>
                      <a:pt x="183" y="57"/>
                    </a:lnTo>
                    <a:lnTo>
                      <a:pt x="45" y="66"/>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690" name="Freeform 26"/>
              <p:cNvSpPr>
                <a:spLocks/>
              </p:cNvSpPr>
              <p:nvPr/>
            </p:nvSpPr>
            <p:spPr bwMode="auto">
              <a:xfrm>
                <a:off x="3003" y="2664"/>
                <a:ext cx="35" cy="15"/>
              </a:xfrm>
              <a:custGeom>
                <a:avLst/>
                <a:gdLst/>
                <a:ahLst/>
                <a:cxnLst>
                  <a:cxn ang="0">
                    <a:pos x="0" y="9"/>
                  </a:cxn>
                  <a:cxn ang="0">
                    <a:pos x="149" y="0"/>
                  </a:cxn>
                  <a:cxn ang="0">
                    <a:pos x="176" y="64"/>
                  </a:cxn>
                  <a:cxn ang="0">
                    <a:pos x="37" y="75"/>
                  </a:cxn>
                  <a:cxn ang="0">
                    <a:pos x="0" y="9"/>
                  </a:cxn>
                </a:cxnLst>
                <a:rect l="0" t="0" r="r" b="b"/>
                <a:pathLst>
                  <a:path w="176" h="75">
                    <a:moveTo>
                      <a:pt x="0" y="9"/>
                    </a:moveTo>
                    <a:lnTo>
                      <a:pt x="149" y="0"/>
                    </a:lnTo>
                    <a:lnTo>
                      <a:pt x="176" y="64"/>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691" name="Freeform 27"/>
              <p:cNvSpPr>
                <a:spLocks/>
              </p:cNvSpPr>
              <p:nvPr/>
            </p:nvSpPr>
            <p:spPr bwMode="auto">
              <a:xfrm>
                <a:off x="3001" y="2666"/>
                <a:ext cx="38" cy="19"/>
              </a:xfrm>
              <a:custGeom>
                <a:avLst/>
                <a:gdLst/>
                <a:ahLst/>
                <a:cxnLst>
                  <a:cxn ang="0">
                    <a:pos x="9" y="0"/>
                  </a:cxn>
                  <a:cxn ang="0">
                    <a:pos x="0" y="34"/>
                  </a:cxn>
                  <a:cxn ang="0">
                    <a:pos x="36" y="96"/>
                  </a:cxn>
                  <a:cxn ang="0">
                    <a:pos x="190" y="85"/>
                  </a:cxn>
                  <a:cxn ang="0">
                    <a:pos x="187" y="57"/>
                  </a:cxn>
                  <a:cxn ang="0">
                    <a:pos x="46" y="66"/>
                  </a:cxn>
                  <a:cxn ang="0">
                    <a:pos x="9" y="0"/>
                  </a:cxn>
                </a:cxnLst>
                <a:rect l="0" t="0" r="r" b="b"/>
                <a:pathLst>
                  <a:path w="190" h="96">
                    <a:moveTo>
                      <a:pt x="9" y="0"/>
                    </a:moveTo>
                    <a:lnTo>
                      <a:pt x="0" y="34"/>
                    </a:lnTo>
                    <a:lnTo>
                      <a:pt x="36" y="96"/>
                    </a:lnTo>
                    <a:lnTo>
                      <a:pt x="190" y="85"/>
                    </a:lnTo>
                    <a:lnTo>
                      <a:pt x="187"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692" name="Freeform 28"/>
              <p:cNvSpPr>
                <a:spLocks/>
              </p:cNvSpPr>
              <p:nvPr/>
            </p:nvSpPr>
            <p:spPr bwMode="auto">
              <a:xfrm>
                <a:off x="2695" y="2596"/>
                <a:ext cx="35" cy="15"/>
              </a:xfrm>
              <a:custGeom>
                <a:avLst/>
                <a:gdLst/>
                <a:ahLst/>
                <a:cxnLst>
                  <a:cxn ang="0">
                    <a:pos x="0" y="9"/>
                  </a:cxn>
                  <a:cxn ang="0">
                    <a:pos x="149" y="0"/>
                  </a:cxn>
                  <a:cxn ang="0">
                    <a:pos x="176" y="66"/>
                  </a:cxn>
                  <a:cxn ang="0">
                    <a:pos x="39" y="75"/>
                  </a:cxn>
                  <a:cxn ang="0">
                    <a:pos x="0" y="9"/>
                  </a:cxn>
                </a:cxnLst>
                <a:rect l="0" t="0" r="r" b="b"/>
                <a:pathLst>
                  <a:path w="176" h="75">
                    <a:moveTo>
                      <a:pt x="0" y="9"/>
                    </a:moveTo>
                    <a:lnTo>
                      <a:pt x="149" y="0"/>
                    </a:lnTo>
                    <a:lnTo>
                      <a:pt x="176" y="66"/>
                    </a:lnTo>
                    <a:lnTo>
                      <a:pt x="39"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693" name="Freeform 29"/>
              <p:cNvSpPr>
                <a:spLocks/>
              </p:cNvSpPr>
              <p:nvPr/>
            </p:nvSpPr>
            <p:spPr bwMode="auto">
              <a:xfrm>
                <a:off x="2693" y="2598"/>
                <a:ext cx="38" cy="19"/>
              </a:xfrm>
              <a:custGeom>
                <a:avLst/>
                <a:gdLst/>
                <a:ahLst/>
                <a:cxnLst>
                  <a:cxn ang="0">
                    <a:pos x="8" y="0"/>
                  </a:cxn>
                  <a:cxn ang="0">
                    <a:pos x="0" y="35"/>
                  </a:cxn>
                  <a:cxn ang="0">
                    <a:pos x="35" y="96"/>
                  </a:cxn>
                  <a:cxn ang="0">
                    <a:pos x="191" y="85"/>
                  </a:cxn>
                  <a:cxn ang="0">
                    <a:pos x="187" y="57"/>
                  </a:cxn>
                  <a:cxn ang="0">
                    <a:pos x="47" y="66"/>
                  </a:cxn>
                  <a:cxn ang="0">
                    <a:pos x="8" y="0"/>
                  </a:cxn>
                </a:cxnLst>
                <a:rect l="0" t="0" r="r" b="b"/>
                <a:pathLst>
                  <a:path w="191" h="96">
                    <a:moveTo>
                      <a:pt x="8" y="0"/>
                    </a:moveTo>
                    <a:lnTo>
                      <a:pt x="0" y="35"/>
                    </a:lnTo>
                    <a:lnTo>
                      <a:pt x="35" y="96"/>
                    </a:lnTo>
                    <a:lnTo>
                      <a:pt x="191" y="85"/>
                    </a:lnTo>
                    <a:lnTo>
                      <a:pt x="187" y="57"/>
                    </a:lnTo>
                    <a:lnTo>
                      <a:pt x="47" y="66"/>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694" name="Freeform 30"/>
              <p:cNvSpPr>
                <a:spLocks/>
              </p:cNvSpPr>
              <p:nvPr/>
            </p:nvSpPr>
            <p:spPr bwMode="auto">
              <a:xfrm>
                <a:off x="2668" y="2600"/>
                <a:ext cx="35" cy="15"/>
              </a:xfrm>
              <a:custGeom>
                <a:avLst/>
                <a:gdLst/>
                <a:ahLst/>
                <a:cxnLst>
                  <a:cxn ang="0">
                    <a:pos x="0" y="10"/>
                  </a:cxn>
                  <a:cxn ang="0">
                    <a:pos x="147" y="0"/>
                  </a:cxn>
                  <a:cxn ang="0">
                    <a:pos x="175" y="65"/>
                  </a:cxn>
                  <a:cxn ang="0">
                    <a:pos x="37" y="74"/>
                  </a:cxn>
                  <a:cxn ang="0">
                    <a:pos x="0" y="10"/>
                  </a:cxn>
                </a:cxnLst>
                <a:rect l="0" t="0" r="r" b="b"/>
                <a:pathLst>
                  <a:path w="175" h="74">
                    <a:moveTo>
                      <a:pt x="0" y="10"/>
                    </a:moveTo>
                    <a:lnTo>
                      <a:pt x="147" y="0"/>
                    </a:lnTo>
                    <a:lnTo>
                      <a:pt x="175" y="65"/>
                    </a:lnTo>
                    <a:lnTo>
                      <a:pt x="37" y="74"/>
                    </a:lnTo>
                    <a:lnTo>
                      <a:pt x="0" y="10"/>
                    </a:lnTo>
                    <a:close/>
                  </a:path>
                </a:pathLst>
              </a:custGeom>
              <a:solidFill>
                <a:srgbClr val="2973CC"/>
              </a:solidFill>
              <a:ln w="0">
                <a:solidFill>
                  <a:srgbClr val="000000"/>
                </a:solidFill>
                <a:prstDash val="solid"/>
                <a:round/>
                <a:headEnd/>
                <a:tailEnd/>
              </a:ln>
            </p:spPr>
            <p:txBody>
              <a:bodyPr/>
              <a:lstStyle/>
              <a:p>
                <a:endParaRPr lang="es-CO"/>
              </a:p>
            </p:txBody>
          </p:sp>
          <p:sp>
            <p:nvSpPr>
              <p:cNvPr id="113695" name="Freeform 31"/>
              <p:cNvSpPr>
                <a:spLocks/>
              </p:cNvSpPr>
              <p:nvPr/>
            </p:nvSpPr>
            <p:spPr bwMode="auto">
              <a:xfrm>
                <a:off x="2666" y="2602"/>
                <a:ext cx="38" cy="19"/>
              </a:xfrm>
              <a:custGeom>
                <a:avLst/>
                <a:gdLst/>
                <a:ahLst/>
                <a:cxnLst>
                  <a:cxn ang="0">
                    <a:pos x="9" y="0"/>
                  </a:cxn>
                  <a:cxn ang="0">
                    <a:pos x="0" y="36"/>
                  </a:cxn>
                  <a:cxn ang="0">
                    <a:pos x="35" y="95"/>
                  </a:cxn>
                  <a:cxn ang="0">
                    <a:pos x="190" y="84"/>
                  </a:cxn>
                  <a:cxn ang="0">
                    <a:pos x="186" y="55"/>
                  </a:cxn>
                  <a:cxn ang="0">
                    <a:pos x="46" y="64"/>
                  </a:cxn>
                  <a:cxn ang="0">
                    <a:pos x="9" y="0"/>
                  </a:cxn>
                </a:cxnLst>
                <a:rect l="0" t="0" r="r" b="b"/>
                <a:pathLst>
                  <a:path w="190" h="95">
                    <a:moveTo>
                      <a:pt x="9" y="0"/>
                    </a:moveTo>
                    <a:lnTo>
                      <a:pt x="0" y="36"/>
                    </a:lnTo>
                    <a:lnTo>
                      <a:pt x="35" y="95"/>
                    </a:lnTo>
                    <a:lnTo>
                      <a:pt x="190" y="84"/>
                    </a:lnTo>
                    <a:lnTo>
                      <a:pt x="186"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696" name="Freeform 32"/>
              <p:cNvSpPr>
                <a:spLocks/>
              </p:cNvSpPr>
              <p:nvPr/>
            </p:nvSpPr>
            <p:spPr bwMode="auto">
              <a:xfrm>
                <a:off x="2642" y="2604"/>
                <a:ext cx="35" cy="14"/>
              </a:xfrm>
              <a:custGeom>
                <a:avLst/>
                <a:gdLst/>
                <a:ahLst/>
                <a:cxnLst>
                  <a:cxn ang="0">
                    <a:pos x="0" y="9"/>
                  </a:cxn>
                  <a:cxn ang="0">
                    <a:pos x="149" y="0"/>
                  </a:cxn>
                  <a:cxn ang="0">
                    <a:pos x="176" y="64"/>
                  </a:cxn>
                  <a:cxn ang="0">
                    <a:pos x="38" y="73"/>
                  </a:cxn>
                  <a:cxn ang="0">
                    <a:pos x="0" y="9"/>
                  </a:cxn>
                </a:cxnLst>
                <a:rect l="0" t="0" r="r" b="b"/>
                <a:pathLst>
                  <a:path w="176" h="73">
                    <a:moveTo>
                      <a:pt x="0" y="9"/>
                    </a:moveTo>
                    <a:lnTo>
                      <a:pt x="149" y="0"/>
                    </a:lnTo>
                    <a:lnTo>
                      <a:pt x="176" y="64"/>
                    </a:lnTo>
                    <a:lnTo>
                      <a:pt x="38"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697" name="Freeform 33"/>
              <p:cNvSpPr>
                <a:spLocks/>
              </p:cNvSpPr>
              <p:nvPr/>
            </p:nvSpPr>
            <p:spPr bwMode="auto">
              <a:xfrm>
                <a:off x="2641" y="2605"/>
                <a:ext cx="38" cy="20"/>
              </a:xfrm>
              <a:custGeom>
                <a:avLst/>
                <a:gdLst/>
                <a:ahLst/>
                <a:cxnLst>
                  <a:cxn ang="0">
                    <a:pos x="8" y="0"/>
                  </a:cxn>
                  <a:cxn ang="0">
                    <a:pos x="0" y="35"/>
                  </a:cxn>
                  <a:cxn ang="0">
                    <a:pos x="35" y="96"/>
                  </a:cxn>
                  <a:cxn ang="0">
                    <a:pos x="191" y="83"/>
                  </a:cxn>
                  <a:cxn ang="0">
                    <a:pos x="186" y="55"/>
                  </a:cxn>
                  <a:cxn ang="0">
                    <a:pos x="46" y="64"/>
                  </a:cxn>
                  <a:cxn ang="0">
                    <a:pos x="8" y="0"/>
                  </a:cxn>
                </a:cxnLst>
                <a:rect l="0" t="0" r="r" b="b"/>
                <a:pathLst>
                  <a:path w="191" h="96">
                    <a:moveTo>
                      <a:pt x="8" y="0"/>
                    </a:moveTo>
                    <a:lnTo>
                      <a:pt x="0" y="35"/>
                    </a:lnTo>
                    <a:lnTo>
                      <a:pt x="35" y="96"/>
                    </a:lnTo>
                    <a:lnTo>
                      <a:pt x="191" y="83"/>
                    </a:lnTo>
                    <a:lnTo>
                      <a:pt x="186" y="55"/>
                    </a:lnTo>
                    <a:lnTo>
                      <a:pt x="46" y="64"/>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698" name="Freeform 34"/>
              <p:cNvSpPr>
                <a:spLocks/>
              </p:cNvSpPr>
              <p:nvPr/>
            </p:nvSpPr>
            <p:spPr bwMode="auto">
              <a:xfrm>
                <a:off x="2615" y="2608"/>
                <a:ext cx="35" cy="14"/>
              </a:xfrm>
              <a:custGeom>
                <a:avLst/>
                <a:gdLst/>
                <a:ahLst/>
                <a:cxnLst>
                  <a:cxn ang="0">
                    <a:pos x="0" y="9"/>
                  </a:cxn>
                  <a:cxn ang="0">
                    <a:pos x="149" y="0"/>
                  </a:cxn>
                  <a:cxn ang="0">
                    <a:pos x="176" y="64"/>
                  </a:cxn>
                  <a:cxn ang="0">
                    <a:pos x="37" y="72"/>
                  </a:cxn>
                  <a:cxn ang="0">
                    <a:pos x="0" y="9"/>
                  </a:cxn>
                </a:cxnLst>
                <a:rect l="0" t="0" r="r" b="b"/>
                <a:pathLst>
                  <a:path w="176" h="72">
                    <a:moveTo>
                      <a:pt x="0" y="9"/>
                    </a:moveTo>
                    <a:lnTo>
                      <a:pt x="149" y="0"/>
                    </a:lnTo>
                    <a:lnTo>
                      <a:pt x="176" y="64"/>
                    </a:lnTo>
                    <a:lnTo>
                      <a:pt x="37" y="72"/>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699" name="Freeform 35"/>
              <p:cNvSpPr>
                <a:spLocks/>
              </p:cNvSpPr>
              <p:nvPr/>
            </p:nvSpPr>
            <p:spPr bwMode="auto">
              <a:xfrm>
                <a:off x="2613" y="2609"/>
                <a:ext cx="39" cy="20"/>
              </a:xfrm>
              <a:custGeom>
                <a:avLst/>
                <a:gdLst/>
                <a:ahLst/>
                <a:cxnLst>
                  <a:cxn ang="0">
                    <a:pos x="9" y="0"/>
                  </a:cxn>
                  <a:cxn ang="0">
                    <a:pos x="0" y="35"/>
                  </a:cxn>
                  <a:cxn ang="0">
                    <a:pos x="36" y="97"/>
                  </a:cxn>
                  <a:cxn ang="0">
                    <a:pos x="191" y="83"/>
                  </a:cxn>
                  <a:cxn ang="0">
                    <a:pos x="187" y="55"/>
                  </a:cxn>
                  <a:cxn ang="0">
                    <a:pos x="46" y="63"/>
                  </a:cxn>
                  <a:cxn ang="0">
                    <a:pos x="9" y="0"/>
                  </a:cxn>
                </a:cxnLst>
                <a:rect l="0" t="0" r="r" b="b"/>
                <a:pathLst>
                  <a:path w="191" h="97">
                    <a:moveTo>
                      <a:pt x="9" y="0"/>
                    </a:moveTo>
                    <a:lnTo>
                      <a:pt x="0" y="35"/>
                    </a:lnTo>
                    <a:lnTo>
                      <a:pt x="36" y="97"/>
                    </a:lnTo>
                    <a:lnTo>
                      <a:pt x="191" y="83"/>
                    </a:lnTo>
                    <a:lnTo>
                      <a:pt x="187" y="55"/>
                    </a:lnTo>
                    <a:lnTo>
                      <a:pt x="46"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00" name="Freeform 36"/>
              <p:cNvSpPr>
                <a:spLocks/>
              </p:cNvSpPr>
              <p:nvPr/>
            </p:nvSpPr>
            <p:spPr bwMode="auto">
              <a:xfrm>
                <a:off x="2815" y="2581"/>
                <a:ext cx="36" cy="15"/>
              </a:xfrm>
              <a:custGeom>
                <a:avLst/>
                <a:gdLst/>
                <a:ahLst/>
                <a:cxnLst>
                  <a:cxn ang="0">
                    <a:pos x="0" y="9"/>
                  </a:cxn>
                  <a:cxn ang="0">
                    <a:pos x="148" y="0"/>
                  </a:cxn>
                  <a:cxn ang="0">
                    <a:pos x="176" y="66"/>
                  </a:cxn>
                  <a:cxn ang="0">
                    <a:pos x="38" y="75"/>
                  </a:cxn>
                  <a:cxn ang="0">
                    <a:pos x="0" y="9"/>
                  </a:cxn>
                </a:cxnLst>
                <a:rect l="0" t="0" r="r" b="b"/>
                <a:pathLst>
                  <a:path w="176" h="75">
                    <a:moveTo>
                      <a:pt x="0" y="9"/>
                    </a:moveTo>
                    <a:lnTo>
                      <a:pt x="148" y="0"/>
                    </a:lnTo>
                    <a:lnTo>
                      <a:pt x="176" y="66"/>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01" name="Freeform 37"/>
              <p:cNvSpPr>
                <a:spLocks/>
              </p:cNvSpPr>
              <p:nvPr/>
            </p:nvSpPr>
            <p:spPr bwMode="auto">
              <a:xfrm>
                <a:off x="2814" y="2583"/>
                <a:ext cx="38" cy="19"/>
              </a:xfrm>
              <a:custGeom>
                <a:avLst/>
                <a:gdLst/>
                <a:ahLst/>
                <a:cxnLst>
                  <a:cxn ang="0">
                    <a:pos x="6" y="0"/>
                  </a:cxn>
                  <a:cxn ang="0">
                    <a:pos x="0" y="36"/>
                  </a:cxn>
                  <a:cxn ang="0">
                    <a:pos x="35" y="96"/>
                  </a:cxn>
                  <a:cxn ang="0">
                    <a:pos x="189" y="86"/>
                  </a:cxn>
                  <a:cxn ang="0">
                    <a:pos x="184" y="57"/>
                  </a:cxn>
                  <a:cxn ang="0">
                    <a:pos x="46" y="66"/>
                  </a:cxn>
                  <a:cxn ang="0">
                    <a:pos x="6" y="0"/>
                  </a:cxn>
                </a:cxnLst>
                <a:rect l="0" t="0" r="r" b="b"/>
                <a:pathLst>
                  <a:path w="189" h="96">
                    <a:moveTo>
                      <a:pt x="6" y="0"/>
                    </a:moveTo>
                    <a:lnTo>
                      <a:pt x="0" y="36"/>
                    </a:lnTo>
                    <a:lnTo>
                      <a:pt x="35" y="96"/>
                    </a:lnTo>
                    <a:lnTo>
                      <a:pt x="189" y="86"/>
                    </a:lnTo>
                    <a:lnTo>
                      <a:pt x="184" y="57"/>
                    </a:lnTo>
                    <a:lnTo>
                      <a:pt x="46" y="66"/>
                    </a:lnTo>
                    <a:lnTo>
                      <a:pt x="6" y="0"/>
                    </a:lnTo>
                    <a:close/>
                  </a:path>
                </a:pathLst>
              </a:custGeom>
              <a:solidFill>
                <a:srgbClr val="2973CC"/>
              </a:solidFill>
              <a:ln w="0">
                <a:solidFill>
                  <a:srgbClr val="000000"/>
                </a:solidFill>
                <a:prstDash val="solid"/>
                <a:round/>
                <a:headEnd/>
                <a:tailEnd/>
              </a:ln>
            </p:spPr>
            <p:txBody>
              <a:bodyPr/>
              <a:lstStyle/>
              <a:p>
                <a:endParaRPr lang="es-CO"/>
              </a:p>
            </p:txBody>
          </p:sp>
          <p:sp>
            <p:nvSpPr>
              <p:cNvPr id="113702" name="Freeform 38"/>
              <p:cNvSpPr>
                <a:spLocks/>
              </p:cNvSpPr>
              <p:nvPr/>
            </p:nvSpPr>
            <p:spPr bwMode="auto">
              <a:xfrm>
                <a:off x="2788" y="2585"/>
                <a:ext cx="35" cy="15"/>
              </a:xfrm>
              <a:custGeom>
                <a:avLst/>
                <a:gdLst/>
                <a:ahLst/>
                <a:cxnLst>
                  <a:cxn ang="0">
                    <a:pos x="0" y="9"/>
                  </a:cxn>
                  <a:cxn ang="0">
                    <a:pos x="149" y="0"/>
                  </a:cxn>
                  <a:cxn ang="0">
                    <a:pos x="176" y="66"/>
                  </a:cxn>
                  <a:cxn ang="0">
                    <a:pos x="37" y="75"/>
                  </a:cxn>
                  <a:cxn ang="0">
                    <a:pos x="0" y="9"/>
                  </a:cxn>
                </a:cxnLst>
                <a:rect l="0" t="0" r="r" b="b"/>
                <a:pathLst>
                  <a:path w="176" h="75">
                    <a:moveTo>
                      <a:pt x="0" y="9"/>
                    </a:moveTo>
                    <a:lnTo>
                      <a:pt x="149" y="0"/>
                    </a:lnTo>
                    <a:lnTo>
                      <a:pt x="176" y="66"/>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03" name="Freeform 39"/>
              <p:cNvSpPr>
                <a:spLocks/>
              </p:cNvSpPr>
              <p:nvPr/>
            </p:nvSpPr>
            <p:spPr bwMode="auto">
              <a:xfrm>
                <a:off x="2786" y="2587"/>
                <a:ext cx="38" cy="19"/>
              </a:xfrm>
              <a:custGeom>
                <a:avLst/>
                <a:gdLst/>
                <a:ahLst/>
                <a:cxnLst>
                  <a:cxn ang="0">
                    <a:pos x="9" y="0"/>
                  </a:cxn>
                  <a:cxn ang="0">
                    <a:pos x="0" y="37"/>
                  </a:cxn>
                  <a:cxn ang="0">
                    <a:pos x="39" y="97"/>
                  </a:cxn>
                  <a:cxn ang="0">
                    <a:pos x="192" y="85"/>
                  </a:cxn>
                  <a:cxn ang="0">
                    <a:pos x="188" y="57"/>
                  </a:cxn>
                  <a:cxn ang="0">
                    <a:pos x="46" y="66"/>
                  </a:cxn>
                  <a:cxn ang="0">
                    <a:pos x="9" y="0"/>
                  </a:cxn>
                </a:cxnLst>
                <a:rect l="0" t="0" r="r" b="b"/>
                <a:pathLst>
                  <a:path w="192" h="97">
                    <a:moveTo>
                      <a:pt x="9" y="0"/>
                    </a:moveTo>
                    <a:lnTo>
                      <a:pt x="0" y="37"/>
                    </a:lnTo>
                    <a:lnTo>
                      <a:pt x="39" y="97"/>
                    </a:lnTo>
                    <a:lnTo>
                      <a:pt x="192" y="85"/>
                    </a:lnTo>
                    <a:lnTo>
                      <a:pt x="188"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04" name="Freeform 40"/>
              <p:cNvSpPr>
                <a:spLocks/>
              </p:cNvSpPr>
              <p:nvPr/>
            </p:nvSpPr>
            <p:spPr bwMode="auto">
              <a:xfrm>
                <a:off x="2763" y="2589"/>
                <a:ext cx="35" cy="15"/>
              </a:xfrm>
              <a:custGeom>
                <a:avLst/>
                <a:gdLst/>
                <a:ahLst/>
                <a:cxnLst>
                  <a:cxn ang="0">
                    <a:pos x="0" y="10"/>
                  </a:cxn>
                  <a:cxn ang="0">
                    <a:pos x="147" y="0"/>
                  </a:cxn>
                  <a:cxn ang="0">
                    <a:pos x="175" y="65"/>
                  </a:cxn>
                  <a:cxn ang="0">
                    <a:pos x="37" y="74"/>
                  </a:cxn>
                  <a:cxn ang="0">
                    <a:pos x="0" y="10"/>
                  </a:cxn>
                </a:cxnLst>
                <a:rect l="0" t="0" r="r" b="b"/>
                <a:pathLst>
                  <a:path w="175" h="74">
                    <a:moveTo>
                      <a:pt x="0" y="10"/>
                    </a:moveTo>
                    <a:lnTo>
                      <a:pt x="147" y="0"/>
                    </a:lnTo>
                    <a:lnTo>
                      <a:pt x="175" y="65"/>
                    </a:lnTo>
                    <a:lnTo>
                      <a:pt x="37" y="74"/>
                    </a:lnTo>
                    <a:lnTo>
                      <a:pt x="0" y="10"/>
                    </a:lnTo>
                    <a:close/>
                  </a:path>
                </a:pathLst>
              </a:custGeom>
              <a:solidFill>
                <a:srgbClr val="2973CC"/>
              </a:solidFill>
              <a:ln w="0">
                <a:solidFill>
                  <a:srgbClr val="000000"/>
                </a:solidFill>
                <a:prstDash val="solid"/>
                <a:round/>
                <a:headEnd/>
                <a:tailEnd/>
              </a:ln>
            </p:spPr>
            <p:txBody>
              <a:bodyPr/>
              <a:lstStyle/>
              <a:p>
                <a:endParaRPr lang="es-CO"/>
              </a:p>
            </p:txBody>
          </p:sp>
          <p:sp>
            <p:nvSpPr>
              <p:cNvPr id="113705" name="Freeform 41"/>
              <p:cNvSpPr>
                <a:spLocks/>
              </p:cNvSpPr>
              <p:nvPr/>
            </p:nvSpPr>
            <p:spPr bwMode="auto">
              <a:xfrm>
                <a:off x="2761" y="2591"/>
                <a:ext cx="38" cy="19"/>
              </a:xfrm>
              <a:custGeom>
                <a:avLst/>
                <a:gdLst/>
                <a:ahLst/>
                <a:cxnLst>
                  <a:cxn ang="0">
                    <a:pos x="9" y="0"/>
                  </a:cxn>
                  <a:cxn ang="0">
                    <a:pos x="0" y="36"/>
                  </a:cxn>
                  <a:cxn ang="0">
                    <a:pos x="35" y="98"/>
                  </a:cxn>
                  <a:cxn ang="0">
                    <a:pos x="188" y="84"/>
                  </a:cxn>
                  <a:cxn ang="0">
                    <a:pos x="184" y="55"/>
                  </a:cxn>
                  <a:cxn ang="0">
                    <a:pos x="46" y="64"/>
                  </a:cxn>
                  <a:cxn ang="0">
                    <a:pos x="9" y="0"/>
                  </a:cxn>
                </a:cxnLst>
                <a:rect l="0" t="0" r="r" b="b"/>
                <a:pathLst>
                  <a:path w="188" h="98">
                    <a:moveTo>
                      <a:pt x="9" y="0"/>
                    </a:moveTo>
                    <a:lnTo>
                      <a:pt x="0" y="36"/>
                    </a:lnTo>
                    <a:lnTo>
                      <a:pt x="35" y="98"/>
                    </a:lnTo>
                    <a:lnTo>
                      <a:pt x="188" y="84"/>
                    </a:lnTo>
                    <a:lnTo>
                      <a:pt x="184"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06" name="Freeform 42"/>
              <p:cNvSpPr>
                <a:spLocks/>
              </p:cNvSpPr>
              <p:nvPr/>
            </p:nvSpPr>
            <p:spPr bwMode="auto">
              <a:xfrm>
                <a:off x="2736" y="2593"/>
                <a:ext cx="34" cy="15"/>
              </a:xfrm>
              <a:custGeom>
                <a:avLst/>
                <a:gdLst/>
                <a:ahLst/>
                <a:cxnLst>
                  <a:cxn ang="0">
                    <a:pos x="0" y="9"/>
                  </a:cxn>
                  <a:cxn ang="0">
                    <a:pos x="147" y="0"/>
                  </a:cxn>
                  <a:cxn ang="0">
                    <a:pos x="174" y="64"/>
                  </a:cxn>
                  <a:cxn ang="0">
                    <a:pos x="36" y="73"/>
                  </a:cxn>
                  <a:cxn ang="0">
                    <a:pos x="0" y="9"/>
                  </a:cxn>
                </a:cxnLst>
                <a:rect l="0" t="0" r="r" b="b"/>
                <a:pathLst>
                  <a:path w="174" h="73">
                    <a:moveTo>
                      <a:pt x="0" y="9"/>
                    </a:moveTo>
                    <a:lnTo>
                      <a:pt x="147" y="0"/>
                    </a:lnTo>
                    <a:lnTo>
                      <a:pt x="174" y="64"/>
                    </a:lnTo>
                    <a:lnTo>
                      <a:pt x="36"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07" name="Freeform 43"/>
              <p:cNvSpPr>
                <a:spLocks/>
              </p:cNvSpPr>
              <p:nvPr/>
            </p:nvSpPr>
            <p:spPr bwMode="auto">
              <a:xfrm>
                <a:off x="2733" y="2595"/>
                <a:ext cx="39" cy="19"/>
              </a:xfrm>
              <a:custGeom>
                <a:avLst/>
                <a:gdLst/>
                <a:ahLst/>
                <a:cxnLst>
                  <a:cxn ang="0">
                    <a:pos x="9" y="0"/>
                  </a:cxn>
                  <a:cxn ang="0">
                    <a:pos x="0" y="35"/>
                  </a:cxn>
                  <a:cxn ang="0">
                    <a:pos x="36" y="95"/>
                  </a:cxn>
                  <a:cxn ang="0">
                    <a:pos x="192" y="83"/>
                  </a:cxn>
                  <a:cxn ang="0">
                    <a:pos x="187" y="58"/>
                  </a:cxn>
                  <a:cxn ang="0">
                    <a:pos x="47" y="64"/>
                  </a:cxn>
                  <a:cxn ang="0">
                    <a:pos x="9" y="0"/>
                  </a:cxn>
                </a:cxnLst>
                <a:rect l="0" t="0" r="r" b="b"/>
                <a:pathLst>
                  <a:path w="192" h="95">
                    <a:moveTo>
                      <a:pt x="9" y="0"/>
                    </a:moveTo>
                    <a:lnTo>
                      <a:pt x="0" y="35"/>
                    </a:lnTo>
                    <a:lnTo>
                      <a:pt x="36" y="95"/>
                    </a:lnTo>
                    <a:lnTo>
                      <a:pt x="192" y="83"/>
                    </a:lnTo>
                    <a:lnTo>
                      <a:pt x="187" y="58"/>
                    </a:lnTo>
                    <a:lnTo>
                      <a:pt x="47"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08" name="Freeform 44"/>
              <p:cNvSpPr>
                <a:spLocks/>
              </p:cNvSpPr>
              <p:nvPr/>
            </p:nvSpPr>
            <p:spPr bwMode="auto">
              <a:xfrm>
                <a:off x="2924" y="2566"/>
                <a:ext cx="35" cy="15"/>
              </a:xfrm>
              <a:custGeom>
                <a:avLst/>
                <a:gdLst/>
                <a:ahLst/>
                <a:cxnLst>
                  <a:cxn ang="0">
                    <a:pos x="0" y="11"/>
                  </a:cxn>
                  <a:cxn ang="0">
                    <a:pos x="146" y="0"/>
                  </a:cxn>
                  <a:cxn ang="0">
                    <a:pos x="174" y="66"/>
                  </a:cxn>
                  <a:cxn ang="0">
                    <a:pos x="37" y="75"/>
                  </a:cxn>
                  <a:cxn ang="0">
                    <a:pos x="0" y="11"/>
                  </a:cxn>
                </a:cxnLst>
                <a:rect l="0" t="0" r="r" b="b"/>
                <a:pathLst>
                  <a:path w="174" h="75">
                    <a:moveTo>
                      <a:pt x="0" y="11"/>
                    </a:moveTo>
                    <a:lnTo>
                      <a:pt x="146" y="0"/>
                    </a:lnTo>
                    <a:lnTo>
                      <a:pt x="174" y="66"/>
                    </a:lnTo>
                    <a:lnTo>
                      <a:pt x="37"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09" name="Freeform 45"/>
              <p:cNvSpPr>
                <a:spLocks/>
              </p:cNvSpPr>
              <p:nvPr/>
            </p:nvSpPr>
            <p:spPr bwMode="auto">
              <a:xfrm>
                <a:off x="2923" y="2568"/>
                <a:ext cx="38" cy="19"/>
              </a:xfrm>
              <a:custGeom>
                <a:avLst/>
                <a:gdLst/>
                <a:ahLst/>
                <a:cxnLst>
                  <a:cxn ang="0">
                    <a:pos x="6" y="0"/>
                  </a:cxn>
                  <a:cxn ang="0">
                    <a:pos x="0" y="34"/>
                  </a:cxn>
                  <a:cxn ang="0">
                    <a:pos x="34" y="96"/>
                  </a:cxn>
                  <a:cxn ang="0">
                    <a:pos x="190" y="83"/>
                  </a:cxn>
                  <a:cxn ang="0">
                    <a:pos x="183" y="55"/>
                  </a:cxn>
                  <a:cxn ang="0">
                    <a:pos x="46" y="64"/>
                  </a:cxn>
                  <a:cxn ang="0">
                    <a:pos x="6" y="0"/>
                  </a:cxn>
                </a:cxnLst>
                <a:rect l="0" t="0" r="r" b="b"/>
                <a:pathLst>
                  <a:path w="190" h="96">
                    <a:moveTo>
                      <a:pt x="6" y="0"/>
                    </a:moveTo>
                    <a:lnTo>
                      <a:pt x="0" y="34"/>
                    </a:lnTo>
                    <a:lnTo>
                      <a:pt x="34" y="96"/>
                    </a:lnTo>
                    <a:lnTo>
                      <a:pt x="190" y="83"/>
                    </a:lnTo>
                    <a:lnTo>
                      <a:pt x="183" y="55"/>
                    </a:lnTo>
                    <a:lnTo>
                      <a:pt x="46" y="64"/>
                    </a:lnTo>
                    <a:lnTo>
                      <a:pt x="6" y="0"/>
                    </a:lnTo>
                    <a:close/>
                  </a:path>
                </a:pathLst>
              </a:custGeom>
              <a:solidFill>
                <a:srgbClr val="2973CC"/>
              </a:solidFill>
              <a:ln w="0">
                <a:solidFill>
                  <a:srgbClr val="000000"/>
                </a:solidFill>
                <a:prstDash val="solid"/>
                <a:round/>
                <a:headEnd/>
                <a:tailEnd/>
              </a:ln>
            </p:spPr>
            <p:txBody>
              <a:bodyPr/>
              <a:lstStyle/>
              <a:p>
                <a:endParaRPr lang="es-CO"/>
              </a:p>
            </p:txBody>
          </p:sp>
          <p:sp>
            <p:nvSpPr>
              <p:cNvPr id="113710" name="Freeform 46"/>
              <p:cNvSpPr>
                <a:spLocks/>
              </p:cNvSpPr>
              <p:nvPr/>
            </p:nvSpPr>
            <p:spPr bwMode="auto">
              <a:xfrm>
                <a:off x="2897" y="2570"/>
                <a:ext cx="35" cy="14"/>
              </a:xfrm>
              <a:custGeom>
                <a:avLst/>
                <a:gdLst/>
                <a:ahLst/>
                <a:cxnLst>
                  <a:cxn ang="0">
                    <a:pos x="0" y="8"/>
                  </a:cxn>
                  <a:cxn ang="0">
                    <a:pos x="150" y="0"/>
                  </a:cxn>
                  <a:cxn ang="0">
                    <a:pos x="176" y="63"/>
                  </a:cxn>
                  <a:cxn ang="0">
                    <a:pos x="38" y="72"/>
                  </a:cxn>
                  <a:cxn ang="0">
                    <a:pos x="0" y="8"/>
                  </a:cxn>
                </a:cxnLst>
                <a:rect l="0" t="0" r="r" b="b"/>
                <a:pathLst>
                  <a:path w="176" h="72">
                    <a:moveTo>
                      <a:pt x="0" y="8"/>
                    </a:moveTo>
                    <a:lnTo>
                      <a:pt x="150" y="0"/>
                    </a:lnTo>
                    <a:lnTo>
                      <a:pt x="176" y="63"/>
                    </a:lnTo>
                    <a:lnTo>
                      <a:pt x="38" y="72"/>
                    </a:lnTo>
                    <a:lnTo>
                      <a:pt x="0" y="8"/>
                    </a:lnTo>
                    <a:close/>
                  </a:path>
                </a:pathLst>
              </a:custGeom>
              <a:solidFill>
                <a:srgbClr val="2973CC"/>
              </a:solidFill>
              <a:ln w="0">
                <a:solidFill>
                  <a:srgbClr val="000000"/>
                </a:solidFill>
                <a:prstDash val="solid"/>
                <a:round/>
                <a:headEnd/>
                <a:tailEnd/>
              </a:ln>
            </p:spPr>
            <p:txBody>
              <a:bodyPr/>
              <a:lstStyle/>
              <a:p>
                <a:endParaRPr lang="es-CO"/>
              </a:p>
            </p:txBody>
          </p:sp>
          <p:sp>
            <p:nvSpPr>
              <p:cNvPr id="113711" name="Freeform 47"/>
              <p:cNvSpPr>
                <a:spLocks/>
              </p:cNvSpPr>
              <p:nvPr/>
            </p:nvSpPr>
            <p:spPr bwMode="auto">
              <a:xfrm>
                <a:off x="2895" y="2572"/>
                <a:ext cx="38" cy="19"/>
              </a:xfrm>
              <a:custGeom>
                <a:avLst/>
                <a:gdLst/>
                <a:ahLst/>
                <a:cxnLst>
                  <a:cxn ang="0">
                    <a:pos x="8" y="0"/>
                  </a:cxn>
                  <a:cxn ang="0">
                    <a:pos x="0" y="36"/>
                  </a:cxn>
                  <a:cxn ang="0">
                    <a:pos x="35" y="96"/>
                  </a:cxn>
                  <a:cxn ang="0">
                    <a:pos x="190" y="86"/>
                  </a:cxn>
                  <a:cxn ang="0">
                    <a:pos x="186" y="57"/>
                  </a:cxn>
                  <a:cxn ang="0">
                    <a:pos x="46" y="64"/>
                  </a:cxn>
                  <a:cxn ang="0">
                    <a:pos x="8" y="0"/>
                  </a:cxn>
                </a:cxnLst>
                <a:rect l="0" t="0" r="r" b="b"/>
                <a:pathLst>
                  <a:path w="190" h="96">
                    <a:moveTo>
                      <a:pt x="8" y="0"/>
                    </a:moveTo>
                    <a:lnTo>
                      <a:pt x="0" y="36"/>
                    </a:lnTo>
                    <a:lnTo>
                      <a:pt x="35" y="96"/>
                    </a:lnTo>
                    <a:lnTo>
                      <a:pt x="190" y="86"/>
                    </a:lnTo>
                    <a:lnTo>
                      <a:pt x="186" y="57"/>
                    </a:lnTo>
                    <a:lnTo>
                      <a:pt x="46" y="64"/>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12" name="Freeform 48"/>
              <p:cNvSpPr>
                <a:spLocks/>
              </p:cNvSpPr>
              <p:nvPr/>
            </p:nvSpPr>
            <p:spPr bwMode="auto">
              <a:xfrm>
                <a:off x="2872" y="2573"/>
                <a:ext cx="35" cy="15"/>
              </a:xfrm>
              <a:custGeom>
                <a:avLst/>
                <a:gdLst/>
                <a:ahLst/>
                <a:cxnLst>
                  <a:cxn ang="0">
                    <a:pos x="0" y="9"/>
                  </a:cxn>
                  <a:cxn ang="0">
                    <a:pos x="147" y="0"/>
                  </a:cxn>
                  <a:cxn ang="0">
                    <a:pos x="175" y="64"/>
                  </a:cxn>
                  <a:cxn ang="0">
                    <a:pos x="35" y="75"/>
                  </a:cxn>
                  <a:cxn ang="0">
                    <a:pos x="0" y="9"/>
                  </a:cxn>
                </a:cxnLst>
                <a:rect l="0" t="0" r="r" b="b"/>
                <a:pathLst>
                  <a:path w="175" h="75">
                    <a:moveTo>
                      <a:pt x="0" y="9"/>
                    </a:moveTo>
                    <a:lnTo>
                      <a:pt x="147" y="0"/>
                    </a:lnTo>
                    <a:lnTo>
                      <a:pt x="175" y="64"/>
                    </a:lnTo>
                    <a:lnTo>
                      <a:pt x="35"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13" name="Freeform 49"/>
              <p:cNvSpPr>
                <a:spLocks/>
              </p:cNvSpPr>
              <p:nvPr/>
            </p:nvSpPr>
            <p:spPr bwMode="auto">
              <a:xfrm>
                <a:off x="2870" y="2575"/>
                <a:ext cx="38" cy="19"/>
              </a:xfrm>
              <a:custGeom>
                <a:avLst/>
                <a:gdLst/>
                <a:ahLst/>
                <a:cxnLst>
                  <a:cxn ang="0">
                    <a:pos x="9" y="0"/>
                  </a:cxn>
                  <a:cxn ang="0">
                    <a:pos x="0" y="34"/>
                  </a:cxn>
                  <a:cxn ang="0">
                    <a:pos x="35" y="96"/>
                  </a:cxn>
                  <a:cxn ang="0">
                    <a:pos x="189" y="85"/>
                  </a:cxn>
                  <a:cxn ang="0">
                    <a:pos x="184" y="57"/>
                  </a:cxn>
                  <a:cxn ang="0">
                    <a:pos x="44" y="64"/>
                  </a:cxn>
                  <a:cxn ang="0">
                    <a:pos x="9" y="0"/>
                  </a:cxn>
                </a:cxnLst>
                <a:rect l="0" t="0" r="r" b="b"/>
                <a:pathLst>
                  <a:path w="189" h="96">
                    <a:moveTo>
                      <a:pt x="9" y="0"/>
                    </a:moveTo>
                    <a:lnTo>
                      <a:pt x="0" y="34"/>
                    </a:lnTo>
                    <a:lnTo>
                      <a:pt x="35" y="96"/>
                    </a:lnTo>
                    <a:lnTo>
                      <a:pt x="189" y="85"/>
                    </a:lnTo>
                    <a:lnTo>
                      <a:pt x="184" y="57"/>
                    </a:lnTo>
                    <a:lnTo>
                      <a:pt x="44"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14" name="Freeform 50"/>
              <p:cNvSpPr>
                <a:spLocks/>
              </p:cNvSpPr>
              <p:nvPr/>
            </p:nvSpPr>
            <p:spPr bwMode="auto">
              <a:xfrm>
                <a:off x="2845" y="2577"/>
                <a:ext cx="35" cy="15"/>
              </a:xfrm>
              <a:custGeom>
                <a:avLst/>
                <a:gdLst/>
                <a:ahLst/>
                <a:cxnLst>
                  <a:cxn ang="0">
                    <a:pos x="0" y="9"/>
                  </a:cxn>
                  <a:cxn ang="0">
                    <a:pos x="147" y="0"/>
                  </a:cxn>
                  <a:cxn ang="0">
                    <a:pos x="175" y="66"/>
                  </a:cxn>
                  <a:cxn ang="0">
                    <a:pos x="35" y="74"/>
                  </a:cxn>
                  <a:cxn ang="0">
                    <a:pos x="0" y="9"/>
                  </a:cxn>
                </a:cxnLst>
                <a:rect l="0" t="0" r="r" b="b"/>
                <a:pathLst>
                  <a:path w="175" h="74">
                    <a:moveTo>
                      <a:pt x="0" y="9"/>
                    </a:moveTo>
                    <a:lnTo>
                      <a:pt x="147" y="0"/>
                    </a:lnTo>
                    <a:lnTo>
                      <a:pt x="175" y="66"/>
                    </a:lnTo>
                    <a:lnTo>
                      <a:pt x="35"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15" name="Freeform 51"/>
              <p:cNvSpPr>
                <a:spLocks/>
              </p:cNvSpPr>
              <p:nvPr/>
            </p:nvSpPr>
            <p:spPr bwMode="auto">
              <a:xfrm>
                <a:off x="2843" y="2579"/>
                <a:ext cx="37" cy="19"/>
              </a:xfrm>
              <a:custGeom>
                <a:avLst/>
                <a:gdLst/>
                <a:ahLst/>
                <a:cxnLst>
                  <a:cxn ang="0">
                    <a:pos x="9" y="0"/>
                  </a:cxn>
                  <a:cxn ang="0">
                    <a:pos x="0" y="35"/>
                  </a:cxn>
                  <a:cxn ang="0">
                    <a:pos x="35" y="96"/>
                  </a:cxn>
                  <a:cxn ang="0">
                    <a:pos x="188" y="85"/>
                  </a:cxn>
                  <a:cxn ang="0">
                    <a:pos x="184" y="57"/>
                  </a:cxn>
                  <a:cxn ang="0">
                    <a:pos x="44" y="65"/>
                  </a:cxn>
                  <a:cxn ang="0">
                    <a:pos x="9" y="0"/>
                  </a:cxn>
                </a:cxnLst>
                <a:rect l="0" t="0" r="r" b="b"/>
                <a:pathLst>
                  <a:path w="188" h="96">
                    <a:moveTo>
                      <a:pt x="9" y="0"/>
                    </a:moveTo>
                    <a:lnTo>
                      <a:pt x="0" y="35"/>
                    </a:lnTo>
                    <a:lnTo>
                      <a:pt x="35" y="96"/>
                    </a:lnTo>
                    <a:lnTo>
                      <a:pt x="188" y="85"/>
                    </a:lnTo>
                    <a:lnTo>
                      <a:pt x="184" y="57"/>
                    </a:lnTo>
                    <a:lnTo>
                      <a:pt x="44" y="65"/>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16" name="Freeform 52"/>
              <p:cNvSpPr>
                <a:spLocks/>
              </p:cNvSpPr>
              <p:nvPr/>
            </p:nvSpPr>
            <p:spPr bwMode="auto">
              <a:xfrm>
                <a:off x="2755" y="2671"/>
                <a:ext cx="210" cy="40"/>
              </a:xfrm>
              <a:custGeom>
                <a:avLst/>
                <a:gdLst/>
                <a:ahLst/>
                <a:cxnLst>
                  <a:cxn ang="0">
                    <a:pos x="0" y="131"/>
                  </a:cxn>
                  <a:cxn ang="0">
                    <a:pos x="1019" y="0"/>
                  </a:cxn>
                  <a:cxn ang="0">
                    <a:pos x="1051" y="62"/>
                  </a:cxn>
                  <a:cxn ang="0">
                    <a:pos x="36" y="197"/>
                  </a:cxn>
                  <a:cxn ang="0">
                    <a:pos x="0" y="131"/>
                  </a:cxn>
                </a:cxnLst>
                <a:rect l="0" t="0" r="r" b="b"/>
                <a:pathLst>
                  <a:path w="1051" h="197">
                    <a:moveTo>
                      <a:pt x="0" y="131"/>
                    </a:moveTo>
                    <a:lnTo>
                      <a:pt x="1019" y="0"/>
                    </a:lnTo>
                    <a:lnTo>
                      <a:pt x="1051" y="62"/>
                    </a:lnTo>
                    <a:lnTo>
                      <a:pt x="36" y="197"/>
                    </a:lnTo>
                    <a:lnTo>
                      <a:pt x="0" y="131"/>
                    </a:lnTo>
                    <a:close/>
                  </a:path>
                </a:pathLst>
              </a:custGeom>
              <a:solidFill>
                <a:srgbClr val="2973CC"/>
              </a:solidFill>
              <a:ln w="0">
                <a:solidFill>
                  <a:srgbClr val="000000"/>
                </a:solidFill>
                <a:prstDash val="solid"/>
                <a:round/>
                <a:headEnd/>
                <a:tailEnd/>
              </a:ln>
            </p:spPr>
            <p:txBody>
              <a:bodyPr/>
              <a:lstStyle/>
              <a:p>
                <a:endParaRPr lang="es-CO"/>
              </a:p>
            </p:txBody>
          </p:sp>
          <p:sp>
            <p:nvSpPr>
              <p:cNvPr id="113717" name="Freeform 53"/>
              <p:cNvSpPr>
                <a:spLocks/>
              </p:cNvSpPr>
              <p:nvPr/>
            </p:nvSpPr>
            <p:spPr bwMode="auto">
              <a:xfrm>
                <a:off x="2753" y="2682"/>
                <a:ext cx="212" cy="35"/>
              </a:xfrm>
              <a:custGeom>
                <a:avLst/>
                <a:gdLst/>
                <a:ahLst/>
                <a:cxnLst>
                  <a:cxn ang="0">
                    <a:pos x="7" y="76"/>
                  </a:cxn>
                  <a:cxn ang="0">
                    <a:pos x="0" y="111"/>
                  </a:cxn>
                  <a:cxn ang="0">
                    <a:pos x="34" y="172"/>
                  </a:cxn>
                  <a:cxn ang="0">
                    <a:pos x="1061" y="34"/>
                  </a:cxn>
                  <a:cxn ang="0">
                    <a:pos x="1056" y="0"/>
                  </a:cxn>
                  <a:cxn ang="0">
                    <a:pos x="46" y="142"/>
                  </a:cxn>
                  <a:cxn ang="0">
                    <a:pos x="7" y="76"/>
                  </a:cxn>
                </a:cxnLst>
                <a:rect l="0" t="0" r="r" b="b"/>
                <a:pathLst>
                  <a:path w="1061" h="172">
                    <a:moveTo>
                      <a:pt x="7" y="76"/>
                    </a:moveTo>
                    <a:lnTo>
                      <a:pt x="0" y="111"/>
                    </a:lnTo>
                    <a:lnTo>
                      <a:pt x="34" y="172"/>
                    </a:lnTo>
                    <a:lnTo>
                      <a:pt x="1061" y="34"/>
                    </a:lnTo>
                    <a:lnTo>
                      <a:pt x="1056" y="0"/>
                    </a:lnTo>
                    <a:lnTo>
                      <a:pt x="46" y="142"/>
                    </a:lnTo>
                    <a:lnTo>
                      <a:pt x="7" y="76"/>
                    </a:lnTo>
                    <a:close/>
                  </a:path>
                </a:pathLst>
              </a:custGeom>
              <a:solidFill>
                <a:srgbClr val="2973CC"/>
              </a:solidFill>
              <a:ln w="0">
                <a:solidFill>
                  <a:srgbClr val="000000"/>
                </a:solidFill>
                <a:prstDash val="solid"/>
                <a:round/>
                <a:headEnd/>
                <a:tailEnd/>
              </a:ln>
            </p:spPr>
            <p:txBody>
              <a:bodyPr/>
              <a:lstStyle/>
              <a:p>
                <a:endParaRPr lang="es-CO"/>
              </a:p>
            </p:txBody>
          </p:sp>
          <p:sp>
            <p:nvSpPr>
              <p:cNvPr id="113718" name="Freeform 54"/>
              <p:cNvSpPr>
                <a:spLocks/>
              </p:cNvSpPr>
              <p:nvPr/>
            </p:nvSpPr>
            <p:spPr bwMode="auto">
              <a:xfrm>
                <a:off x="3014" y="2557"/>
                <a:ext cx="35" cy="15"/>
              </a:xfrm>
              <a:custGeom>
                <a:avLst/>
                <a:gdLst/>
                <a:ahLst/>
                <a:cxnLst>
                  <a:cxn ang="0">
                    <a:pos x="0" y="9"/>
                  </a:cxn>
                  <a:cxn ang="0">
                    <a:pos x="147" y="0"/>
                  </a:cxn>
                  <a:cxn ang="0">
                    <a:pos x="176" y="66"/>
                  </a:cxn>
                  <a:cxn ang="0">
                    <a:pos x="37" y="74"/>
                  </a:cxn>
                  <a:cxn ang="0">
                    <a:pos x="0" y="9"/>
                  </a:cxn>
                </a:cxnLst>
                <a:rect l="0" t="0" r="r" b="b"/>
                <a:pathLst>
                  <a:path w="176" h="74">
                    <a:moveTo>
                      <a:pt x="0" y="9"/>
                    </a:moveTo>
                    <a:lnTo>
                      <a:pt x="147" y="0"/>
                    </a:lnTo>
                    <a:lnTo>
                      <a:pt x="176" y="66"/>
                    </a:lnTo>
                    <a:lnTo>
                      <a:pt x="37"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19" name="Freeform 55"/>
              <p:cNvSpPr>
                <a:spLocks/>
              </p:cNvSpPr>
              <p:nvPr/>
            </p:nvSpPr>
            <p:spPr bwMode="auto">
              <a:xfrm>
                <a:off x="3012" y="2559"/>
                <a:ext cx="38" cy="19"/>
              </a:xfrm>
              <a:custGeom>
                <a:avLst/>
                <a:gdLst/>
                <a:ahLst/>
                <a:cxnLst>
                  <a:cxn ang="0">
                    <a:pos x="9" y="0"/>
                  </a:cxn>
                  <a:cxn ang="0">
                    <a:pos x="0" y="35"/>
                  </a:cxn>
                  <a:cxn ang="0">
                    <a:pos x="35" y="96"/>
                  </a:cxn>
                  <a:cxn ang="0">
                    <a:pos x="190" y="85"/>
                  </a:cxn>
                  <a:cxn ang="0">
                    <a:pos x="185" y="57"/>
                  </a:cxn>
                  <a:cxn ang="0">
                    <a:pos x="46" y="65"/>
                  </a:cxn>
                  <a:cxn ang="0">
                    <a:pos x="9" y="0"/>
                  </a:cxn>
                </a:cxnLst>
                <a:rect l="0" t="0" r="r" b="b"/>
                <a:pathLst>
                  <a:path w="190" h="96">
                    <a:moveTo>
                      <a:pt x="9" y="0"/>
                    </a:moveTo>
                    <a:lnTo>
                      <a:pt x="0" y="35"/>
                    </a:lnTo>
                    <a:lnTo>
                      <a:pt x="35" y="96"/>
                    </a:lnTo>
                    <a:lnTo>
                      <a:pt x="190" y="85"/>
                    </a:lnTo>
                    <a:lnTo>
                      <a:pt x="185" y="57"/>
                    </a:lnTo>
                    <a:lnTo>
                      <a:pt x="46" y="65"/>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20" name="Freeform 56"/>
              <p:cNvSpPr>
                <a:spLocks/>
              </p:cNvSpPr>
              <p:nvPr/>
            </p:nvSpPr>
            <p:spPr bwMode="auto">
              <a:xfrm>
                <a:off x="2984" y="2560"/>
                <a:ext cx="35" cy="15"/>
              </a:xfrm>
              <a:custGeom>
                <a:avLst/>
                <a:gdLst/>
                <a:ahLst/>
                <a:cxnLst>
                  <a:cxn ang="0">
                    <a:pos x="0" y="11"/>
                  </a:cxn>
                  <a:cxn ang="0">
                    <a:pos x="149" y="0"/>
                  </a:cxn>
                  <a:cxn ang="0">
                    <a:pos x="174" y="66"/>
                  </a:cxn>
                  <a:cxn ang="0">
                    <a:pos x="37" y="74"/>
                  </a:cxn>
                  <a:cxn ang="0">
                    <a:pos x="0" y="11"/>
                  </a:cxn>
                </a:cxnLst>
                <a:rect l="0" t="0" r="r" b="b"/>
                <a:pathLst>
                  <a:path w="174" h="74">
                    <a:moveTo>
                      <a:pt x="0" y="11"/>
                    </a:moveTo>
                    <a:lnTo>
                      <a:pt x="149" y="0"/>
                    </a:lnTo>
                    <a:lnTo>
                      <a:pt x="174" y="66"/>
                    </a:lnTo>
                    <a:lnTo>
                      <a:pt x="37" y="74"/>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21" name="Freeform 57"/>
              <p:cNvSpPr>
                <a:spLocks/>
              </p:cNvSpPr>
              <p:nvPr/>
            </p:nvSpPr>
            <p:spPr bwMode="auto">
              <a:xfrm>
                <a:off x="2982" y="2562"/>
                <a:ext cx="38" cy="19"/>
              </a:xfrm>
              <a:custGeom>
                <a:avLst/>
                <a:gdLst/>
                <a:ahLst/>
                <a:cxnLst>
                  <a:cxn ang="0">
                    <a:pos x="9" y="0"/>
                  </a:cxn>
                  <a:cxn ang="0">
                    <a:pos x="0" y="35"/>
                  </a:cxn>
                  <a:cxn ang="0">
                    <a:pos x="34" y="96"/>
                  </a:cxn>
                  <a:cxn ang="0">
                    <a:pos x="190" y="84"/>
                  </a:cxn>
                  <a:cxn ang="0">
                    <a:pos x="186" y="55"/>
                  </a:cxn>
                  <a:cxn ang="0">
                    <a:pos x="46" y="63"/>
                  </a:cxn>
                  <a:cxn ang="0">
                    <a:pos x="9" y="0"/>
                  </a:cxn>
                </a:cxnLst>
                <a:rect l="0" t="0" r="r" b="b"/>
                <a:pathLst>
                  <a:path w="190" h="96">
                    <a:moveTo>
                      <a:pt x="9" y="0"/>
                    </a:moveTo>
                    <a:lnTo>
                      <a:pt x="0" y="35"/>
                    </a:lnTo>
                    <a:lnTo>
                      <a:pt x="34" y="96"/>
                    </a:lnTo>
                    <a:lnTo>
                      <a:pt x="190" y="84"/>
                    </a:lnTo>
                    <a:lnTo>
                      <a:pt x="186" y="55"/>
                    </a:lnTo>
                    <a:lnTo>
                      <a:pt x="46"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22" name="Freeform 58"/>
              <p:cNvSpPr>
                <a:spLocks/>
              </p:cNvSpPr>
              <p:nvPr/>
            </p:nvSpPr>
            <p:spPr bwMode="auto">
              <a:xfrm>
                <a:off x="2957" y="2564"/>
                <a:ext cx="35" cy="15"/>
              </a:xfrm>
              <a:custGeom>
                <a:avLst/>
                <a:gdLst/>
                <a:ahLst/>
                <a:cxnLst>
                  <a:cxn ang="0">
                    <a:pos x="0" y="11"/>
                  </a:cxn>
                  <a:cxn ang="0">
                    <a:pos x="147" y="0"/>
                  </a:cxn>
                  <a:cxn ang="0">
                    <a:pos x="175" y="66"/>
                  </a:cxn>
                  <a:cxn ang="0">
                    <a:pos x="37" y="75"/>
                  </a:cxn>
                  <a:cxn ang="0">
                    <a:pos x="0" y="11"/>
                  </a:cxn>
                </a:cxnLst>
                <a:rect l="0" t="0" r="r" b="b"/>
                <a:pathLst>
                  <a:path w="175" h="75">
                    <a:moveTo>
                      <a:pt x="0" y="11"/>
                    </a:moveTo>
                    <a:lnTo>
                      <a:pt x="147" y="0"/>
                    </a:lnTo>
                    <a:lnTo>
                      <a:pt x="175" y="66"/>
                    </a:lnTo>
                    <a:lnTo>
                      <a:pt x="37"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23" name="Freeform 59"/>
              <p:cNvSpPr>
                <a:spLocks/>
              </p:cNvSpPr>
              <p:nvPr/>
            </p:nvSpPr>
            <p:spPr bwMode="auto">
              <a:xfrm>
                <a:off x="2955" y="2566"/>
                <a:ext cx="38" cy="19"/>
              </a:xfrm>
              <a:custGeom>
                <a:avLst/>
                <a:gdLst/>
                <a:ahLst/>
                <a:cxnLst>
                  <a:cxn ang="0">
                    <a:pos x="9" y="0"/>
                  </a:cxn>
                  <a:cxn ang="0">
                    <a:pos x="0" y="35"/>
                  </a:cxn>
                  <a:cxn ang="0">
                    <a:pos x="35" y="96"/>
                  </a:cxn>
                  <a:cxn ang="0">
                    <a:pos x="191" y="83"/>
                  </a:cxn>
                  <a:cxn ang="0">
                    <a:pos x="186" y="55"/>
                  </a:cxn>
                  <a:cxn ang="0">
                    <a:pos x="46" y="64"/>
                  </a:cxn>
                  <a:cxn ang="0">
                    <a:pos x="9" y="0"/>
                  </a:cxn>
                </a:cxnLst>
                <a:rect l="0" t="0" r="r" b="b"/>
                <a:pathLst>
                  <a:path w="191" h="96">
                    <a:moveTo>
                      <a:pt x="9" y="0"/>
                    </a:moveTo>
                    <a:lnTo>
                      <a:pt x="0" y="35"/>
                    </a:lnTo>
                    <a:lnTo>
                      <a:pt x="35" y="96"/>
                    </a:lnTo>
                    <a:lnTo>
                      <a:pt x="191" y="83"/>
                    </a:lnTo>
                    <a:lnTo>
                      <a:pt x="186"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24" name="Freeform 60"/>
              <p:cNvSpPr>
                <a:spLocks/>
              </p:cNvSpPr>
              <p:nvPr/>
            </p:nvSpPr>
            <p:spPr bwMode="auto">
              <a:xfrm>
                <a:off x="2786" y="2604"/>
                <a:ext cx="35" cy="14"/>
              </a:xfrm>
              <a:custGeom>
                <a:avLst/>
                <a:gdLst/>
                <a:ahLst/>
                <a:cxnLst>
                  <a:cxn ang="0">
                    <a:pos x="0" y="9"/>
                  </a:cxn>
                  <a:cxn ang="0">
                    <a:pos x="147" y="0"/>
                  </a:cxn>
                  <a:cxn ang="0">
                    <a:pos x="174" y="64"/>
                  </a:cxn>
                  <a:cxn ang="0">
                    <a:pos x="36" y="73"/>
                  </a:cxn>
                  <a:cxn ang="0">
                    <a:pos x="0" y="9"/>
                  </a:cxn>
                </a:cxnLst>
                <a:rect l="0" t="0" r="r" b="b"/>
                <a:pathLst>
                  <a:path w="174" h="73">
                    <a:moveTo>
                      <a:pt x="0" y="9"/>
                    </a:moveTo>
                    <a:lnTo>
                      <a:pt x="147" y="0"/>
                    </a:lnTo>
                    <a:lnTo>
                      <a:pt x="174" y="64"/>
                    </a:lnTo>
                    <a:lnTo>
                      <a:pt x="36"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25" name="Freeform 61"/>
              <p:cNvSpPr>
                <a:spLocks/>
              </p:cNvSpPr>
              <p:nvPr/>
            </p:nvSpPr>
            <p:spPr bwMode="auto">
              <a:xfrm>
                <a:off x="2784" y="2605"/>
                <a:ext cx="38" cy="20"/>
              </a:xfrm>
              <a:custGeom>
                <a:avLst/>
                <a:gdLst/>
                <a:ahLst/>
                <a:cxnLst>
                  <a:cxn ang="0">
                    <a:pos x="8" y="0"/>
                  </a:cxn>
                  <a:cxn ang="0">
                    <a:pos x="0" y="35"/>
                  </a:cxn>
                  <a:cxn ang="0">
                    <a:pos x="35" y="96"/>
                  </a:cxn>
                  <a:cxn ang="0">
                    <a:pos x="191" y="83"/>
                  </a:cxn>
                  <a:cxn ang="0">
                    <a:pos x="186" y="55"/>
                  </a:cxn>
                  <a:cxn ang="0">
                    <a:pos x="46" y="64"/>
                  </a:cxn>
                  <a:cxn ang="0">
                    <a:pos x="8" y="0"/>
                  </a:cxn>
                </a:cxnLst>
                <a:rect l="0" t="0" r="r" b="b"/>
                <a:pathLst>
                  <a:path w="191" h="96">
                    <a:moveTo>
                      <a:pt x="8" y="0"/>
                    </a:moveTo>
                    <a:lnTo>
                      <a:pt x="0" y="35"/>
                    </a:lnTo>
                    <a:lnTo>
                      <a:pt x="35" y="96"/>
                    </a:lnTo>
                    <a:lnTo>
                      <a:pt x="191" y="83"/>
                    </a:lnTo>
                    <a:lnTo>
                      <a:pt x="186" y="55"/>
                    </a:lnTo>
                    <a:lnTo>
                      <a:pt x="46" y="64"/>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26" name="Freeform 62"/>
              <p:cNvSpPr>
                <a:spLocks/>
              </p:cNvSpPr>
              <p:nvPr/>
            </p:nvSpPr>
            <p:spPr bwMode="auto">
              <a:xfrm>
                <a:off x="2759" y="2608"/>
                <a:ext cx="35" cy="14"/>
              </a:xfrm>
              <a:custGeom>
                <a:avLst/>
                <a:gdLst/>
                <a:ahLst/>
                <a:cxnLst>
                  <a:cxn ang="0">
                    <a:pos x="0" y="9"/>
                  </a:cxn>
                  <a:cxn ang="0">
                    <a:pos x="146" y="0"/>
                  </a:cxn>
                  <a:cxn ang="0">
                    <a:pos x="176" y="64"/>
                  </a:cxn>
                  <a:cxn ang="0">
                    <a:pos x="37" y="72"/>
                  </a:cxn>
                  <a:cxn ang="0">
                    <a:pos x="0" y="9"/>
                  </a:cxn>
                </a:cxnLst>
                <a:rect l="0" t="0" r="r" b="b"/>
                <a:pathLst>
                  <a:path w="176" h="72">
                    <a:moveTo>
                      <a:pt x="0" y="9"/>
                    </a:moveTo>
                    <a:lnTo>
                      <a:pt x="146" y="0"/>
                    </a:lnTo>
                    <a:lnTo>
                      <a:pt x="176" y="64"/>
                    </a:lnTo>
                    <a:lnTo>
                      <a:pt x="37" y="72"/>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27" name="Freeform 63"/>
              <p:cNvSpPr>
                <a:spLocks/>
              </p:cNvSpPr>
              <p:nvPr/>
            </p:nvSpPr>
            <p:spPr bwMode="auto">
              <a:xfrm>
                <a:off x="2757" y="2609"/>
                <a:ext cx="38" cy="20"/>
              </a:xfrm>
              <a:custGeom>
                <a:avLst/>
                <a:gdLst/>
                <a:ahLst/>
                <a:cxnLst>
                  <a:cxn ang="0">
                    <a:pos x="9" y="0"/>
                  </a:cxn>
                  <a:cxn ang="0">
                    <a:pos x="0" y="35"/>
                  </a:cxn>
                  <a:cxn ang="0">
                    <a:pos x="36" y="97"/>
                  </a:cxn>
                  <a:cxn ang="0">
                    <a:pos x="190" y="83"/>
                  </a:cxn>
                  <a:cxn ang="0">
                    <a:pos x="187" y="55"/>
                  </a:cxn>
                  <a:cxn ang="0">
                    <a:pos x="46" y="63"/>
                  </a:cxn>
                  <a:cxn ang="0">
                    <a:pos x="9" y="0"/>
                  </a:cxn>
                </a:cxnLst>
                <a:rect l="0" t="0" r="r" b="b"/>
                <a:pathLst>
                  <a:path w="190" h="97">
                    <a:moveTo>
                      <a:pt x="9" y="0"/>
                    </a:moveTo>
                    <a:lnTo>
                      <a:pt x="0" y="35"/>
                    </a:lnTo>
                    <a:lnTo>
                      <a:pt x="36" y="97"/>
                    </a:lnTo>
                    <a:lnTo>
                      <a:pt x="190" y="83"/>
                    </a:lnTo>
                    <a:lnTo>
                      <a:pt x="187" y="55"/>
                    </a:lnTo>
                    <a:lnTo>
                      <a:pt x="46"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28" name="Freeform 64"/>
              <p:cNvSpPr>
                <a:spLocks/>
              </p:cNvSpPr>
              <p:nvPr/>
            </p:nvSpPr>
            <p:spPr bwMode="auto">
              <a:xfrm>
                <a:off x="2733" y="2611"/>
                <a:ext cx="35" cy="15"/>
              </a:xfrm>
              <a:custGeom>
                <a:avLst/>
                <a:gdLst/>
                <a:ahLst/>
                <a:cxnLst>
                  <a:cxn ang="0">
                    <a:pos x="0" y="8"/>
                  </a:cxn>
                  <a:cxn ang="0">
                    <a:pos x="149" y="0"/>
                  </a:cxn>
                  <a:cxn ang="0">
                    <a:pos x="175" y="63"/>
                  </a:cxn>
                  <a:cxn ang="0">
                    <a:pos x="37" y="74"/>
                  </a:cxn>
                  <a:cxn ang="0">
                    <a:pos x="0" y="8"/>
                  </a:cxn>
                </a:cxnLst>
                <a:rect l="0" t="0" r="r" b="b"/>
                <a:pathLst>
                  <a:path w="175" h="74">
                    <a:moveTo>
                      <a:pt x="0" y="8"/>
                    </a:moveTo>
                    <a:lnTo>
                      <a:pt x="149" y="0"/>
                    </a:lnTo>
                    <a:lnTo>
                      <a:pt x="175" y="63"/>
                    </a:lnTo>
                    <a:lnTo>
                      <a:pt x="37" y="74"/>
                    </a:lnTo>
                    <a:lnTo>
                      <a:pt x="0" y="8"/>
                    </a:lnTo>
                    <a:close/>
                  </a:path>
                </a:pathLst>
              </a:custGeom>
              <a:solidFill>
                <a:srgbClr val="2973CC"/>
              </a:solidFill>
              <a:ln w="0">
                <a:solidFill>
                  <a:srgbClr val="000000"/>
                </a:solidFill>
                <a:prstDash val="solid"/>
                <a:round/>
                <a:headEnd/>
                <a:tailEnd/>
              </a:ln>
            </p:spPr>
            <p:txBody>
              <a:bodyPr/>
              <a:lstStyle/>
              <a:p>
                <a:endParaRPr lang="es-CO"/>
              </a:p>
            </p:txBody>
          </p:sp>
          <p:sp>
            <p:nvSpPr>
              <p:cNvPr id="113729" name="Freeform 65"/>
              <p:cNvSpPr>
                <a:spLocks/>
              </p:cNvSpPr>
              <p:nvPr/>
            </p:nvSpPr>
            <p:spPr bwMode="auto">
              <a:xfrm>
                <a:off x="2731" y="2613"/>
                <a:ext cx="39" cy="19"/>
              </a:xfrm>
              <a:custGeom>
                <a:avLst/>
                <a:gdLst/>
                <a:ahLst/>
                <a:cxnLst>
                  <a:cxn ang="0">
                    <a:pos x="9" y="0"/>
                  </a:cxn>
                  <a:cxn ang="0">
                    <a:pos x="0" y="36"/>
                  </a:cxn>
                  <a:cxn ang="0">
                    <a:pos x="37" y="96"/>
                  </a:cxn>
                  <a:cxn ang="0">
                    <a:pos x="191" y="84"/>
                  </a:cxn>
                  <a:cxn ang="0">
                    <a:pos x="186" y="57"/>
                  </a:cxn>
                  <a:cxn ang="0">
                    <a:pos x="46" y="66"/>
                  </a:cxn>
                  <a:cxn ang="0">
                    <a:pos x="9" y="0"/>
                  </a:cxn>
                </a:cxnLst>
                <a:rect l="0" t="0" r="r" b="b"/>
                <a:pathLst>
                  <a:path w="191" h="96">
                    <a:moveTo>
                      <a:pt x="9" y="0"/>
                    </a:moveTo>
                    <a:lnTo>
                      <a:pt x="0" y="36"/>
                    </a:lnTo>
                    <a:lnTo>
                      <a:pt x="37" y="96"/>
                    </a:lnTo>
                    <a:lnTo>
                      <a:pt x="191" y="84"/>
                    </a:lnTo>
                    <a:lnTo>
                      <a:pt x="186"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30" name="Freeform 66"/>
              <p:cNvSpPr>
                <a:spLocks/>
              </p:cNvSpPr>
              <p:nvPr/>
            </p:nvSpPr>
            <p:spPr bwMode="auto">
              <a:xfrm>
                <a:off x="2706" y="2615"/>
                <a:ext cx="35" cy="15"/>
              </a:xfrm>
              <a:custGeom>
                <a:avLst/>
                <a:gdLst/>
                <a:ahLst/>
                <a:cxnLst>
                  <a:cxn ang="0">
                    <a:pos x="0" y="9"/>
                  </a:cxn>
                  <a:cxn ang="0">
                    <a:pos x="149" y="0"/>
                  </a:cxn>
                  <a:cxn ang="0">
                    <a:pos x="176" y="64"/>
                  </a:cxn>
                  <a:cxn ang="0">
                    <a:pos x="37" y="75"/>
                  </a:cxn>
                  <a:cxn ang="0">
                    <a:pos x="0" y="9"/>
                  </a:cxn>
                </a:cxnLst>
                <a:rect l="0" t="0" r="r" b="b"/>
                <a:pathLst>
                  <a:path w="176" h="75">
                    <a:moveTo>
                      <a:pt x="0" y="9"/>
                    </a:moveTo>
                    <a:lnTo>
                      <a:pt x="149" y="0"/>
                    </a:lnTo>
                    <a:lnTo>
                      <a:pt x="176" y="64"/>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31" name="Freeform 67"/>
              <p:cNvSpPr>
                <a:spLocks/>
              </p:cNvSpPr>
              <p:nvPr/>
            </p:nvSpPr>
            <p:spPr bwMode="auto">
              <a:xfrm>
                <a:off x="2704" y="2617"/>
                <a:ext cx="38" cy="19"/>
              </a:xfrm>
              <a:custGeom>
                <a:avLst/>
                <a:gdLst/>
                <a:ahLst/>
                <a:cxnLst>
                  <a:cxn ang="0">
                    <a:pos x="9" y="0"/>
                  </a:cxn>
                  <a:cxn ang="0">
                    <a:pos x="0" y="35"/>
                  </a:cxn>
                  <a:cxn ang="0">
                    <a:pos x="36" y="97"/>
                  </a:cxn>
                  <a:cxn ang="0">
                    <a:pos x="192" y="85"/>
                  </a:cxn>
                  <a:cxn ang="0">
                    <a:pos x="188" y="57"/>
                  </a:cxn>
                  <a:cxn ang="0">
                    <a:pos x="46" y="64"/>
                  </a:cxn>
                  <a:cxn ang="0">
                    <a:pos x="9" y="0"/>
                  </a:cxn>
                </a:cxnLst>
                <a:rect l="0" t="0" r="r" b="b"/>
                <a:pathLst>
                  <a:path w="192" h="97">
                    <a:moveTo>
                      <a:pt x="9" y="0"/>
                    </a:moveTo>
                    <a:lnTo>
                      <a:pt x="0" y="35"/>
                    </a:lnTo>
                    <a:lnTo>
                      <a:pt x="36" y="97"/>
                    </a:lnTo>
                    <a:lnTo>
                      <a:pt x="192" y="85"/>
                    </a:lnTo>
                    <a:lnTo>
                      <a:pt x="188" y="57"/>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32" name="Freeform 68"/>
              <p:cNvSpPr>
                <a:spLocks/>
              </p:cNvSpPr>
              <p:nvPr/>
            </p:nvSpPr>
            <p:spPr bwMode="auto">
              <a:xfrm>
                <a:off x="2675" y="2618"/>
                <a:ext cx="35" cy="15"/>
              </a:xfrm>
              <a:custGeom>
                <a:avLst/>
                <a:gdLst/>
                <a:ahLst/>
                <a:cxnLst>
                  <a:cxn ang="0">
                    <a:pos x="0" y="9"/>
                  </a:cxn>
                  <a:cxn ang="0">
                    <a:pos x="149" y="0"/>
                  </a:cxn>
                  <a:cxn ang="0">
                    <a:pos x="176" y="66"/>
                  </a:cxn>
                  <a:cxn ang="0">
                    <a:pos x="37" y="74"/>
                  </a:cxn>
                  <a:cxn ang="0">
                    <a:pos x="0" y="9"/>
                  </a:cxn>
                </a:cxnLst>
                <a:rect l="0" t="0" r="r" b="b"/>
                <a:pathLst>
                  <a:path w="176" h="74">
                    <a:moveTo>
                      <a:pt x="0" y="9"/>
                    </a:moveTo>
                    <a:lnTo>
                      <a:pt x="149" y="0"/>
                    </a:lnTo>
                    <a:lnTo>
                      <a:pt x="176" y="66"/>
                    </a:lnTo>
                    <a:lnTo>
                      <a:pt x="37"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33" name="Freeform 69"/>
              <p:cNvSpPr>
                <a:spLocks/>
              </p:cNvSpPr>
              <p:nvPr/>
            </p:nvSpPr>
            <p:spPr bwMode="auto">
              <a:xfrm>
                <a:off x="2673" y="2620"/>
                <a:ext cx="39" cy="19"/>
              </a:xfrm>
              <a:custGeom>
                <a:avLst/>
                <a:gdLst/>
                <a:ahLst/>
                <a:cxnLst>
                  <a:cxn ang="0">
                    <a:pos x="9" y="0"/>
                  </a:cxn>
                  <a:cxn ang="0">
                    <a:pos x="0" y="34"/>
                  </a:cxn>
                  <a:cxn ang="0">
                    <a:pos x="36" y="96"/>
                  </a:cxn>
                  <a:cxn ang="0">
                    <a:pos x="192" y="85"/>
                  </a:cxn>
                  <a:cxn ang="0">
                    <a:pos x="187" y="57"/>
                  </a:cxn>
                  <a:cxn ang="0">
                    <a:pos x="46" y="65"/>
                  </a:cxn>
                  <a:cxn ang="0">
                    <a:pos x="9" y="0"/>
                  </a:cxn>
                </a:cxnLst>
                <a:rect l="0" t="0" r="r" b="b"/>
                <a:pathLst>
                  <a:path w="192" h="96">
                    <a:moveTo>
                      <a:pt x="9" y="0"/>
                    </a:moveTo>
                    <a:lnTo>
                      <a:pt x="0" y="34"/>
                    </a:lnTo>
                    <a:lnTo>
                      <a:pt x="36" y="96"/>
                    </a:lnTo>
                    <a:lnTo>
                      <a:pt x="192" y="85"/>
                    </a:lnTo>
                    <a:lnTo>
                      <a:pt x="187" y="57"/>
                    </a:lnTo>
                    <a:lnTo>
                      <a:pt x="46" y="65"/>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34" name="Freeform 70"/>
              <p:cNvSpPr>
                <a:spLocks/>
              </p:cNvSpPr>
              <p:nvPr/>
            </p:nvSpPr>
            <p:spPr bwMode="auto">
              <a:xfrm>
                <a:off x="2648" y="2622"/>
                <a:ext cx="35" cy="15"/>
              </a:xfrm>
              <a:custGeom>
                <a:avLst/>
                <a:gdLst/>
                <a:ahLst/>
                <a:cxnLst>
                  <a:cxn ang="0">
                    <a:pos x="0" y="9"/>
                  </a:cxn>
                  <a:cxn ang="0">
                    <a:pos x="147" y="0"/>
                  </a:cxn>
                  <a:cxn ang="0">
                    <a:pos x="175" y="64"/>
                  </a:cxn>
                  <a:cxn ang="0">
                    <a:pos x="37" y="75"/>
                  </a:cxn>
                  <a:cxn ang="0">
                    <a:pos x="0" y="9"/>
                  </a:cxn>
                </a:cxnLst>
                <a:rect l="0" t="0" r="r" b="b"/>
                <a:pathLst>
                  <a:path w="175" h="75">
                    <a:moveTo>
                      <a:pt x="0" y="9"/>
                    </a:moveTo>
                    <a:lnTo>
                      <a:pt x="147" y="0"/>
                    </a:lnTo>
                    <a:lnTo>
                      <a:pt x="175" y="64"/>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35" name="Freeform 71"/>
              <p:cNvSpPr>
                <a:spLocks/>
              </p:cNvSpPr>
              <p:nvPr/>
            </p:nvSpPr>
            <p:spPr bwMode="auto">
              <a:xfrm>
                <a:off x="2646" y="2623"/>
                <a:ext cx="38" cy="20"/>
              </a:xfrm>
              <a:custGeom>
                <a:avLst/>
                <a:gdLst/>
                <a:ahLst/>
                <a:cxnLst>
                  <a:cxn ang="0">
                    <a:pos x="9" y="0"/>
                  </a:cxn>
                  <a:cxn ang="0">
                    <a:pos x="0" y="36"/>
                  </a:cxn>
                  <a:cxn ang="0">
                    <a:pos x="35" y="96"/>
                  </a:cxn>
                  <a:cxn ang="0">
                    <a:pos x="191" y="86"/>
                  </a:cxn>
                  <a:cxn ang="0">
                    <a:pos x="184" y="57"/>
                  </a:cxn>
                  <a:cxn ang="0">
                    <a:pos x="46" y="66"/>
                  </a:cxn>
                  <a:cxn ang="0">
                    <a:pos x="9" y="0"/>
                  </a:cxn>
                </a:cxnLst>
                <a:rect l="0" t="0" r="r" b="b"/>
                <a:pathLst>
                  <a:path w="191" h="96">
                    <a:moveTo>
                      <a:pt x="9" y="0"/>
                    </a:moveTo>
                    <a:lnTo>
                      <a:pt x="0" y="36"/>
                    </a:lnTo>
                    <a:lnTo>
                      <a:pt x="35" y="96"/>
                    </a:lnTo>
                    <a:lnTo>
                      <a:pt x="191" y="86"/>
                    </a:lnTo>
                    <a:lnTo>
                      <a:pt x="184"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36" name="Freeform 72"/>
              <p:cNvSpPr>
                <a:spLocks/>
              </p:cNvSpPr>
              <p:nvPr/>
            </p:nvSpPr>
            <p:spPr bwMode="auto">
              <a:xfrm>
                <a:off x="2623" y="2625"/>
                <a:ext cx="35" cy="15"/>
              </a:xfrm>
              <a:custGeom>
                <a:avLst/>
                <a:gdLst/>
                <a:ahLst/>
                <a:cxnLst>
                  <a:cxn ang="0">
                    <a:pos x="0" y="9"/>
                  </a:cxn>
                  <a:cxn ang="0">
                    <a:pos x="149" y="0"/>
                  </a:cxn>
                  <a:cxn ang="0">
                    <a:pos x="176" y="66"/>
                  </a:cxn>
                  <a:cxn ang="0">
                    <a:pos x="38" y="75"/>
                  </a:cxn>
                  <a:cxn ang="0">
                    <a:pos x="0" y="9"/>
                  </a:cxn>
                </a:cxnLst>
                <a:rect l="0" t="0" r="r" b="b"/>
                <a:pathLst>
                  <a:path w="176" h="75">
                    <a:moveTo>
                      <a:pt x="0" y="9"/>
                    </a:moveTo>
                    <a:lnTo>
                      <a:pt x="149" y="0"/>
                    </a:lnTo>
                    <a:lnTo>
                      <a:pt x="176" y="66"/>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37" name="Freeform 73"/>
              <p:cNvSpPr>
                <a:spLocks/>
              </p:cNvSpPr>
              <p:nvPr/>
            </p:nvSpPr>
            <p:spPr bwMode="auto">
              <a:xfrm>
                <a:off x="2621" y="2627"/>
                <a:ext cx="38" cy="20"/>
              </a:xfrm>
              <a:custGeom>
                <a:avLst/>
                <a:gdLst/>
                <a:ahLst/>
                <a:cxnLst>
                  <a:cxn ang="0">
                    <a:pos x="8" y="0"/>
                  </a:cxn>
                  <a:cxn ang="0">
                    <a:pos x="0" y="37"/>
                  </a:cxn>
                  <a:cxn ang="0">
                    <a:pos x="37" y="98"/>
                  </a:cxn>
                  <a:cxn ang="0">
                    <a:pos x="190" y="85"/>
                  </a:cxn>
                  <a:cxn ang="0">
                    <a:pos x="186" y="57"/>
                  </a:cxn>
                  <a:cxn ang="0">
                    <a:pos x="46" y="66"/>
                  </a:cxn>
                  <a:cxn ang="0">
                    <a:pos x="8" y="0"/>
                  </a:cxn>
                </a:cxnLst>
                <a:rect l="0" t="0" r="r" b="b"/>
                <a:pathLst>
                  <a:path w="190" h="98">
                    <a:moveTo>
                      <a:pt x="8" y="0"/>
                    </a:moveTo>
                    <a:lnTo>
                      <a:pt x="0" y="37"/>
                    </a:lnTo>
                    <a:lnTo>
                      <a:pt x="37" y="98"/>
                    </a:lnTo>
                    <a:lnTo>
                      <a:pt x="190" y="85"/>
                    </a:lnTo>
                    <a:lnTo>
                      <a:pt x="186" y="57"/>
                    </a:lnTo>
                    <a:lnTo>
                      <a:pt x="46" y="66"/>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38" name="Freeform 74"/>
              <p:cNvSpPr>
                <a:spLocks/>
              </p:cNvSpPr>
              <p:nvPr/>
            </p:nvSpPr>
            <p:spPr bwMode="auto">
              <a:xfrm>
                <a:off x="2595" y="2629"/>
                <a:ext cx="36" cy="15"/>
              </a:xfrm>
              <a:custGeom>
                <a:avLst/>
                <a:gdLst/>
                <a:ahLst/>
                <a:cxnLst>
                  <a:cxn ang="0">
                    <a:pos x="0" y="11"/>
                  </a:cxn>
                  <a:cxn ang="0">
                    <a:pos x="149" y="0"/>
                  </a:cxn>
                  <a:cxn ang="0">
                    <a:pos x="176" y="65"/>
                  </a:cxn>
                  <a:cxn ang="0">
                    <a:pos x="37" y="74"/>
                  </a:cxn>
                  <a:cxn ang="0">
                    <a:pos x="0" y="11"/>
                  </a:cxn>
                </a:cxnLst>
                <a:rect l="0" t="0" r="r" b="b"/>
                <a:pathLst>
                  <a:path w="176" h="74">
                    <a:moveTo>
                      <a:pt x="0" y="11"/>
                    </a:moveTo>
                    <a:lnTo>
                      <a:pt x="149" y="0"/>
                    </a:lnTo>
                    <a:lnTo>
                      <a:pt x="176" y="65"/>
                    </a:lnTo>
                    <a:lnTo>
                      <a:pt x="37" y="74"/>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39" name="Freeform 75"/>
              <p:cNvSpPr>
                <a:spLocks/>
              </p:cNvSpPr>
              <p:nvPr/>
            </p:nvSpPr>
            <p:spPr bwMode="auto">
              <a:xfrm>
                <a:off x="2594" y="2631"/>
                <a:ext cx="38" cy="20"/>
              </a:xfrm>
              <a:custGeom>
                <a:avLst/>
                <a:gdLst/>
                <a:ahLst/>
                <a:cxnLst>
                  <a:cxn ang="0">
                    <a:pos x="9" y="0"/>
                  </a:cxn>
                  <a:cxn ang="0">
                    <a:pos x="0" y="35"/>
                  </a:cxn>
                  <a:cxn ang="0">
                    <a:pos x="35" y="96"/>
                  </a:cxn>
                  <a:cxn ang="0">
                    <a:pos x="191" y="83"/>
                  </a:cxn>
                  <a:cxn ang="0">
                    <a:pos x="187" y="54"/>
                  </a:cxn>
                  <a:cxn ang="0">
                    <a:pos x="46" y="63"/>
                  </a:cxn>
                  <a:cxn ang="0">
                    <a:pos x="9" y="0"/>
                  </a:cxn>
                </a:cxnLst>
                <a:rect l="0" t="0" r="r" b="b"/>
                <a:pathLst>
                  <a:path w="191" h="96">
                    <a:moveTo>
                      <a:pt x="9" y="0"/>
                    </a:moveTo>
                    <a:lnTo>
                      <a:pt x="0" y="35"/>
                    </a:lnTo>
                    <a:lnTo>
                      <a:pt x="35" y="96"/>
                    </a:lnTo>
                    <a:lnTo>
                      <a:pt x="191" y="83"/>
                    </a:lnTo>
                    <a:lnTo>
                      <a:pt x="187" y="54"/>
                    </a:lnTo>
                    <a:lnTo>
                      <a:pt x="46"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40" name="Freeform 76"/>
              <p:cNvSpPr>
                <a:spLocks/>
              </p:cNvSpPr>
              <p:nvPr/>
            </p:nvSpPr>
            <p:spPr bwMode="auto">
              <a:xfrm>
                <a:off x="2900" y="2589"/>
                <a:ext cx="35" cy="15"/>
              </a:xfrm>
              <a:custGeom>
                <a:avLst/>
                <a:gdLst/>
                <a:ahLst/>
                <a:cxnLst>
                  <a:cxn ang="0">
                    <a:pos x="0" y="9"/>
                  </a:cxn>
                  <a:cxn ang="0">
                    <a:pos x="146" y="0"/>
                  </a:cxn>
                  <a:cxn ang="0">
                    <a:pos x="176" y="65"/>
                  </a:cxn>
                  <a:cxn ang="0">
                    <a:pos x="37" y="74"/>
                  </a:cxn>
                  <a:cxn ang="0">
                    <a:pos x="0" y="9"/>
                  </a:cxn>
                </a:cxnLst>
                <a:rect l="0" t="0" r="r" b="b"/>
                <a:pathLst>
                  <a:path w="176" h="74">
                    <a:moveTo>
                      <a:pt x="0" y="9"/>
                    </a:moveTo>
                    <a:lnTo>
                      <a:pt x="146" y="0"/>
                    </a:lnTo>
                    <a:lnTo>
                      <a:pt x="176" y="65"/>
                    </a:lnTo>
                    <a:lnTo>
                      <a:pt x="37"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41" name="Freeform 77"/>
              <p:cNvSpPr>
                <a:spLocks/>
              </p:cNvSpPr>
              <p:nvPr/>
            </p:nvSpPr>
            <p:spPr bwMode="auto">
              <a:xfrm>
                <a:off x="2898" y="2591"/>
                <a:ext cx="39" cy="19"/>
              </a:xfrm>
              <a:custGeom>
                <a:avLst/>
                <a:gdLst/>
                <a:ahLst/>
                <a:cxnLst>
                  <a:cxn ang="0">
                    <a:pos x="9" y="0"/>
                  </a:cxn>
                  <a:cxn ang="0">
                    <a:pos x="0" y="35"/>
                  </a:cxn>
                  <a:cxn ang="0">
                    <a:pos x="36" y="96"/>
                  </a:cxn>
                  <a:cxn ang="0">
                    <a:pos x="191" y="85"/>
                  </a:cxn>
                  <a:cxn ang="0">
                    <a:pos x="185" y="56"/>
                  </a:cxn>
                  <a:cxn ang="0">
                    <a:pos x="46" y="65"/>
                  </a:cxn>
                  <a:cxn ang="0">
                    <a:pos x="9" y="0"/>
                  </a:cxn>
                </a:cxnLst>
                <a:rect l="0" t="0" r="r" b="b"/>
                <a:pathLst>
                  <a:path w="191" h="96">
                    <a:moveTo>
                      <a:pt x="9" y="0"/>
                    </a:moveTo>
                    <a:lnTo>
                      <a:pt x="0" y="35"/>
                    </a:lnTo>
                    <a:lnTo>
                      <a:pt x="36" y="96"/>
                    </a:lnTo>
                    <a:lnTo>
                      <a:pt x="191" y="85"/>
                    </a:lnTo>
                    <a:lnTo>
                      <a:pt x="185" y="56"/>
                    </a:lnTo>
                    <a:lnTo>
                      <a:pt x="46" y="65"/>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42" name="Freeform 78"/>
              <p:cNvSpPr>
                <a:spLocks/>
              </p:cNvSpPr>
              <p:nvPr/>
            </p:nvSpPr>
            <p:spPr bwMode="auto">
              <a:xfrm>
                <a:off x="2873" y="2593"/>
                <a:ext cx="35" cy="15"/>
              </a:xfrm>
              <a:custGeom>
                <a:avLst/>
                <a:gdLst/>
                <a:ahLst/>
                <a:cxnLst>
                  <a:cxn ang="0">
                    <a:pos x="0" y="9"/>
                  </a:cxn>
                  <a:cxn ang="0">
                    <a:pos x="147" y="0"/>
                  </a:cxn>
                  <a:cxn ang="0">
                    <a:pos x="173" y="66"/>
                  </a:cxn>
                  <a:cxn ang="0">
                    <a:pos x="35" y="75"/>
                  </a:cxn>
                  <a:cxn ang="0">
                    <a:pos x="0" y="9"/>
                  </a:cxn>
                </a:cxnLst>
                <a:rect l="0" t="0" r="r" b="b"/>
                <a:pathLst>
                  <a:path w="173" h="75">
                    <a:moveTo>
                      <a:pt x="0" y="9"/>
                    </a:moveTo>
                    <a:lnTo>
                      <a:pt x="147" y="0"/>
                    </a:lnTo>
                    <a:lnTo>
                      <a:pt x="173" y="66"/>
                    </a:lnTo>
                    <a:lnTo>
                      <a:pt x="35"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43" name="Freeform 79"/>
              <p:cNvSpPr>
                <a:spLocks/>
              </p:cNvSpPr>
              <p:nvPr/>
            </p:nvSpPr>
            <p:spPr bwMode="auto">
              <a:xfrm>
                <a:off x="2871" y="2594"/>
                <a:ext cx="38" cy="20"/>
              </a:xfrm>
              <a:custGeom>
                <a:avLst/>
                <a:gdLst/>
                <a:ahLst/>
                <a:cxnLst>
                  <a:cxn ang="0">
                    <a:pos x="9" y="0"/>
                  </a:cxn>
                  <a:cxn ang="0">
                    <a:pos x="0" y="37"/>
                  </a:cxn>
                  <a:cxn ang="0">
                    <a:pos x="35" y="97"/>
                  </a:cxn>
                  <a:cxn ang="0">
                    <a:pos x="190" y="85"/>
                  </a:cxn>
                  <a:cxn ang="0">
                    <a:pos x="186" y="57"/>
                  </a:cxn>
                  <a:cxn ang="0">
                    <a:pos x="46" y="66"/>
                  </a:cxn>
                  <a:cxn ang="0">
                    <a:pos x="9" y="0"/>
                  </a:cxn>
                </a:cxnLst>
                <a:rect l="0" t="0" r="r" b="b"/>
                <a:pathLst>
                  <a:path w="190" h="97">
                    <a:moveTo>
                      <a:pt x="9" y="0"/>
                    </a:moveTo>
                    <a:lnTo>
                      <a:pt x="0" y="37"/>
                    </a:lnTo>
                    <a:lnTo>
                      <a:pt x="35" y="97"/>
                    </a:lnTo>
                    <a:lnTo>
                      <a:pt x="190" y="85"/>
                    </a:lnTo>
                    <a:lnTo>
                      <a:pt x="186"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44" name="Freeform 80"/>
              <p:cNvSpPr>
                <a:spLocks/>
              </p:cNvSpPr>
              <p:nvPr/>
            </p:nvSpPr>
            <p:spPr bwMode="auto">
              <a:xfrm>
                <a:off x="2847" y="2596"/>
                <a:ext cx="36" cy="15"/>
              </a:xfrm>
              <a:custGeom>
                <a:avLst/>
                <a:gdLst/>
                <a:ahLst/>
                <a:cxnLst>
                  <a:cxn ang="0">
                    <a:pos x="0" y="11"/>
                  </a:cxn>
                  <a:cxn ang="0">
                    <a:pos x="147" y="0"/>
                  </a:cxn>
                  <a:cxn ang="0">
                    <a:pos x="176" y="66"/>
                  </a:cxn>
                  <a:cxn ang="0">
                    <a:pos x="38" y="75"/>
                  </a:cxn>
                  <a:cxn ang="0">
                    <a:pos x="0" y="11"/>
                  </a:cxn>
                </a:cxnLst>
                <a:rect l="0" t="0" r="r" b="b"/>
                <a:pathLst>
                  <a:path w="176" h="75">
                    <a:moveTo>
                      <a:pt x="0" y="11"/>
                    </a:moveTo>
                    <a:lnTo>
                      <a:pt x="147" y="0"/>
                    </a:lnTo>
                    <a:lnTo>
                      <a:pt x="176" y="66"/>
                    </a:lnTo>
                    <a:lnTo>
                      <a:pt x="38"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45" name="Freeform 81"/>
              <p:cNvSpPr>
                <a:spLocks/>
              </p:cNvSpPr>
              <p:nvPr/>
            </p:nvSpPr>
            <p:spPr bwMode="auto">
              <a:xfrm>
                <a:off x="2846" y="2598"/>
                <a:ext cx="38" cy="19"/>
              </a:xfrm>
              <a:custGeom>
                <a:avLst/>
                <a:gdLst/>
                <a:ahLst/>
                <a:cxnLst>
                  <a:cxn ang="0">
                    <a:pos x="9" y="0"/>
                  </a:cxn>
                  <a:cxn ang="0">
                    <a:pos x="0" y="37"/>
                  </a:cxn>
                  <a:cxn ang="0">
                    <a:pos x="36" y="96"/>
                  </a:cxn>
                  <a:cxn ang="0">
                    <a:pos x="192" y="85"/>
                  </a:cxn>
                  <a:cxn ang="0">
                    <a:pos x="185" y="57"/>
                  </a:cxn>
                  <a:cxn ang="0">
                    <a:pos x="47" y="66"/>
                  </a:cxn>
                  <a:cxn ang="0">
                    <a:pos x="9" y="0"/>
                  </a:cxn>
                </a:cxnLst>
                <a:rect l="0" t="0" r="r" b="b"/>
                <a:pathLst>
                  <a:path w="192" h="96">
                    <a:moveTo>
                      <a:pt x="9" y="0"/>
                    </a:moveTo>
                    <a:lnTo>
                      <a:pt x="0" y="37"/>
                    </a:lnTo>
                    <a:lnTo>
                      <a:pt x="36" y="96"/>
                    </a:lnTo>
                    <a:lnTo>
                      <a:pt x="192" y="85"/>
                    </a:lnTo>
                    <a:lnTo>
                      <a:pt x="185" y="57"/>
                    </a:lnTo>
                    <a:lnTo>
                      <a:pt x="47"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46" name="Freeform 82"/>
              <p:cNvSpPr>
                <a:spLocks/>
              </p:cNvSpPr>
              <p:nvPr/>
            </p:nvSpPr>
            <p:spPr bwMode="auto">
              <a:xfrm>
                <a:off x="2820" y="2601"/>
                <a:ext cx="36" cy="14"/>
              </a:xfrm>
              <a:custGeom>
                <a:avLst/>
                <a:gdLst/>
                <a:ahLst/>
                <a:cxnLst>
                  <a:cxn ang="0">
                    <a:pos x="0" y="7"/>
                  </a:cxn>
                  <a:cxn ang="0">
                    <a:pos x="147" y="0"/>
                  </a:cxn>
                  <a:cxn ang="0">
                    <a:pos x="176" y="62"/>
                  </a:cxn>
                  <a:cxn ang="0">
                    <a:pos x="37" y="71"/>
                  </a:cxn>
                  <a:cxn ang="0">
                    <a:pos x="0" y="7"/>
                  </a:cxn>
                </a:cxnLst>
                <a:rect l="0" t="0" r="r" b="b"/>
                <a:pathLst>
                  <a:path w="176" h="71">
                    <a:moveTo>
                      <a:pt x="0" y="7"/>
                    </a:moveTo>
                    <a:lnTo>
                      <a:pt x="147" y="0"/>
                    </a:lnTo>
                    <a:lnTo>
                      <a:pt x="176" y="62"/>
                    </a:lnTo>
                    <a:lnTo>
                      <a:pt x="37" y="71"/>
                    </a:lnTo>
                    <a:lnTo>
                      <a:pt x="0" y="7"/>
                    </a:lnTo>
                    <a:close/>
                  </a:path>
                </a:pathLst>
              </a:custGeom>
              <a:solidFill>
                <a:srgbClr val="2973CC"/>
              </a:solidFill>
              <a:ln w="0">
                <a:solidFill>
                  <a:srgbClr val="000000"/>
                </a:solidFill>
                <a:prstDash val="solid"/>
                <a:round/>
                <a:headEnd/>
                <a:tailEnd/>
              </a:ln>
            </p:spPr>
            <p:txBody>
              <a:bodyPr/>
              <a:lstStyle/>
              <a:p>
                <a:endParaRPr lang="es-CO"/>
              </a:p>
            </p:txBody>
          </p:sp>
          <p:sp>
            <p:nvSpPr>
              <p:cNvPr id="113747" name="Freeform 83"/>
              <p:cNvSpPr>
                <a:spLocks/>
              </p:cNvSpPr>
              <p:nvPr/>
            </p:nvSpPr>
            <p:spPr bwMode="auto">
              <a:xfrm>
                <a:off x="2819" y="2602"/>
                <a:ext cx="38" cy="19"/>
              </a:xfrm>
              <a:custGeom>
                <a:avLst/>
                <a:gdLst/>
                <a:ahLst/>
                <a:cxnLst>
                  <a:cxn ang="0">
                    <a:pos x="9" y="0"/>
                  </a:cxn>
                  <a:cxn ang="0">
                    <a:pos x="0" y="36"/>
                  </a:cxn>
                  <a:cxn ang="0">
                    <a:pos x="35" y="96"/>
                  </a:cxn>
                  <a:cxn ang="0">
                    <a:pos x="190" y="84"/>
                  </a:cxn>
                  <a:cxn ang="0">
                    <a:pos x="185" y="55"/>
                  </a:cxn>
                  <a:cxn ang="0">
                    <a:pos x="46" y="64"/>
                  </a:cxn>
                  <a:cxn ang="0">
                    <a:pos x="9" y="0"/>
                  </a:cxn>
                </a:cxnLst>
                <a:rect l="0" t="0" r="r" b="b"/>
                <a:pathLst>
                  <a:path w="190" h="96">
                    <a:moveTo>
                      <a:pt x="9" y="0"/>
                    </a:moveTo>
                    <a:lnTo>
                      <a:pt x="0" y="36"/>
                    </a:lnTo>
                    <a:lnTo>
                      <a:pt x="35" y="96"/>
                    </a:lnTo>
                    <a:lnTo>
                      <a:pt x="190" y="84"/>
                    </a:lnTo>
                    <a:lnTo>
                      <a:pt x="185"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48" name="Freeform 84"/>
              <p:cNvSpPr>
                <a:spLocks/>
              </p:cNvSpPr>
              <p:nvPr/>
            </p:nvSpPr>
            <p:spPr bwMode="auto">
              <a:xfrm>
                <a:off x="2989" y="2577"/>
                <a:ext cx="36" cy="15"/>
              </a:xfrm>
              <a:custGeom>
                <a:avLst/>
                <a:gdLst/>
                <a:ahLst/>
                <a:cxnLst>
                  <a:cxn ang="0">
                    <a:pos x="0" y="9"/>
                  </a:cxn>
                  <a:cxn ang="0">
                    <a:pos x="149" y="0"/>
                  </a:cxn>
                  <a:cxn ang="0">
                    <a:pos x="179" y="66"/>
                  </a:cxn>
                  <a:cxn ang="0">
                    <a:pos x="38" y="74"/>
                  </a:cxn>
                  <a:cxn ang="0">
                    <a:pos x="0" y="9"/>
                  </a:cxn>
                </a:cxnLst>
                <a:rect l="0" t="0" r="r" b="b"/>
                <a:pathLst>
                  <a:path w="179" h="74">
                    <a:moveTo>
                      <a:pt x="0" y="9"/>
                    </a:moveTo>
                    <a:lnTo>
                      <a:pt x="149" y="0"/>
                    </a:lnTo>
                    <a:lnTo>
                      <a:pt x="179" y="66"/>
                    </a:lnTo>
                    <a:lnTo>
                      <a:pt x="38"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49" name="Freeform 85"/>
              <p:cNvSpPr>
                <a:spLocks/>
              </p:cNvSpPr>
              <p:nvPr/>
            </p:nvSpPr>
            <p:spPr bwMode="auto">
              <a:xfrm>
                <a:off x="2988" y="2579"/>
                <a:ext cx="38" cy="19"/>
              </a:xfrm>
              <a:custGeom>
                <a:avLst/>
                <a:gdLst/>
                <a:ahLst/>
                <a:cxnLst>
                  <a:cxn ang="0">
                    <a:pos x="7" y="0"/>
                  </a:cxn>
                  <a:cxn ang="0">
                    <a:pos x="0" y="35"/>
                  </a:cxn>
                  <a:cxn ang="0">
                    <a:pos x="37" y="96"/>
                  </a:cxn>
                  <a:cxn ang="0">
                    <a:pos x="190" y="85"/>
                  </a:cxn>
                  <a:cxn ang="0">
                    <a:pos x="186" y="57"/>
                  </a:cxn>
                  <a:cxn ang="0">
                    <a:pos x="45" y="65"/>
                  </a:cxn>
                  <a:cxn ang="0">
                    <a:pos x="7" y="0"/>
                  </a:cxn>
                </a:cxnLst>
                <a:rect l="0" t="0" r="r" b="b"/>
                <a:pathLst>
                  <a:path w="190" h="96">
                    <a:moveTo>
                      <a:pt x="7" y="0"/>
                    </a:moveTo>
                    <a:lnTo>
                      <a:pt x="0" y="35"/>
                    </a:lnTo>
                    <a:lnTo>
                      <a:pt x="37" y="96"/>
                    </a:lnTo>
                    <a:lnTo>
                      <a:pt x="190" y="85"/>
                    </a:lnTo>
                    <a:lnTo>
                      <a:pt x="186" y="57"/>
                    </a:lnTo>
                    <a:lnTo>
                      <a:pt x="45" y="65"/>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750" name="Freeform 86"/>
              <p:cNvSpPr>
                <a:spLocks/>
              </p:cNvSpPr>
              <p:nvPr/>
            </p:nvSpPr>
            <p:spPr bwMode="auto">
              <a:xfrm>
                <a:off x="2959" y="2581"/>
                <a:ext cx="35" cy="14"/>
              </a:xfrm>
              <a:custGeom>
                <a:avLst/>
                <a:gdLst/>
                <a:ahLst/>
                <a:cxnLst>
                  <a:cxn ang="0">
                    <a:pos x="0" y="7"/>
                  </a:cxn>
                  <a:cxn ang="0">
                    <a:pos x="147" y="0"/>
                  </a:cxn>
                  <a:cxn ang="0">
                    <a:pos x="176" y="62"/>
                  </a:cxn>
                  <a:cxn ang="0">
                    <a:pos x="38" y="71"/>
                  </a:cxn>
                  <a:cxn ang="0">
                    <a:pos x="0" y="7"/>
                  </a:cxn>
                </a:cxnLst>
                <a:rect l="0" t="0" r="r" b="b"/>
                <a:pathLst>
                  <a:path w="176" h="71">
                    <a:moveTo>
                      <a:pt x="0" y="7"/>
                    </a:moveTo>
                    <a:lnTo>
                      <a:pt x="147" y="0"/>
                    </a:lnTo>
                    <a:lnTo>
                      <a:pt x="176" y="62"/>
                    </a:lnTo>
                    <a:lnTo>
                      <a:pt x="38" y="71"/>
                    </a:lnTo>
                    <a:lnTo>
                      <a:pt x="0" y="7"/>
                    </a:lnTo>
                    <a:close/>
                  </a:path>
                </a:pathLst>
              </a:custGeom>
              <a:solidFill>
                <a:srgbClr val="2973CC"/>
              </a:solidFill>
              <a:ln w="0">
                <a:solidFill>
                  <a:srgbClr val="000000"/>
                </a:solidFill>
                <a:prstDash val="solid"/>
                <a:round/>
                <a:headEnd/>
                <a:tailEnd/>
              </a:ln>
            </p:spPr>
            <p:txBody>
              <a:bodyPr/>
              <a:lstStyle/>
              <a:p>
                <a:endParaRPr lang="es-CO"/>
              </a:p>
            </p:txBody>
          </p:sp>
          <p:sp>
            <p:nvSpPr>
              <p:cNvPr id="113751" name="Freeform 87"/>
              <p:cNvSpPr>
                <a:spLocks/>
              </p:cNvSpPr>
              <p:nvPr/>
            </p:nvSpPr>
            <p:spPr bwMode="auto">
              <a:xfrm>
                <a:off x="2958" y="2582"/>
                <a:ext cx="38" cy="19"/>
              </a:xfrm>
              <a:custGeom>
                <a:avLst/>
                <a:gdLst/>
                <a:ahLst/>
                <a:cxnLst>
                  <a:cxn ang="0">
                    <a:pos x="5" y="0"/>
                  </a:cxn>
                  <a:cxn ang="0">
                    <a:pos x="0" y="36"/>
                  </a:cxn>
                  <a:cxn ang="0">
                    <a:pos x="34" y="97"/>
                  </a:cxn>
                  <a:cxn ang="0">
                    <a:pos x="190" y="87"/>
                  </a:cxn>
                  <a:cxn ang="0">
                    <a:pos x="183" y="58"/>
                  </a:cxn>
                  <a:cxn ang="0">
                    <a:pos x="45" y="64"/>
                  </a:cxn>
                  <a:cxn ang="0">
                    <a:pos x="5" y="0"/>
                  </a:cxn>
                </a:cxnLst>
                <a:rect l="0" t="0" r="r" b="b"/>
                <a:pathLst>
                  <a:path w="190" h="97">
                    <a:moveTo>
                      <a:pt x="5" y="0"/>
                    </a:moveTo>
                    <a:lnTo>
                      <a:pt x="0" y="36"/>
                    </a:lnTo>
                    <a:lnTo>
                      <a:pt x="34" y="97"/>
                    </a:lnTo>
                    <a:lnTo>
                      <a:pt x="190" y="87"/>
                    </a:lnTo>
                    <a:lnTo>
                      <a:pt x="183" y="58"/>
                    </a:lnTo>
                    <a:lnTo>
                      <a:pt x="45" y="64"/>
                    </a:lnTo>
                    <a:lnTo>
                      <a:pt x="5" y="0"/>
                    </a:lnTo>
                    <a:close/>
                  </a:path>
                </a:pathLst>
              </a:custGeom>
              <a:solidFill>
                <a:srgbClr val="2973CC"/>
              </a:solidFill>
              <a:ln w="0">
                <a:solidFill>
                  <a:srgbClr val="000000"/>
                </a:solidFill>
                <a:prstDash val="solid"/>
                <a:round/>
                <a:headEnd/>
                <a:tailEnd/>
              </a:ln>
            </p:spPr>
            <p:txBody>
              <a:bodyPr/>
              <a:lstStyle/>
              <a:p>
                <a:endParaRPr lang="es-CO"/>
              </a:p>
            </p:txBody>
          </p:sp>
          <p:sp>
            <p:nvSpPr>
              <p:cNvPr id="113752" name="Freeform 88"/>
              <p:cNvSpPr>
                <a:spLocks/>
              </p:cNvSpPr>
              <p:nvPr/>
            </p:nvSpPr>
            <p:spPr bwMode="auto">
              <a:xfrm>
                <a:off x="2932" y="2584"/>
                <a:ext cx="35" cy="15"/>
              </a:xfrm>
              <a:custGeom>
                <a:avLst/>
                <a:gdLst/>
                <a:ahLst/>
                <a:cxnLst>
                  <a:cxn ang="0">
                    <a:pos x="0" y="9"/>
                  </a:cxn>
                  <a:cxn ang="0">
                    <a:pos x="149" y="0"/>
                  </a:cxn>
                  <a:cxn ang="0">
                    <a:pos x="178" y="64"/>
                  </a:cxn>
                  <a:cxn ang="0">
                    <a:pos x="37" y="75"/>
                  </a:cxn>
                  <a:cxn ang="0">
                    <a:pos x="0" y="9"/>
                  </a:cxn>
                </a:cxnLst>
                <a:rect l="0" t="0" r="r" b="b"/>
                <a:pathLst>
                  <a:path w="178" h="75">
                    <a:moveTo>
                      <a:pt x="0" y="9"/>
                    </a:moveTo>
                    <a:lnTo>
                      <a:pt x="149" y="0"/>
                    </a:lnTo>
                    <a:lnTo>
                      <a:pt x="178" y="64"/>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53" name="Freeform 89"/>
              <p:cNvSpPr>
                <a:spLocks/>
              </p:cNvSpPr>
              <p:nvPr/>
            </p:nvSpPr>
            <p:spPr bwMode="auto">
              <a:xfrm>
                <a:off x="2930" y="2586"/>
                <a:ext cx="38" cy="19"/>
              </a:xfrm>
              <a:custGeom>
                <a:avLst/>
                <a:gdLst/>
                <a:ahLst/>
                <a:cxnLst>
                  <a:cxn ang="0">
                    <a:pos x="9" y="0"/>
                  </a:cxn>
                  <a:cxn ang="0">
                    <a:pos x="0" y="34"/>
                  </a:cxn>
                  <a:cxn ang="0">
                    <a:pos x="37" y="96"/>
                  </a:cxn>
                  <a:cxn ang="0">
                    <a:pos x="190" y="83"/>
                  </a:cxn>
                  <a:cxn ang="0">
                    <a:pos x="187" y="57"/>
                  </a:cxn>
                  <a:cxn ang="0">
                    <a:pos x="46" y="66"/>
                  </a:cxn>
                  <a:cxn ang="0">
                    <a:pos x="9" y="0"/>
                  </a:cxn>
                </a:cxnLst>
                <a:rect l="0" t="0" r="r" b="b"/>
                <a:pathLst>
                  <a:path w="190" h="96">
                    <a:moveTo>
                      <a:pt x="9" y="0"/>
                    </a:moveTo>
                    <a:lnTo>
                      <a:pt x="0" y="34"/>
                    </a:lnTo>
                    <a:lnTo>
                      <a:pt x="37" y="96"/>
                    </a:lnTo>
                    <a:lnTo>
                      <a:pt x="190" y="83"/>
                    </a:lnTo>
                    <a:lnTo>
                      <a:pt x="187"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54" name="Freeform 90"/>
              <p:cNvSpPr>
                <a:spLocks/>
              </p:cNvSpPr>
              <p:nvPr/>
            </p:nvSpPr>
            <p:spPr bwMode="auto">
              <a:xfrm>
                <a:off x="2776" y="2670"/>
                <a:ext cx="35" cy="15"/>
              </a:xfrm>
              <a:custGeom>
                <a:avLst/>
                <a:gdLst/>
                <a:ahLst/>
                <a:cxnLst>
                  <a:cxn ang="0">
                    <a:pos x="0" y="9"/>
                  </a:cxn>
                  <a:cxn ang="0">
                    <a:pos x="149" y="0"/>
                  </a:cxn>
                  <a:cxn ang="0">
                    <a:pos x="178" y="65"/>
                  </a:cxn>
                  <a:cxn ang="0">
                    <a:pos x="38" y="74"/>
                  </a:cxn>
                  <a:cxn ang="0">
                    <a:pos x="0" y="9"/>
                  </a:cxn>
                </a:cxnLst>
                <a:rect l="0" t="0" r="r" b="b"/>
                <a:pathLst>
                  <a:path w="178" h="74">
                    <a:moveTo>
                      <a:pt x="0" y="9"/>
                    </a:moveTo>
                    <a:lnTo>
                      <a:pt x="149" y="0"/>
                    </a:lnTo>
                    <a:lnTo>
                      <a:pt x="178" y="65"/>
                    </a:lnTo>
                    <a:lnTo>
                      <a:pt x="38"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55" name="Freeform 91"/>
              <p:cNvSpPr>
                <a:spLocks/>
              </p:cNvSpPr>
              <p:nvPr/>
            </p:nvSpPr>
            <p:spPr bwMode="auto">
              <a:xfrm>
                <a:off x="2774" y="2672"/>
                <a:ext cx="38" cy="19"/>
              </a:xfrm>
              <a:custGeom>
                <a:avLst/>
                <a:gdLst/>
                <a:ahLst/>
                <a:cxnLst>
                  <a:cxn ang="0">
                    <a:pos x="8" y="0"/>
                  </a:cxn>
                  <a:cxn ang="0">
                    <a:pos x="0" y="37"/>
                  </a:cxn>
                  <a:cxn ang="0">
                    <a:pos x="37" y="96"/>
                  </a:cxn>
                  <a:cxn ang="0">
                    <a:pos x="190" y="85"/>
                  </a:cxn>
                  <a:cxn ang="0">
                    <a:pos x="186" y="56"/>
                  </a:cxn>
                  <a:cxn ang="0">
                    <a:pos x="46" y="65"/>
                  </a:cxn>
                  <a:cxn ang="0">
                    <a:pos x="8" y="0"/>
                  </a:cxn>
                </a:cxnLst>
                <a:rect l="0" t="0" r="r" b="b"/>
                <a:pathLst>
                  <a:path w="190" h="96">
                    <a:moveTo>
                      <a:pt x="8" y="0"/>
                    </a:moveTo>
                    <a:lnTo>
                      <a:pt x="0" y="37"/>
                    </a:lnTo>
                    <a:lnTo>
                      <a:pt x="37" y="96"/>
                    </a:lnTo>
                    <a:lnTo>
                      <a:pt x="190" y="85"/>
                    </a:lnTo>
                    <a:lnTo>
                      <a:pt x="186" y="56"/>
                    </a:lnTo>
                    <a:lnTo>
                      <a:pt x="46" y="65"/>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56" name="Freeform 92"/>
              <p:cNvSpPr>
                <a:spLocks/>
              </p:cNvSpPr>
              <p:nvPr/>
            </p:nvSpPr>
            <p:spPr bwMode="auto">
              <a:xfrm>
                <a:off x="2748" y="2674"/>
                <a:ext cx="36" cy="15"/>
              </a:xfrm>
              <a:custGeom>
                <a:avLst/>
                <a:gdLst/>
                <a:ahLst/>
                <a:cxnLst>
                  <a:cxn ang="0">
                    <a:pos x="0" y="11"/>
                  </a:cxn>
                  <a:cxn ang="0">
                    <a:pos x="149" y="0"/>
                  </a:cxn>
                  <a:cxn ang="0">
                    <a:pos x="176" y="66"/>
                  </a:cxn>
                  <a:cxn ang="0">
                    <a:pos x="37" y="75"/>
                  </a:cxn>
                  <a:cxn ang="0">
                    <a:pos x="0" y="11"/>
                  </a:cxn>
                </a:cxnLst>
                <a:rect l="0" t="0" r="r" b="b"/>
                <a:pathLst>
                  <a:path w="176" h="75">
                    <a:moveTo>
                      <a:pt x="0" y="11"/>
                    </a:moveTo>
                    <a:lnTo>
                      <a:pt x="149" y="0"/>
                    </a:lnTo>
                    <a:lnTo>
                      <a:pt x="176" y="66"/>
                    </a:lnTo>
                    <a:lnTo>
                      <a:pt x="37"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57" name="Freeform 93"/>
              <p:cNvSpPr>
                <a:spLocks/>
              </p:cNvSpPr>
              <p:nvPr/>
            </p:nvSpPr>
            <p:spPr bwMode="auto">
              <a:xfrm>
                <a:off x="2747" y="2676"/>
                <a:ext cx="38" cy="19"/>
              </a:xfrm>
              <a:custGeom>
                <a:avLst/>
                <a:gdLst/>
                <a:ahLst/>
                <a:cxnLst>
                  <a:cxn ang="0">
                    <a:pos x="9" y="0"/>
                  </a:cxn>
                  <a:cxn ang="0">
                    <a:pos x="0" y="35"/>
                  </a:cxn>
                  <a:cxn ang="0">
                    <a:pos x="35" y="97"/>
                  </a:cxn>
                  <a:cxn ang="0">
                    <a:pos x="191" y="84"/>
                  </a:cxn>
                  <a:cxn ang="0">
                    <a:pos x="187" y="55"/>
                  </a:cxn>
                  <a:cxn ang="0">
                    <a:pos x="46" y="64"/>
                  </a:cxn>
                  <a:cxn ang="0">
                    <a:pos x="9" y="0"/>
                  </a:cxn>
                </a:cxnLst>
                <a:rect l="0" t="0" r="r" b="b"/>
                <a:pathLst>
                  <a:path w="191" h="97">
                    <a:moveTo>
                      <a:pt x="9" y="0"/>
                    </a:moveTo>
                    <a:lnTo>
                      <a:pt x="0" y="35"/>
                    </a:lnTo>
                    <a:lnTo>
                      <a:pt x="35" y="97"/>
                    </a:lnTo>
                    <a:lnTo>
                      <a:pt x="191" y="84"/>
                    </a:lnTo>
                    <a:lnTo>
                      <a:pt x="187"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58" name="Freeform 94"/>
              <p:cNvSpPr>
                <a:spLocks/>
              </p:cNvSpPr>
              <p:nvPr/>
            </p:nvSpPr>
            <p:spPr bwMode="auto">
              <a:xfrm>
                <a:off x="2723" y="2678"/>
                <a:ext cx="35" cy="14"/>
              </a:xfrm>
              <a:custGeom>
                <a:avLst/>
                <a:gdLst/>
                <a:ahLst/>
                <a:cxnLst>
                  <a:cxn ang="0">
                    <a:pos x="0" y="9"/>
                  </a:cxn>
                  <a:cxn ang="0">
                    <a:pos x="148" y="0"/>
                  </a:cxn>
                  <a:cxn ang="0">
                    <a:pos x="173" y="64"/>
                  </a:cxn>
                  <a:cxn ang="0">
                    <a:pos x="36" y="73"/>
                  </a:cxn>
                  <a:cxn ang="0">
                    <a:pos x="0" y="9"/>
                  </a:cxn>
                </a:cxnLst>
                <a:rect l="0" t="0" r="r" b="b"/>
                <a:pathLst>
                  <a:path w="173" h="73">
                    <a:moveTo>
                      <a:pt x="0" y="9"/>
                    </a:moveTo>
                    <a:lnTo>
                      <a:pt x="148" y="0"/>
                    </a:lnTo>
                    <a:lnTo>
                      <a:pt x="173" y="64"/>
                    </a:lnTo>
                    <a:lnTo>
                      <a:pt x="36"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59" name="Freeform 95"/>
              <p:cNvSpPr>
                <a:spLocks/>
              </p:cNvSpPr>
              <p:nvPr/>
            </p:nvSpPr>
            <p:spPr bwMode="auto">
              <a:xfrm>
                <a:off x="2721" y="2680"/>
                <a:ext cx="38" cy="19"/>
              </a:xfrm>
              <a:custGeom>
                <a:avLst/>
                <a:gdLst/>
                <a:ahLst/>
                <a:cxnLst>
                  <a:cxn ang="0">
                    <a:pos x="8" y="0"/>
                  </a:cxn>
                  <a:cxn ang="0">
                    <a:pos x="0" y="35"/>
                  </a:cxn>
                  <a:cxn ang="0">
                    <a:pos x="34" y="96"/>
                  </a:cxn>
                  <a:cxn ang="0">
                    <a:pos x="190" y="85"/>
                  </a:cxn>
                  <a:cxn ang="0">
                    <a:pos x="186" y="57"/>
                  </a:cxn>
                  <a:cxn ang="0">
                    <a:pos x="46" y="64"/>
                  </a:cxn>
                  <a:cxn ang="0">
                    <a:pos x="8" y="0"/>
                  </a:cxn>
                </a:cxnLst>
                <a:rect l="0" t="0" r="r" b="b"/>
                <a:pathLst>
                  <a:path w="190" h="96">
                    <a:moveTo>
                      <a:pt x="8" y="0"/>
                    </a:moveTo>
                    <a:lnTo>
                      <a:pt x="0" y="35"/>
                    </a:lnTo>
                    <a:lnTo>
                      <a:pt x="34" y="96"/>
                    </a:lnTo>
                    <a:lnTo>
                      <a:pt x="190" y="85"/>
                    </a:lnTo>
                    <a:lnTo>
                      <a:pt x="186" y="57"/>
                    </a:lnTo>
                    <a:lnTo>
                      <a:pt x="46" y="64"/>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60" name="Freeform 96"/>
              <p:cNvSpPr>
                <a:spLocks/>
              </p:cNvSpPr>
              <p:nvPr/>
            </p:nvSpPr>
            <p:spPr bwMode="auto">
              <a:xfrm>
                <a:off x="2696" y="2682"/>
                <a:ext cx="35" cy="15"/>
              </a:xfrm>
              <a:custGeom>
                <a:avLst/>
                <a:gdLst/>
                <a:ahLst/>
                <a:cxnLst>
                  <a:cxn ang="0">
                    <a:pos x="0" y="8"/>
                  </a:cxn>
                  <a:cxn ang="0">
                    <a:pos x="149" y="0"/>
                  </a:cxn>
                  <a:cxn ang="0">
                    <a:pos x="176" y="63"/>
                  </a:cxn>
                  <a:cxn ang="0">
                    <a:pos x="37" y="74"/>
                  </a:cxn>
                  <a:cxn ang="0">
                    <a:pos x="0" y="8"/>
                  </a:cxn>
                </a:cxnLst>
                <a:rect l="0" t="0" r="r" b="b"/>
                <a:pathLst>
                  <a:path w="176" h="74">
                    <a:moveTo>
                      <a:pt x="0" y="8"/>
                    </a:moveTo>
                    <a:lnTo>
                      <a:pt x="149" y="0"/>
                    </a:lnTo>
                    <a:lnTo>
                      <a:pt x="176" y="63"/>
                    </a:lnTo>
                    <a:lnTo>
                      <a:pt x="37" y="74"/>
                    </a:lnTo>
                    <a:lnTo>
                      <a:pt x="0" y="8"/>
                    </a:lnTo>
                    <a:close/>
                  </a:path>
                </a:pathLst>
              </a:custGeom>
              <a:solidFill>
                <a:srgbClr val="2973CC"/>
              </a:solidFill>
              <a:ln w="0">
                <a:solidFill>
                  <a:srgbClr val="000000"/>
                </a:solidFill>
                <a:prstDash val="solid"/>
                <a:round/>
                <a:headEnd/>
                <a:tailEnd/>
              </a:ln>
            </p:spPr>
            <p:txBody>
              <a:bodyPr/>
              <a:lstStyle/>
              <a:p>
                <a:endParaRPr lang="es-CO"/>
              </a:p>
            </p:txBody>
          </p:sp>
          <p:sp>
            <p:nvSpPr>
              <p:cNvPr id="113761" name="Freeform 97"/>
              <p:cNvSpPr>
                <a:spLocks/>
              </p:cNvSpPr>
              <p:nvPr/>
            </p:nvSpPr>
            <p:spPr bwMode="auto">
              <a:xfrm>
                <a:off x="2694" y="2683"/>
                <a:ext cx="38" cy="20"/>
              </a:xfrm>
              <a:custGeom>
                <a:avLst/>
                <a:gdLst/>
                <a:ahLst/>
                <a:cxnLst>
                  <a:cxn ang="0">
                    <a:pos x="9" y="0"/>
                  </a:cxn>
                  <a:cxn ang="0">
                    <a:pos x="0" y="36"/>
                  </a:cxn>
                  <a:cxn ang="0">
                    <a:pos x="36" y="98"/>
                  </a:cxn>
                  <a:cxn ang="0">
                    <a:pos x="192" y="84"/>
                  </a:cxn>
                  <a:cxn ang="0">
                    <a:pos x="187" y="57"/>
                  </a:cxn>
                  <a:cxn ang="0">
                    <a:pos x="46" y="66"/>
                  </a:cxn>
                  <a:cxn ang="0">
                    <a:pos x="9" y="0"/>
                  </a:cxn>
                </a:cxnLst>
                <a:rect l="0" t="0" r="r" b="b"/>
                <a:pathLst>
                  <a:path w="192" h="98">
                    <a:moveTo>
                      <a:pt x="9" y="0"/>
                    </a:moveTo>
                    <a:lnTo>
                      <a:pt x="0" y="36"/>
                    </a:lnTo>
                    <a:lnTo>
                      <a:pt x="36" y="98"/>
                    </a:lnTo>
                    <a:lnTo>
                      <a:pt x="192" y="84"/>
                    </a:lnTo>
                    <a:lnTo>
                      <a:pt x="187"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62" name="Freeform 98"/>
              <p:cNvSpPr>
                <a:spLocks/>
              </p:cNvSpPr>
              <p:nvPr/>
            </p:nvSpPr>
            <p:spPr bwMode="auto">
              <a:xfrm>
                <a:off x="2890" y="2655"/>
                <a:ext cx="35" cy="15"/>
              </a:xfrm>
              <a:custGeom>
                <a:avLst/>
                <a:gdLst/>
                <a:ahLst/>
                <a:cxnLst>
                  <a:cxn ang="0">
                    <a:pos x="0" y="9"/>
                  </a:cxn>
                  <a:cxn ang="0">
                    <a:pos x="147" y="0"/>
                  </a:cxn>
                  <a:cxn ang="0">
                    <a:pos x="176" y="64"/>
                  </a:cxn>
                  <a:cxn ang="0">
                    <a:pos x="37" y="73"/>
                  </a:cxn>
                  <a:cxn ang="0">
                    <a:pos x="0" y="9"/>
                  </a:cxn>
                </a:cxnLst>
                <a:rect l="0" t="0" r="r" b="b"/>
                <a:pathLst>
                  <a:path w="176" h="73">
                    <a:moveTo>
                      <a:pt x="0" y="9"/>
                    </a:moveTo>
                    <a:lnTo>
                      <a:pt x="147" y="0"/>
                    </a:lnTo>
                    <a:lnTo>
                      <a:pt x="176" y="64"/>
                    </a:lnTo>
                    <a:lnTo>
                      <a:pt x="37"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63" name="Freeform 99"/>
              <p:cNvSpPr>
                <a:spLocks/>
              </p:cNvSpPr>
              <p:nvPr/>
            </p:nvSpPr>
            <p:spPr bwMode="auto">
              <a:xfrm>
                <a:off x="2888" y="2657"/>
                <a:ext cx="39" cy="19"/>
              </a:xfrm>
              <a:custGeom>
                <a:avLst/>
                <a:gdLst/>
                <a:ahLst/>
                <a:cxnLst>
                  <a:cxn ang="0">
                    <a:pos x="9" y="0"/>
                  </a:cxn>
                  <a:cxn ang="0">
                    <a:pos x="0" y="35"/>
                  </a:cxn>
                  <a:cxn ang="0">
                    <a:pos x="36" y="96"/>
                  </a:cxn>
                  <a:cxn ang="0">
                    <a:pos x="192" y="83"/>
                  </a:cxn>
                  <a:cxn ang="0">
                    <a:pos x="185" y="55"/>
                  </a:cxn>
                  <a:cxn ang="0">
                    <a:pos x="46" y="64"/>
                  </a:cxn>
                  <a:cxn ang="0">
                    <a:pos x="9" y="0"/>
                  </a:cxn>
                </a:cxnLst>
                <a:rect l="0" t="0" r="r" b="b"/>
                <a:pathLst>
                  <a:path w="192" h="96">
                    <a:moveTo>
                      <a:pt x="9" y="0"/>
                    </a:moveTo>
                    <a:lnTo>
                      <a:pt x="0" y="35"/>
                    </a:lnTo>
                    <a:lnTo>
                      <a:pt x="36" y="96"/>
                    </a:lnTo>
                    <a:lnTo>
                      <a:pt x="192" y="83"/>
                    </a:lnTo>
                    <a:lnTo>
                      <a:pt x="185"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64" name="Freeform 100"/>
              <p:cNvSpPr>
                <a:spLocks/>
              </p:cNvSpPr>
              <p:nvPr/>
            </p:nvSpPr>
            <p:spPr bwMode="auto">
              <a:xfrm>
                <a:off x="2863" y="2659"/>
                <a:ext cx="35" cy="15"/>
              </a:xfrm>
              <a:custGeom>
                <a:avLst/>
                <a:gdLst/>
                <a:ahLst/>
                <a:cxnLst>
                  <a:cxn ang="0">
                    <a:pos x="0" y="9"/>
                  </a:cxn>
                  <a:cxn ang="0">
                    <a:pos x="146" y="0"/>
                  </a:cxn>
                  <a:cxn ang="0">
                    <a:pos x="174" y="64"/>
                  </a:cxn>
                  <a:cxn ang="0">
                    <a:pos x="37" y="74"/>
                  </a:cxn>
                  <a:cxn ang="0">
                    <a:pos x="0" y="9"/>
                  </a:cxn>
                </a:cxnLst>
                <a:rect l="0" t="0" r="r" b="b"/>
                <a:pathLst>
                  <a:path w="174" h="74">
                    <a:moveTo>
                      <a:pt x="0" y="9"/>
                    </a:moveTo>
                    <a:lnTo>
                      <a:pt x="146" y="0"/>
                    </a:lnTo>
                    <a:lnTo>
                      <a:pt x="174" y="64"/>
                    </a:lnTo>
                    <a:lnTo>
                      <a:pt x="37"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65" name="Freeform 101"/>
              <p:cNvSpPr>
                <a:spLocks/>
              </p:cNvSpPr>
              <p:nvPr/>
            </p:nvSpPr>
            <p:spPr bwMode="auto">
              <a:xfrm>
                <a:off x="2861" y="2661"/>
                <a:ext cx="38" cy="20"/>
              </a:xfrm>
              <a:custGeom>
                <a:avLst/>
                <a:gdLst/>
                <a:ahLst/>
                <a:cxnLst>
                  <a:cxn ang="0">
                    <a:pos x="6" y="0"/>
                  </a:cxn>
                  <a:cxn ang="0">
                    <a:pos x="0" y="35"/>
                  </a:cxn>
                  <a:cxn ang="0">
                    <a:pos x="34" y="97"/>
                  </a:cxn>
                  <a:cxn ang="0">
                    <a:pos x="188" y="85"/>
                  </a:cxn>
                  <a:cxn ang="0">
                    <a:pos x="183" y="57"/>
                  </a:cxn>
                  <a:cxn ang="0">
                    <a:pos x="46" y="63"/>
                  </a:cxn>
                  <a:cxn ang="0">
                    <a:pos x="6" y="0"/>
                  </a:cxn>
                </a:cxnLst>
                <a:rect l="0" t="0" r="r" b="b"/>
                <a:pathLst>
                  <a:path w="188" h="97">
                    <a:moveTo>
                      <a:pt x="6" y="0"/>
                    </a:moveTo>
                    <a:lnTo>
                      <a:pt x="0" y="35"/>
                    </a:lnTo>
                    <a:lnTo>
                      <a:pt x="34" y="97"/>
                    </a:lnTo>
                    <a:lnTo>
                      <a:pt x="188" y="85"/>
                    </a:lnTo>
                    <a:lnTo>
                      <a:pt x="183" y="57"/>
                    </a:lnTo>
                    <a:lnTo>
                      <a:pt x="46" y="63"/>
                    </a:lnTo>
                    <a:lnTo>
                      <a:pt x="6" y="0"/>
                    </a:lnTo>
                    <a:close/>
                  </a:path>
                </a:pathLst>
              </a:custGeom>
              <a:solidFill>
                <a:srgbClr val="2973CC"/>
              </a:solidFill>
              <a:ln w="0">
                <a:solidFill>
                  <a:srgbClr val="000000"/>
                </a:solidFill>
                <a:prstDash val="solid"/>
                <a:round/>
                <a:headEnd/>
                <a:tailEnd/>
              </a:ln>
            </p:spPr>
            <p:txBody>
              <a:bodyPr/>
              <a:lstStyle/>
              <a:p>
                <a:endParaRPr lang="es-CO"/>
              </a:p>
            </p:txBody>
          </p:sp>
          <p:sp>
            <p:nvSpPr>
              <p:cNvPr id="113766" name="Freeform 102"/>
              <p:cNvSpPr>
                <a:spLocks/>
              </p:cNvSpPr>
              <p:nvPr/>
            </p:nvSpPr>
            <p:spPr bwMode="auto">
              <a:xfrm>
                <a:off x="2837" y="2663"/>
                <a:ext cx="36" cy="15"/>
              </a:xfrm>
              <a:custGeom>
                <a:avLst/>
                <a:gdLst/>
                <a:ahLst/>
                <a:cxnLst>
                  <a:cxn ang="0">
                    <a:pos x="0" y="9"/>
                  </a:cxn>
                  <a:cxn ang="0">
                    <a:pos x="147" y="0"/>
                  </a:cxn>
                  <a:cxn ang="0">
                    <a:pos x="176" y="66"/>
                  </a:cxn>
                  <a:cxn ang="0">
                    <a:pos x="38" y="75"/>
                  </a:cxn>
                  <a:cxn ang="0">
                    <a:pos x="0" y="9"/>
                  </a:cxn>
                </a:cxnLst>
                <a:rect l="0" t="0" r="r" b="b"/>
                <a:pathLst>
                  <a:path w="176" h="75">
                    <a:moveTo>
                      <a:pt x="0" y="9"/>
                    </a:moveTo>
                    <a:lnTo>
                      <a:pt x="147" y="0"/>
                    </a:lnTo>
                    <a:lnTo>
                      <a:pt x="176" y="66"/>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67" name="Freeform 103"/>
              <p:cNvSpPr>
                <a:spLocks/>
              </p:cNvSpPr>
              <p:nvPr/>
            </p:nvSpPr>
            <p:spPr bwMode="auto">
              <a:xfrm>
                <a:off x="2836" y="2665"/>
                <a:ext cx="38" cy="19"/>
              </a:xfrm>
              <a:custGeom>
                <a:avLst/>
                <a:gdLst/>
                <a:ahLst/>
                <a:cxnLst>
                  <a:cxn ang="0">
                    <a:pos x="9" y="0"/>
                  </a:cxn>
                  <a:cxn ang="0">
                    <a:pos x="0" y="36"/>
                  </a:cxn>
                  <a:cxn ang="0">
                    <a:pos x="36" y="96"/>
                  </a:cxn>
                  <a:cxn ang="0">
                    <a:pos x="192" y="86"/>
                  </a:cxn>
                  <a:cxn ang="0">
                    <a:pos x="185" y="57"/>
                  </a:cxn>
                  <a:cxn ang="0">
                    <a:pos x="47" y="66"/>
                  </a:cxn>
                  <a:cxn ang="0">
                    <a:pos x="9" y="0"/>
                  </a:cxn>
                </a:cxnLst>
                <a:rect l="0" t="0" r="r" b="b"/>
                <a:pathLst>
                  <a:path w="192" h="96">
                    <a:moveTo>
                      <a:pt x="9" y="0"/>
                    </a:moveTo>
                    <a:lnTo>
                      <a:pt x="0" y="36"/>
                    </a:lnTo>
                    <a:lnTo>
                      <a:pt x="36" y="96"/>
                    </a:lnTo>
                    <a:lnTo>
                      <a:pt x="192" y="86"/>
                    </a:lnTo>
                    <a:lnTo>
                      <a:pt x="185" y="57"/>
                    </a:lnTo>
                    <a:lnTo>
                      <a:pt x="47"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68" name="Freeform 104"/>
              <p:cNvSpPr>
                <a:spLocks/>
              </p:cNvSpPr>
              <p:nvPr/>
            </p:nvSpPr>
            <p:spPr bwMode="auto">
              <a:xfrm>
                <a:off x="2810" y="2667"/>
                <a:ext cx="35" cy="15"/>
              </a:xfrm>
              <a:custGeom>
                <a:avLst/>
                <a:gdLst/>
                <a:ahLst/>
                <a:cxnLst>
                  <a:cxn ang="0">
                    <a:pos x="0" y="9"/>
                  </a:cxn>
                  <a:cxn ang="0">
                    <a:pos x="149" y="0"/>
                  </a:cxn>
                  <a:cxn ang="0">
                    <a:pos x="176" y="66"/>
                  </a:cxn>
                  <a:cxn ang="0">
                    <a:pos x="37" y="75"/>
                  </a:cxn>
                  <a:cxn ang="0">
                    <a:pos x="0" y="9"/>
                  </a:cxn>
                </a:cxnLst>
                <a:rect l="0" t="0" r="r" b="b"/>
                <a:pathLst>
                  <a:path w="176" h="75">
                    <a:moveTo>
                      <a:pt x="0" y="9"/>
                    </a:moveTo>
                    <a:lnTo>
                      <a:pt x="149" y="0"/>
                    </a:lnTo>
                    <a:lnTo>
                      <a:pt x="176" y="66"/>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69" name="Freeform 105"/>
              <p:cNvSpPr>
                <a:spLocks/>
              </p:cNvSpPr>
              <p:nvPr/>
            </p:nvSpPr>
            <p:spPr bwMode="auto">
              <a:xfrm>
                <a:off x="2808" y="2669"/>
                <a:ext cx="39" cy="19"/>
              </a:xfrm>
              <a:custGeom>
                <a:avLst/>
                <a:gdLst/>
                <a:ahLst/>
                <a:cxnLst>
                  <a:cxn ang="0">
                    <a:pos x="9" y="0"/>
                  </a:cxn>
                  <a:cxn ang="0">
                    <a:pos x="0" y="37"/>
                  </a:cxn>
                  <a:cxn ang="0">
                    <a:pos x="35" y="97"/>
                  </a:cxn>
                  <a:cxn ang="0">
                    <a:pos x="191" y="85"/>
                  </a:cxn>
                  <a:cxn ang="0">
                    <a:pos x="185" y="57"/>
                  </a:cxn>
                  <a:cxn ang="0">
                    <a:pos x="46" y="66"/>
                  </a:cxn>
                  <a:cxn ang="0">
                    <a:pos x="9" y="0"/>
                  </a:cxn>
                </a:cxnLst>
                <a:rect l="0" t="0" r="r" b="b"/>
                <a:pathLst>
                  <a:path w="191" h="97">
                    <a:moveTo>
                      <a:pt x="9" y="0"/>
                    </a:moveTo>
                    <a:lnTo>
                      <a:pt x="0" y="37"/>
                    </a:lnTo>
                    <a:lnTo>
                      <a:pt x="35" y="97"/>
                    </a:lnTo>
                    <a:lnTo>
                      <a:pt x="191" y="85"/>
                    </a:lnTo>
                    <a:lnTo>
                      <a:pt x="185"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70" name="Freeform 106"/>
              <p:cNvSpPr>
                <a:spLocks/>
              </p:cNvSpPr>
              <p:nvPr/>
            </p:nvSpPr>
            <p:spPr bwMode="auto">
              <a:xfrm>
                <a:off x="2949" y="2647"/>
                <a:ext cx="35" cy="15"/>
              </a:xfrm>
              <a:custGeom>
                <a:avLst/>
                <a:gdLst/>
                <a:ahLst/>
                <a:cxnLst>
                  <a:cxn ang="0">
                    <a:pos x="0" y="9"/>
                  </a:cxn>
                  <a:cxn ang="0">
                    <a:pos x="147" y="0"/>
                  </a:cxn>
                  <a:cxn ang="0">
                    <a:pos x="176" y="66"/>
                  </a:cxn>
                  <a:cxn ang="0">
                    <a:pos x="38" y="75"/>
                  </a:cxn>
                  <a:cxn ang="0">
                    <a:pos x="0" y="9"/>
                  </a:cxn>
                </a:cxnLst>
                <a:rect l="0" t="0" r="r" b="b"/>
                <a:pathLst>
                  <a:path w="176" h="75">
                    <a:moveTo>
                      <a:pt x="0" y="9"/>
                    </a:moveTo>
                    <a:lnTo>
                      <a:pt x="147" y="0"/>
                    </a:lnTo>
                    <a:lnTo>
                      <a:pt x="176" y="66"/>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71" name="Freeform 107"/>
              <p:cNvSpPr>
                <a:spLocks/>
              </p:cNvSpPr>
              <p:nvPr/>
            </p:nvSpPr>
            <p:spPr bwMode="auto">
              <a:xfrm>
                <a:off x="2947" y="2648"/>
                <a:ext cx="39" cy="20"/>
              </a:xfrm>
              <a:custGeom>
                <a:avLst/>
                <a:gdLst/>
                <a:ahLst/>
                <a:cxnLst>
                  <a:cxn ang="0">
                    <a:pos x="7" y="0"/>
                  </a:cxn>
                  <a:cxn ang="0">
                    <a:pos x="0" y="37"/>
                  </a:cxn>
                  <a:cxn ang="0">
                    <a:pos x="36" y="97"/>
                  </a:cxn>
                  <a:cxn ang="0">
                    <a:pos x="192" y="85"/>
                  </a:cxn>
                  <a:cxn ang="0">
                    <a:pos x="185" y="57"/>
                  </a:cxn>
                  <a:cxn ang="0">
                    <a:pos x="47" y="66"/>
                  </a:cxn>
                  <a:cxn ang="0">
                    <a:pos x="7" y="0"/>
                  </a:cxn>
                </a:cxnLst>
                <a:rect l="0" t="0" r="r" b="b"/>
                <a:pathLst>
                  <a:path w="192" h="97">
                    <a:moveTo>
                      <a:pt x="7" y="0"/>
                    </a:moveTo>
                    <a:lnTo>
                      <a:pt x="0" y="37"/>
                    </a:lnTo>
                    <a:lnTo>
                      <a:pt x="36" y="97"/>
                    </a:lnTo>
                    <a:lnTo>
                      <a:pt x="192" y="85"/>
                    </a:lnTo>
                    <a:lnTo>
                      <a:pt x="185" y="57"/>
                    </a:lnTo>
                    <a:lnTo>
                      <a:pt x="47" y="66"/>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772" name="Freeform 108"/>
              <p:cNvSpPr>
                <a:spLocks/>
              </p:cNvSpPr>
              <p:nvPr/>
            </p:nvSpPr>
            <p:spPr bwMode="auto">
              <a:xfrm>
                <a:off x="2922" y="2651"/>
                <a:ext cx="35" cy="14"/>
              </a:xfrm>
              <a:custGeom>
                <a:avLst/>
                <a:gdLst/>
                <a:ahLst/>
                <a:cxnLst>
                  <a:cxn ang="0">
                    <a:pos x="0" y="11"/>
                  </a:cxn>
                  <a:cxn ang="0">
                    <a:pos x="147" y="0"/>
                  </a:cxn>
                  <a:cxn ang="0">
                    <a:pos x="174" y="66"/>
                  </a:cxn>
                  <a:cxn ang="0">
                    <a:pos x="35" y="74"/>
                  </a:cxn>
                  <a:cxn ang="0">
                    <a:pos x="0" y="11"/>
                  </a:cxn>
                </a:cxnLst>
                <a:rect l="0" t="0" r="r" b="b"/>
                <a:pathLst>
                  <a:path w="174" h="74">
                    <a:moveTo>
                      <a:pt x="0" y="11"/>
                    </a:moveTo>
                    <a:lnTo>
                      <a:pt x="147" y="0"/>
                    </a:lnTo>
                    <a:lnTo>
                      <a:pt x="174" y="66"/>
                    </a:lnTo>
                    <a:lnTo>
                      <a:pt x="35" y="74"/>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73" name="Freeform 109"/>
              <p:cNvSpPr>
                <a:spLocks/>
              </p:cNvSpPr>
              <p:nvPr/>
            </p:nvSpPr>
            <p:spPr bwMode="auto">
              <a:xfrm>
                <a:off x="2920" y="2653"/>
                <a:ext cx="38" cy="19"/>
              </a:xfrm>
              <a:custGeom>
                <a:avLst/>
                <a:gdLst/>
                <a:ahLst/>
                <a:cxnLst>
                  <a:cxn ang="0">
                    <a:pos x="9" y="0"/>
                  </a:cxn>
                  <a:cxn ang="0">
                    <a:pos x="0" y="35"/>
                  </a:cxn>
                  <a:cxn ang="0">
                    <a:pos x="37" y="97"/>
                  </a:cxn>
                  <a:cxn ang="0">
                    <a:pos x="191" y="84"/>
                  </a:cxn>
                  <a:cxn ang="0">
                    <a:pos x="187" y="55"/>
                  </a:cxn>
                  <a:cxn ang="0">
                    <a:pos x="46" y="63"/>
                  </a:cxn>
                  <a:cxn ang="0">
                    <a:pos x="9" y="0"/>
                  </a:cxn>
                </a:cxnLst>
                <a:rect l="0" t="0" r="r" b="b"/>
                <a:pathLst>
                  <a:path w="191" h="97">
                    <a:moveTo>
                      <a:pt x="9" y="0"/>
                    </a:moveTo>
                    <a:lnTo>
                      <a:pt x="0" y="35"/>
                    </a:lnTo>
                    <a:lnTo>
                      <a:pt x="37" y="97"/>
                    </a:lnTo>
                    <a:lnTo>
                      <a:pt x="191" y="84"/>
                    </a:lnTo>
                    <a:lnTo>
                      <a:pt x="187" y="55"/>
                    </a:lnTo>
                    <a:lnTo>
                      <a:pt x="46"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74" name="Freeform 110"/>
              <p:cNvSpPr>
                <a:spLocks/>
              </p:cNvSpPr>
              <p:nvPr/>
            </p:nvSpPr>
            <p:spPr bwMode="auto">
              <a:xfrm>
                <a:off x="2752" y="2652"/>
                <a:ext cx="35" cy="14"/>
              </a:xfrm>
              <a:custGeom>
                <a:avLst/>
                <a:gdLst/>
                <a:ahLst/>
                <a:cxnLst>
                  <a:cxn ang="0">
                    <a:pos x="0" y="8"/>
                  </a:cxn>
                  <a:cxn ang="0">
                    <a:pos x="147" y="0"/>
                  </a:cxn>
                  <a:cxn ang="0">
                    <a:pos x="175" y="65"/>
                  </a:cxn>
                  <a:cxn ang="0">
                    <a:pos x="37" y="74"/>
                  </a:cxn>
                  <a:cxn ang="0">
                    <a:pos x="0" y="8"/>
                  </a:cxn>
                </a:cxnLst>
                <a:rect l="0" t="0" r="r" b="b"/>
                <a:pathLst>
                  <a:path w="175" h="74">
                    <a:moveTo>
                      <a:pt x="0" y="8"/>
                    </a:moveTo>
                    <a:lnTo>
                      <a:pt x="147" y="0"/>
                    </a:lnTo>
                    <a:lnTo>
                      <a:pt x="175" y="65"/>
                    </a:lnTo>
                    <a:lnTo>
                      <a:pt x="37" y="74"/>
                    </a:lnTo>
                    <a:lnTo>
                      <a:pt x="0" y="8"/>
                    </a:lnTo>
                    <a:close/>
                  </a:path>
                </a:pathLst>
              </a:custGeom>
              <a:solidFill>
                <a:srgbClr val="2973CC"/>
              </a:solidFill>
              <a:ln w="0">
                <a:solidFill>
                  <a:srgbClr val="000000"/>
                </a:solidFill>
                <a:prstDash val="solid"/>
                <a:round/>
                <a:headEnd/>
                <a:tailEnd/>
              </a:ln>
            </p:spPr>
            <p:txBody>
              <a:bodyPr/>
              <a:lstStyle/>
              <a:p>
                <a:endParaRPr lang="es-CO"/>
              </a:p>
            </p:txBody>
          </p:sp>
          <p:sp>
            <p:nvSpPr>
              <p:cNvPr id="113775" name="Freeform 111"/>
              <p:cNvSpPr>
                <a:spLocks/>
              </p:cNvSpPr>
              <p:nvPr/>
            </p:nvSpPr>
            <p:spPr bwMode="auto">
              <a:xfrm>
                <a:off x="2750" y="2653"/>
                <a:ext cx="38" cy="20"/>
              </a:xfrm>
              <a:custGeom>
                <a:avLst/>
                <a:gdLst/>
                <a:ahLst/>
                <a:cxnLst>
                  <a:cxn ang="0">
                    <a:pos x="7" y="0"/>
                  </a:cxn>
                  <a:cxn ang="0">
                    <a:pos x="0" y="36"/>
                  </a:cxn>
                  <a:cxn ang="0">
                    <a:pos x="35" y="97"/>
                  </a:cxn>
                  <a:cxn ang="0">
                    <a:pos x="190" y="86"/>
                  </a:cxn>
                  <a:cxn ang="0">
                    <a:pos x="184" y="57"/>
                  </a:cxn>
                  <a:cxn ang="0">
                    <a:pos x="46" y="66"/>
                  </a:cxn>
                  <a:cxn ang="0">
                    <a:pos x="7" y="0"/>
                  </a:cxn>
                </a:cxnLst>
                <a:rect l="0" t="0" r="r" b="b"/>
                <a:pathLst>
                  <a:path w="190" h="97">
                    <a:moveTo>
                      <a:pt x="7" y="0"/>
                    </a:moveTo>
                    <a:lnTo>
                      <a:pt x="0" y="36"/>
                    </a:lnTo>
                    <a:lnTo>
                      <a:pt x="35" y="97"/>
                    </a:lnTo>
                    <a:lnTo>
                      <a:pt x="190" y="86"/>
                    </a:lnTo>
                    <a:lnTo>
                      <a:pt x="184" y="57"/>
                    </a:lnTo>
                    <a:lnTo>
                      <a:pt x="46" y="66"/>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776" name="Freeform 112"/>
              <p:cNvSpPr>
                <a:spLocks/>
              </p:cNvSpPr>
              <p:nvPr/>
            </p:nvSpPr>
            <p:spPr bwMode="auto">
              <a:xfrm>
                <a:off x="2724" y="2655"/>
                <a:ext cx="35" cy="15"/>
              </a:xfrm>
              <a:custGeom>
                <a:avLst/>
                <a:gdLst/>
                <a:ahLst/>
                <a:cxnLst>
                  <a:cxn ang="0">
                    <a:pos x="0" y="11"/>
                  </a:cxn>
                  <a:cxn ang="0">
                    <a:pos x="147" y="0"/>
                  </a:cxn>
                  <a:cxn ang="0">
                    <a:pos x="174" y="66"/>
                  </a:cxn>
                  <a:cxn ang="0">
                    <a:pos x="36" y="75"/>
                  </a:cxn>
                  <a:cxn ang="0">
                    <a:pos x="0" y="11"/>
                  </a:cxn>
                </a:cxnLst>
                <a:rect l="0" t="0" r="r" b="b"/>
                <a:pathLst>
                  <a:path w="174" h="75">
                    <a:moveTo>
                      <a:pt x="0" y="11"/>
                    </a:moveTo>
                    <a:lnTo>
                      <a:pt x="147" y="0"/>
                    </a:lnTo>
                    <a:lnTo>
                      <a:pt x="174" y="66"/>
                    </a:lnTo>
                    <a:lnTo>
                      <a:pt x="36"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77" name="Freeform 113"/>
              <p:cNvSpPr>
                <a:spLocks/>
              </p:cNvSpPr>
              <p:nvPr/>
            </p:nvSpPr>
            <p:spPr bwMode="auto">
              <a:xfrm>
                <a:off x="2722" y="2657"/>
                <a:ext cx="38" cy="19"/>
              </a:xfrm>
              <a:custGeom>
                <a:avLst/>
                <a:gdLst/>
                <a:ahLst/>
                <a:cxnLst>
                  <a:cxn ang="0">
                    <a:pos x="8" y="0"/>
                  </a:cxn>
                  <a:cxn ang="0">
                    <a:pos x="0" y="35"/>
                  </a:cxn>
                  <a:cxn ang="0">
                    <a:pos x="37" y="96"/>
                  </a:cxn>
                  <a:cxn ang="0">
                    <a:pos x="191" y="85"/>
                  </a:cxn>
                  <a:cxn ang="0">
                    <a:pos x="186" y="57"/>
                  </a:cxn>
                  <a:cxn ang="0">
                    <a:pos x="46" y="66"/>
                  </a:cxn>
                  <a:cxn ang="0">
                    <a:pos x="8" y="0"/>
                  </a:cxn>
                </a:cxnLst>
                <a:rect l="0" t="0" r="r" b="b"/>
                <a:pathLst>
                  <a:path w="191" h="96">
                    <a:moveTo>
                      <a:pt x="8" y="0"/>
                    </a:moveTo>
                    <a:lnTo>
                      <a:pt x="0" y="35"/>
                    </a:lnTo>
                    <a:lnTo>
                      <a:pt x="37" y="96"/>
                    </a:lnTo>
                    <a:lnTo>
                      <a:pt x="191" y="85"/>
                    </a:lnTo>
                    <a:lnTo>
                      <a:pt x="186" y="57"/>
                    </a:lnTo>
                    <a:lnTo>
                      <a:pt x="46" y="66"/>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78" name="Freeform 114"/>
              <p:cNvSpPr>
                <a:spLocks/>
              </p:cNvSpPr>
              <p:nvPr/>
            </p:nvSpPr>
            <p:spPr bwMode="auto">
              <a:xfrm>
                <a:off x="2699" y="2659"/>
                <a:ext cx="35" cy="15"/>
              </a:xfrm>
              <a:custGeom>
                <a:avLst/>
                <a:gdLst/>
                <a:ahLst/>
                <a:cxnLst>
                  <a:cxn ang="0">
                    <a:pos x="0" y="9"/>
                  </a:cxn>
                  <a:cxn ang="0">
                    <a:pos x="146" y="0"/>
                  </a:cxn>
                  <a:cxn ang="0">
                    <a:pos x="174" y="64"/>
                  </a:cxn>
                  <a:cxn ang="0">
                    <a:pos x="37" y="72"/>
                  </a:cxn>
                  <a:cxn ang="0">
                    <a:pos x="0" y="9"/>
                  </a:cxn>
                </a:cxnLst>
                <a:rect l="0" t="0" r="r" b="b"/>
                <a:pathLst>
                  <a:path w="174" h="72">
                    <a:moveTo>
                      <a:pt x="0" y="9"/>
                    </a:moveTo>
                    <a:lnTo>
                      <a:pt x="146" y="0"/>
                    </a:lnTo>
                    <a:lnTo>
                      <a:pt x="174" y="64"/>
                    </a:lnTo>
                    <a:lnTo>
                      <a:pt x="37" y="72"/>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79" name="Freeform 115"/>
              <p:cNvSpPr>
                <a:spLocks/>
              </p:cNvSpPr>
              <p:nvPr/>
            </p:nvSpPr>
            <p:spPr bwMode="auto">
              <a:xfrm>
                <a:off x="2697" y="2661"/>
                <a:ext cx="38" cy="20"/>
              </a:xfrm>
              <a:custGeom>
                <a:avLst/>
                <a:gdLst/>
                <a:ahLst/>
                <a:cxnLst>
                  <a:cxn ang="0">
                    <a:pos x="9" y="0"/>
                  </a:cxn>
                  <a:cxn ang="0">
                    <a:pos x="0" y="35"/>
                  </a:cxn>
                  <a:cxn ang="0">
                    <a:pos x="34" y="97"/>
                  </a:cxn>
                  <a:cxn ang="0">
                    <a:pos x="190" y="83"/>
                  </a:cxn>
                  <a:cxn ang="0">
                    <a:pos x="183" y="55"/>
                  </a:cxn>
                  <a:cxn ang="0">
                    <a:pos x="46" y="63"/>
                  </a:cxn>
                  <a:cxn ang="0">
                    <a:pos x="9" y="0"/>
                  </a:cxn>
                </a:cxnLst>
                <a:rect l="0" t="0" r="r" b="b"/>
                <a:pathLst>
                  <a:path w="190" h="97">
                    <a:moveTo>
                      <a:pt x="9" y="0"/>
                    </a:moveTo>
                    <a:lnTo>
                      <a:pt x="0" y="35"/>
                    </a:lnTo>
                    <a:lnTo>
                      <a:pt x="34" y="97"/>
                    </a:lnTo>
                    <a:lnTo>
                      <a:pt x="190" y="83"/>
                    </a:lnTo>
                    <a:lnTo>
                      <a:pt x="183" y="55"/>
                    </a:lnTo>
                    <a:lnTo>
                      <a:pt x="46"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80" name="Freeform 116"/>
              <p:cNvSpPr>
                <a:spLocks/>
              </p:cNvSpPr>
              <p:nvPr/>
            </p:nvSpPr>
            <p:spPr bwMode="auto">
              <a:xfrm>
                <a:off x="2672" y="2663"/>
                <a:ext cx="35" cy="15"/>
              </a:xfrm>
              <a:custGeom>
                <a:avLst/>
                <a:gdLst/>
                <a:ahLst/>
                <a:cxnLst>
                  <a:cxn ang="0">
                    <a:pos x="0" y="9"/>
                  </a:cxn>
                  <a:cxn ang="0">
                    <a:pos x="147" y="0"/>
                  </a:cxn>
                  <a:cxn ang="0">
                    <a:pos x="175" y="64"/>
                  </a:cxn>
                  <a:cxn ang="0">
                    <a:pos x="37" y="75"/>
                  </a:cxn>
                  <a:cxn ang="0">
                    <a:pos x="0" y="9"/>
                  </a:cxn>
                </a:cxnLst>
                <a:rect l="0" t="0" r="r" b="b"/>
                <a:pathLst>
                  <a:path w="175" h="75">
                    <a:moveTo>
                      <a:pt x="0" y="9"/>
                    </a:moveTo>
                    <a:lnTo>
                      <a:pt x="147" y="0"/>
                    </a:lnTo>
                    <a:lnTo>
                      <a:pt x="175" y="64"/>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81" name="Freeform 117"/>
              <p:cNvSpPr>
                <a:spLocks/>
              </p:cNvSpPr>
              <p:nvPr/>
            </p:nvSpPr>
            <p:spPr bwMode="auto">
              <a:xfrm>
                <a:off x="2670" y="2665"/>
                <a:ext cx="38" cy="19"/>
              </a:xfrm>
              <a:custGeom>
                <a:avLst/>
                <a:gdLst/>
                <a:ahLst/>
                <a:cxnLst>
                  <a:cxn ang="0">
                    <a:pos x="7" y="0"/>
                  </a:cxn>
                  <a:cxn ang="0">
                    <a:pos x="0" y="36"/>
                  </a:cxn>
                  <a:cxn ang="0">
                    <a:pos x="35" y="97"/>
                  </a:cxn>
                  <a:cxn ang="0">
                    <a:pos x="191" y="84"/>
                  </a:cxn>
                  <a:cxn ang="0">
                    <a:pos x="184" y="55"/>
                  </a:cxn>
                  <a:cxn ang="0">
                    <a:pos x="46" y="64"/>
                  </a:cxn>
                  <a:cxn ang="0">
                    <a:pos x="7" y="0"/>
                  </a:cxn>
                </a:cxnLst>
                <a:rect l="0" t="0" r="r" b="b"/>
                <a:pathLst>
                  <a:path w="191" h="97">
                    <a:moveTo>
                      <a:pt x="7" y="0"/>
                    </a:moveTo>
                    <a:lnTo>
                      <a:pt x="0" y="36"/>
                    </a:lnTo>
                    <a:lnTo>
                      <a:pt x="35" y="97"/>
                    </a:lnTo>
                    <a:lnTo>
                      <a:pt x="191" y="84"/>
                    </a:lnTo>
                    <a:lnTo>
                      <a:pt x="184" y="55"/>
                    </a:lnTo>
                    <a:lnTo>
                      <a:pt x="46" y="64"/>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782" name="Freeform 118"/>
              <p:cNvSpPr>
                <a:spLocks/>
              </p:cNvSpPr>
              <p:nvPr/>
            </p:nvSpPr>
            <p:spPr bwMode="auto">
              <a:xfrm>
                <a:off x="2866" y="2637"/>
                <a:ext cx="35" cy="15"/>
              </a:xfrm>
              <a:custGeom>
                <a:avLst/>
                <a:gdLst/>
                <a:ahLst/>
                <a:cxnLst>
                  <a:cxn ang="0">
                    <a:pos x="0" y="11"/>
                  </a:cxn>
                  <a:cxn ang="0">
                    <a:pos x="149" y="0"/>
                  </a:cxn>
                  <a:cxn ang="0">
                    <a:pos x="175" y="66"/>
                  </a:cxn>
                  <a:cxn ang="0">
                    <a:pos x="37" y="75"/>
                  </a:cxn>
                  <a:cxn ang="0">
                    <a:pos x="0" y="11"/>
                  </a:cxn>
                </a:cxnLst>
                <a:rect l="0" t="0" r="r" b="b"/>
                <a:pathLst>
                  <a:path w="175" h="75">
                    <a:moveTo>
                      <a:pt x="0" y="11"/>
                    </a:moveTo>
                    <a:lnTo>
                      <a:pt x="149" y="0"/>
                    </a:lnTo>
                    <a:lnTo>
                      <a:pt x="175" y="66"/>
                    </a:lnTo>
                    <a:lnTo>
                      <a:pt x="37"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83" name="Freeform 119"/>
              <p:cNvSpPr>
                <a:spLocks/>
              </p:cNvSpPr>
              <p:nvPr/>
            </p:nvSpPr>
            <p:spPr bwMode="auto">
              <a:xfrm>
                <a:off x="2864" y="2639"/>
                <a:ext cx="38" cy="19"/>
              </a:xfrm>
              <a:custGeom>
                <a:avLst/>
                <a:gdLst/>
                <a:ahLst/>
                <a:cxnLst>
                  <a:cxn ang="0">
                    <a:pos x="9" y="0"/>
                  </a:cxn>
                  <a:cxn ang="0">
                    <a:pos x="0" y="35"/>
                  </a:cxn>
                  <a:cxn ang="0">
                    <a:pos x="35" y="96"/>
                  </a:cxn>
                  <a:cxn ang="0">
                    <a:pos x="191" y="83"/>
                  </a:cxn>
                  <a:cxn ang="0">
                    <a:pos x="186" y="55"/>
                  </a:cxn>
                  <a:cxn ang="0">
                    <a:pos x="46" y="64"/>
                  </a:cxn>
                  <a:cxn ang="0">
                    <a:pos x="9" y="0"/>
                  </a:cxn>
                </a:cxnLst>
                <a:rect l="0" t="0" r="r" b="b"/>
                <a:pathLst>
                  <a:path w="191" h="96">
                    <a:moveTo>
                      <a:pt x="9" y="0"/>
                    </a:moveTo>
                    <a:lnTo>
                      <a:pt x="0" y="35"/>
                    </a:lnTo>
                    <a:lnTo>
                      <a:pt x="35" y="96"/>
                    </a:lnTo>
                    <a:lnTo>
                      <a:pt x="191" y="83"/>
                    </a:lnTo>
                    <a:lnTo>
                      <a:pt x="186"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84" name="Freeform 120"/>
              <p:cNvSpPr>
                <a:spLocks/>
              </p:cNvSpPr>
              <p:nvPr/>
            </p:nvSpPr>
            <p:spPr bwMode="auto">
              <a:xfrm>
                <a:off x="2838" y="2641"/>
                <a:ext cx="35" cy="14"/>
              </a:xfrm>
              <a:custGeom>
                <a:avLst/>
                <a:gdLst/>
                <a:ahLst/>
                <a:cxnLst>
                  <a:cxn ang="0">
                    <a:pos x="0" y="8"/>
                  </a:cxn>
                  <a:cxn ang="0">
                    <a:pos x="147" y="0"/>
                  </a:cxn>
                  <a:cxn ang="0">
                    <a:pos x="176" y="63"/>
                  </a:cxn>
                  <a:cxn ang="0">
                    <a:pos x="37" y="72"/>
                  </a:cxn>
                  <a:cxn ang="0">
                    <a:pos x="0" y="8"/>
                  </a:cxn>
                </a:cxnLst>
                <a:rect l="0" t="0" r="r" b="b"/>
                <a:pathLst>
                  <a:path w="176" h="72">
                    <a:moveTo>
                      <a:pt x="0" y="8"/>
                    </a:moveTo>
                    <a:lnTo>
                      <a:pt x="147" y="0"/>
                    </a:lnTo>
                    <a:lnTo>
                      <a:pt x="176" y="63"/>
                    </a:lnTo>
                    <a:lnTo>
                      <a:pt x="37" y="72"/>
                    </a:lnTo>
                    <a:lnTo>
                      <a:pt x="0" y="8"/>
                    </a:lnTo>
                    <a:close/>
                  </a:path>
                </a:pathLst>
              </a:custGeom>
              <a:solidFill>
                <a:srgbClr val="2973CC"/>
              </a:solidFill>
              <a:ln w="0">
                <a:solidFill>
                  <a:srgbClr val="000000"/>
                </a:solidFill>
                <a:prstDash val="solid"/>
                <a:round/>
                <a:headEnd/>
                <a:tailEnd/>
              </a:ln>
            </p:spPr>
            <p:txBody>
              <a:bodyPr/>
              <a:lstStyle/>
              <a:p>
                <a:endParaRPr lang="es-CO"/>
              </a:p>
            </p:txBody>
          </p:sp>
          <p:sp>
            <p:nvSpPr>
              <p:cNvPr id="113785" name="Freeform 121"/>
              <p:cNvSpPr>
                <a:spLocks/>
              </p:cNvSpPr>
              <p:nvPr/>
            </p:nvSpPr>
            <p:spPr bwMode="auto">
              <a:xfrm>
                <a:off x="2836" y="2643"/>
                <a:ext cx="39" cy="19"/>
              </a:xfrm>
              <a:custGeom>
                <a:avLst/>
                <a:gdLst/>
                <a:ahLst/>
                <a:cxnLst>
                  <a:cxn ang="0">
                    <a:pos x="9" y="0"/>
                  </a:cxn>
                  <a:cxn ang="0">
                    <a:pos x="0" y="36"/>
                  </a:cxn>
                  <a:cxn ang="0">
                    <a:pos x="36" y="98"/>
                  </a:cxn>
                  <a:cxn ang="0">
                    <a:pos x="192" y="84"/>
                  </a:cxn>
                  <a:cxn ang="0">
                    <a:pos x="185" y="55"/>
                  </a:cxn>
                  <a:cxn ang="0">
                    <a:pos x="46" y="64"/>
                  </a:cxn>
                  <a:cxn ang="0">
                    <a:pos x="9" y="0"/>
                  </a:cxn>
                </a:cxnLst>
                <a:rect l="0" t="0" r="r" b="b"/>
                <a:pathLst>
                  <a:path w="192" h="98">
                    <a:moveTo>
                      <a:pt x="9" y="0"/>
                    </a:moveTo>
                    <a:lnTo>
                      <a:pt x="0" y="36"/>
                    </a:lnTo>
                    <a:lnTo>
                      <a:pt x="36" y="98"/>
                    </a:lnTo>
                    <a:lnTo>
                      <a:pt x="192" y="84"/>
                    </a:lnTo>
                    <a:lnTo>
                      <a:pt x="185"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86" name="Freeform 122"/>
              <p:cNvSpPr>
                <a:spLocks/>
              </p:cNvSpPr>
              <p:nvPr/>
            </p:nvSpPr>
            <p:spPr bwMode="auto">
              <a:xfrm>
                <a:off x="2813" y="2644"/>
                <a:ext cx="35" cy="15"/>
              </a:xfrm>
              <a:custGeom>
                <a:avLst/>
                <a:gdLst/>
                <a:ahLst/>
                <a:cxnLst>
                  <a:cxn ang="0">
                    <a:pos x="0" y="9"/>
                  </a:cxn>
                  <a:cxn ang="0">
                    <a:pos x="147" y="0"/>
                  </a:cxn>
                  <a:cxn ang="0">
                    <a:pos x="175" y="64"/>
                  </a:cxn>
                  <a:cxn ang="0">
                    <a:pos x="35" y="75"/>
                  </a:cxn>
                  <a:cxn ang="0">
                    <a:pos x="0" y="9"/>
                  </a:cxn>
                </a:cxnLst>
                <a:rect l="0" t="0" r="r" b="b"/>
                <a:pathLst>
                  <a:path w="175" h="75">
                    <a:moveTo>
                      <a:pt x="0" y="9"/>
                    </a:moveTo>
                    <a:lnTo>
                      <a:pt x="147" y="0"/>
                    </a:lnTo>
                    <a:lnTo>
                      <a:pt x="175" y="64"/>
                    </a:lnTo>
                    <a:lnTo>
                      <a:pt x="35"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87" name="Freeform 123"/>
              <p:cNvSpPr>
                <a:spLocks/>
              </p:cNvSpPr>
              <p:nvPr/>
            </p:nvSpPr>
            <p:spPr bwMode="auto">
              <a:xfrm>
                <a:off x="2811" y="2646"/>
                <a:ext cx="38" cy="19"/>
              </a:xfrm>
              <a:custGeom>
                <a:avLst/>
                <a:gdLst/>
                <a:ahLst/>
                <a:cxnLst>
                  <a:cxn ang="0">
                    <a:pos x="9" y="0"/>
                  </a:cxn>
                  <a:cxn ang="0">
                    <a:pos x="0" y="35"/>
                  </a:cxn>
                  <a:cxn ang="0">
                    <a:pos x="37" y="96"/>
                  </a:cxn>
                  <a:cxn ang="0">
                    <a:pos x="190" y="85"/>
                  </a:cxn>
                  <a:cxn ang="0">
                    <a:pos x="186" y="57"/>
                  </a:cxn>
                  <a:cxn ang="0">
                    <a:pos x="46" y="64"/>
                  </a:cxn>
                  <a:cxn ang="0">
                    <a:pos x="9" y="0"/>
                  </a:cxn>
                </a:cxnLst>
                <a:rect l="0" t="0" r="r" b="b"/>
                <a:pathLst>
                  <a:path w="190" h="96">
                    <a:moveTo>
                      <a:pt x="9" y="0"/>
                    </a:moveTo>
                    <a:lnTo>
                      <a:pt x="0" y="35"/>
                    </a:lnTo>
                    <a:lnTo>
                      <a:pt x="37" y="96"/>
                    </a:lnTo>
                    <a:lnTo>
                      <a:pt x="190" y="85"/>
                    </a:lnTo>
                    <a:lnTo>
                      <a:pt x="186" y="57"/>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88" name="Freeform 124"/>
              <p:cNvSpPr>
                <a:spLocks/>
              </p:cNvSpPr>
              <p:nvPr/>
            </p:nvSpPr>
            <p:spPr bwMode="auto">
              <a:xfrm>
                <a:off x="2786" y="2648"/>
                <a:ext cx="35" cy="15"/>
              </a:xfrm>
              <a:custGeom>
                <a:avLst/>
                <a:gdLst/>
                <a:ahLst/>
                <a:cxnLst>
                  <a:cxn ang="0">
                    <a:pos x="0" y="9"/>
                  </a:cxn>
                  <a:cxn ang="0">
                    <a:pos x="149" y="0"/>
                  </a:cxn>
                  <a:cxn ang="0">
                    <a:pos x="176" y="64"/>
                  </a:cxn>
                  <a:cxn ang="0">
                    <a:pos x="38" y="74"/>
                  </a:cxn>
                  <a:cxn ang="0">
                    <a:pos x="0" y="9"/>
                  </a:cxn>
                </a:cxnLst>
                <a:rect l="0" t="0" r="r" b="b"/>
                <a:pathLst>
                  <a:path w="176" h="74">
                    <a:moveTo>
                      <a:pt x="0" y="9"/>
                    </a:moveTo>
                    <a:lnTo>
                      <a:pt x="149" y="0"/>
                    </a:lnTo>
                    <a:lnTo>
                      <a:pt x="176" y="64"/>
                    </a:lnTo>
                    <a:lnTo>
                      <a:pt x="38"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89" name="Freeform 125"/>
              <p:cNvSpPr>
                <a:spLocks/>
              </p:cNvSpPr>
              <p:nvPr/>
            </p:nvSpPr>
            <p:spPr bwMode="auto">
              <a:xfrm>
                <a:off x="2784" y="2650"/>
                <a:ext cx="38" cy="20"/>
              </a:xfrm>
              <a:custGeom>
                <a:avLst/>
                <a:gdLst/>
                <a:ahLst/>
                <a:cxnLst>
                  <a:cxn ang="0">
                    <a:pos x="8" y="0"/>
                  </a:cxn>
                  <a:cxn ang="0">
                    <a:pos x="0" y="35"/>
                  </a:cxn>
                  <a:cxn ang="0">
                    <a:pos x="35" y="97"/>
                  </a:cxn>
                  <a:cxn ang="0">
                    <a:pos x="191" y="85"/>
                  </a:cxn>
                  <a:cxn ang="0">
                    <a:pos x="186" y="57"/>
                  </a:cxn>
                  <a:cxn ang="0">
                    <a:pos x="46" y="65"/>
                  </a:cxn>
                  <a:cxn ang="0">
                    <a:pos x="8" y="0"/>
                  </a:cxn>
                </a:cxnLst>
                <a:rect l="0" t="0" r="r" b="b"/>
                <a:pathLst>
                  <a:path w="191" h="97">
                    <a:moveTo>
                      <a:pt x="8" y="0"/>
                    </a:moveTo>
                    <a:lnTo>
                      <a:pt x="0" y="35"/>
                    </a:lnTo>
                    <a:lnTo>
                      <a:pt x="35" y="97"/>
                    </a:lnTo>
                    <a:lnTo>
                      <a:pt x="191" y="85"/>
                    </a:lnTo>
                    <a:lnTo>
                      <a:pt x="186" y="57"/>
                    </a:lnTo>
                    <a:lnTo>
                      <a:pt x="46" y="65"/>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90" name="Freeform 126"/>
              <p:cNvSpPr>
                <a:spLocks/>
              </p:cNvSpPr>
              <p:nvPr/>
            </p:nvSpPr>
            <p:spPr bwMode="auto">
              <a:xfrm>
                <a:off x="2955" y="2626"/>
                <a:ext cx="35" cy="14"/>
              </a:xfrm>
              <a:custGeom>
                <a:avLst/>
                <a:gdLst/>
                <a:ahLst/>
                <a:cxnLst>
                  <a:cxn ang="0">
                    <a:pos x="0" y="9"/>
                  </a:cxn>
                  <a:cxn ang="0">
                    <a:pos x="147" y="0"/>
                  </a:cxn>
                  <a:cxn ang="0">
                    <a:pos x="175" y="64"/>
                  </a:cxn>
                  <a:cxn ang="0">
                    <a:pos x="37" y="73"/>
                  </a:cxn>
                  <a:cxn ang="0">
                    <a:pos x="0" y="9"/>
                  </a:cxn>
                </a:cxnLst>
                <a:rect l="0" t="0" r="r" b="b"/>
                <a:pathLst>
                  <a:path w="175" h="73">
                    <a:moveTo>
                      <a:pt x="0" y="9"/>
                    </a:moveTo>
                    <a:lnTo>
                      <a:pt x="147" y="0"/>
                    </a:lnTo>
                    <a:lnTo>
                      <a:pt x="175" y="64"/>
                    </a:lnTo>
                    <a:lnTo>
                      <a:pt x="37"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91" name="Freeform 127"/>
              <p:cNvSpPr>
                <a:spLocks/>
              </p:cNvSpPr>
              <p:nvPr/>
            </p:nvSpPr>
            <p:spPr bwMode="auto">
              <a:xfrm>
                <a:off x="2953" y="2627"/>
                <a:ext cx="38" cy="20"/>
              </a:xfrm>
              <a:custGeom>
                <a:avLst/>
                <a:gdLst/>
                <a:ahLst/>
                <a:cxnLst>
                  <a:cxn ang="0">
                    <a:pos x="9" y="0"/>
                  </a:cxn>
                  <a:cxn ang="0">
                    <a:pos x="0" y="35"/>
                  </a:cxn>
                  <a:cxn ang="0">
                    <a:pos x="35" y="96"/>
                  </a:cxn>
                  <a:cxn ang="0">
                    <a:pos x="191" y="83"/>
                  </a:cxn>
                  <a:cxn ang="0">
                    <a:pos x="184" y="55"/>
                  </a:cxn>
                  <a:cxn ang="0">
                    <a:pos x="46" y="64"/>
                  </a:cxn>
                  <a:cxn ang="0">
                    <a:pos x="9" y="0"/>
                  </a:cxn>
                </a:cxnLst>
                <a:rect l="0" t="0" r="r" b="b"/>
                <a:pathLst>
                  <a:path w="191" h="96">
                    <a:moveTo>
                      <a:pt x="9" y="0"/>
                    </a:moveTo>
                    <a:lnTo>
                      <a:pt x="0" y="35"/>
                    </a:lnTo>
                    <a:lnTo>
                      <a:pt x="35" y="96"/>
                    </a:lnTo>
                    <a:lnTo>
                      <a:pt x="191" y="83"/>
                    </a:lnTo>
                    <a:lnTo>
                      <a:pt x="184"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92" name="Freeform 128"/>
              <p:cNvSpPr>
                <a:spLocks/>
              </p:cNvSpPr>
              <p:nvPr/>
            </p:nvSpPr>
            <p:spPr bwMode="auto">
              <a:xfrm>
                <a:off x="2925" y="2628"/>
                <a:ext cx="35" cy="15"/>
              </a:xfrm>
              <a:custGeom>
                <a:avLst/>
                <a:gdLst/>
                <a:ahLst/>
                <a:cxnLst>
                  <a:cxn ang="0">
                    <a:pos x="0" y="9"/>
                  </a:cxn>
                  <a:cxn ang="0">
                    <a:pos x="147" y="0"/>
                  </a:cxn>
                  <a:cxn ang="0">
                    <a:pos x="175" y="64"/>
                  </a:cxn>
                  <a:cxn ang="0">
                    <a:pos x="37" y="74"/>
                  </a:cxn>
                  <a:cxn ang="0">
                    <a:pos x="0" y="9"/>
                  </a:cxn>
                </a:cxnLst>
                <a:rect l="0" t="0" r="r" b="b"/>
                <a:pathLst>
                  <a:path w="175" h="74">
                    <a:moveTo>
                      <a:pt x="0" y="9"/>
                    </a:moveTo>
                    <a:lnTo>
                      <a:pt x="147" y="0"/>
                    </a:lnTo>
                    <a:lnTo>
                      <a:pt x="175" y="64"/>
                    </a:lnTo>
                    <a:lnTo>
                      <a:pt x="37"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93" name="Freeform 129"/>
              <p:cNvSpPr>
                <a:spLocks/>
              </p:cNvSpPr>
              <p:nvPr/>
            </p:nvSpPr>
            <p:spPr bwMode="auto">
              <a:xfrm>
                <a:off x="2923" y="2630"/>
                <a:ext cx="38" cy="19"/>
              </a:xfrm>
              <a:custGeom>
                <a:avLst/>
                <a:gdLst/>
                <a:ahLst/>
                <a:cxnLst>
                  <a:cxn ang="0">
                    <a:pos x="9" y="0"/>
                  </a:cxn>
                  <a:cxn ang="0">
                    <a:pos x="0" y="35"/>
                  </a:cxn>
                  <a:cxn ang="0">
                    <a:pos x="35" y="97"/>
                  </a:cxn>
                  <a:cxn ang="0">
                    <a:pos x="190" y="86"/>
                  </a:cxn>
                  <a:cxn ang="0">
                    <a:pos x="184" y="58"/>
                  </a:cxn>
                  <a:cxn ang="0">
                    <a:pos x="46" y="65"/>
                  </a:cxn>
                  <a:cxn ang="0">
                    <a:pos x="9" y="0"/>
                  </a:cxn>
                </a:cxnLst>
                <a:rect l="0" t="0" r="r" b="b"/>
                <a:pathLst>
                  <a:path w="190" h="97">
                    <a:moveTo>
                      <a:pt x="9" y="0"/>
                    </a:moveTo>
                    <a:lnTo>
                      <a:pt x="0" y="35"/>
                    </a:lnTo>
                    <a:lnTo>
                      <a:pt x="35" y="97"/>
                    </a:lnTo>
                    <a:lnTo>
                      <a:pt x="190" y="86"/>
                    </a:lnTo>
                    <a:lnTo>
                      <a:pt x="184" y="58"/>
                    </a:lnTo>
                    <a:lnTo>
                      <a:pt x="46" y="65"/>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794" name="Freeform 130"/>
              <p:cNvSpPr>
                <a:spLocks/>
              </p:cNvSpPr>
              <p:nvPr/>
            </p:nvSpPr>
            <p:spPr bwMode="auto">
              <a:xfrm>
                <a:off x="2897" y="2632"/>
                <a:ext cx="36" cy="15"/>
              </a:xfrm>
              <a:custGeom>
                <a:avLst/>
                <a:gdLst/>
                <a:ahLst/>
                <a:cxnLst>
                  <a:cxn ang="0">
                    <a:pos x="0" y="9"/>
                  </a:cxn>
                  <a:cxn ang="0">
                    <a:pos x="148" y="0"/>
                  </a:cxn>
                  <a:cxn ang="0">
                    <a:pos x="176" y="67"/>
                  </a:cxn>
                  <a:cxn ang="0">
                    <a:pos x="38" y="76"/>
                  </a:cxn>
                  <a:cxn ang="0">
                    <a:pos x="0" y="9"/>
                  </a:cxn>
                </a:cxnLst>
                <a:rect l="0" t="0" r="r" b="b"/>
                <a:pathLst>
                  <a:path w="176" h="76">
                    <a:moveTo>
                      <a:pt x="0" y="9"/>
                    </a:moveTo>
                    <a:lnTo>
                      <a:pt x="148" y="0"/>
                    </a:lnTo>
                    <a:lnTo>
                      <a:pt x="176" y="67"/>
                    </a:lnTo>
                    <a:lnTo>
                      <a:pt x="38" y="76"/>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95" name="Freeform 131"/>
              <p:cNvSpPr>
                <a:spLocks/>
              </p:cNvSpPr>
              <p:nvPr/>
            </p:nvSpPr>
            <p:spPr bwMode="auto">
              <a:xfrm>
                <a:off x="2896" y="2634"/>
                <a:ext cx="38" cy="19"/>
              </a:xfrm>
              <a:custGeom>
                <a:avLst/>
                <a:gdLst/>
                <a:ahLst/>
                <a:cxnLst>
                  <a:cxn ang="0">
                    <a:pos x="8" y="0"/>
                  </a:cxn>
                  <a:cxn ang="0">
                    <a:pos x="0" y="36"/>
                  </a:cxn>
                  <a:cxn ang="0">
                    <a:pos x="35" y="97"/>
                  </a:cxn>
                  <a:cxn ang="0">
                    <a:pos x="189" y="87"/>
                  </a:cxn>
                  <a:cxn ang="0">
                    <a:pos x="184" y="58"/>
                  </a:cxn>
                  <a:cxn ang="0">
                    <a:pos x="46" y="67"/>
                  </a:cxn>
                  <a:cxn ang="0">
                    <a:pos x="8" y="0"/>
                  </a:cxn>
                </a:cxnLst>
                <a:rect l="0" t="0" r="r" b="b"/>
                <a:pathLst>
                  <a:path w="189" h="97">
                    <a:moveTo>
                      <a:pt x="8" y="0"/>
                    </a:moveTo>
                    <a:lnTo>
                      <a:pt x="0" y="36"/>
                    </a:lnTo>
                    <a:lnTo>
                      <a:pt x="35" y="97"/>
                    </a:lnTo>
                    <a:lnTo>
                      <a:pt x="189" y="87"/>
                    </a:lnTo>
                    <a:lnTo>
                      <a:pt x="184" y="58"/>
                    </a:lnTo>
                    <a:lnTo>
                      <a:pt x="46" y="67"/>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796" name="Freeform 132"/>
              <p:cNvSpPr>
                <a:spLocks/>
              </p:cNvSpPr>
              <p:nvPr/>
            </p:nvSpPr>
            <p:spPr bwMode="auto">
              <a:xfrm>
                <a:off x="2603" y="2648"/>
                <a:ext cx="52" cy="15"/>
              </a:xfrm>
              <a:custGeom>
                <a:avLst/>
                <a:gdLst/>
                <a:ahLst/>
                <a:cxnLst>
                  <a:cxn ang="0">
                    <a:pos x="0" y="11"/>
                  </a:cxn>
                  <a:cxn ang="0">
                    <a:pos x="222" y="0"/>
                  </a:cxn>
                  <a:cxn ang="0">
                    <a:pos x="261" y="66"/>
                  </a:cxn>
                  <a:cxn ang="0">
                    <a:pos x="55" y="74"/>
                  </a:cxn>
                  <a:cxn ang="0">
                    <a:pos x="0" y="11"/>
                  </a:cxn>
                </a:cxnLst>
                <a:rect l="0" t="0" r="r" b="b"/>
                <a:pathLst>
                  <a:path w="261" h="74">
                    <a:moveTo>
                      <a:pt x="0" y="11"/>
                    </a:moveTo>
                    <a:lnTo>
                      <a:pt x="222" y="0"/>
                    </a:lnTo>
                    <a:lnTo>
                      <a:pt x="261" y="66"/>
                    </a:lnTo>
                    <a:lnTo>
                      <a:pt x="55" y="74"/>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797" name="Freeform 133"/>
              <p:cNvSpPr>
                <a:spLocks/>
              </p:cNvSpPr>
              <p:nvPr/>
            </p:nvSpPr>
            <p:spPr bwMode="auto">
              <a:xfrm>
                <a:off x="2600" y="2650"/>
                <a:ext cx="57" cy="20"/>
              </a:xfrm>
              <a:custGeom>
                <a:avLst/>
                <a:gdLst/>
                <a:ahLst/>
                <a:cxnLst>
                  <a:cxn ang="0">
                    <a:pos x="12" y="0"/>
                  </a:cxn>
                  <a:cxn ang="0">
                    <a:pos x="0" y="35"/>
                  </a:cxn>
                  <a:cxn ang="0">
                    <a:pos x="51" y="97"/>
                  </a:cxn>
                  <a:cxn ang="0">
                    <a:pos x="282" y="83"/>
                  </a:cxn>
                  <a:cxn ang="0">
                    <a:pos x="275" y="55"/>
                  </a:cxn>
                  <a:cxn ang="0">
                    <a:pos x="67" y="63"/>
                  </a:cxn>
                  <a:cxn ang="0">
                    <a:pos x="12" y="0"/>
                  </a:cxn>
                </a:cxnLst>
                <a:rect l="0" t="0" r="r" b="b"/>
                <a:pathLst>
                  <a:path w="282" h="97">
                    <a:moveTo>
                      <a:pt x="12" y="0"/>
                    </a:moveTo>
                    <a:lnTo>
                      <a:pt x="0" y="35"/>
                    </a:lnTo>
                    <a:lnTo>
                      <a:pt x="51" y="97"/>
                    </a:lnTo>
                    <a:lnTo>
                      <a:pt x="282" y="83"/>
                    </a:lnTo>
                    <a:lnTo>
                      <a:pt x="275" y="55"/>
                    </a:lnTo>
                    <a:lnTo>
                      <a:pt x="67" y="63"/>
                    </a:lnTo>
                    <a:lnTo>
                      <a:pt x="12" y="0"/>
                    </a:lnTo>
                    <a:close/>
                  </a:path>
                </a:pathLst>
              </a:custGeom>
              <a:solidFill>
                <a:srgbClr val="2973CC"/>
              </a:solidFill>
              <a:ln w="0">
                <a:solidFill>
                  <a:srgbClr val="000000"/>
                </a:solidFill>
                <a:prstDash val="solid"/>
                <a:round/>
                <a:headEnd/>
                <a:tailEnd/>
              </a:ln>
            </p:spPr>
            <p:txBody>
              <a:bodyPr/>
              <a:lstStyle/>
              <a:p>
                <a:endParaRPr lang="es-CO"/>
              </a:p>
            </p:txBody>
          </p:sp>
          <p:sp>
            <p:nvSpPr>
              <p:cNvPr id="113798" name="Freeform 134"/>
              <p:cNvSpPr>
                <a:spLocks/>
              </p:cNvSpPr>
              <p:nvPr/>
            </p:nvSpPr>
            <p:spPr bwMode="auto">
              <a:xfrm>
                <a:off x="2791" y="2625"/>
                <a:ext cx="35" cy="15"/>
              </a:xfrm>
              <a:custGeom>
                <a:avLst/>
                <a:gdLst/>
                <a:ahLst/>
                <a:cxnLst>
                  <a:cxn ang="0">
                    <a:pos x="0" y="9"/>
                  </a:cxn>
                  <a:cxn ang="0">
                    <a:pos x="147" y="0"/>
                  </a:cxn>
                  <a:cxn ang="0">
                    <a:pos x="175" y="66"/>
                  </a:cxn>
                  <a:cxn ang="0">
                    <a:pos x="37" y="75"/>
                  </a:cxn>
                  <a:cxn ang="0">
                    <a:pos x="0" y="9"/>
                  </a:cxn>
                </a:cxnLst>
                <a:rect l="0" t="0" r="r" b="b"/>
                <a:pathLst>
                  <a:path w="175" h="75">
                    <a:moveTo>
                      <a:pt x="0" y="9"/>
                    </a:moveTo>
                    <a:lnTo>
                      <a:pt x="147" y="0"/>
                    </a:lnTo>
                    <a:lnTo>
                      <a:pt x="175" y="66"/>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799" name="Freeform 135"/>
              <p:cNvSpPr>
                <a:spLocks/>
              </p:cNvSpPr>
              <p:nvPr/>
            </p:nvSpPr>
            <p:spPr bwMode="auto">
              <a:xfrm>
                <a:off x="2789" y="2627"/>
                <a:ext cx="38" cy="20"/>
              </a:xfrm>
              <a:custGeom>
                <a:avLst/>
                <a:gdLst/>
                <a:ahLst/>
                <a:cxnLst>
                  <a:cxn ang="0">
                    <a:pos x="9" y="0"/>
                  </a:cxn>
                  <a:cxn ang="0">
                    <a:pos x="0" y="37"/>
                  </a:cxn>
                  <a:cxn ang="0">
                    <a:pos x="35" y="98"/>
                  </a:cxn>
                  <a:cxn ang="0">
                    <a:pos x="190" y="85"/>
                  </a:cxn>
                  <a:cxn ang="0">
                    <a:pos x="186" y="57"/>
                  </a:cxn>
                  <a:cxn ang="0">
                    <a:pos x="46" y="66"/>
                  </a:cxn>
                  <a:cxn ang="0">
                    <a:pos x="9" y="0"/>
                  </a:cxn>
                </a:cxnLst>
                <a:rect l="0" t="0" r="r" b="b"/>
                <a:pathLst>
                  <a:path w="190" h="98">
                    <a:moveTo>
                      <a:pt x="9" y="0"/>
                    </a:moveTo>
                    <a:lnTo>
                      <a:pt x="0" y="37"/>
                    </a:lnTo>
                    <a:lnTo>
                      <a:pt x="35" y="98"/>
                    </a:lnTo>
                    <a:lnTo>
                      <a:pt x="190" y="85"/>
                    </a:lnTo>
                    <a:lnTo>
                      <a:pt x="186"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00" name="Freeform 136"/>
              <p:cNvSpPr>
                <a:spLocks/>
              </p:cNvSpPr>
              <p:nvPr/>
            </p:nvSpPr>
            <p:spPr bwMode="auto">
              <a:xfrm>
                <a:off x="2763" y="2630"/>
                <a:ext cx="35" cy="14"/>
              </a:xfrm>
              <a:custGeom>
                <a:avLst/>
                <a:gdLst/>
                <a:ahLst/>
                <a:cxnLst>
                  <a:cxn ang="0">
                    <a:pos x="0" y="9"/>
                  </a:cxn>
                  <a:cxn ang="0">
                    <a:pos x="147" y="0"/>
                  </a:cxn>
                  <a:cxn ang="0">
                    <a:pos x="175" y="63"/>
                  </a:cxn>
                  <a:cxn ang="0">
                    <a:pos x="37" y="72"/>
                  </a:cxn>
                  <a:cxn ang="0">
                    <a:pos x="0" y="9"/>
                  </a:cxn>
                </a:cxnLst>
                <a:rect l="0" t="0" r="r" b="b"/>
                <a:pathLst>
                  <a:path w="175" h="72">
                    <a:moveTo>
                      <a:pt x="0" y="9"/>
                    </a:moveTo>
                    <a:lnTo>
                      <a:pt x="147" y="0"/>
                    </a:lnTo>
                    <a:lnTo>
                      <a:pt x="175" y="63"/>
                    </a:lnTo>
                    <a:lnTo>
                      <a:pt x="37" y="72"/>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01" name="Freeform 137"/>
              <p:cNvSpPr>
                <a:spLocks/>
              </p:cNvSpPr>
              <p:nvPr/>
            </p:nvSpPr>
            <p:spPr bwMode="auto">
              <a:xfrm>
                <a:off x="2762" y="2631"/>
                <a:ext cx="38" cy="20"/>
              </a:xfrm>
              <a:custGeom>
                <a:avLst/>
                <a:gdLst/>
                <a:ahLst/>
                <a:cxnLst>
                  <a:cxn ang="0">
                    <a:pos x="7" y="0"/>
                  </a:cxn>
                  <a:cxn ang="0">
                    <a:pos x="0" y="35"/>
                  </a:cxn>
                  <a:cxn ang="0">
                    <a:pos x="35" y="96"/>
                  </a:cxn>
                  <a:cxn ang="0">
                    <a:pos x="191" y="83"/>
                  </a:cxn>
                  <a:cxn ang="0">
                    <a:pos x="184" y="54"/>
                  </a:cxn>
                  <a:cxn ang="0">
                    <a:pos x="46" y="63"/>
                  </a:cxn>
                  <a:cxn ang="0">
                    <a:pos x="7" y="0"/>
                  </a:cxn>
                </a:cxnLst>
                <a:rect l="0" t="0" r="r" b="b"/>
                <a:pathLst>
                  <a:path w="191" h="96">
                    <a:moveTo>
                      <a:pt x="7" y="0"/>
                    </a:moveTo>
                    <a:lnTo>
                      <a:pt x="0" y="35"/>
                    </a:lnTo>
                    <a:lnTo>
                      <a:pt x="35" y="96"/>
                    </a:lnTo>
                    <a:lnTo>
                      <a:pt x="191" y="83"/>
                    </a:lnTo>
                    <a:lnTo>
                      <a:pt x="184" y="54"/>
                    </a:lnTo>
                    <a:lnTo>
                      <a:pt x="46" y="63"/>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802" name="Freeform 138"/>
              <p:cNvSpPr>
                <a:spLocks/>
              </p:cNvSpPr>
              <p:nvPr/>
            </p:nvSpPr>
            <p:spPr bwMode="auto">
              <a:xfrm>
                <a:off x="2738" y="2633"/>
                <a:ext cx="35" cy="15"/>
              </a:xfrm>
              <a:custGeom>
                <a:avLst/>
                <a:gdLst/>
                <a:ahLst/>
                <a:cxnLst>
                  <a:cxn ang="0">
                    <a:pos x="0" y="9"/>
                  </a:cxn>
                  <a:cxn ang="0">
                    <a:pos x="146" y="0"/>
                  </a:cxn>
                  <a:cxn ang="0">
                    <a:pos x="175" y="64"/>
                  </a:cxn>
                  <a:cxn ang="0">
                    <a:pos x="37" y="73"/>
                  </a:cxn>
                  <a:cxn ang="0">
                    <a:pos x="0" y="9"/>
                  </a:cxn>
                </a:cxnLst>
                <a:rect l="0" t="0" r="r" b="b"/>
                <a:pathLst>
                  <a:path w="175" h="73">
                    <a:moveTo>
                      <a:pt x="0" y="9"/>
                    </a:moveTo>
                    <a:lnTo>
                      <a:pt x="146" y="0"/>
                    </a:lnTo>
                    <a:lnTo>
                      <a:pt x="175" y="64"/>
                    </a:lnTo>
                    <a:lnTo>
                      <a:pt x="37"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03" name="Freeform 139"/>
              <p:cNvSpPr>
                <a:spLocks/>
              </p:cNvSpPr>
              <p:nvPr/>
            </p:nvSpPr>
            <p:spPr bwMode="auto">
              <a:xfrm>
                <a:off x="2736" y="2635"/>
                <a:ext cx="38" cy="19"/>
              </a:xfrm>
              <a:custGeom>
                <a:avLst/>
                <a:gdLst/>
                <a:ahLst/>
                <a:cxnLst>
                  <a:cxn ang="0">
                    <a:pos x="9" y="0"/>
                  </a:cxn>
                  <a:cxn ang="0">
                    <a:pos x="0" y="36"/>
                  </a:cxn>
                  <a:cxn ang="0">
                    <a:pos x="35" y="96"/>
                  </a:cxn>
                  <a:cxn ang="0">
                    <a:pos x="190" y="86"/>
                  </a:cxn>
                  <a:cxn ang="0">
                    <a:pos x="187" y="57"/>
                  </a:cxn>
                  <a:cxn ang="0">
                    <a:pos x="46" y="64"/>
                  </a:cxn>
                  <a:cxn ang="0">
                    <a:pos x="9" y="0"/>
                  </a:cxn>
                </a:cxnLst>
                <a:rect l="0" t="0" r="r" b="b"/>
                <a:pathLst>
                  <a:path w="190" h="96">
                    <a:moveTo>
                      <a:pt x="9" y="0"/>
                    </a:moveTo>
                    <a:lnTo>
                      <a:pt x="0" y="36"/>
                    </a:lnTo>
                    <a:lnTo>
                      <a:pt x="35" y="96"/>
                    </a:lnTo>
                    <a:lnTo>
                      <a:pt x="190" y="86"/>
                    </a:lnTo>
                    <a:lnTo>
                      <a:pt x="187" y="57"/>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04" name="Freeform 140"/>
              <p:cNvSpPr>
                <a:spLocks/>
              </p:cNvSpPr>
              <p:nvPr/>
            </p:nvSpPr>
            <p:spPr bwMode="auto">
              <a:xfrm>
                <a:off x="2711" y="2637"/>
                <a:ext cx="35" cy="15"/>
              </a:xfrm>
              <a:custGeom>
                <a:avLst/>
                <a:gdLst/>
                <a:ahLst/>
                <a:cxnLst>
                  <a:cxn ang="0">
                    <a:pos x="0" y="9"/>
                  </a:cxn>
                  <a:cxn ang="0">
                    <a:pos x="147" y="0"/>
                  </a:cxn>
                  <a:cxn ang="0">
                    <a:pos x="175" y="66"/>
                  </a:cxn>
                  <a:cxn ang="0">
                    <a:pos x="37" y="75"/>
                  </a:cxn>
                  <a:cxn ang="0">
                    <a:pos x="0" y="9"/>
                  </a:cxn>
                </a:cxnLst>
                <a:rect l="0" t="0" r="r" b="b"/>
                <a:pathLst>
                  <a:path w="175" h="75">
                    <a:moveTo>
                      <a:pt x="0" y="9"/>
                    </a:moveTo>
                    <a:lnTo>
                      <a:pt x="147" y="0"/>
                    </a:lnTo>
                    <a:lnTo>
                      <a:pt x="175" y="66"/>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05" name="Freeform 141"/>
              <p:cNvSpPr>
                <a:spLocks/>
              </p:cNvSpPr>
              <p:nvPr/>
            </p:nvSpPr>
            <p:spPr bwMode="auto">
              <a:xfrm>
                <a:off x="2709" y="2639"/>
                <a:ext cx="38" cy="19"/>
              </a:xfrm>
              <a:custGeom>
                <a:avLst/>
                <a:gdLst/>
                <a:ahLst/>
                <a:cxnLst>
                  <a:cxn ang="0">
                    <a:pos x="9" y="0"/>
                  </a:cxn>
                  <a:cxn ang="0">
                    <a:pos x="0" y="35"/>
                  </a:cxn>
                  <a:cxn ang="0">
                    <a:pos x="35" y="96"/>
                  </a:cxn>
                  <a:cxn ang="0">
                    <a:pos x="191" y="85"/>
                  </a:cxn>
                  <a:cxn ang="0">
                    <a:pos x="186" y="57"/>
                  </a:cxn>
                  <a:cxn ang="0">
                    <a:pos x="46" y="66"/>
                  </a:cxn>
                  <a:cxn ang="0">
                    <a:pos x="9" y="0"/>
                  </a:cxn>
                </a:cxnLst>
                <a:rect l="0" t="0" r="r" b="b"/>
                <a:pathLst>
                  <a:path w="191" h="96">
                    <a:moveTo>
                      <a:pt x="9" y="0"/>
                    </a:moveTo>
                    <a:lnTo>
                      <a:pt x="0" y="35"/>
                    </a:lnTo>
                    <a:lnTo>
                      <a:pt x="35" y="96"/>
                    </a:lnTo>
                    <a:lnTo>
                      <a:pt x="191" y="85"/>
                    </a:lnTo>
                    <a:lnTo>
                      <a:pt x="186"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06" name="Freeform 142"/>
              <p:cNvSpPr>
                <a:spLocks/>
              </p:cNvSpPr>
              <p:nvPr/>
            </p:nvSpPr>
            <p:spPr bwMode="auto">
              <a:xfrm>
                <a:off x="2680" y="2640"/>
                <a:ext cx="35" cy="15"/>
              </a:xfrm>
              <a:custGeom>
                <a:avLst/>
                <a:gdLst/>
                <a:ahLst/>
                <a:cxnLst>
                  <a:cxn ang="0">
                    <a:pos x="0" y="9"/>
                  </a:cxn>
                  <a:cxn ang="0">
                    <a:pos x="146" y="0"/>
                  </a:cxn>
                  <a:cxn ang="0">
                    <a:pos x="174" y="62"/>
                  </a:cxn>
                  <a:cxn ang="0">
                    <a:pos x="37" y="74"/>
                  </a:cxn>
                  <a:cxn ang="0">
                    <a:pos x="0" y="9"/>
                  </a:cxn>
                </a:cxnLst>
                <a:rect l="0" t="0" r="r" b="b"/>
                <a:pathLst>
                  <a:path w="174" h="74">
                    <a:moveTo>
                      <a:pt x="0" y="9"/>
                    </a:moveTo>
                    <a:lnTo>
                      <a:pt x="146" y="0"/>
                    </a:lnTo>
                    <a:lnTo>
                      <a:pt x="174" y="62"/>
                    </a:lnTo>
                    <a:lnTo>
                      <a:pt x="37"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07" name="Freeform 143"/>
              <p:cNvSpPr>
                <a:spLocks/>
              </p:cNvSpPr>
              <p:nvPr/>
            </p:nvSpPr>
            <p:spPr bwMode="auto">
              <a:xfrm>
                <a:off x="2678" y="2642"/>
                <a:ext cx="38" cy="19"/>
              </a:xfrm>
              <a:custGeom>
                <a:avLst/>
                <a:gdLst/>
                <a:ahLst/>
                <a:cxnLst>
                  <a:cxn ang="0">
                    <a:pos x="9" y="0"/>
                  </a:cxn>
                  <a:cxn ang="0">
                    <a:pos x="0" y="34"/>
                  </a:cxn>
                  <a:cxn ang="0">
                    <a:pos x="34" y="96"/>
                  </a:cxn>
                  <a:cxn ang="0">
                    <a:pos x="190" y="85"/>
                  </a:cxn>
                  <a:cxn ang="0">
                    <a:pos x="183" y="56"/>
                  </a:cxn>
                  <a:cxn ang="0">
                    <a:pos x="46" y="62"/>
                  </a:cxn>
                  <a:cxn ang="0">
                    <a:pos x="9" y="0"/>
                  </a:cxn>
                </a:cxnLst>
                <a:rect l="0" t="0" r="r" b="b"/>
                <a:pathLst>
                  <a:path w="190" h="96">
                    <a:moveTo>
                      <a:pt x="9" y="0"/>
                    </a:moveTo>
                    <a:lnTo>
                      <a:pt x="0" y="34"/>
                    </a:lnTo>
                    <a:lnTo>
                      <a:pt x="34" y="96"/>
                    </a:lnTo>
                    <a:lnTo>
                      <a:pt x="190" y="85"/>
                    </a:lnTo>
                    <a:lnTo>
                      <a:pt x="183" y="56"/>
                    </a:lnTo>
                    <a:lnTo>
                      <a:pt x="46" y="62"/>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08" name="Freeform 144"/>
              <p:cNvSpPr>
                <a:spLocks/>
              </p:cNvSpPr>
              <p:nvPr/>
            </p:nvSpPr>
            <p:spPr bwMode="auto">
              <a:xfrm>
                <a:off x="2653" y="2644"/>
                <a:ext cx="35" cy="15"/>
              </a:xfrm>
              <a:custGeom>
                <a:avLst/>
                <a:gdLst/>
                <a:ahLst/>
                <a:cxnLst>
                  <a:cxn ang="0">
                    <a:pos x="0" y="9"/>
                  </a:cxn>
                  <a:cxn ang="0">
                    <a:pos x="147" y="0"/>
                  </a:cxn>
                  <a:cxn ang="0">
                    <a:pos x="176" y="66"/>
                  </a:cxn>
                  <a:cxn ang="0">
                    <a:pos x="38" y="75"/>
                  </a:cxn>
                  <a:cxn ang="0">
                    <a:pos x="0" y="9"/>
                  </a:cxn>
                </a:cxnLst>
                <a:rect l="0" t="0" r="r" b="b"/>
                <a:pathLst>
                  <a:path w="176" h="75">
                    <a:moveTo>
                      <a:pt x="0" y="9"/>
                    </a:moveTo>
                    <a:lnTo>
                      <a:pt x="147" y="0"/>
                    </a:lnTo>
                    <a:lnTo>
                      <a:pt x="176" y="66"/>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09" name="Freeform 145"/>
              <p:cNvSpPr>
                <a:spLocks/>
              </p:cNvSpPr>
              <p:nvPr/>
            </p:nvSpPr>
            <p:spPr bwMode="auto">
              <a:xfrm>
                <a:off x="2651" y="2645"/>
                <a:ext cx="38" cy="20"/>
              </a:xfrm>
              <a:custGeom>
                <a:avLst/>
                <a:gdLst/>
                <a:ahLst/>
                <a:cxnLst>
                  <a:cxn ang="0">
                    <a:pos x="6" y="0"/>
                  </a:cxn>
                  <a:cxn ang="0">
                    <a:pos x="0" y="34"/>
                  </a:cxn>
                  <a:cxn ang="0">
                    <a:pos x="35" y="96"/>
                  </a:cxn>
                  <a:cxn ang="0">
                    <a:pos x="188" y="85"/>
                  </a:cxn>
                  <a:cxn ang="0">
                    <a:pos x="184" y="57"/>
                  </a:cxn>
                  <a:cxn ang="0">
                    <a:pos x="46" y="66"/>
                  </a:cxn>
                  <a:cxn ang="0">
                    <a:pos x="6" y="0"/>
                  </a:cxn>
                </a:cxnLst>
                <a:rect l="0" t="0" r="r" b="b"/>
                <a:pathLst>
                  <a:path w="188" h="96">
                    <a:moveTo>
                      <a:pt x="6" y="0"/>
                    </a:moveTo>
                    <a:lnTo>
                      <a:pt x="0" y="34"/>
                    </a:lnTo>
                    <a:lnTo>
                      <a:pt x="35" y="96"/>
                    </a:lnTo>
                    <a:lnTo>
                      <a:pt x="188" y="85"/>
                    </a:lnTo>
                    <a:lnTo>
                      <a:pt x="184" y="57"/>
                    </a:lnTo>
                    <a:lnTo>
                      <a:pt x="46" y="66"/>
                    </a:lnTo>
                    <a:lnTo>
                      <a:pt x="6" y="0"/>
                    </a:lnTo>
                    <a:close/>
                  </a:path>
                </a:pathLst>
              </a:custGeom>
              <a:solidFill>
                <a:srgbClr val="2973CC"/>
              </a:solidFill>
              <a:ln w="0">
                <a:solidFill>
                  <a:srgbClr val="000000"/>
                </a:solidFill>
                <a:prstDash val="solid"/>
                <a:round/>
                <a:headEnd/>
                <a:tailEnd/>
              </a:ln>
            </p:spPr>
            <p:txBody>
              <a:bodyPr/>
              <a:lstStyle/>
              <a:p>
                <a:endParaRPr lang="es-CO"/>
              </a:p>
            </p:txBody>
          </p:sp>
          <p:sp>
            <p:nvSpPr>
              <p:cNvPr id="113810" name="Freeform 146"/>
              <p:cNvSpPr>
                <a:spLocks/>
              </p:cNvSpPr>
              <p:nvPr/>
            </p:nvSpPr>
            <p:spPr bwMode="auto">
              <a:xfrm>
                <a:off x="2905" y="2611"/>
                <a:ext cx="35" cy="14"/>
              </a:xfrm>
              <a:custGeom>
                <a:avLst/>
                <a:gdLst/>
                <a:ahLst/>
                <a:cxnLst>
                  <a:cxn ang="0">
                    <a:pos x="0" y="8"/>
                  </a:cxn>
                  <a:cxn ang="0">
                    <a:pos x="147" y="0"/>
                  </a:cxn>
                  <a:cxn ang="0">
                    <a:pos x="173" y="63"/>
                  </a:cxn>
                  <a:cxn ang="0">
                    <a:pos x="35" y="72"/>
                  </a:cxn>
                  <a:cxn ang="0">
                    <a:pos x="0" y="8"/>
                  </a:cxn>
                </a:cxnLst>
                <a:rect l="0" t="0" r="r" b="b"/>
                <a:pathLst>
                  <a:path w="173" h="72">
                    <a:moveTo>
                      <a:pt x="0" y="8"/>
                    </a:moveTo>
                    <a:lnTo>
                      <a:pt x="147" y="0"/>
                    </a:lnTo>
                    <a:lnTo>
                      <a:pt x="173" y="63"/>
                    </a:lnTo>
                    <a:lnTo>
                      <a:pt x="35" y="72"/>
                    </a:lnTo>
                    <a:lnTo>
                      <a:pt x="0" y="8"/>
                    </a:lnTo>
                    <a:close/>
                  </a:path>
                </a:pathLst>
              </a:custGeom>
              <a:solidFill>
                <a:srgbClr val="2973CC"/>
              </a:solidFill>
              <a:ln w="0">
                <a:solidFill>
                  <a:srgbClr val="000000"/>
                </a:solidFill>
                <a:prstDash val="solid"/>
                <a:round/>
                <a:headEnd/>
                <a:tailEnd/>
              </a:ln>
            </p:spPr>
            <p:txBody>
              <a:bodyPr/>
              <a:lstStyle/>
              <a:p>
                <a:endParaRPr lang="es-CO"/>
              </a:p>
            </p:txBody>
          </p:sp>
          <p:sp>
            <p:nvSpPr>
              <p:cNvPr id="113811" name="Freeform 147"/>
              <p:cNvSpPr>
                <a:spLocks/>
              </p:cNvSpPr>
              <p:nvPr/>
            </p:nvSpPr>
            <p:spPr bwMode="auto">
              <a:xfrm>
                <a:off x="2903" y="2612"/>
                <a:ext cx="38" cy="20"/>
              </a:xfrm>
              <a:custGeom>
                <a:avLst/>
                <a:gdLst/>
                <a:ahLst/>
                <a:cxnLst>
                  <a:cxn ang="0">
                    <a:pos x="9" y="0"/>
                  </a:cxn>
                  <a:cxn ang="0">
                    <a:pos x="0" y="36"/>
                  </a:cxn>
                  <a:cxn ang="0">
                    <a:pos x="35" y="97"/>
                  </a:cxn>
                  <a:cxn ang="0">
                    <a:pos x="191" y="84"/>
                  </a:cxn>
                  <a:cxn ang="0">
                    <a:pos x="186" y="57"/>
                  </a:cxn>
                  <a:cxn ang="0">
                    <a:pos x="46" y="64"/>
                  </a:cxn>
                  <a:cxn ang="0">
                    <a:pos x="9" y="0"/>
                  </a:cxn>
                </a:cxnLst>
                <a:rect l="0" t="0" r="r" b="b"/>
                <a:pathLst>
                  <a:path w="191" h="97">
                    <a:moveTo>
                      <a:pt x="9" y="0"/>
                    </a:moveTo>
                    <a:lnTo>
                      <a:pt x="0" y="36"/>
                    </a:lnTo>
                    <a:lnTo>
                      <a:pt x="35" y="97"/>
                    </a:lnTo>
                    <a:lnTo>
                      <a:pt x="191" y="84"/>
                    </a:lnTo>
                    <a:lnTo>
                      <a:pt x="186" y="57"/>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12" name="Freeform 148"/>
              <p:cNvSpPr>
                <a:spLocks/>
              </p:cNvSpPr>
              <p:nvPr/>
            </p:nvSpPr>
            <p:spPr bwMode="auto">
              <a:xfrm>
                <a:off x="2877" y="2615"/>
                <a:ext cx="35" cy="15"/>
              </a:xfrm>
              <a:custGeom>
                <a:avLst/>
                <a:gdLst/>
                <a:ahLst/>
                <a:cxnLst>
                  <a:cxn ang="0">
                    <a:pos x="0" y="9"/>
                  </a:cxn>
                  <a:cxn ang="0">
                    <a:pos x="149" y="0"/>
                  </a:cxn>
                  <a:cxn ang="0">
                    <a:pos x="176" y="64"/>
                  </a:cxn>
                  <a:cxn ang="0">
                    <a:pos x="38" y="75"/>
                  </a:cxn>
                  <a:cxn ang="0">
                    <a:pos x="0" y="9"/>
                  </a:cxn>
                </a:cxnLst>
                <a:rect l="0" t="0" r="r" b="b"/>
                <a:pathLst>
                  <a:path w="176" h="75">
                    <a:moveTo>
                      <a:pt x="0" y="9"/>
                    </a:moveTo>
                    <a:lnTo>
                      <a:pt x="149" y="0"/>
                    </a:lnTo>
                    <a:lnTo>
                      <a:pt x="176" y="64"/>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13" name="Freeform 149"/>
              <p:cNvSpPr>
                <a:spLocks/>
              </p:cNvSpPr>
              <p:nvPr/>
            </p:nvSpPr>
            <p:spPr bwMode="auto">
              <a:xfrm>
                <a:off x="2876" y="2616"/>
                <a:ext cx="38" cy="20"/>
              </a:xfrm>
              <a:custGeom>
                <a:avLst/>
                <a:gdLst/>
                <a:ahLst/>
                <a:cxnLst>
                  <a:cxn ang="0">
                    <a:pos x="7" y="0"/>
                  </a:cxn>
                  <a:cxn ang="0">
                    <a:pos x="0" y="35"/>
                  </a:cxn>
                  <a:cxn ang="0">
                    <a:pos x="34" y="96"/>
                  </a:cxn>
                  <a:cxn ang="0">
                    <a:pos x="190" y="85"/>
                  </a:cxn>
                  <a:cxn ang="0">
                    <a:pos x="186" y="57"/>
                  </a:cxn>
                  <a:cxn ang="0">
                    <a:pos x="45" y="64"/>
                  </a:cxn>
                  <a:cxn ang="0">
                    <a:pos x="7" y="0"/>
                  </a:cxn>
                </a:cxnLst>
                <a:rect l="0" t="0" r="r" b="b"/>
                <a:pathLst>
                  <a:path w="190" h="96">
                    <a:moveTo>
                      <a:pt x="7" y="0"/>
                    </a:moveTo>
                    <a:lnTo>
                      <a:pt x="0" y="35"/>
                    </a:lnTo>
                    <a:lnTo>
                      <a:pt x="34" y="96"/>
                    </a:lnTo>
                    <a:lnTo>
                      <a:pt x="190" y="85"/>
                    </a:lnTo>
                    <a:lnTo>
                      <a:pt x="186" y="57"/>
                    </a:lnTo>
                    <a:lnTo>
                      <a:pt x="45" y="64"/>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814" name="Freeform 150"/>
              <p:cNvSpPr>
                <a:spLocks/>
              </p:cNvSpPr>
              <p:nvPr/>
            </p:nvSpPr>
            <p:spPr bwMode="auto">
              <a:xfrm>
                <a:off x="2852" y="2618"/>
                <a:ext cx="35" cy="15"/>
              </a:xfrm>
              <a:custGeom>
                <a:avLst/>
                <a:gdLst/>
                <a:ahLst/>
                <a:cxnLst>
                  <a:cxn ang="0">
                    <a:pos x="0" y="9"/>
                  </a:cxn>
                  <a:cxn ang="0">
                    <a:pos x="147" y="0"/>
                  </a:cxn>
                  <a:cxn ang="0">
                    <a:pos x="175" y="66"/>
                  </a:cxn>
                  <a:cxn ang="0">
                    <a:pos x="35" y="74"/>
                  </a:cxn>
                  <a:cxn ang="0">
                    <a:pos x="0" y="9"/>
                  </a:cxn>
                </a:cxnLst>
                <a:rect l="0" t="0" r="r" b="b"/>
                <a:pathLst>
                  <a:path w="175" h="74">
                    <a:moveTo>
                      <a:pt x="0" y="9"/>
                    </a:moveTo>
                    <a:lnTo>
                      <a:pt x="147" y="0"/>
                    </a:lnTo>
                    <a:lnTo>
                      <a:pt x="175" y="66"/>
                    </a:lnTo>
                    <a:lnTo>
                      <a:pt x="35"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15" name="Freeform 151"/>
              <p:cNvSpPr>
                <a:spLocks/>
              </p:cNvSpPr>
              <p:nvPr/>
            </p:nvSpPr>
            <p:spPr bwMode="auto">
              <a:xfrm>
                <a:off x="2851" y="2620"/>
                <a:ext cx="37" cy="19"/>
              </a:xfrm>
              <a:custGeom>
                <a:avLst/>
                <a:gdLst/>
                <a:ahLst/>
                <a:cxnLst>
                  <a:cxn ang="0">
                    <a:pos x="7" y="0"/>
                  </a:cxn>
                  <a:cxn ang="0">
                    <a:pos x="0" y="35"/>
                  </a:cxn>
                  <a:cxn ang="0">
                    <a:pos x="35" y="96"/>
                  </a:cxn>
                  <a:cxn ang="0">
                    <a:pos x="188" y="85"/>
                  </a:cxn>
                  <a:cxn ang="0">
                    <a:pos x="184" y="57"/>
                  </a:cxn>
                  <a:cxn ang="0">
                    <a:pos x="44" y="65"/>
                  </a:cxn>
                  <a:cxn ang="0">
                    <a:pos x="7" y="0"/>
                  </a:cxn>
                </a:cxnLst>
                <a:rect l="0" t="0" r="r" b="b"/>
                <a:pathLst>
                  <a:path w="188" h="96">
                    <a:moveTo>
                      <a:pt x="7" y="0"/>
                    </a:moveTo>
                    <a:lnTo>
                      <a:pt x="0" y="35"/>
                    </a:lnTo>
                    <a:lnTo>
                      <a:pt x="35" y="96"/>
                    </a:lnTo>
                    <a:lnTo>
                      <a:pt x="188" y="85"/>
                    </a:lnTo>
                    <a:lnTo>
                      <a:pt x="184" y="57"/>
                    </a:lnTo>
                    <a:lnTo>
                      <a:pt x="44" y="65"/>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816" name="Freeform 152"/>
              <p:cNvSpPr>
                <a:spLocks/>
              </p:cNvSpPr>
              <p:nvPr/>
            </p:nvSpPr>
            <p:spPr bwMode="auto">
              <a:xfrm>
                <a:off x="2825" y="2622"/>
                <a:ext cx="35" cy="15"/>
              </a:xfrm>
              <a:custGeom>
                <a:avLst/>
                <a:gdLst/>
                <a:ahLst/>
                <a:cxnLst>
                  <a:cxn ang="0">
                    <a:pos x="0" y="11"/>
                  </a:cxn>
                  <a:cxn ang="0">
                    <a:pos x="148" y="0"/>
                  </a:cxn>
                  <a:cxn ang="0">
                    <a:pos x="174" y="66"/>
                  </a:cxn>
                  <a:cxn ang="0">
                    <a:pos x="38" y="75"/>
                  </a:cxn>
                  <a:cxn ang="0">
                    <a:pos x="0" y="11"/>
                  </a:cxn>
                </a:cxnLst>
                <a:rect l="0" t="0" r="r" b="b"/>
                <a:pathLst>
                  <a:path w="174" h="75">
                    <a:moveTo>
                      <a:pt x="0" y="11"/>
                    </a:moveTo>
                    <a:lnTo>
                      <a:pt x="148" y="0"/>
                    </a:lnTo>
                    <a:lnTo>
                      <a:pt x="174" y="66"/>
                    </a:lnTo>
                    <a:lnTo>
                      <a:pt x="38"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817" name="Freeform 153"/>
              <p:cNvSpPr>
                <a:spLocks/>
              </p:cNvSpPr>
              <p:nvPr/>
            </p:nvSpPr>
            <p:spPr bwMode="auto">
              <a:xfrm>
                <a:off x="2823" y="2624"/>
                <a:ext cx="38" cy="19"/>
              </a:xfrm>
              <a:custGeom>
                <a:avLst/>
                <a:gdLst/>
                <a:ahLst/>
                <a:cxnLst>
                  <a:cxn ang="0">
                    <a:pos x="9" y="0"/>
                  </a:cxn>
                  <a:cxn ang="0">
                    <a:pos x="0" y="36"/>
                  </a:cxn>
                  <a:cxn ang="0">
                    <a:pos x="37" y="94"/>
                  </a:cxn>
                  <a:cxn ang="0">
                    <a:pos x="191" y="84"/>
                  </a:cxn>
                  <a:cxn ang="0">
                    <a:pos x="186" y="55"/>
                  </a:cxn>
                  <a:cxn ang="0">
                    <a:pos x="48" y="64"/>
                  </a:cxn>
                  <a:cxn ang="0">
                    <a:pos x="9" y="0"/>
                  </a:cxn>
                </a:cxnLst>
                <a:rect l="0" t="0" r="r" b="b"/>
                <a:pathLst>
                  <a:path w="191" h="94">
                    <a:moveTo>
                      <a:pt x="9" y="0"/>
                    </a:moveTo>
                    <a:lnTo>
                      <a:pt x="0" y="36"/>
                    </a:lnTo>
                    <a:lnTo>
                      <a:pt x="37" y="94"/>
                    </a:lnTo>
                    <a:lnTo>
                      <a:pt x="191" y="84"/>
                    </a:lnTo>
                    <a:lnTo>
                      <a:pt x="186" y="55"/>
                    </a:lnTo>
                    <a:lnTo>
                      <a:pt x="48"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18" name="Freeform 154"/>
              <p:cNvSpPr>
                <a:spLocks/>
              </p:cNvSpPr>
              <p:nvPr/>
            </p:nvSpPr>
            <p:spPr bwMode="auto">
              <a:xfrm>
                <a:off x="2964" y="2602"/>
                <a:ext cx="35" cy="15"/>
              </a:xfrm>
              <a:custGeom>
                <a:avLst/>
                <a:gdLst/>
                <a:ahLst/>
                <a:cxnLst>
                  <a:cxn ang="0">
                    <a:pos x="0" y="11"/>
                  </a:cxn>
                  <a:cxn ang="0">
                    <a:pos x="149" y="0"/>
                  </a:cxn>
                  <a:cxn ang="0">
                    <a:pos x="175" y="66"/>
                  </a:cxn>
                  <a:cxn ang="0">
                    <a:pos x="37" y="75"/>
                  </a:cxn>
                  <a:cxn ang="0">
                    <a:pos x="0" y="11"/>
                  </a:cxn>
                </a:cxnLst>
                <a:rect l="0" t="0" r="r" b="b"/>
                <a:pathLst>
                  <a:path w="175" h="75">
                    <a:moveTo>
                      <a:pt x="0" y="11"/>
                    </a:moveTo>
                    <a:lnTo>
                      <a:pt x="149" y="0"/>
                    </a:lnTo>
                    <a:lnTo>
                      <a:pt x="175" y="66"/>
                    </a:lnTo>
                    <a:lnTo>
                      <a:pt x="37" y="75"/>
                    </a:lnTo>
                    <a:lnTo>
                      <a:pt x="0" y="11"/>
                    </a:lnTo>
                    <a:close/>
                  </a:path>
                </a:pathLst>
              </a:custGeom>
              <a:solidFill>
                <a:srgbClr val="2973CC"/>
              </a:solidFill>
              <a:ln w="0">
                <a:solidFill>
                  <a:srgbClr val="000000"/>
                </a:solidFill>
                <a:prstDash val="solid"/>
                <a:round/>
                <a:headEnd/>
                <a:tailEnd/>
              </a:ln>
            </p:spPr>
            <p:txBody>
              <a:bodyPr/>
              <a:lstStyle/>
              <a:p>
                <a:endParaRPr lang="es-CO"/>
              </a:p>
            </p:txBody>
          </p:sp>
          <p:sp>
            <p:nvSpPr>
              <p:cNvPr id="113819" name="Freeform 155"/>
              <p:cNvSpPr>
                <a:spLocks/>
              </p:cNvSpPr>
              <p:nvPr/>
            </p:nvSpPr>
            <p:spPr bwMode="auto">
              <a:xfrm>
                <a:off x="2962" y="2604"/>
                <a:ext cx="38" cy="19"/>
              </a:xfrm>
              <a:custGeom>
                <a:avLst/>
                <a:gdLst/>
                <a:ahLst/>
                <a:cxnLst>
                  <a:cxn ang="0">
                    <a:pos x="9" y="0"/>
                  </a:cxn>
                  <a:cxn ang="0">
                    <a:pos x="0" y="36"/>
                  </a:cxn>
                  <a:cxn ang="0">
                    <a:pos x="35" y="97"/>
                  </a:cxn>
                  <a:cxn ang="0">
                    <a:pos x="190" y="84"/>
                  </a:cxn>
                  <a:cxn ang="0">
                    <a:pos x="186" y="55"/>
                  </a:cxn>
                  <a:cxn ang="0">
                    <a:pos x="46" y="64"/>
                  </a:cxn>
                  <a:cxn ang="0">
                    <a:pos x="9" y="0"/>
                  </a:cxn>
                </a:cxnLst>
                <a:rect l="0" t="0" r="r" b="b"/>
                <a:pathLst>
                  <a:path w="190" h="97">
                    <a:moveTo>
                      <a:pt x="9" y="0"/>
                    </a:moveTo>
                    <a:lnTo>
                      <a:pt x="0" y="36"/>
                    </a:lnTo>
                    <a:lnTo>
                      <a:pt x="35" y="97"/>
                    </a:lnTo>
                    <a:lnTo>
                      <a:pt x="190" y="84"/>
                    </a:lnTo>
                    <a:lnTo>
                      <a:pt x="186"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20" name="Freeform 156"/>
              <p:cNvSpPr>
                <a:spLocks/>
              </p:cNvSpPr>
              <p:nvPr/>
            </p:nvSpPr>
            <p:spPr bwMode="auto">
              <a:xfrm>
                <a:off x="2937" y="2606"/>
                <a:ext cx="35" cy="15"/>
              </a:xfrm>
              <a:custGeom>
                <a:avLst/>
                <a:gdLst/>
                <a:ahLst/>
                <a:cxnLst>
                  <a:cxn ang="0">
                    <a:pos x="0" y="9"/>
                  </a:cxn>
                  <a:cxn ang="0">
                    <a:pos x="149" y="0"/>
                  </a:cxn>
                  <a:cxn ang="0">
                    <a:pos x="175" y="63"/>
                  </a:cxn>
                  <a:cxn ang="0">
                    <a:pos x="37" y="72"/>
                  </a:cxn>
                  <a:cxn ang="0">
                    <a:pos x="0" y="9"/>
                  </a:cxn>
                </a:cxnLst>
                <a:rect l="0" t="0" r="r" b="b"/>
                <a:pathLst>
                  <a:path w="175" h="72">
                    <a:moveTo>
                      <a:pt x="0" y="9"/>
                    </a:moveTo>
                    <a:lnTo>
                      <a:pt x="149" y="0"/>
                    </a:lnTo>
                    <a:lnTo>
                      <a:pt x="175" y="63"/>
                    </a:lnTo>
                    <a:lnTo>
                      <a:pt x="37" y="72"/>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21" name="Freeform 157"/>
              <p:cNvSpPr>
                <a:spLocks/>
              </p:cNvSpPr>
              <p:nvPr/>
            </p:nvSpPr>
            <p:spPr bwMode="auto">
              <a:xfrm>
                <a:off x="2935" y="2608"/>
                <a:ext cx="38" cy="19"/>
              </a:xfrm>
              <a:custGeom>
                <a:avLst/>
                <a:gdLst/>
                <a:ahLst/>
                <a:cxnLst>
                  <a:cxn ang="0">
                    <a:pos x="9" y="0"/>
                  </a:cxn>
                  <a:cxn ang="0">
                    <a:pos x="0" y="34"/>
                  </a:cxn>
                  <a:cxn ang="0">
                    <a:pos x="35" y="96"/>
                  </a:cxn>
                  <a:cxn ang="0">
                    <a:pos x="191" y="82"/>
                  </a:cxn>
                  <a:cxn ang="0">
                    <a:pos x="184" y="54"/>
                  </a:cxn>
                  <a:cxn ang="0">
                    <a:pos x="46" y="63"/>
                  </a:cxn>
                  <a:cxn ang="0">
                    <a:pos x="9" y="0"/>
                  </a:cxn>
                </a:cxnLst>
                <a:rect l="0" t="0" r="r" b="b"/>
                <a:pathLst>
                  <a:path w="191" h="96">
                    <a:moveTo>
                      <a:pt x="9" y="0"/>
                    </a:moveTo>
                    <a:lnTo>
                      <a:pt x="0" y="34"/>
                    </a:lnTo>
                    <a:lnTo>
                      <a:pt x="35" y="96"/>
                    </a:lnTo>
                    <a:lnTo>
                      <a:pt x="191" y="82"/>
                    </a:lnTo>
                    <a:lnTo>
                      <a:pt x="184" y="54"/>
                    </a:lnTo>
                    <a:lnTo>
                      <a:pt x="46"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22" name="Freeform 158"/>
              <p:cNvSpPr>
                <a:spLocks/>
              </p:cNvSpPr>
              <p:nvPr/>
            </p:nvSpPr>
            <p:spPr bwMode="auto">
              <a:xfrm>
                <a:off x="3027" y="2575"/>
                <a:ext cx="35" cy="15"/>
              </a:xfrm>
              <a:custGeom>
                <a:avLst/>
                <a:gdLst/>
                <a:ahLst/>
                <a:cxnLst>
                  <a:cxn ang="0">
                    <a:pos x="0" y="9"/>
                  </a:cxn>
                  <a:cxn ang="0">
                    <a:pos x="147" y="0"/>
                  </a:cxn>
                  <a:cxn ang="0">
                    <a:pos x="175" y="67"/>
                  </a:cxn>
                  <a:cxn ang="0">
                    <a:pos x="37" y="76"/>
                  </a:cxn>
                  <a:cxn ang="0">
                    <a:pos x="0" y="9"/>
                  </a:cxn>
                </a:cxnLst>
                <a:rect l="0" t="0" r="r" b="b"/>
                <a:pathLst>
                  <a:path w="175" h="76">
                    <a:moveTo>
                      <a:pt x="0" y="9"/>
                    </a:moveTo>
                    <a:lnTo>
                      <a:pt x="147" y="0"/>
                    </a:lnTo>
                    <a:lnTo>
                      <a:pt x="175" y="67"/>
                    </a:lnTo>
                    <a:lnTo>
                      <a:pt x="37" y="76"/>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23" name="Freeform 159"/>
              <p:cNvSpPr>
                <a:spLocks/>
              </p:cNvSpPr>
              <p:nvPr/>
            </p:nvSpPr>
            <p:spPr bwMode="auto">
              <a:xfrm>
                <a:off x="3026" y="2576"/>
                <a:ext cx="38" cy="20"/>
              </a:xfrm>
              <a:custGeom>
                <a:avLst/>
                <a:gdLst/>
                <a:ahLst/>
                <a:cxnLst>
                  <a:cxn ang="0">
                    <a:pos x="9" y="0"/>
                  </a:cxn>
                  <a:cxn ang="0">
                    <a:pos x="0" y="35"/>
                  </a:cxn>
                  <a:cxn ang="0">
                    <a:pos x="35" y="97"/>
                  </a:cxn>
                  <a:cxn ang="0">
                    <a:pos x="190" y="86"/>
                  </a:cxn>
                  <a:cxn ang="0">
                    <a:pos x="186" y="58"/>
                  </a:cxn>
                  <a:cxn ang="0">
                    <a:pos x="46" y="67"/>
                  </a:cxn>
                  <a:cxn ang="0">
                    <a:pos x="9" y="0"/>
                  </a:cxn>
                </a:cxnLst>
                <a:rect l="0" t="0" r="r" b="b"/>
                <a:pathLst>
                  <a:path w="190" h="97">
                    <a:moveTo>
                      <a:pt x="9" y="0"/>
                    </a:moveTo>
                    <a:lnTo>
                      <a:pt x="0" y="35"/>
                    </a:lnTo>
                    <a:lnTo>
                      <a:pt x="35" y="97"/>
                    </a:lnTo>
                    <a:lnTo>
                      <a:pt x="190" y="86"/>
                    </a:lnTo>
                    <a:lnTo>
                      <a:pt x="186" y="58"/>
                    </a:lnTo>
                    <a:lnTo>
                      <a:pt x="46" y="67"/>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24" name="Freeform 160"/>
              <p:cNvSpPr>
                <a:spLocks/>
              </p:cNvSpPr>
              <p:nvPr/>
            </p:nvSpPr>
            <p:spPr bwMode="auto">
              <a:xfrm>
                <a:off x="2673" y="2699"/>
                <a:ext cx="35" cy="15"/>
              </a:xfrm>
              <a:custGeom>
                <a:avLst/>
                <a:gdLst/>
                <a:ahLst/>
                <a:cxnLst>
                  <a:cxn ang="0">
                    <a:pos x="0" y="9"/>
                  </a:cxn>
                  <a:cxn ang="0">
                    <a:pos x="147" y="0"/>
                  </a:cxn>
                  <a:cxn ang="0">
                    <a:pos x="174" y="67"/>
                  </a:cxn>
                  <a:cxn ang="0">
                    <a:pos x="36" y="74"/>
                  </a:cxn>
                  <a:cxn ang="0">
                    <a:pos x="0" y="9"/>
                  </a:cxn>
                </a:cxnLst>
                <a:rect l="0" t="0" r="r" b="b"/>
                <a:pathLst>
                  <a:path w="174" h="74">
                    <a:moveTo>
                      <a:pt x="0" y="9"/>
                    </a:moveTo>
                    <a:lnTo>
                      <a:pt x="147" y="0"/>
                    </a:lnTo>
                    <a:lnTo>
                      <a:pt x="174" y="67"/>
                    </a:lnTo>
                    <a:lnTo>
                      <a:pt x="36" y="74"/>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25" name="Freeform 161"/>
              <p:cNvSpPr>
                <a:spLocks/>
              </p:cNvSpPr>
              <p:nvPr/>
            </p:nvSpPr>
            <p:spPr bwMode="auto">
              <a:xfrm>
                <a:off x="2671" y="2701"/>
                <a:ext cx="38" cy="19"/>
              </a:xfrm>
              <a:custGeom>
                <a:avLst/>
                <a:gdLst/>
                <a:ahLst/>
                <a:cxnLst>
                  <a:cxn ang="0">
                    <a:pos x="8" y="0"/>
                  </a:cxn>
                  <a:cxn ang="0">
                    <a:pos x="0" y="35"/>
                  </a:cxn>
                  <a:cxn ang="0">
                    <a:pos x="35" y="97"/>
                  </a:cxn>
                  <a:cxn ang="0">
                    <a:pos x="190" y="86"/>
                  </a:cxn>
                  <a:cxn ang="0">
                    <a:pos x="186" y="58"/>
                  </a:cxn>
                  <a:cxn ang="0">
                    <a:pos x="46" y="65"/>
                  </a:cxn>
                  <a:cxn ang="0">
                    <a:pos x="8" y="0"/>
                  </a:cxn>
                </a:cxnLst>
                <a:rect l="0" t="0" r="r" b="b"/>
                <a:pathLst>
                  <a:path w="190" h="97">
                    <a:moveTo>
                      <a:pt x="8" y="0"/>
                    </a:moveTo>
                    <a:lnTo>
                      <a:pt x="0" y="35"/>
                    </a:lnTo>
                    <a:lnTo>
                      <a:pt x="35" y="97"/>
                    </a:lnTo>
                    <a:lnTo>
                      <a:pt x="190" y="86"/>
                    </a:lnTo>
                    <a:lnTo>
                      <a:pt x="186" y="58"/>
                    </a:lnTo>
                    <a:lnTo>
                      <a:pt x="46" y="65"/>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826" name="Freeform 162"/>
              <p:cNvSpPr>
                <a:spLocks/>
              </p:cNvSpPr>
              <p:nvPr/>
            </p:nvSpPr>
            <p:spPr bwMode="auto">
              <a:xfrm>
                <a:off x="3043" y="2594"/>
                <a:ext cx="35" cy="15"/>
              </a:xfrm>
              <a:custGeom>
                <a:avLst/>
                <a:gdLst/>
                <a:ahLst/>
                <a:cxnLst>
                  <a:cxn ang="0">
                    <a:pos x="0" y="9"/>
                  </a:cxn>
                  <a:cxn ang="0">
                    <a:pos x="147" y="0"/>
                  </a:cxn>
                  <a:cxn ang="0">
                    <a:pos x="174" y="64"/>
                  </a:cxn>
                  <a:cxn ang="0">
                    <a:pos x="35" y="73"/>
                  </a:cxn>
                  <a:cxn ang="0">
                    <a:pos x="0" y="9"/>
                  </a:cxn>
                </a:cxnLst>
                <a:rect l="0" t="0" r="r" b="b"/>
                <a:pathLst>
                  <a:path w="174" h="73">
                    <a:moveTo>
                      <a:pt x="0" y="9"/>
                    </a:moveTo>
                    <a:lnTo>
                      <a:pt x="147" y="0"/>
                    </a:lnTo>
                    <a:lnTo>
                      <a:pt x="174" y="64"/>
                    </a:lnTo>
                    <a:lnTo>
                      <a:pt x="35" y="73"/>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27" name="Freeform 163"/>
              <p:cNvSpPr>
                <a:spLocks/>
              </p:cNvSpPr>
              <p:nvPr/>
            </p:nvSpPr>
            <p:spPr bwMode="auto">
              <a:xfrm>
                <a:off x="3041" y="2596"/>
                <a:ext cx="38" cy="19"/>
              </a:xfrm>
              <a:custGeom>
                <a:avLst/>
                <a:gdLst/>
                <a:ahLst/>
                <a:cxnLst>
                  <a:cxn ang="0">
                    <a:pos x="9" y="0"/>
                  </a:cxn>
                  <a:cxn ang="0">
                    <a:pos x="0" y="35"/>
                  </a:cxn>
                  <a:cxn ang="0">
                    <a:pos x="36" y="96"/>
                  </a:cxn>
                  <a:cxn ang="0">
                    <a:pos x="192" y="83"/>
                  </a:cxn>
                  <a:cxn ang="0">
                    <a:pos x="187" y="55"/>
                  </a:cxn>
                  <a:cxn ang="0">
                    <a:pos x="46" y="64"/>
                  </a:cxn>
                  <a:cxn ang="0">
                    <a:pos x="9" y="0"/>
                  </a:cxn>
                </a:cxnLst>
                <a:rect l="0" t="0" r="r" b="b"/>
                <a:pathLst>
                  <a:path w="192" h="96">
                    <a:moveTo>
                      <a:pt x="9" y="0"/>
                    </a:moveTo>
                    <a:lnTo>
                      <a:pt x="0" y="35"/>
                    </a:lnTo>
                    <a:lnTo>
                      <a:pt x="36" y="96"/>
                    </a:lnTo>
                    <a:lnTo>
                      <a:pt x="192" y="83"/>
                    </a:lnTo>
                    <a:lnTo>
                      <a:pt x="187"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28" name="Freeform 164"/>
              <p:cNvSpPr>
                <a:spLocks/>
              </p:cNvSpPr>
              <p:nvPr/>
            </p:nvSpPr>
            <p:spPr bwMode="auto">
              <a:xfrm>
                <a:off x="3059" y="2613"/>
                <a:ext cx="35" cy="15"/>
              </a:xfrm>
              <a:custGeom>
                <a:avLst/>
                <a:gdLst/>
                <a:ahLst/>
                <a:cxnLst>
                  <a:cxn ang="0">
                    <a:pos x="0" y="9"/>
                  </a:cxn>
                  <a:cxn ang="0">
                    <a:pos x="147" y="0"/>
                  </a:cxn>
                  <a:cxn ang="0">
                    <a:pos x="175" y="66"/>
                  </a:cxn>
                  <a:cxn ang="0">
                    <a:pos x="37" y="75"/>
                  </a:cxn>
                  <a:cxn ang="0">
                    <a:pos x="0" y="9"/>
                  </a:cxn>
                </a:cxnLst>
                <a:rect l="0" t="0" r="r" b="b"/>
                <a:pathLst>
                  <a:path w="175" h="75">
                    <a:moveTo>
                      <a:pt x="0" y="9"/>
                    </a:moveTo>
                    <a:lnTo>
                      <a:pt x="147" y="0"/>
                    </a:lnTo>
                    <a:lnTo>
                      <a:pt x="175" y="66"/>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29" name="Freeform 165"/>
              <p:cNvSpPr>
                <a:spLocks/>
              </p:cNvSpPr>
              <p:nvPr/>
            </p:nvSpPr>
            <p:spPr bwMode="auto">
              <a:xfrm>
                <a:off x="3058" y="2615"/>
                <a:ext cx="38" cy="19"/>
              </a:xfrm>
              <a:custGeom>
                <a:avLst/>
                <a:gdLst/>
                <a:ahLst/>
                <a:cxnLst>
                  <a:cxn ang="0">
                    <a:pos x="7" y="0"/>
                  </a:cxn>
                  <a:cxn ang="0">
                    <a:pos x="0" y="35"/>
                  </a:cxn>
                  <a:cxn ang="0">
                    <a:pos x="35" y="97"/>
                  </a:cxn>
                  <a:cxn ang="0">
                    <a:pos x="191" y="85"/>
                  </a:cxn>
                  <a:cxn ang="0">
                    <a:pos x="184" y="57"/>
                  </a:cxn>
                  <a:cxn ang="0">
                    <a:pos x="46" y="66"/>
                  </a:cxn>
                  <a:cxn ang="0">
                    <a:pos x="7" y="0"/>
                  </a:cxn>
                </a:cxnLst>
                <a:rect l="0" t="0" r="r" b="b"/>
                <a:pathLst>
                  <a:path w="191" h="97">
                    <a:moveTo>
                      <a:pt x="7" y="0"/>
                    </a:moveTo>
                    <a:lnTo>
                      <a:pt x="0" y="35"/>
                    </a:lnTo>
                    <a:lnTo>
                      <a:pt x="35" y="97"/>
                    </a:lnTo>
                    <a:lnTo>
                      <a:pt x="191" y="85"/>
                    </a:lnTo>
                    <a:lnTo>
                      <a:pt x="184" y="57"/>
                    </a:lnTo>
                    <a:lnTo>
                      <a:pt x="46" y="66"/>
                    </a:lnTo>
                    <a:lnTo>
                      <a:pt x="7" y="0"/>
                    </a:lnTo>
                    <a:close/>
                  </a:path>
                </a:pathLst>
              </a:custGeom>
              <a:solidFill>
                <a:srgbClr val="2973CC"/>
              </a:solidFill>
              <a:ln w="0">
                <a:solidFill>
                  <a:srgbClr val="000000"/>
                </a:solidFill>
                <a:prstDash val="solid"/>
                <a:round/>
                <a:headEnd/>
                <a:tailEnd/>
              </a:ln>
            </p:spPr>
            <p:txBody>
              <a:bodyPr/>
              <a:lstStyle/>
              <a:p>
                <a:endParaRPr lang="es-CO"/>
              </a:p>
            </p:txBody>
          </p:sp>
          <p:sp>
            <p:nvSpPr>
              <p:cNvPr id="113830" name="Freeform 166"/>
              <p:cNvSpPr>
                <a:spLocks/>
              </p:cNvSpPr>
              <p:nvPr/>
            </p:nvSpPr>
            <p:spPr bwMode="auto">
              <a:xfrm>
                <a:off x="3077" y="2632"/>
                <a:ext cx="34" cy="15"/>
              </a:xfrm>
              <a:custGeom>
                <a:avLst/>
                <a:gdLst/>
                <a:ahLst/>
                <a:cxnLst>
                  <a:cxn ang="0">
                    <a:pos x="0" y="8"/>
                  </a:cxn>
                  <a:cxn ang="0">
                    <a:pos x="146" y="0"/>
                  </a:cxn>
                  <a:cxn ang="0">
                    <a:pos x="172" y="63"/>
                  </a:cxn>
                  <a:cxn ang="0">
                    <a:pos x="34" y="74"/>
                  </a:cxn>
                  <a:cxn ang="0">
                    <a:pos x="0" y="8"/>
                  </a:cxn>
                </a:cxnLst>
                <a:rect l="0" t="0" r="r" b="b"/>
                <a:pathLst>
                  <a:path w="172" h="74">
                    <a:moveTo>
                      <a:pt x="0" y="8"/>
                    </a:moveTo>
                    <a:lnTo>
                      <a:pt x="146" y="0"/>
                    </a:lnTo>
                    <a:lnTo>
                      <a:pt x="172" y="63"/>
                    </a:lnTo>
                    <a:lnTo>
                      <a:pt x="34" y="74"/>
                    </a:lnTo>
                    <a:lnTo>
                      <a:pt x="0" y="8"/>
                    </a:lnTo>
                    <a:close/>
                  </a:path>
                </a:pathLst>
              </a:custGeom>
              <a:solidFill>
                <a:srgbClr val="2973CC"/>
              </a:solidFill>
              <a:ln w="0">
                <a:solidFill>
                  <a:srgbClr val="000000"/>
                </a:solidFill>
                <a:prstDash val="solid"/>
                <a:round/>
                <a:headEnd/>
                <a:tailEnd/>
              </a:ln>
            </p:spPr>
            <p:txBody>
              <a:bodyPr/>
              <a:lstStyle/>
              <a:p>
                <a:endParaRPr lang="es-CO"/>
              </a:p>
            </p:txBody>
          </p:sp>
          <p:sp>
            <p:nvSpPr>
              <p:cNvPr id="113831" name="Freeform 167"/>
              <p:cNvSpPr>
                <a:spLocks/>
              </p:cNvSpPr>
              <p:nvPr/>
            </p:nvSpPr>
            <p:spPr bwMode="auto">
              <a:xfrm>
                <a:off x="3075" y="2633"/>
                <a:ext cx="38" cy="20"/>
              </a:xfrm>
              <a:custGeom>
                <a:avLst/>
                <a:gdLst/>
                <a:ahLst/>
                <a:cxnLst>
                  <a:cxn ang="0">
                    <a:pos x="9" y="0"/>
                  </a:cxn>
                  <a:cxn ang="0">
                    <a:pos x="0" y="36"/>
                  </a:cxn>
                  <a:cxn ang="0">
                    <a:pos x="35" y="97"/>
                  </a:cxn>
                  <a:cxn ang="0">
                    <a:pos x="191" y="84"/>
                  </a:cxn>
                  <a:cxn ang="0">
                    <a:pos x="186" y="55"/>
                  </a:cxn>
                  <a:cxn ang="0">
                    <a:pos x="46" y="64"/>
                  </a:cxn>
                  <a:cxn ang="0">
                    <a:pos x="9" y="0"/>
                  </a:cxn>
                </a:cxnLst>
                <a:rect l="0" t="0" r="r" b="b"/>
                <a:pathLst>
                  <a:path w="191" h="97">
                    <a:moveTo>
                      <a:pt x="9" y="0"/>
                    </a:moveTo>
                    <a:lnTo>
                      <a:pt x="0" y="36"/>
                    </a:lnTo>
                    <a:lnTo>
                      <a:pt x="35" y="97"/>
                    </a:lnTo>
                    <a:lnTo>
                      <a:pt x="191" y="84"/>
                    </a:lnTo>
                    <a:lnTo>
                      <a:pt x="186" y="55"/>
                    </a:lnTo>
                    <a:lnTo>
                      <a:pt x="46" y="64"/>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32" name="Freeform 168"/>
              <p:cNvSpPr>
                <a:spLocks/>
              </p:cNvSpPr>
              <p:nvPr/>
            </p:nvSpPr>
            <p:spPr bwMode="auto">
              <a:xfrm>
                <a:off x="3093" y="2653"/>
                <a:ext cx="35" cy="15"/>
              </a:xfrm>
              <a:custGeom>
                <a:avLst/>
                <a:gdLst/>
                <a:ahLst/>
                <a:cxnLst>
                  <a:cxn ang="0">
                    <a:pos x="0" y="9"/>
                  </a:cxn>
                  <a:cxn ang="0">
                    <a:pos x="147" y="0"/>
                  </a:cxn>
                  <a:cxn ang="0">
                    <a:pos x="176" y="63"/>
                  </a:cxn>
                  <a:cxn ang="0">
                    <a:pos x="38" y="75"/>
                  </a:cxn>
                  <a:cxn ang="0">
                    <a:pos x="0" y="9"/>
                  </a:cxn>
                </a:cxnLst>
                <a:rect l="0" t="0" r="r" b="b"/>
                <a:pathLst>
                  <a:path w="176" h="75">
                    <a:moveTo>
                      <a:pt x="0" y="9"/>
                    </a:moveTo>
                    <a:lnTo>
                      <a:pt x="147" y="0"/>
                    </a:lnTo>
                    <a:lnTo>
                      <a:pt x="176" y="63"/>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33" name="Freeform 169"/>
              <p:cNvSpPr>
                <a:spLocks/>
              </p:cNvSpPr>
              <p:nvPr/>
            </p:nvSpPr>
            <p:spPr bwMode="auto">
              <a:xfrm>
                <a:off x="3091" y="2655"/>
                <a:ext cx="38" cy="19"/>
              </a:xfrm>
              <a:custGeom>
                <a:avLst/>
                <a:gdLst/>
                <a:ahLst/>
                <a:cxnLst>
                  <a:cxn ang="0">
                    <a:pos x="9" y="0"/>
                  </a:cxn>
                  <a:cxn ang="0">
                    <a:pos x="0" y="35"/>
                  </a:cxn>
                  <a:cxn ang="0">
                    <a:pos x="36" y="96"/>
                  </a:cxn>
                  <a:cxn ang="0">
                    <a:pos x="192" y="86"/>
                  </a:cxn>
                  <a:cxn ang="0">
                    <a:pos x="185" y="57"/>
                  </a:cxn>
                  <a:cxn ang="0">
                    <a:pos x="47" y="63"/>
                  </a:cxn>
                  <a:cxn ang="0">
                    <a:pos x="9" y="0"/>
                  </a:cxn>
                </a:cxnLst>
                <a:rect l="0" t="0" r="r" b="b"/>
                <a:pathLst>
                  <a:path w="192" h="96">
                    <a:moveTo>
                      <a:pt x="9" y="0"/>
                    </a:moveTo>
                    <a:lnTo>
                      <a:pt x="0" y="35"/>
                    </a:lnTo>
                    <a:lnTo>
                      <a:pt x="36" y="96"/>
                    </a:lnTo>
                    <a:lnTo>
                      <a:pt x="192" y="86"/>
                    </a:lnTo>
                    <a:lnTo>
                      <a:pt x="185" y="57"/>
                    </a:lnTo>
                    <a:lnTo>
                      <a:pt x="47" y="63"/>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34" name="Freeform 170"/>
              <p:cNvSpPr>
                <a:spLocks/>
              </p:cNvSpPr>
              <p:nvPr/>
            </p:nvSpPr>
            <p:spPr bwMode="auto">
              <a:xfrm>
                <a:off x="3065" y="2657"/>
                <a:ext cx="36" cy="15"/>
              </a:xfrm>
              <a:custGeom>
                <a:avLst/>
                <a:gdLst/>
                <a:ahLst/>
                <a:cxnLst>
                  <a:cxn ang="0">
                    <a:pos x="0" y="9"/>
                  </a:cxn>
                  <a:cxn ang="0">
                    <a:pos x="147" y="0"/>
                  </a:cxn>
                  <a:cxn ang="0">
                    <a:pos x="176" y="64"/>
                  </a:cxn>
                  <a:cxn ang="0">
                    <a:pos x="37" y="75"/>
                  </a:cxn>
                  <a:cxn ang="0">
                    <a:pos x="0" y="9"/>
                  </a:cxn>
                </a:cxnLst>
                <a:rect l="0" t="0" r="r" b="b"/>
                <a:pathLst>
                  <a:path w="176" h="75">
                    <a:moveTo>
                      <a:pt x="0" y="9"/>
                    </a:moveTo>
                    <a:lnTo>
                      <a:pt x="147" y="0"/>
                    </a:lnTo>
                    <a:lnTo>
                      <a:pt x="176" y="64"/>
                    </a:lnTo>
                    <a:lnTo>
                      <a:pt x="37"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35" name="Freeform 171"/>
              <p:cNvSpPr>
                <a:spLocks/>
              </p:cNvSpPr>
              <p:nvPr/>
            </p:nvSpPr>
            <p:spPr bwMode="auto">
              <a:xfrm>
                <a:off x="3064" y="2659"/>
                <a:ext cx="38" cy="19"/>
              </a:xfrm>
              <a:custGeom>
                <a:avLst/>
                <a:gdLst/>
                <a:ahLst/>
                <a:cxnLst>
                  <a:cxn ang="0">
                    <a:pos x="9" y="0"/>
                  </a:cxn>
                  <a:cxn ang="0">
                    <a:pos x="0" y="34"/>
                  </a:cxn>
                  <a:cxn ang="0">
                    <a:pos x="35" y="96"/>
                  </a:cxn>
                  <a:cxn ang="0">
                    <a:pos x="191" y="85"/>
                  </a:cxn>
                  <a:cxn ang="0">
                    <a:pos x="185" y="57"/>
                  </a:cxn>
                  <a:cxn ang="0">
                    <a:pos x="46" y="66"/>
                  </a:cxn>
                  <a:cxn ang="0">
                    <a:pos x="9" y="0"/>
                  </a:cxn>
                </a:cxnLst>
                <a:rect l="0" t="0" r="r" b="b"/>
                <a:pathLst>
                  <a:path w="191" h="96">
                    <a:moveTo>
                      <a:pt x="9" y="0"/>
                    </a:moveTo>
                    <a:lnTo>
                      <a:pt x="0" y="34"/>
                    </a:lnTo>
                    <a:lnTo>
                      <a:pt x="35" y="96"/>
                    </a:lnTo>
                    <a:lnTo>
                      <a:pt x="191" y="85"/>
                    </a:lnTo>
                    <a:lnTo>
                      <a:pt x="185" y="57"/>
                    </a:lnTo>
                    <a:lnTo>
                      <a:pt x="46" y="66"/>
                    </a:lnTo>
                    <a:lnTo>
                      <a:pt x="9" y="0"/>
                    </a:lnTo>
                    <a:close/>
                  </a:path>
                </a:pathLst>
              </a:custGeom>
              <a:solidFill>
                <a:srgbClr val="2973CC"/>
              </a:solidFill>
              <a:ln w="0">
                <a:solidFill>
                  <a:srgbClr val="000000"/>
                </a:solidFill>
                <a:prstDash val="solid"/>
                <a:round/>
                <a:headEnd/>
                <a:tailEnd/>
              </a:ln>
            </p:spPr>
            <p:txBody>
              <a:bodyPr/>
              <a:lstStyle/>
              <a:p>
                <a:endParaRPr lang="es-CO"/>
              </a:p>
            </p:txBody>
          </p:sp>
          <p:sp>
            <p:nvSpPr>
              <p:cNvPr id="113836" name="Freeform 172"/>
              <p:cNvSpPr>
                <a:spLocks/>
              </p:cNvSpPr>
              <p:nvPr/>
            </p:nvSpPr>
            <p:spPr bwMode="auto">
              <a:xfrm>
                <a:off x="2634" y="2705"/>
                <a:ext cx="35" cy="15"/>
              </a:xfrm>
              <a:custGeom>
                <a:avLst/>
                <a:gdLst/>
                <a:ahLst/>
                <a:cxnLst>
                  <a:cxn ang="0">
                    <a:pos x="0" y="9"/>
                  </a:cxn>
                  <a:cxn ang="0">
                    <a:pos x="146" y="0"/>
                  </a:cxn>
                  <a:cxn ang="0">
                    <a:pos x="175" y="66"/>
                  </a:cxn>
                  <a:cxn ang="0">
                    <a:pos x="38" y="75"/>
                  </a:cxn>
                  <a:cxn ang="0">
                    <a:pos x="0" y="9"/>
                  </a:cxn>
                </a:cxnLst>
                <a:rect l="0" t="0" r="r" b="b"/>
                <a:pathLst>
                  <a:path w="175" h="75">
                    <a:moveTo>
                      <a:pt x="0" y="9"/>
                    </a:moveTo>
                    <a:lnTo>
                      <a:pt x="146" y="0"/>
                    </a:lnTo>
                    <a:lnTo>
                      <a:pt x="175" y="66"/>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37" name="Freeform 173"/>
              <p:cNvSpPr>
                <a:spLocks/>
              </p:cNvSpPr>
              <p:nvPr/>
            </p:nvSpPr>
            <p:spPr bwMode="auto">
              <a:xfrm>
                <a:off x="2632" y="2707"/>
                <a:ext cx="38" cy="19"/>
              </a:xfrm>
              <a:custGeom>
                <a:avLst/>
                <a:gdLst/>
                <a:ahLst/>
                <a:cxnLst>
                  <a:cxn ang="0">
                    <a:pos x="6" y="0"/>
                  </a:cxn>
                  <a:cxn ang="0">
                    <a:pos x="0" y="37"/>
                  </a:cxn>
                  <a:cxn ang="0">
                    <a:pos x="35" y="98"/>
                  </a:cxn>
                  <a:cxn ang="0">
                    <a:pos x="189" y="85"/>
                  </a:cxn>
                  <a:cxn ang="0">
                    <a:pos x="184" y="57"/>
                  </a:cxn>
                  <a:cxn ang="0">
                    <a:pos x="47" y="66"/>
                  </a:cxn>
                  <a:cxn ang="0">
                    <a:pos x="6" y="0"/>
                  </a:cxn>
                </a:cxnLst>
                <a:rect l="0" t="0" r="r" b="b"/>
                <a:pathLst>
                  <a:path w="189" h="98">
                    <a:moveTo>
                      <a:pt x="6" y="0"/>
                    </a:moveTo>
                    <a:lnTo>
                      <a:pt x="0" y="37"/>
                    </a:lnTo>
                    <a:lnTo>
                      <a:pt x="35" y="98"/>
                    </a:lnTo>
                    <a:lnTo>
                      <a:pt x="189" y="85"/>
                    </a:lnTo>
                    <a:lnTo>
                      <a:pt x="184" y="57"/>
                    </a:lnTo>
                    <a:lnTo>
                      <a:pt x="47" y="66"/>
                    </a:lnTo>
                    <a:lnTo>
                      <a:pt x="6" y="0"/>
                    </a:lnTo>
                    <a:close/>
                  </a:path>
                </a:pathLst>
              </a:custGeom>
              <a:solidFill>
                <a:srgbClr val="2973CC"/>
              </a:solidFill>
              <a:ln w="0">
                <a:solidFill>
                  <a:srgbClr val="000000"/>
                </a:solidFill>
                <a:prstDash val="solid"/>
                <a:round/>
                <a:headEnd/>
                <a:tailEnd/>
              </a:ln>
            </p:spPr>
            <p:txBody>
              <a:bodyPr/>
              <a:lstStyle/>
              <a:p>
                <a:endParaRPr lang="es-CO"/>
              </a:p>
            </p:txBody>
          </p:sp>
          <p:sp>
            <p:nvSpPr>
              <p:cNvPr id="113838" name="Freeform 174"/>
              <p:cNvSpPr>
                <a:spLocks/>
              </p:cNvSpPr>
              <p:nvPr/>
            </p:nvSpPr>
            <p:spPr bwMode="auto">
              <a:xfrm>
                <a:off x="2714" y="2698"/>
                <a:ext cx="35" cy="15"/>
              </a:xfrm>
              <a:custGeom>
                <a:avLst/>
                <a:gdLst/>
                <a:ahLst/>
                <a:cxnLst>
                  <a:cxn ang="0">
                    <a:pos x="0" y="9"/>
                  </a:cxn>
                  <a:cxn ang="0">
                    <a:pos x="147" y="0"/>
                  </a:cxn>
                  <a:cxn ang="0">
                    <a:pos x="176" y="66"/>
                  </a:cxn>
                  <a:cxn ang="0">
                    <a:pos x="38" y="75"/>
                  </a:cxn>
                  <a:cxn ang="0">
                    <a:pos x="0" y="9"/>
                  </a:cxn>
                </a:cxnLst>
                <a:rect l="0" t="0" r="r" b="b"/>
                <a:pathLst>
                  <a:path w="176" h="75">
                    <a:moveTo>
                      <a:pt x="0" y="9"/>
                    </a:moveTo>
                    <a:lnTo>
                      <a:pt x="147" y="0"/>
                    </a:lnTo>
                    <a:lnTo>
                      <a:pt x="176" y="66"/>
                    </a:lnTo>
                    <a:lnTo>
                      <a:pt x="38" y="75"/>
                    </a:lnTo>
                    <a:lnTo>
                      <a:pt x="0" y="9"/>
                    </a:lnTo>
                    <a:close/>
                  </a:path>
                </a:pathLst>
              </a:custGeom>
              <a:solidFill>
                <a:srgbClr val="2973CC"/>
              </a:solidFill>
              <a:ln w="0">
                <a:solidFill>
                  <a:srgbClr val="000000"/>
                </a:solidFill>
                <a:prstDash val="solid"/>
                <a:round/>
                <a:headEnd/>
                <a:tailEnd/>
              </a:ln>
            </p:spPr>
            <p:txBody>
              <a:bodyPr/>
              <a:lstStyle/>
              <a:p>
                <a:endParaRPr lang="es-CO"/>
              </a:p>
            </p:txBody>
          </p:sp>
          <p:sp>
            <p:nvSpPr>
              <p:cNvPr id="113839" name="Freeform 175"/>
              <p:cNvSpPr>
                <a:spLocks/>
              </p:cNvSpPr>
              <p:nvPr/>
            </p:nvSpPr>
            <p:spPr bwMode="auto">
              <a:xfrm>
                <a:off x="2713" y="2699"/>
                <a:ext cx="38" cy="20"/>
              </a:xfrm>
              <a:custGeom>
                <a:avLst/>
                <a:gdLst/>
                <a:ahLst/>
                <a:cxnLst>
                  <a:cxn ang="0">
                    <a:pos x="8" y="0"/>
                  </a:cxn>
                  <a:cxn ang="0">
                    <a:pos x="0" y="37"/>
                  </a:cxn>
                  <a:cxn ang="0">
                    <a:pos x="35" y="98"/>
                  </a:cxn>
                  <a:cxn ang="0">
                    <a:pos x="190" y="85"/>
                  </a:cxn>
                  <a:cxn ang="0">
                    <a:pos x="186" y="57"/>
                  </a:cxn>
                  <a:cxn ang="0">
                    <a:pos x="46" y="66"/>
                  </a:cxn>
                  <a:cxn ang="0">
                    <a:pos x="8" y="0"/>
                  </a:cxn>
                </a:cxnLst>
                <a:rect l="0" t="0" r="r" b="b"/>
                <a:pathLst>
                  <a:path w="190" h="98">
                    <a:moveTo>
                      <a:pt x="8" y="0"/>
                    </a:moveTo>
                    <a:lnTo>
                      <a:pt x="0" y="37"/>
                    </a:lnTo>
                    <a:lnTo>
                      <a:pt x="35" y="98"/>
                    </a:lnTo>
                    <a:lnTo>
                      <a:pt x="190" y="85"/>
                    </a:lnTo>
                    <a:lnTo>
                      <a:pt x="186" y="57"/>
                    </a:lnTo>
                    <a:lnTo>
                      <a:pt x="46" y="66"/>
                    </a:lnTo>
                    <a:lnTo>
                      <a:pt x="8" y="0"/>
                    </a:lnTo>
                    <a:close/>
                  </a:path>
                </a:pathLst>
              </a:custGeom>
              <a:solidFill>
                <a:srgbClr val="2973CC"/>
              </a:solidFill>
              <a:ln w="0">
                <a:solidFill>
                  <a:srgbClr val="000000"/>
                </a:solidFill>
                <a:prstDash val="solid"/>
                <a:round/>
                <a:headEnd/>
                <a:tailEnd/>
              </a:ln>
            </p:spPr>
            <p:txBody>
              <a:bodyPr/>
              <a:lstStyle/>
              <a:p>
                <a:endParaRPr lang="es-CO"/>
              </a:p>
            </p:txBody>
          </p:sp>
          <p:sp>
            <p:nvSpPr>
              <p:cNvPr id="113840" name="Freeform 176"/>
              <p:cNvSpPr>
                <a:spLocks/>
              </p:cNvSpPr>
              <p:nvPr/>
            </p:nvSpPr>
            <p:spPr bwMode="auto">
              <a:xfrm>
                <a:off x="2994" y="2598"/>
                <a:ext cx="64" cy="39"/>
              </a:xfrm>
              <a:custGeom>
                <a:avLst/>
                <a:gdLst/>
                <a:ahLst/>
                <a:cxnLst>
                  <a:cxn ang="0">
                    <a:pos x="0" y="110"/>
                  </a:cxn>
                  <a:cxn ang="0">
                    <a:pos x="121" y="105"/>
                  </a:cxn>
                  <a:cxn ang="0">
                    <a:pos x="81" y="13"/>
                  </a:cxn>
                  <a:cxn ang="0">
                    <a:pos x="195" y="0"/>
                  </a:cxn>
                  <a:cxn ang="0">
                    <a:pos x="320" y="167"/>
                  </a:cxn>
                  <a:cxn ang="0">
                    <a:pos x="41" y="197"/>
                  </a:cxn>
                  <a:cxn ang="0">
                    <a:pos x="0" y="110"/>
                  </a:cxn>
                </a:cxnLst>
                <a:rect l="0" t="0" r="r" b="b"/>
                <a:pathLst>
                  <a:path w="320" h="197">
                    <a:moveTo>
                      <a:pt x="0" y="110"/>
                    </a:moveTo>
                    <a:lnTo>
                      <a:pt x="121" y="105"/>
                    </a:lnTo>
                    <a:lnTo>
                      <a:pt x="81" y="13"/>
                    </a:lnTo>
                    <a:lnTo>
                      <a:pt x="195" y="0"/>
                    </a:lnTo>
                    <a:lnTo>
                      <a:pt x="320" y="167"/>
                    </a:lnTo>
                    <a:lnTo>
                      <a:pt x="41" y="197"/>
                    </a:lnTo>
                    <a:lnTo>
                      <a:pt x="0" y="110"/>
                    </a:lnTo>
                    <a:close/>
                  </a:path>
                </a:pathLst>
              </a:custGeom>
              <a:solidFill>
                <a:srgbClr val="2973CC"/>
              </a:solidFill>
              <a:ln w="0">
                <a:solidFill>
                  <a:srgbClr val="000000"/>
                </a:solidFill>
                <a:prstDash val="solid"/>
                <a:round/>
                <a:headEnd/>
                <a:tailEnd/>
              </a:ln>
            </p:spPr>
            <p:txBody>
              <a:bodyPr/>
              <a:lstStyle/>
              <a:p>
                <a:endParaRPr lang="es-CO"/>
              </a:p>
            </p:txBody>
          </p:sp>
          <p:sp>
            <p:nvSpPr>
              <p:cNvPr id="113841" name="Freeform 177"/>
              <p:cNvSpPr>
                <a:spLocks/>
              </p:cNvSpPr>
              <p:nvPr/>
            </p:nvSpPr>
            <p:spPr bwMode="auto">
              <a:xfrm>
                <a:off x="2834" y="2708"/>
                <a:ext cx="127" cy="57"/>
              </a:xfrm>
              <a:custGeom>
                <a:avLst/>
                <a:gdLst/>
                <a:ahLst/>
                <a:cxnLst>
                  <a:cxn ang="0">
                    <a:pos x="0" y="64"/>
                  </a:cxn>
                  <a:cxn ang="0">
                    <a:pos x="469" y="0"/>
                  </a:cxn>
                  <a:cxn ang="0">
                    <a:pos x="633" y="222"/>
                  </a:cxn>
                  <a:cxn ang="0">
                    <a:pos x="103" y="285"/>
                  </a:cxn>
                  <a:cxn ang="0">
                    <a:pos x="0" y="64"/>
                  </a:cxn>
                </a:cxnLst>
                <a:rect l="0" t="0" r="r" b="b"/>
                <a:pathLst>
                  <a:path w="633" h="285">
                    <a:moveTo>
                      <a:pt x="0" y="64"/>
                    </a:moveTo>
                    <a:lnTo>
                      <a:pt x="469" y="0"/>
                    </a:lnTo>
                    <a:lnTo>
                      <a:pt x="633" y="222"/>
                    </a:lnTo>
                    <a:lnTo>
                      <a:pt x="103" y="285"/>
                    </a:lnTo>
                    <a:lnTo>
                      <a:pt x="0" y="64"/>
                    </a:lnTo>
                    <a:close/>
                  </a:path>
                </a:pathLst>
              </a:custGeom>
              <a:solidFill>
                <a:srgbClr val="007F7F"/>
              </a:solidFill>
              <a:ln w="0">
                <a:solidFill>
                  <a:srgbClr val="000000"/>
                </a:solidFill>
                <a:prstDash val="solid"/>
                <a:round/>
                <a:headEnd/>
                <a:tailEnd/>
              </a:ln>
            </p:spPr>
            <p:txBody>
              <a:bodyPr/>
              <a:lstStyle/>
              <a:p>
                <a:endParaRPr lang="es-CO"/>
              </a:p>
            </p:txBody>
          </p:sp>
          <p:sp>
            <p:nvSpPr>
              <p:cNvPr id="113842" name="Freeform 178"/>
              <p:cNvSpPr>
                <a:spLocks/>
              </p:cNvSpPr>
              <p:nvPr/>
            </p:nvSpPr>
            <p:spPr bwMode="auto">
              <a:xfrm>
                <a:off x="2835" y="2707"/>
                <a:ext cx="126" cy="46"/>
              </a:xfrm>
              <a:custGeom>
                <a:avLst/>
                <a:gdLst/>
                <a:ahLst/>
                <a:cxnLst>
                  <a:cxn ang="0">
                    <a:pos x="5" y="85"/>
                  </a:cxn>
                  <a:cxn ang="0">
                    <a:pos x="456" y="24"/>
                  </a:cxn>
                  <a:cxn ang="0">
                    <a:pos x="605" y="231"/>
                  </a:cxn>
                  <a:cxn ang="0">
                    <a:pos x="630" y="226"/>
                  </a:cxn>
                  <a:cxn ang="0">
                    <a:pos x="466" y="0"/>
                  </a:cxn>
                  <a:cxn ang="0">
                    <a:pos x="0" y="68"/>
                  </a:cxn>
                  <a:cxn ang="0">
                    <a:pos x="5" y="85"/>
                  </a:cxn>
                </a:cxnLst>
                <a:rect l="0" t="0" r="r" b="b"/>
                <a:pathLst>
                  <a:path w="630" h="231">
                    <a:moveTo>
                      <a:pt x="5" y="85"/>
                    </a:moveTo>
                    <a:lnTo>
                      <a:pt x="456" y="24"/>
                    </a:lnTo>
                    <a:lnTo>
                      <a:pt x="605" y="231"/>
                    </a:lnTo>
                    <a:lnTo>
                      <a:pt x="630" y="226"/>
                    </a:lnTo>
                    <a:lnTo>
                      <a:pt x="466" y="0"/>
                    </a:lnTo>
                    <a:lnTo>
                      <a:pt x="0" y="68"/>
                    </a:lnTo>
                    <a:lnTo>
                      <a:pt x="5" y="85"/>
                    </a:lnTo>
                    <a:close/>
                  </a:path>
                </a:pathLst>
              </a:custGeom>
              <a:solidFill>
                <a:srgbClr val="005E9E"/>
              </a:solidFill>
              <a:ln w="0">
                <a:solidFill>
                  <a:srgbClr val="000000"/>
                </a:solidFill>
                <a:prstDash val="solid"/>
                <a:round/>
                <a:headEnd/>
                <a:tailEnd/>
              </a:ln>
            </p:spPr>
            <p:txBody>
              <a:bodyPr/>
              <a:lstStyle/>
              <a:p>
                <a:endParaRPr lang="es-CO"/>
              </a:p>
            </p:txBody>
          </p:sp>
          <p:sp>
            <p:nvSpPr>
              <p:cNvPr id="113843" name="Freeform 179"/>
              <p:cNvSpPr>
                <a:spLocks/>
              </p:cNvSpPr>
              <p:nvPr/>
            </p:nvSpPr>
            <p:spPr bwMode="auto">
              <a:xfrm>
                <a:off x="2830" y="2705"/>
                <a:ext cx="49" cy="12"/>
              </a:xfrm>
              <a:custGeom>
                <a:avLst/>
                <a:gdLst/>
                <a:ahLst/>
                <a:cxnLst>
                  <a:cxn ang="0">
                    <a:pos x="22" y="61"/>
                  </a:cxn>
                  <a:cxn ang="0">
                    <a:pos x="243" y="31"/>
                  </a:cxn>
                  <a:cxn ang="0">
                    <a:pos x="224" y="0"/>
                  </a:cxn>
                  <a:cxn ang="0">
                    <a:pos x="0" y="29"/>
                  </a:cxn>
                  <a:cxn ang="0">
                    <a:pos x="22" y="61"/>
                  </a:cxn>
                </a:cxnLst>
                <a:rect l="0" t="0" r="r" b="b"/>
                <a:pathLst>
                  <a:path w="243" h="61">
                    <a:moveTo>
                      <a:pt x="22" y="61"/>
                    </a:moveTo>
                    <a:lnTo>
                      <a:pt x="243" y="31"/>
                    </a:lnTo>
                    <a:lnTo>
                      <a:pt x="224" y="0"/>
                    </a:lnTo>
                    <a:lnTo>
                      <a:pt x="0" y="29"/>
                    </a:lnTo>
                    <a:lnTo>
                      <a:pt x="22" y="61"/>
                    </a:lnTo>
                    <a:close/>
                  </a:path>
                </a:pathLst>
              </a:custGeom>
              <a:solidFill>
                <a:srgbClr val="2973CC"/>
              </a:solidFill>
              <a:ln w="0">
                <a:solidFill>
                  <a:srgbClr val="000000"/>
                </a:solidFill>
                <a:prstDash val="solid"/>
                <a:round/>
                <a:headEnd/>
                <a:tailEnd/>
              </a:ln>
            </p:spPr>
            <p:txBody>
              <a:bodyPr/>
              <a:lstStyle/>
              <a:p>
                <a:endParaRPr lang="es-CO"/>
              </a:p>
            </p:txBody>
          </p:sp>
          <p:sp>
            <p:nvSpPr>
              <p:cNvPr id="113844" name="Freeform 180"/>
              <p:cNvSpPr>
                <a:spLocks/>
              </p:cNvSpPr>
              <p:nvPr/>
            </p:nvSpPr>
            <p:spPr bwMode="auto">
              <a:xfrm>
                <a:off x="2884" y="2698"/>
                <a:ext cx="43" cy="11"/>
              </a:xfrm>
              <a:custGeom>
                <a:avLst/>
                <a:gdLst/>
                <a:ahLst/>
                <a:cxnLst>
                  <a:cxn ang="0">
                    <a:pos x="23" y="53"/>
                  </a:cxn>
                  <a:cxn ang="0">
                    <a:pos x="218" y="26"/>
                  </a:cxn>
                  <a:cxn ang="0">
                    <a:pos x="192" y="0"/>
                  </a:cxn>
                  <a:cxn ang="0">
                    <a:pos x="0" y="26"/>
                  </a:cxn>
                  <a:cxn ang="0">
                    <a:pos x="23" y="53"/>
                  </a:cxn>
                </a:cxnLst>
                <a:rect l="0" t="0" r="r" b="b"/>
                <a:pathLst>
                  <a:path w="218" h="53">
                    <a:moveTo>
                      <a:pt x="23" y="53"/>
                    </a:moveTo>
                    <a:lnTo>
                      <a:pt x="218" y="26"/>
                    </a:lnTo>
                    <a:lnTo>
                      <a:pt x="192" y="0"/>
                    </a:lnTo>
                    <a:lnTo>
                      <a:pt x="0" y="26"/>
                    </a:lnTo>
                    <a:lnTo>
                      <a:pt x="23" y="53"/>
                    </a:lnTo>
                    <a:close/>
                  </a:path>
                </a:pathLst>
              </a:custGeom>
              <a:solidFill>
                <a:srgbClr val="2973CC"/>
              </a:solidFill>
              <a:ln w="0">
                <a:solidFill>
                  <a:srgbClr val="000000"/>
                </a:solidFill>
                <a:prstDash val="solid"/>
                <a:round/>
                <a:headEnd/>
                <a:tailEnd/>
              </a:ln>
            </p:spPr>
            <p:txBody>
              <a:bodyPr/>
              <a:lstStyle/>
              <a:p>
                <a:endParaRPr lang="es-CO"/>
              </a:p>
            </p:txBody>
          </p:sp>
          <p:sp>
            <p:nvSpPr>
              <p:cNvPr id="113845" name="Freeform 181"/>
              <p:cNvSpPr>
                <a:spLocks/>
              </p:cNvSpPr>
              <p:nvPr/>
            </p:nvSpPr>
            <p:spPr bwMode="auto">
              <a:xfrm>
                <a:off x="2869" y="2756"/>
                <a:ext cx="94" cy="19"/>
              </a:xfrm>
              <a:custGeom>
                <a:avLst/>
                <a:gdLst/>
                <a:ahLst/>
                <a:cxnLst>
                  <a:cxn ang="0">
                    <a:pos x="13" y="97"/>
                  </a:cxn>
                  <a:cxn ang="0">
                    <a:pos x="474" y="29"/>
                  </a:cxn>
                  <a:cxn ang="0">
                    <a:pos x="453" y="0"/>
                  </a:cxn>
                  <a:cxn ang="0">
                    <a:pos x="0" y="71"/>
                  </a:cxn>
                  <a:cxn ang="0">
                    <a:pos x="13" y="97"/>
                  </a:cxn>
                </a:cxnLst>
                <a:rect l="0" t="0" r="r" b="b"/>
                <a:pathLst>
                  <a:path w="474" h="97">
                    <a:moveTo>
                      <a:pt x="13" y="97"/>
                    </a:moveTo>
                    <a:lnTo>
                      <a:pt x="474" y="29"/>
                    </a:lnTo>
                    <a:lnTo>
                      <a:pt x="453" y="0"/>
                    </a:lnTo>
                    <a:lnTo>
                      <a:pt x="0" y="71"/>
                    </a:lnTo>
                    <a:lnTo>
                      <a:pt x="13" y="97"/>
                    </a:lnTo>
                    <a:close/>
                  </a:path>
                </a:pathLst>
              </a:custGeom>
              <a:solidFill>
                <a:srgbClr val="5E5E5E"/>
              </a:solidFill>
              <a:ln w="0">
                <a:solidFill>
                  <a:srgbClr val="000000"/>
                </a:solidFill>
                <a:prstDash val="solid"/>
                <a:round/>
                <a:headEnd/>
                <a:tailEnd/>
              </a:ln>
            </p:spPr>
            <p:txBody>
              <a:bodyPr/>
              <a:lstStyle/>
              <a:p>
                <a:endParaRPr lang="es-CO"/>
              </a:p>
            </p:txBody>
          </p:sp>
          <p:sp>
            <p:nvSpPr>
              <p:cNvPr id="113846" name="Freeform 182"/>
              <p:cNvSpPr>
                <a:spLocks/>
              </p:cNvSpPr>
              <p:nvPr/>
            </p:nvSpPr>
            <p:spPr bwMode="auto">
              <a:xfrm>
                <a:off x="2680" y="2778"/>
                <a:ext cx="53" cy="11"/>
              </a:xfrm>
              <a:custGeom>
                <a:avLst/>
                <a:gdLst/>
                <a:ahLst/>
                <a:cxnLst>
                  <a:cxn ang="0">
                    <a:pos x="6" y="53"/>
                  </a:cxn>
                  <a:cxn ang="0">
                    <a:pos x="265" y="16"/>
                  </a:cxn>
                  <a:cxn ang="0">
                    <a:pos x="254" y="0"/>
                  </a:cxn>
                  <a:cxn ang="0">
                    <a:pos x="0" y="37"/>
                  </a:cxn>
                  <a:cxn ang="0">
                    <a:pos x="6" y="53"/>
                  </a:cxn>
                </a:cxnLst>
                <a:rect l="0" t="0" r="r" b="b"/>
                <a:pathLst>
                  <a:path w="265" h="53">
                    <a:moveTo>
                      <a:pt x="6" y="53"/>
                    </a:moveTo>
                    <a:lnTo>
                      <a:pt x="265" y="16"/>
                    </a:lnTo>
                    <a:lnTo>
                      <a:pt x="254" y="0"/>
                    </a:lnTo>
                    <a:lnTo>
                      <a:pt x="0" y="37"/>
                    </a:lnTo>
                    <a:lnTo>
                      <a:pt x="6" y="53"/>
                    </a:lnTo>
                    <a:close/>
                  </a:path>
                </a:pathLst>
              </a:custGeom>
              <a:solidFill>
                <a:srgbClr val="5E5E5E"/>
              </a:solidFill>
              <a:ln w="9525">
                <a:noFill/>
                <a:round/>
                <a:headEnd/>
                <a:tailEnd/>
              </a:ln>
            </p:spPr>
            <p:txBody>
              <a:bodyPr/>
              <a:lstStyle/>
              <a:p>
                <a:endParaRPr lang="es-CO"/>
              </a:p>
            </p:txBody>
          </p:sp>
          <p:sp>
            <p:nvSpPr>
              <p:cNvPr id="113847" name="Freeform 183"/>
              <p:cNvSpPr>
                <a:spLocks/>
              </p:cNvSpPr>
              <p:nvPr/>
            </p:nvSpPr>
            <p:spPr bwMode="auto">
              <a:xfrm>
                <a:off x="2684" y="2783"/>
                <a:ext cx="53" cy="10"/>
              </a:xfrm>
              <a:custGeom>
                <a:avLst/>
                <a:gdLst/>
                <a:ahLst/>
                <a:cxnLst>
                  <a:cxn ang="0">
                    <a:pos x="6" y="52"/>
                  </a:cxn>
                  <a:cxn ang="0">
                    <a:pos x="263" y="14"/>
                  </a:cxn>
                  <a:cxn ang="0">
                    <a:pos x="252" y="0"/>
                  </a:cxn>
                  <a:cxn ang="0">
                    <a:pos x="0" y="39"/>
                  </a:cxn>
                  <a:cxn ang="0">
                    <a:pos x="6" y="52"/>
                  </a:cxn>
                </a:cxnLst>
                <a:rect l="0" t="0" r="r" b="b"/>
                <a:pathLst>
                  <a:path w="263" h="52">
                    <a:moveTo>
                      <a:pt x="6" y="52"/>
                    </a:moveTo>
                    <a:lnTo>
                      <a:pt x="263" y="14"/>
                    </a:lnTo>
                    <a:lnTo>
                      <a:pt x="252" y="0"/>
                    </a:lnTo>
                    <a:lnTo>
                      <a:pt x="0" y="39"/>
                    </a:lnTo>
                    <a:lnTo>
                      <a:pt x="6" y="52"/>
                    </a:lnTo>
                    <a:close/>
                  </a:path>
                </a:pathLst>
              </a:custGeom>
              <a:solidFill>
                <a:srgbClr val="5E5E5E"/>
              </a:solidFill>
              <a:ln w="9525">
                <a:noFill/>
                <a:round/>
                <a:headEnd/>
                <a:tailEnd/>
              </a:ln>
            </p:spPr>
            <p:txBody>
              <a:bodyPr/>
              <a:lstStyle/>
              <a:p>
                <a:endParaRPr lang="es-CO"/>
              </a:p>
            </p:txBody>
          </p:sp>
          <p:sp>
            <p:nvSpPr>
              <p:cNvPr id="113848" name="Freeform 184"/>
              <p:cNvSpPr>
                <a:spLocks/>
              </p:cNvSpPr>
              <p:nvPr/>
            </p:nvSpPr>
            <p:spPr bwMode="auto">
              <a:xfrm>
                <a:off x="2664" y="2754"/>
                <a:ext cx="53" cy="11"/>
              </a:xfrm>
              <a:custGeom>
                <a:avLst/>
                <a:gdLst/>
                <a:ahLst/>
                <a:cxnLst>
                  <a:cxn ang="0">
                    <a:pos x="9" y="54"/>
                  </a:cxn>
                  <a:cxn ang="0">
                    <a:pos x="266" y="15"/>
                  </a:cxn>
                  <a:cxn ang="0">
                    <a:pos x="254" y="0"/>
                  </a:cxn>
                  <a:cxn ang="0">
                    <a:pos x="0" y="40"/>
                  </a:cxn>
                  <a:cxn ang="0">
                    <a:pos x="9" y="54"/>
                  </a:cxn>
                </a:cxnLst>
                <a:rect l="0" t="0" r="r" b="b"/>
                <a:pathLst>
                  <a:path w="266" h="54">
                    <a:moveTo>
                      <a:pt x="9" y="54"/>
                    </a:moveTo>
                    <a:lnTo>
                      <a:pt x="266" y="15"/>
                    </a:lnTo>
                    <a:lnTo>
                      <a:pt x="254" y="0"/>
                    </a:lnTo>
                    <a:lnTo>
                      <a:pt x="0" y="40"/>
                    </a:lnTo>
                    <a:lnTo>
                      <a:pt x="9" y="54"/>
                    </a:lnTo>
                    <a:close/>
                  </a:path>
                </a:pathLst>
              </a:custGeom>
              <a:solidFill>
                <a:srgbClr val="5E5E5E"/>
              </a:solidFill>
              <a:ln w="9525">
                <a:noFill/>
                <a:round/>
                <a:headEnd/>
                <a:tailEnd/>
              </a:ln>
            </p:spPr>
            <p:txBody>
              <a:bodyPr/>
              <a:lstStyle/>
              <a:p>
                <a:endParaRPr lang="es-CO"/>
              </a:p>
            </p:txBody>
          </p:sp>
          <p:sp>
            <p:nvSpPr>
              <p:cNvPr id="113849" name="Freeform 185"/>
              <p:cNvSpPr>
                <a:spLocks/>
              </p:cNvSpPr>
              <p:nvPr/>
            </p:nvSpPr>
            <p:spPr bwMode="auto">
              <a:xfrm>
                <a:off x="2667" y="2759"/>
                <a:ext cx="53" cy="11"/>
              </a:xfrm>
              <a:custGeom>
                <a:avLst/>
                <a:gdLst/>
                <a:ahLst/>
                <a:cxnLst>
                  <a:cxn ang="0">
                    <a:pos x="7" y="53"/>
                  </a:cxn>
                  <a:cxn ang="0">
                    <a:pos x="266" y="16"/>
                  </a:cxn>
                  <a:cxn ang="0">
                    <a:pos x="253" y="0"/>
                  </a:cxn>
                  <a:cxn ang="0">
                    <a:pos x="0" y="37"/>
                  </a:cxn>
                  <a:cxn ang="0">
                    <a:pos x="7" y="53"/>
                  </a:cxn>
                </a:cxnLst>
                <a:rect l="0" t="0" r="r" b="b"/>
                <a:pathLst>
                  <a:path w="266" h="53">
                    <a:moveTo>
                      <a:pt x="7" y="53"/>
                    </a:moveTo>
                    <a:lnTo>
                      <a:pt x="266" y="16"/>
                    </a:lnTo>
                    <a:lnTo>
                      <a:pt x="253" y="0"/>
                    </a:lnTo>
                    <a:lnTo>
                      <a:pt x="0" y="37"/>
                    </a:lnTo>
                    <a:lnTo>
                      <a:pt x="7" y="53"/>
                    </a:lnTo>
                    <a:close/>
                  </a:path>
                </a:pathLst>
              </a:custGeom>
              <a:solidFill>
                <a:srgbClr val="5E5E5E"/>
              </a:solidFill>
              <a:ln w="9525">
                <a:noFill/>
                <a:round/>
                <a:headEnd/>
                <a:tailEnd/>
              </a:ln>
            </p:spPr>
            <p:txBody>
              <a:bodyPr/>
              <a:lstStyle/>
              <a:p>
                <a:endParaRPr lang="es-CO"/>
              </a:p>
            </p:txBody>
          </p:sp>
          <p:sp>
            <p:nvSpPr>
              <p:cNvPr id="113850" name="Freeform 186"/>
              <p:cNvSpPr>
                <a:spLocks/>
              </p:cNvSpPr>
              <p:nvPr/>
            </p:nvSpPr>
            <p:spPr bwMode="auto">
              <a:xfrm>
                <a:off x="2670" y="2764"/>
                <a:ext cx="53" cy="11"/>
              </a:xfrm>
              <a:custGeom>
                <a:avLst/>
                <a:gdLst/>
                <a:ahLst/>
                <a:cxnLst>
                  <a:cxn ang="0">
                    <a:pos x="7" y="53"/>
                  </a:cxn>
                  <a:cxn ang="0">
                    <a:pos x="263" y="14"/>
                  </a:cxn>
                  <a:cxn ang="0">
                    <a:pos x="252" y="0"/>
                  </a:cxn>
                  <a:cxn ang="0">
                    <a:pos x="0" y="39"/>
                  </a:cxn>
                  <a:cxn ang="0">
                    <a:pos x="7" y="53"/>
                  </a:cxn>
                </a:cxnLst>
                <a:rect l="0" t="0" r="r" b="b"/>
                <a:pathLst>
                  <a:path w="263" h="53">
                    <a:moveTo>
                      <a:pt x="7" y="53"/>
                    </a:moveTo>
                    <a:lnTo>
                      <a:pt x="263" y="14"/>
                    </a:lnTo>
                    <a:lnTo>
                      <a:pt x="252" y="0"/>
                    </a:lnTo>
                    <a:lnTo>
                      <a:pt x="0" y="39"/>
                    </a:lnTo>
                    <a:lnTo>
                      <a:pt x="7" y="53"/>
                    </a:lnTo>
                    <a:close/>
                  </a:path>
                </a:pathLst>
              </a:custGeom>
              <a:solidFill>
                <a:srgbClr val="5E5E5E"/>
              </a:solidFill>
              <a:ln w="9525">
                <a:noFill/>
                <a:round/>
                <a:headEnd/>
                <a:tailEnd/>
              </a:ln>
            </p:spPr>
            <p:txBody>
              <a:bodyPr/>
              <a:lstStyle/>
              <a:p>
                <a:endParaRPr lang="es-CO"/>
              </a:p>
            </p:txBody>
          </p:sp>
          <p:sp>
            <p:nvSpPr>
              <p:cNvPr id="113851" name="Freeform 187"/>
              <p:cNvSpPr>
                <a:spLocks/>
              </p:cNvSpPr>
              <p:nvPr/>
            </p:nvSpPr>
            <p:spPr bwMode="auto">
              <a:xfrm>
                <a:off x="2673" y="2769"/>
                <a:ext cx="53" cy="11"/>
              </a:xfrm>
              <a:custGeom>
                <a:avLst/>
                <a:gdLst/>
                <a:ahLst/>
                <a:cxnLst>
                  <a:cxn ang="0">
                    <a:pos x="7" y="53"/>
                  </a:cxn>
                  <a:cxn ang="0">
                    <a:pos x="263" y="14"/>
                  </a:cxn>
                  <a:cxn ang="0">
                    <a:pos x="252" y="0"/>
                  </a:cxn>
                  <a:cxn ang="0">
                    <a:pos x="0" y="37"/>
                  </a:cxn>
                  <a:cxn ang="0">
                    <a:pos x="7" y="53"/>
                  </a:cxn>
                </a:cxnLst>
                <a:rect l="0" t="0" r="r" b="b"/>
                <a:pathLst>
                  <a:path w="263" h="53">
                    <a:moveTo>
                      <a:pt x="7" y="53"/>
                    </a:moveTo>
                    <a:lnTo>
                      <a:pt x="263" y="14"/>
                    </a:lnTo>
                    <a:lnTo>
                      <a:pt x="252" y="0"/>
                    </a:lnTo>
                    <a:lnTo>
                      <a:pt x="0" y="37"/>
                    </a:lnTo>
                    <a:lnTo>
                      <a:pt x="7" y="53"/>
                    </a:lnTo>
                    <a:close/>
                  </a:path>
                </a:pathLst>
              </a:custGeom>
              <a:solidFill>
                <a:srgbClr val="5E5E5E"/>
              </a:solidFill>
              <a:ln w="9525">
                <a:noFill/>
                <a:round/>
                <a:headEnd/>
                <a:tailEnd/>
              </a:ln>
            </p:spPr>
            <p:txBody>
              <a:bodyPr/>
              <a:lstStyle/>
              <a:p>
                <a:endParaRPr lang="es-CO"/>
              </a:p>
            </p:txBody>
          </p:sp>
          <p:sp>
            <p:nvSpPr>
              <p:cNvPr id="113852" name="Freeform 188"/>
              <p:cNvSpPr>
                <a:spLocks/>
              </p:cNvSpPr>
              <p:nvPr/>
            </p:nvSpPr>
            <p:spPr bwMode="auto">
              <a:xfrm>
                <a:off x="2677" y="2774"/>
                <a:ext cx="53" cy="10"/>
              </a:xfrm>
              <a:custGeom>
                <a:avLst/>
                <a:gdLst/>
                <a:ahLst/>
                <a:cxnLst>
                  <a:cxn ang="0">
                    <a:pos x="6" y="52"/>
                  </a:cxn>
                  <a:cxn ang="0">
                    <a:pos x="265" y="14"/>
                  </a:cxn>
                  <a:cxn ang="0">
                    <a:pos x="252" y="0"/>
                  </a:cxn>
                  <a:cxn ang="0">
                    <a:pos x="0" y="39"/>
                  </a:cxn>
                  <a:cxn ang="0">
                    <a:pos x="6" y="52"/>
                  </a:cxn>
                </a:cxnLst>
                <a:rect l="0" t="0" r="r" b="b"/>
                <a:pathLst>
                  <a:path w="265" h="52">
                    <a:moveTo>
                      <a:pt x="6" y="52"/>
                    </a:moveTo>
                    <a:lnTo>
                      <a:pt x="265" y="14"/>
                    </a:lnTo>
                    <a:lnTo>
                      <a:pt x="252" y="0"/>
                    </a:lnTo>
                    <a:lnTo>
                      <a:pt x="0" y="39"/>
                    </a:lnTo>
                    <a:lnTo>
                      <a:pt x="6" y="52"/>
                    </a:lnTo>
                    <a:close/>
                  </a:path>
                </a:pathLst>
              </a:custGeom>
              <a:solidFill>
                <a:srgbClr val="5E5E5E"/>
              </a:solidFill>
              <a:ln w="9525">
                <a:noFill/>
                <a:round/>
                <a:headEnd/>
                <a:tailEnd/>
              </a:ln>
            </p:spPr>
            <p:txBody>
              <a:bodyPr/>
              <a:lstStyle/>
              <a:p>
                <a:endParaRPr lang="es-CO"/>
              </a:p>
            </p:txBody>
          </p:sp>
          <p:sp>
            <p:nvSpPr>
              <p:cNvPr id="113853" name="Freeform 189"/>
              <p:cNvSpPr>
                <a:spLocks/>
              </p:cNvSpPr>
              <p:nvPr/>
            </p:nvSpPr>
            <p:spPr bwMode="auto">
              <a:xfrm>
                <a:off x="3100" y="2722"/>
                <a:ext cx="53" cy="11"/>
              </a:xfrm>
              <a:custGeom>
                <a:avLst/>
                <a:gdLst/>
                <a:ahLst/>
                <a:cxnLst>
                  <a:cxn ang="0">
                    <a:pos x="8" y="53"/>
                  </a:cxn>
                  <a:cxn ang="0">
                    <a:pos x="264" y="15"/>
                  </a:cxn>
                  <a:cxn ang="0">
                    <a:pos x="254" y="0"/>
                  </a:cxn>
                  <a:cxn ang="0">
                    <a:pos x="0" y="37"/>
                  </a:cxn>
                  <a:cxn ang="0">
                    <a:pos x="8" y="53"/>
                  </a:cxn>
                </a:cxnLst>
                <a:rect l="0" t="0" r="r" b="b"/>
                <a:pathLst>
                  <a:path w="264" h="53">
                    <a:moveTo>
                      <a:pt x="8" y="53"/>
                    </a:moveTo>
                    <a:lnTo>
                      <a:pt x="264" y="15"/>
                    </a:lnTo>
                    <a:lnTo>
                      <a:pt x="254" y="0"/>
                    </a:lnTo>
                    <a:lnTo>
                      <a:pt x="0" y="37"/>
                    </a:lnTo>
                    <a:lnTo>
                      <a:pt x="8" y="53"/>
                    </a:lnTo>
                    <a:close/>
                  </a:path>
                </a:pathLst>
              </a:custGeom>
              <a:solidFill>
                <a:srgbClr val="5E5E5E"/>
              </a:solidFill>
              <a:ln w="9525">
                <a:noFill/>
                <a:round/>
                <a:headEnd/>
                <a:tailEnd/>
              </a:ln>
            </p:spPr>
            <p:txBody>
              <a:bodyPr/>
              <a:lstStyle/>
              <a:p>
                <a:endParaRPr lang="es-CO"/>
              </a:p>
            </p:txBody>
          </p:sp>
          <p:sp>
            <p:nvSpPr>
              <p:cNvPr id="113854" name="Freeform 190"/>
              <p:cNvSpPr>
                <a:spLocks/>
              </p:cNvSpPr>
              <p:nvPr/>
            </p:nvSpPr>
            <p:spPr bwMode="auto">
              <a:xfrm>
                <a:off x="3104" y="2726"/>
                <a:ext cx="53" cy="11"/>
              </a:xfrm>
              <a:custGeom>
                <a:avLst/>
                <a:gdLst/>
                <a:ahLst/>
                <a:cxnLst>
                  <a:cxn ang="0">
                    <a:pos x="9" y="55"/>
                  </a:cxn>
                  <a:cxn ang="0">
                    <a:pos x="265" y="16"/>
                  </a:cxn>
                  <a:cxn ang="0">
                    <a:pos x="254" y="0"/>
                  </a:cxn>
                  <a:cxn ang="0">
                    <a:pos x="0" y="37"/>
                  </a:cxn>
                  <a:cxn ang="0">
                    <a:pos x="9" y="55"/>
                  </a:cxn>
                </a:cxnLst>
                <a:rect l="0" t="0" r="r" b="b"/>
                <a:pathLst>
                  <a:path w="265" h="55">
                    <a:moveTo>
                      <a:pt x="9" y="55"/>
                    </a:moveTo>
                    <a:lnTo>
                      <a:pt x="265" y="16"/>
                    </a:lnTo>
                    <a:lnTo>
                      <a:pt x="254" y="0"/>
                    </a:lnTo>
                    <a:lnTo>
                      <a:pt x="0" y="37"/>
                    </a:lnTo>
                    <a:lnTo>
                      <a:pt x="9" y="55"/>
                    </a:lnTo>
                    <a:close/>
                  </a:path>
                </a:pathLst>
              </a:custGeom>
              <a:solidFill>
                <a:srgbClr val="5E5E5E"/>
              </a:solidFill>
              <a:ln w="9525">
                <a:noFill/>
                <a:round/>
                <a:headEnd/>
                <a:tailEnd/>
              </a:ln>
            </p:spPr>
            <p:txBody>
              <a:bodyPr/>
              <a:lstStyle/>
              <a:p>
                <a:endParaRPr lang="es-CO"/>
              </a:p>
            </p:txBody>
          </p:sp>
          <p:sp>
            <p:nvSpPr>
              <p:cNvPr id="113855" name="Freeform 191"/>
              <p:cNvSpPr>
                <a:spLocks/>
              </p:cNvSpPr>
              <p:nvPr/>
            </p:nvSpPr>
            <p:spPr bwMode="auto">
              <a:xfrm>
                <a:off x="3084" y="2698"/>
                <a:ext cx="53" cy="11"/>
              </a:xfrm>
              <a:custGeom>
                <a:avLst/>
                <a:gdLst/>
                <a:ahLst/>
                <a:cxnLst>
                  <a:cxn ang="0">
                    <a:pos x="8" y="55"/>
                  </a:cxn>
                  <a:cxn ang="0">
                    <a:pos x="265" y="16"/>
                  </a:cxn>
                  <a:cxn ang="0">
                    <a:pos x="254" y="0"/>
                  </a:cxn>
                  <a:cxn ang="0">
                    <a:pos x="0" y="39"/>
                  </a:cxn>
                  <a:cxn ang="0">
                    <a:pos x="8" y="55"/>
                  </a:cxn>
                </a:cxnLst>
                <a:rect l="0" t="0" r="r" b="b"/>
                <a:pathLst>
                  <a:path w="265" h="55">
                    <a:moveTo>
                      <a:pt x="8" y="55"/>
                    </a:moveTo>
                    <a:lnTo>
                      <a:pt x="265" y="16"/>
                    </a:lnTo>
                    <a:lnTo>
                      <a:pt x="254" y="0"/>
                    </a:lnTo>
                    <a:lnTo>
                      <a:pt x="0" y="39"/>
                    </a:lnTo>
                    <a:lnTo>
                      <a:pt x="8" y="55"/>
                    </a:lnTo>
                    <a:close/>
                  </a:path>
                </a:pathLst>
              </a:custGeom>
              <a:solidFill>
                <a:srgbClr val="5E5E5E"/>
              </a:solidFill>
              <a:ln w="9525">
                <a:noFill/>
                <a:round/>
                <a:headEnd/>
                <a:tailEnd/>
              </a:ln>
            </p:spPr>
            <p:txBody>
              <a:bodyPr/>
              <a:lstStyle/>
              <a:p>
                <a:endParaRPr lang="es-CO"/>
              </a:p>
            </p:txBody>
          </p:sp>
          <p:sp>
            <p:nvSpPr>
              <p:cNvPr id="113856" name="Freeform 192"/>
              <p:cNvSpPr>
                <a:spLocks/>
              </p:cNvSpPr>
              <p:nvPr/>
            </p:nvSpPr>
            <p:spPr bwMode="auto">
              <a:xfrm>
                <a:off x="3087" y="2703"/>
                <a:ext cx="53" cy="10"/>
              </a:xfrm>
              <a:custGeom>
                <a:avLst/>
                <a:gdLst/>
                <a:ahLst/>
                <a:cxnLst>
                  <a:cxn ang="0">
                    <a:pos x="7" y="52"/>
                  </a:cxn>
                  <a:cxn ang="0">
                    <a:pos x="265" y="14"/>
                  </a:cxn>
                  <a:cxn ang="0">
                    <a:pos x="252" y="0"/>
                  </a:cxn>
                  <a:cxn ang="0">
                    <a:pos x="0" y="37"/>
                  </a:cxn>
                  <a:cxn ang="0">
                    <a:pos x="7" y="52"/>
                  </a:cxn>
                </a:cxnLst>
                <a:rect l="0" t="0" r="r" b="b"/>
                <a:pathLst>
                  <a:path w="265" h="52">
                    <a:moveTo>
                      <a:pt x="7" y="52"/>
                    </a:moveTo>
                    <a:lnTo>
                      <a:pt x="265" y="14"/>
                    </a:lnTo>
                    <a:lnTo>
                      <a:pt x="252" y="0"/>
                    </a:lnTo>
                    <a:lnTo>
                      <a:pt x="0" y="37"/>
                    </a:lnTo>
                    <a:lnTo>
                      <a:pt x="7" y="52"/>
                    </a:lnTo>
                    <a:close/>
                  </a:path>
                </a:pathLst>
              </a:custGeom>
              <a:solidFill>
                <a:srgbClr val="5E5E5E"/>
              </a:solidFill>
              <a:ln w="9525">
                <a:noFill/>
                <a:round/>
                <a:headEnd/>
                <a:tailEnd/>
              </a:ln>
            </p:spPr>
            <p:txBody>
              <a:bodyPr/>
              <a:lstStyle/>
              <a:p>
                <a:endParaRPr lang="es-CO"/>
              </a:p>
            </p:txBody>
          </p:sp>
          <p:sp>
            <p:nvSpPr>
              <p:cNvPr id="113857" name="Freeform 193"/>
              <p:cNvSpPr>
                <a:spLocks/>
              </p:cNvSpPr>
              <p:nvPr/>
            </p:nvSpPr>
            <p:spPr bwMode="auto">
              <a:xfrm>
                <a:off x="3090" y="2708"/>
                <a:ext cx="53" cy="11"/>
              </a:xfrm>
              <a:custGeom>
                <a:avLst/>
                <a:gdLst/>
                <a:ahLst/>
                <a:cxnLst>
                  <a:cxn ang="0">
                    <a:pos x="6" y="55"/>
                  </a:cxn>
                  <a:cxn ang="0">
                    <a:pos x="263" y="16"/>
                  </a:cxn>
                  <a:cxn ang="0">
                    <a:pos x="253" y="0"/>
                  </a:cxn>
                  <a:cxn ang="0">
                    <a:pos x="0" y="37"/>
                  </a:cxn>
                  <a:cxn ang="0">
                    <a:pos x="6" y="55"/>
                  </a:cxn>
                </a:cxnLst>
                <a:rect l="0" t="0" r="r" b="b"/>
                <a:pathLst>
                  <a:path w="263" h="55">
                    <a:moveTo>
                      <a:pt x="6" y="55"/>
                    </a:moveTo>
                    <a:lnTo>
                      <a:pt x="263" y="16"/>
                    </a:lnTo>
                    <a:lnTo>
                      <a:pt x="253" y="0"/>
                    </a:lnTo>
                    <a:lnTo>
                      <a:pt x="0" y="37"/>
                    </a:lnTo>
                    <a:lnTo>
                      <a:pt x="6" y="55"/>
                    </a:lnTo>
                    <a:close/>
                  </a:path>
                </a:pathLst>
              </a:custGeom>
              <a:solidFill>
                <a:srgbClr val="5E5E5E"/>
              </a:solidFill>
              <a:ln w="9525">
                <a:noFill/>
                <a:round/>
                <a:headEnd/>
                <a:tailEnd/>
              </a:ln>
            </p:spPr>
            <p:txBody>
              <a:bodyPr/>
              <a:lstStyle/>
              <a:p>
                <a:endParaRPr lang="es-CO"/>
              </a:p>
            </p:txBody>
          </p:sp>
          <p:sp>
            <p:nvSpPr>
              <p:cNvPr id="113858" name="Freeform 194"/>
              <p:cNvSpPr>
                <a:spLocks/>
              </p:cNvSpPr>
              <p:nvPr/>
            </p:nvSpPr>
            <p:spPr bwMode="auto">
              <a:xfrm>
                <a:off x="3093" y="2713"/>
                <a:ext cx="53" cy="11"/>
              </a:xfrm>
              <a:custGeom>
                <a:avLst/>
                <a:gdLst/>
                <a:ahLst/>
                <a:cxnLst>
                  <a:cxn ang="0">
                    <a:pos x="7" y="55"/>
                  </a:cxn>
                  <a:cxn ang="0">
                    <a:pos x="264" y="17"/>
                  </a:cxn>
                  <a:cxn ang="0">
                    <a:pos x="252" y="0"/>
                  </a:cxn>
                  <a:cxn ang="0">
                    <a:pos x="0" y="39"/>
                  </a:cxn>
                  <a:cxn ang="0">
                    <a:pos x="7" y="55"/>
                  </a:cxn>
                </a:cxnLst>
                <a:rect l="0" t="0" r="r" b="b"/>
                <a:pathLst>
                  <a:path w="264" h="55">
                    <a:moveTo>
                      <a:pt x="7" y="55"/>
                    </a:moveTo>
                    <a:lnTo>
                      <a:pt x="264" y="17"/>
                    </a:lnTo>
                    <a:lnTo>
                      <a:pt x="252" y="0"/>
                    </a:lnTo>
                    <a:lnTo>
                      <a:pt x="0" y="39"/>
                    </a:lnTo>
                    <a:lnTo>
                      <a:pt x="7" y="55"/>
                    </a:lnTo>
                    <a:close/>
                  </a:path>
                </a:pathLst>
              </a:custGeom>
              <a:solidFill>
                <a:srgbClr val="5E5E5E"/>
              </a:solidFill>
              <a:ln w="9525">
                <a:noFill/>
                <a:round/>
                <a:headEnd/>
                <a:tailEnd/>
              </a:ln>
            </p:spPr>
            <p:txBody>
              <a:bodyPr/>
              <a:lstStyle/>
              <a:p>
                <a:endParaRPr lang="es-CO"/>
              </a:p>
            </p:txBody>
          </p:sp>
          <p:sp>
            <p:nvSpPr>
              <p:cNvPr id="113859" name="Freeform 195"/>
              <p:cNvSpPr>
                <a:spLocks/>
              </p:cNvSpPr>
              <p:nvPr/>
            </p:nvSpPr>
            <p:spPr bwMode="auto">
              <a:xfrm>
                <a:off x="3097" y="2717"/>
                <a:ext cx="52" cy="11"/>
              </a:xfrm>
              <a:custGeom>
                <a:avLst/>
                <a:gdLst/>
                <a:ahLst/>
                <a:cxnLst>
                  <a:cxn ang="0">
                    <a:pos x="7" y="55"/>
                  </a:cxn>
                  <a:cxn ang="0">
                    <a:pos x="263" y="16"/>
                  </a:cxn>
                  <a:cxn ang="0">
                    <a:pos x="252" y="0"/>
                  </a:cxn>
                  <a:cxn ang="0">
                    <a:pos x="0" y="40"/>
                  </a:cxn>
                  <a:cxn ang="0">
                    <a:pos x="7" y="55"/>
                  </a:cxn>
                </a:cxnLst>
                <a:rect l="0" t="0" r="r" b="b"/>
                <a:pathLst>
                  <a:path w="263" h="55">
                    <a:moveTo>
                      <a:pt x="7" y="55"/>
                    </a:moveTo>
                    <a:lnTo>
                      <a:pt x="263" y="16"/>
                    </a:lnTo>
                    <a:lnTo>
                      <a:pt x="252" y="0"/>
                    </a:lnTo>
                    <a:lnTo>
                      <a:pt x="0" y="40"/>
                    </a:lnTo>
                    <a:lnTo>
                      <a:pt x="7" y="55"/>
                    </a:lnTo>
                    <a:close/>
                  </a:path>
                </a:pathLst>
              </a:custGeom>
              <a:solidFill>
                <a:srgbClr val="5E5E5E"/>
              </a:solidFill>
              <a:ln w="9525">
                <a:noFill/>
                <a:round/>
                <a:headEnd/>
                <a:tailEnd/>
              </a:ln>
            </p:spPr>
            <p:txBody>
              <a:bodyPr/>
              <a:lstStyle/>
              <a:p>
                <a:endParaRPr lang="es-CO"/>
              </a:p>
            </p:txBody>
          </p:sp>
          <p:sp>
            <p:nvSpPr>
              <p:cNvPr id="113860" name="Freeform 196"/>
              <p:cNvSpPr>
                <a:spLocks/>
              </p:cNvSpPr>
              <p:nvPr/>
            </p:nvSpPr>
            <p:spPr bwMode="auto">
              <a:xfrm>
                <a:off x="2566" y="2596"/>
                <a:ext cx="11" cy="8"/>
              </a:xfrm>
              <a:custGeom>
                <a:avLst/>
                <a:gdLst/>
                <a:ahLst/>
                <a:cxnLst>
                  <a:cxn ang="0">
                    <a:pos x="55" y="0"/>
                  </a:cxn>
                  <a:cxn ang="0">
                    <a:pos x="54" y="9"/>
                  </a:cxn>
                  <a:cxn ang="0">
                    <a:pos x="53" y="19"/>
                  </a:cxn>
                  <a:cxn ang="0">
                    <a:pos x="52" y="29"/>
                  </a:cxn>
                  <a:cxn ang="0">
                    <a:pos x="51" y="39"/>
                  </a:cxn>
                  <a:cxn ang="0">
                    <a:pos x="0" y="41"/>
                  </a:cxn>
                  <a:cxn ang="0">
                    <a:pos x="0" y="31"/>
                  </a:cxn>
                  <a:cxn ang="0">
                    <a:pos x="0" y="22"/>
                  </a:cxn>
                  <a:cxn ang="0">
                    <a:pos x="0" y="13"/>
                  </a:cxn>
                  <a:cxn ang="0">
                    <a:pos x="0" y="4"/>
                  </a:cxn>
                  <a:cxn ang="0">
                    <a:pos x="55" y="0"/>
                  </a:cxn>
                </a:cxnLst>
                <a:rect l="0" t="0" r="r" b="b"/>
                <a:pathLst>
                  <a:path w="55" h="41">
                    <a:moveTo>
                      <a:pt x="55" y="0"/>
                    </a:moveTo>
                    <a:lnTo>
                      <a:pt x="54" y="9"/>
                    </a:lnTo>
                    <a:lnTo>
                      <a:pt x="53" y="19"/>
                    </a:lnTo>
                    <a:lnTo>
                      <a:pt x="52" y="29"/>
                    </a:lnTo>
                    <a:lnTo>
                      <a:pt x="51" y="39"/>
                    </a:lnTo>
                    <a:lnTo>
                      <a:pt x="0" y="41"/>
                    </a:lnTo>
                    <a:lnTo>
                      <a:pt x="0" y="31"/>
                    </a:lnTo>
                    <a:lnTo>
                      <a:pt x="0" y="22"/>
                    </a:lnTo>
                    <a:lnTo>
                      <a:pt x="0" y="13"/>
                    </a:lnTo>
                    <a:lnTo>
                      <a:pt x="0" y="4"/>
                    </a:lnTo>
                    <a:lnTo>
                      <a:pt x="55" y="0"/>
                    </a:lnTo>
                    <a:close/>
                  </a:path>
                </a:pathLst>
              </a:custGeom>
              <a:solidFill>
                <a:srgbClr val="5E5E5E"/>
              </a:solidFill>
              <a:ln w="9525">
                <a:noFill/>
                <a:round/>
                <a:headEnd/>
                <a:tailEnd/>
              </a:ln>
            </p:spPr>
            <p:txBody>
              <a:bodyPr/>
              <a:lstStyle/>
              <a:p>
                <a:endParaRPr lang="es-CO"/>
              </a:p>
            </p:txBody>
          </p:sp>
          <p:sp>
            <p:nvSpPr>
              <p:cNvPr id="113861" name="Freeform 197"/>
              <p:cNvSpPr>
                <a:spLocks/>
              </p:cNvSpPr>
              <p:nvPr/>
            </p:nvSpPr>
            <p:spPr bwMode="auto">
              <a:xfrm>
                <a:off x="2566" y="2591"/>
                <a:ext cx="11" cy="10"/>
              </a:xfrm>
              <a:custGeom>
                <a:avLst/>
                <a:gdLst/>
                <a:ahLst/>
                <a:cxnLst>
                  <a:cxn ang="0">
                    <a:pos x="53" y="45"/>
                  </a:cxn>
                  <a:cxn ang="0">
                    <a:pos x="53" y="33"/>
                  </a:cxn>
                  <a:cxn ang="0">
                    <a:pos x="54" y="22"/>
                  </a:cxn>
                  <a:cxn ang="0">
                    <a:pos x="54" y="11"/>
                  </a:cxn>
                  <a:cxn ang="0">
                    <a:pos x="55" y="0"/>
                  </a:cxn>
                  <a:cxn ang="0">
                    <a:pos x="0" y="5"/>
                  </a:cxn>
                  <a:cxn ang="0">
                    <a:pos x="0" y="15"/>
                  </a:cxn>
                  <a:cxn ang="0">
                    <a:pos x="0" y="26"/>
                  </a:cxn>
                  <a:cxn ang="0">
                    <a:pos x="0" y="37"/>
                  </a:cxn>
                  <a:cxn ang="0">
                    <a:pos x="0" y="50"/>
                  </a:cxn>
                  <a:cxn ang="0">
                    <a:pos x="53" y="45"/>
                  </a:cxn>
                </a:cxnLst>
                <a:rect l="0" t="0" r="r" b="b"/>
                <a:pathLst>
                  <a:path w="55" h="50">
                    <a:moveTo>
                      <a:pt x="53" y="45"/>
                    </a:moveTo>
                    <a:lnTo>
                      <a:pt x="53" y="33"/>
                    </a:lnTo>
                    <a:lnTo>
                      <a:pt x="54" y="22"/>
                    </a:lnTo>
                    <a:lnTo>
                      <a:pt x="54" y="11"/>
                    </a:lnTo>
                    <a:lnTo>
                      <a:pt x="55" y="0"/>
                    </a:lnTo>
                    <a:lnTo>
                      <a:pt x="0" y="5"/>
                    </a:lnTo>
                    <a:lnTo>
                      <a:pt x="0" y="15"/>
                    </a:lnTo>
                    <a:lnTo>
                      <a:pt x="0" y="26"/>
                    </a:lnTo>
                    <a:lnTo>
                      <a:pt x="0" y="37"/>
                    </a:lnTo>
                    <a:lnTo>
                      <a:pt x="0" y="50"/>
                    </a:lnTo>
                    <a:lnTo>
                      <a:pt x="53" y="45"/>
                    </a:lnTo>
                    <a:close/>
                  </a:path>
                </a:pathLst>
              </a:custGeom>
              <a:solidFill>
                <a:srgbClr val="6B6B6B"/>
              </a:solidFill>
              <a:ln w="9525">
                <a:noFill/>
                <a:round/>
                <a:headEnd/>
                <a:tailEnd/>
              </a:ln>
            </p:spPr>
            <p:txBody>
              <a:bodyPr/>
              <a:lstStyle/>
              <a:p>
                <a:endParaRPr lang="es-CO"/>
              </a:p>
            </p:txBody>
          </p:sp>
          <p:sp>
            <p:nvSpPr>
              <p:cNvPr id="113862" name="Freeform 198"/>
              <p:cNvSpPr>
                <a:spLocks/>
              </p:cNvSpPr>
              <p:nvPr/>
            </p:nvSpPr>
            <p:spPr bwMode="auto">
              <a:xfrm>
                <a:off x="2566" y="2587"/>
                <a:ext cx="11" cy="10"/>
              </a:xfrm>
              <a:custGeom>
                <a:avLst/>
                <a:gdLst/>
                <a:ahLst/>
                <a:cxnLst>
                  <a:cxn ang="0">
                    <a:pos x="55" y="44"/>
                  </a:cxn>
                  <a:cxn ang="0">
                    <a:pos x="55" y="32"/>
                  </a:cxn>
                  <a:cxn ang="0">
                    <a:pos x="55" y="20"/>
                  </a:cxn>
                  <a:cxn ang="0">
                    <a:pos x="55" y="10"/>
                  </a:cxn>
                  <a:cxn ang="0">
                    <a:pos x="55" y="0"/>
                  </a:cxn>
                  <a:cxn ang="0">
                    <a:pos x="0" y="5"/>
                  </a:cxn>
                  <a:cxn ang="0">
                    <a:pos x="0" y="15"/>
                  </a:cxn>
                  <a:cxn ang="0">
                    <a:pos x="0" y="25"/>
                  </a:cxn>
                  <a:cxn ang="0">
                    <a:pos x="0" y="36"/>
                  </a:cxn>
                  <a:cxn ang="0">
                    <a:pos x="0" y="48"/>
                  </a:cxn>
                  <a:cxn ang="0">
                    <a:pos x="55" y="44"/>
                  </a:cxn>
                </a:cxnLst>
                <a:rect l="0" t="0" r="r" b="b"/>
                <a:pathLst>
                  <a:path w="55" h="48">
                    <a:moveTo>
                      <a:pt x="55" y="44"/>
                    </a:moveTo>
                    <a:lnTo>
                      <a:pt x="55" y="32"/>
                    </a:lnTo>
                    <a:lnTo>
                      <a:pt x="55" y="20"/>
                    </a:lnTo>
                    <a:lnTo>
                      <a:pt x="55" y="10"/>
                    </a:lnTo>
                    <a:lnTo>
                      <a:pt x="55" y="0"/>
                    </a:lnTo>
                    <a:lnTo>
                      <a:pt x="0" y="5"/>
                    </a:lnTo>
                    <a:lnTo>
                      <a:pt x="0" y="15"/>
                    </a:lnTo>
                    <a:lnTo>
                      <a:pt x="0" y="25"/>
                    </a:lnTo>
                    <a:lnTo>
                      <a:pt x="0" y="36"/>
                    </a:lnTo>
                    <a:lnTo>
                      <a:pt x="0" y="48"/>
                    </a:lnTo>
                    <a:lnTo>
                      <a:pt x="55" y="44"/>
                    </a:lnTo>
                    <a:close/>
                  </a:path>
                </a:pathLst>
              </a:custGeom>
              <a:solidFill>
                <a:srgbClr val="7A7A7A"/>
              </a:solidFill>
              <a:ln w="9525">
                <a:noFill/>
                <a:round/>
                <a:headEnd/>
                <a:tailEnd/>
              </a:ln>
            </p:spPr>
            <p:txBody>
              <a:bodyPr/>
              <a:lstStyle/>
              <a:p>
                <a:endParaRPr lang="es-CO"/>
              </a:p>
            </p:txBody>
          </p:sp>
          <p:sp>
            <p:nvSpPr>
              <p:cNvPr id="113863" name="Freeform 199"/>
              <p:cNvSpPr>
                <a:spLocks/>
              </p:cNvSpPr>
              <p:nvPr/>
            </p:nvSpPr>
            <p:spPr bwMode="auto">
              <a:xfrm>
                <a:off x="2566" y="2583"/>
                <a:ext cx="11" cy="9"/>
              </a:xfrm>
              <a:custGeom>
                <a:avLst/>
                <a:gdLst/>
                <a:ahLst/>
                <a:cxnLst>
                  <a:cxn ang="0">
                    <a:pos x="57" y="43"/>
                  </a:cxn>
                  <a:cxn ang="0">
                    <a:pos x="56" y="31"/>
                  </a:cxn>
                  <a:cxn ang="0">
                    <a:pos x="56" y="21"/>
                  </a:cxn>
                  <a:cxn ang="0">
                    <a:pos x="55" y="10"/>
                  </a:cxn>
                  <a:cxn ang="0">
                    <a:pos x="55" y="0"/>
                  </a:cxn>
                  <a:cxn ang="0">
                    <a:pos x="0" y="4"/>
                  </a:cxn>
                  <a:cxn ang="0">
                    <a:pos x="0" y="14"/>
                  </a:cxn>
                  <a:cxn ang="0">
                    <a:pos x="1" y="25"/>
                  </a:cxn>
                  <a:cxn ang="0">
                    <a:pos x="1" y="36"/>
                  </a:cxn>
                  <a:cxn ang="0">
                    <a:pos x="2" y="48"/>
                  </a:cxn>
                  <a:cxn ang="0">
                    <a:pos x="57" y="43"/>
                  </a:cxn>
                </a:cxnLst>
                <a:rect l="0" t="0" r="r" b="b"/>
                <a:pathLst>
                  <a:path w="57" h="48">
                    <a:moveTo>
                      <a:pt x="57" y="43"/>
                    </a:moveTo>
                    <a:lnTo>
                      <a:pt x="56" y="31"/>
                    </a:lnTo>
                    <a:lnTo>
                      <a:pt x="56" y="21"/>
                    </a:lnTo>
                    <a:lnTo>
                      <a:pt x="55" y="10"/>
                    </a:lnTo>
                    <a:lnTo>
                      <a:pt x="55" y="0"/>
                    </a:lnTo>
                    <a:lnTo>
                      <a:pt x="0" y="4"/>
                    </a:lnTo>
                    <a:lnTo>
                      <a:pt x="0" y="14"/>
                    </a:lnTo>
                    <a:lnTo>
                      <a:pt x="1" y="25"/>
                    </a:lnTo>
                    <a:lnTo>
                      <a:pt x="1" y="36"/>
                    </a:lnTo>
                    <a:lnTo>
                      <a:pt x="2" y="48"/>
                    </a:lnTo>
                    <a:lnTo>
                      <a:pt x="57" y="43"/>
                    </a:lnTo>
                    <a:close/>
                  </a:path>
                </a:pathLst>
              </a:custGeom>
              <a:solidFill>
                <a:srgbClr val="878787"/>
              </a:solidFill>
              <a:ln w="9525">
                <a:noFill/>
                <a:round/>
                <a:headEnd/>
                <a:tailEnd/>
              </a:ln>
            </p:spPr>
            <p:txBody>
              <a:bodyPr/>
              <a:lstStyle/>
              <a:p>
                <a:endParaRPr lang="es-CO"/>
              </a:p>
            </p:txBody>
          </p:sp>
          <p:sp>
            <p:nvSpPr>
              <p:cNvPr id="113864" name="Freeform 200"/>
              <p:cNvSpPr>
                <a:spLocks/>
              </p:cNvSpPr>
              <p:nvPr/>
            </p:nvSpPr>
            <p:spPr bwMode="auto">
              <a:xfrm>
                <a:off x="2565" y="2578"/>
                <a:ext cx="12" cy="10"/>
              </a:xfrm>
              <a:custGeom>
                <a:avLst/>
                <a:gdLst/>
                <a:ahLst/>
                <a:cxnLst>
                  <a:cxn ang="0">
                    <a:pos x="59" y="44"/>
                  </a:cxn>
                  <a:cxn ang="0">
                    <a:pos x="57" y="32"/>
                  </a:cxn>
                  <a:cxn ang="0">
                    <a:pos x="56" y="22"/>
                  </a:cxn>
                  <a:cxn ang="0">
                    <a:pos x="54" y="11"/>
                  </a:cxn>
                  <a:cxn ang="0">
                    <a:pos x="53" y="0"/>
                  </a:cxn>
                  <a:cxn ang="0">
                    <a:pos x="0" y="7"/>
                  </a:cxn>
                  <a:cxn ang="0">
                    <a:pos x="1" y="16"/>
                  </a:cxn>
                  <a:cxn ang="0">
                    <a:pos x="2" y="26"/>
                  </a:cxn>
                  <a:cxn ang="0">
                    <a:pos x="3" y="36"/>
                  </a:cxn>
                  <a:cxn ang="0">
                    <a:pos x="4" y="49"/>
                  </a:cxn>
                  <a:cxn ang="0">
                    <a:pos x="59" y="44"/>
                  </a:cxn>
                </a:cxnLst>
                <a:rect l="0" t="0" r="r" b="b"/>
                <a:pathLst>
                  <a:path w="59" h="49">
                    <a:moveTo>
                      <a:pt x="59" y="44"/>
                    </a:moveTo>
                    <a:lnTo>
                      <a:pt x="57" y="32"/>
                    </a:lnTo>
                    <a:lnTo>
                      <a:pt x="56" y="22"/>
                    </a:lnTo>
                    <a:lnTo>
                      <a:pt x="54" y="11"/>
                    </a:lnTo>
                    <a:lnTo>
                      <a:pt x="53" y="0"/>
                    </a:lnTo>
                    <a:lnTo>
                      <a:pt x="0" y="7"/>
                    </a:lnTo>
                    <a:lnTo>
                      <a:pt x="1" y="16"/>
                    </a:lnTo>
                    <a:lnTo>
                      <a:pt x="2" y="26"/>
                    </a:lnTo>
                    <a:lnTo>
                      <a:pt x="3" y="36"/>
                    </a:lnTo>
                    <a:lnTo>
                      <a:pt x="4" y="49"/>
                    </a:lnTo>
                    <a:lnTo>
                      <a:pt x="59" y="44"/>
                    </a:lnTo>
                    <a:close/>
                  </a:path>
                </a:pathLst>
              </a:custGeom>
              <a:solidFill>
                <a:srgbClr val="969696"/>
              </a:solidFill>
              <a:ln w="9525">
                <a:noFill/>
                <a:round/>
                <a:headEnd/>
                <a:tailEnd/>
              </a:ln>
            </p:spPr>
            <p:txBody>
              <a:bodyPr/>
              <a:lstStyle/>
              <a:p>
                <a:endParaRPr lang="es-CO"/>
              </a:p>
            </p:txBody>
          </p:sp>
          <p:sp>
            <p:nvSpPr>
              <p:cNvPr id="113865" name="Freeform 201"/>
              <p:cNvSpPr>
                <a:spLocks/>
              </p:cNvSpPr>
              <p:nvPr/>
            </p:nvSpPr>
            <p:spPr bwMode="auto">
              <a:xfrm>
                <a:off x="2564" y="2574"/>
                <a:ext cx="13" cy="9"/>
              </a:xfrm>
              <a:custGeom>
                <a:avLst/>
                <a:gdLst/>
                <a:ahLst/>
                <a:cxnLst>
                  <a:cxn ang="0">
                    <a:pos x="62" y="42"/>
                  </a:cxn>
                  <a:cxn ang="0">
                    <a:pos x="60" y="31"/>
                  </a:cxn>
                  <a:cxn ang="0">
                    <a:pos x="58" y="20"/>
                  </a:cxn>
                  <a:cxn ang="0">
                    <a:pos x="54" y="10"/>
                  </a:cxn>
                  <a:cxn ang="0">
                    <a:pos x="53" y="0"/>
                  </a:cxn>
                  <a:cxn ang="0">
                    <a:pos x="0" y="5"/>
                  </a:cxn>
                  <a:cxn ang="0">
                    <a:pos x="1" y="15"/>
                  </a:cxn>
                  <a:cxn ang="0">
                    <a:pos x="4" y="25"/>
                  </a:cxn>
                  <a:cxn ang="0">
                    <a:pos x="5" y="35"/>
                  </a:cxn>
                  <a:cxn ang="0">
                    <a:pos x="7" y="46"/>
                  </a:cxn>
                  <a:cxn ang="0">
                    <a:pos x="62" y="42"/>
                  </a:cxn>
                </a:cxnLst>
                <a:rect l="0" t="0" r="r" b="b"/>
                <a:pathLst>
                  <a:path w="62" h="46">
                    <a:moveTo>
                      <a:pt x="62" y="42"/>
                    </a:moveTo>
                    <a:lnTo>
                      <a:pt x="60" y="31"/>
                    </a:lnTo>
                    <a:lnTo>
                      <a:pt x="58" y="20"/>
                    </a:lnTo>
                    <a:lnTo>
                      <a:pt x="54" y="10"/>
                    </a:lnTo>
                    <a:lnTo>
                      <a:pt x="53" y="0"/>
                    </a:lnTo>
                    <a:lnTo>
                      <a:pt x="0" y="5"/>
                    </a:lnTo>
                    <a:lnTo>
                      <a:pt x="1" y="15"/>
                    </a:lnTo>
                    <a:lnTo>
                      <a:pt x="4" y="25"/>
                    </a:lnTo>
                    <a:lnTo>
                      <a:pt x="5" y="35"/>
                    </a:lnTo>
                    <a:lnTo>
                      <a:pt x="7" y="46"/>
                    </a:lnTo>
                    <a:lnTo>
                      <a:pt x="62" y="42"/>
                    </a:lnTo>
                    <a:close/>
                  </a:path>
                </a:pathLst>
              </a:custGeom>
              <a:solidFill>
                <a:srgbClr val="A6A6A6"/>
              </a:solidFill>
              <a:ln w="9525">
                <a:noFill/>
                <a:round/>
                <a:headEnd/>
                <a:tailEnd/>
              </a:ln>
            </p:spPr>
            <p:txBody>
              <a:bodyPr/>
              <a:lstStyle/>
              <a:p>
                <a:endParaRPr lang="es-CO"/>
              </a:p>
            </p:txBody>
          </p:sp>
          <p:sp>
            <p:nvSpPr>
              <p:cNvPr id="113866" name="Freeform 202"/>
              <p:cNvSpPr>
                <a:spLocks/>
              </p:cNvSpPr>
              <p:nvPr/>
            </p:nvSpPr>
            <p:spPr bwMode="auto">
              <a:xfrm>
                <a:off x="2563" y="2570"/>
                <a:ext cx="13" cy="10"/>
              </a:xfrm>
              <a:custGeom>
                <a:avLst/>
                <a:gdLst/>
                <a:ahLst/>
                <a:cxnLst>
                  <a:cxn ang="0">
                    <a:pos x="64" y="41"/>
                  </a:cxn>
                  <a:cxn ang="0">
                    <a:pos x="60" y="30"/>
                  </a:cxn>
                  <a:cxn ang="0">
                    <a:pos x="58" y="20"/>
                  </a:cxn>
                  <a:cxn ang="0">
                    <a:pos x="55" y="9"/>
                  </a:cxn>
                  <a:cxn ang="0">
                    <a:pos x="52" y="0"/>
                  </a:cxn>
                  <a:cxn ang="0">
                    <a:pos x="0" y="3"/>
                  </a:cxn>
                  <a:cxn ang="0">
                    <a:pos x="2" y="13"/>
                  </a:cxn>
                  <a:cxn ang="0">
                    <a:pos x="5" y="25"/>
                  </a:cxn>
                  <a:cxn ang="0">
                    <a:pos x="7" y="36"/>
                  </a:cxn>
                  <a:cxn ang="0">
                    <a:pos x="11" y="48"/>
                  </a:cxn>
                  <a:cxn ang="0">
                    <a:pos x="64" y="41"/>
                  </a:cxn>
                </a:cxnLst>
                <a:rect l="0" t="0" r="r" b="b"/>
                <a:pathLst>
                  <a:path w="64" h="48">
                    <a:moveTo>
                      <a:pt x="64" y="41"/>
                    </a:moveTo>
                    <a:lnTo>
                      <a:pt x="60" y="30"/>
                    </a:lnTo>
                    <a:lnTo>
                      <a:pt x="58" y="20"/>
                    </a:lnTo>
                    <a:lnTo>
                      <a:pt x="55" y="9"/>
                    </a:lnTo>
                    <a:lnTo>
                      <a:pt x="52" y="0"/>
                    </a:lnTo>
                    <a:lnTo>
                      <a:pt x="0" y="3"/>
                    </a:lnTo>
                    <a:lnTo>
                      <a:pt x="2" y="13"/>
                    </a:lnTo>
                    <a:lnTo>
                      <a:pt x="5" y="25"/>
                    </a:lnTo>
                    <a:lnTo>
                      <a:pt x="7" y="36"/>
                    </a:lnTo>
                    <a:lnTo>
                      <a:pt x="11" y="48"/>
                    </a:lnTo>
                    <a:lnTo>
                      <a:pt x="64" y="41"/>
                    </a:lnTo>
                    <a:close/>
                  </a:path>
                </a:pathLst>
              </a:custGeom>
              <a:solidFill>
                <a:srgbClr val="B2B2B2"/>
              </a:solidFill>
              <a:ln w="9525">
                <a:noFill/>
                <a:round/>
                <a:headEnd/>
                <a:tailEnd/>
              </a:ln>
            </p:spPr>
            <p:txBody>
              <a:bodyPr/>
              <a:lstStyle/>
              <a:p>
                <a:endParaRPr lang="es-CO"/>
              </a:p>
            </p:txBody>
          </p:sp>
          <p:sp>
            <p:nvSpPr>
              <p:cNvPr id="113867" name="Freeform 203"/>
              <p:cNvSpPr>
                <a:spLocks/>
              </p:cNvSpPr>
              <p:nvPr/>
            </p:nvSpPr>
            <p:spPr bwMode="auto">
              <a:xfrm>
                <a:off x="2562" y="2566"/>
                <a:ext cx="13" cy="9"/>
              </a:xfrm>
              <a:custGeom>
                <a:avLst/>
                <a:gdLst/>
                <a:ahLst/>
                <a:cxnLst>
                  <a:cxn ang="0">
                    <a:pos x="66" y="43"/>
                  </a:cxn>
                  <a:cxn ang="0">
                    <a:pos x="62" y="31"/>
                  </a:cxn>
                  <a:cxn ang="0">
                    <a:pos x="58" y="21"/>
                  </a:cxn>
                  <a:cxn ang="0">
                    <a:pos x="54" y="10"/>
                  </a:cxn>
                  <a:cxn ang="0">
                    <a:pos x="50" y="0"/>
                  </a:cxn>
                  <a:cxn ang="0">
                    <a:pos x="0" y="4"/>
                  </a:cxn>
                  <a:cxn ang="0">
                    <a:pos x="3" y="14"/>
                  </a:cxn>
                  <a:cxn ang="0">
                    <a:pos x="7" y="25"/>
                  </a:cxn>
                  <a:cxn ang="0">
                    <a:pos x="10" y="35"/>
                  </a:cxn>
                  <a:cxn ang="0">
                    <a:pos x="13" y="48"/>
                  </a:cxn>
                  <a:cxn ang="0">
                    <a:pos x="66" y="43"/>
                  </a:cxn>
                </a:cxnLst>
                <a:rect l="0" t="0" r="r" b="b"/>
                <a:pathLst>
                  <a:path w="66" h="48">
                    <a:moveTo>
                      <a:pt x="66" y="43"/>
                    </a:moveTo>
                    <a:lnTo>
                      <a:pt x="62" y="31"/>
                    </a:lnTo>
                    <a:lnTo>
                      <a:pt x="58" y="21"/>
                    </a:lnTo>
                    <a:lnTo>
                      <a:pt x="54" y="10"/>
                    </a:lnTo>
                    <a:lnTo>
                      <a:pt x="50" y="0"/>
                    </a:lnTo>
                    <a:lnTo>
                      <a:pt x="0" y="4"/>
                    </a:lnTo>
                    <a:lnTo>
                      <a:pt x="3" y="14"/>
                    </a:lnTo>
                    <a:lnTo>
                      <a:pt x="7" y="25"/>
                    </a:lnTo>
                    <a:lnTo>
                      <a:pt x="10" y="35"/>
                    </a:lnTo>
                    <a:lnTo>
                      <a:pt x="13" y="48"/>
                    </a:lnTo>
                    <a:lnTo>
                      <a:pt x="66" y="43"/>
                    </a:lnTo>
                    <a:close/>
                  </a:path>
                </a:pathLst>
              </a:custGeom>
              <a:solidFill>
                <a:srgbClr val="C2C2C2"/>
              </a:solidFill>
              <a:ln w="9525">
                <a:noFill/>
                <a:round/>
                <a:headEnd/>
                <a:tailEnd/>
              </a:ln>
            </p:spPr>
            <p:txBody>
              <a:bodyPr/>
              <a:lstStyle/>
              <a:p>
                <a:endParaRPr lang="es-CO"/>
              </a:p>
            </p:txBody>
          </p:sp>
          <p:sp>
            <p:nvSpPr>
              <p:cNvPr id="113868" name="Freeform 204"/>
              <p:cNvSpPr>
                <a:spLocks/>
              </p:cNvSpPr>
              <p:nvPr/>
            </p:nvSpPr>
            <p:spPr bwMode="auto">
              <a:xfrm>
                <a:off x="2560" y="2562"/>
                <a:ext cx="13" cy="9"/>
              </a:xfrm>
              <a:custGeom>
                <a:avLst/>
                <a:gdLst/>
                <a:ahLst/>
                <a:cxnLst>
                  <a:cxn ang="0">
                    <a:pos x="0" y="4"/>
                  </a:cxn>
                  <a:cxn ang="0">
                    <a:pos x="47" y="0"/>
                  </a:cxn>
                  <a:cxn ang="0">
                    <a:pos x="51" y="8"/>
                  </a:cxn>
                  <a:cxn ang="0">
                    <a:pos x="56" y="18"/>
                  </a:cxn>
                  <a:cxn ang="0">
                    <a:pos x="61" y="28"/>
                  </a:cxn>
                  <a:cxn ang="0">
                    <a:pos x="66" y="38"/>
                  </a:cxn>
                  <a:cxn ang="0">
                    <a:pos x="14" y="41"/>
                  </a:cxn>
                  <a:cxn ang="0">
                    <a:pos x="10" y="31"/>
                  </a:cxn>
                  <a:cxn ang="0">
                    <a:pos x="8" y="22"/>
                  </a:cxn>
                  <a:cxn ang="0">
                    <a:pos x="4" y="12"/>
                  </a:cxn>
                  <a:cxn ang="0">
                    <a:pos x="0" y="4"/>
                  </a:cxn>
                </a:cxnLst>
                <a:rect l="0" t="0" r="r" b="b"/>
                <a:pathLst>
                  <a:path w="66" h="41">
                    <a:moveTo>
                      <a:pt x="0" y="4"/>
                    </a:moveTo>
                    <a:lnTo>
                      <a:pt x="47" y="0"/>
                    </a:lnTo>
                    <a:lnTo>
                      <a:pt x="51" y="8"/>
                    </a:lnTo>
                    <a:lnTo>
                      <a:pt x="56" y="18"/>
                    </a:lnTo>
                    <a:lnTo>
                      <a:pt x="61" y="28"/>
                    </a:lnTo>
                    <a:lnTo>
                      <a:pt x="66" y="38"/>
                    </a:lnTo>
                    <a:lnTo>
                      <a:pt x="14" y="41"/>
                    </a:lnTo>
                    <a:lnTo>
                      <a:pt x="10" y="31"/>
                    </a:lnTo>
                    <a:lnTo>
                      <a:pt x="8" y="22"/>
                    </a:lnTo>
                    <a:lnTo>
                      <a:pt x="4" y="12"/>
                    </a:lnTo>
                    <a:lnTo>
                      <a:pt x="0" y="4"/>
                    </a:lnTo>
                    <a:close/>
                  </a:path>
                </a:pathLst>
              </a:custGeom>
              <a:solidFill>
                <a:srgbClr val="CFCFCF"/>
              </a:solidFill>
              <a:ln w="9525">
                <a:noFill/>
                <a:round/>
                <a:headEnd/>
                <a:tailEnd/>
              </a:ln>
            </p:spPr>
            <p:txBody>
              <a:bodyPr/>
              <a:lstStyle/>
              <a:p>
                <a:endParaRPr lang="es-CO"/>
              </a:p>
            </p:txBody>
          </p:sp>
          <p:sp>
            <p:nvSpPr>
              <p:cNvPr id="113869" name="Freeform 205"/>
              <p:cNvSpPr>
                <a:spLocks/>
              </p:cNvSpPr>
              <p:nvPr/>
            </p:nvSpPr>
            <p:spPr bwMode="auto">
              <a:xfrm>
                <a:off x="2560" y="2562"/>
                <a:ext cx="12" cy="4"/>
              </a:xfrm>
              <a:custGeom>
                <a:avLst/>
                <a:gdLst/>
                <a:ahLst/>
                <a:cxnLst>
                  <a:cxn ang="0">
                    <a:pos x="0" y="4"/>
                  </a:cxn>
                  <a:cxn ang="0">
                    <a:pos x="47" y="0"/>
                  </a:cxn>
                  <a:cxn ang="0">
                    <a:pos x="52" y="8"/>
                  </a:cxn>
                  <a:cxn ang="0">
                    <a:pos x="57" y="16"/>
                  </a:cxn>
                  <a:cxn ang="0">
                    <a:pos x="7" y="20"/>
                  </a:cxn>
                  <a:cxn ang="0">
                    <a:pos x="4" y="12"/>
                  </a:cxn>
                  <a:cxn ang="0">
                    <a:pos x="0" y="4"/>
                  </a:cxn>
                </a:cxnLst>
                <a:rect l="0" t="0" r="r" b="b"/>
                <a:pathLst>
                  <a:path w="57" h="20">
                    <a:moveTo>
                      <a:pt x="0" y="4"/>
                    </a:moveTo>
                    <a:lnTo>
                      <a:pt x="47" y="0"/>
                    </a:lnTo>
                    <a:lnTo>
                      <a:pt x="52" y="8"/>
                    </a:lnTo>
                    <a:lnTo>
                      <a:pt x="57" y="16"/>
                    </a:lnTo>
                    <a:lnTo>
                      <a:pt x="7" y="20"/>
                    </a:lnTo>
                    <a:lnTo>
                      <a:pt x="4" y="12"/>
                    </a:lnTo>
                    <a:lnTo>
                      <a:pt x="0" y="4"/>
                    </a:lnTo>
                    <a:close/>
                  </a:path>
                </a:pathLst>
              </a:custGeom>
              <a:solidFill>
                <a:srgbClr val="DEDEDE"/>
              </a:solidFill>
              <a:ln w="9525">
                <a:noFill/>
                <a:round/>
                <a:headEnd/>
                <a:tailEnd/>
              </a:ln>
            </p:spPr>
            <p:txBody>
              <a:bodyPr/>
              <a:lstStyle/>
              <a:p>
                <a:endParaRPr lang="es-CO"/>
              </a:p>
            </p:txBody>
          </p:sp>
          <p:sp>
            <p:nvSpPr>
              <p:cNvPr id="113870" name="Freeform 206"/>
              <p:cNvSpPr>
                <a:spLocks/>
              </p:cNvSpPr>
              <p:nvPr/>
            </p:nvSpPr>
            <p:spPr bwMode="auto">
              <a:xfrm>
                <a:off x="3027" y="2509"/>
                <a:ext cx="18" cy="8"/>
              </a:xfrm>
              <a:custGeom>
                <a:avLst/>
                <a:gdLst/>
                <a:ahLst/>
                <a:cxnLst>
                  <a:cxn ang="0">
                    <a:pos x="0" y="10"/>
                  </a:cxn>
                  <a:cxn ang="0">
                    <a:pos x="71" y="0"/>
                  </a:cxn>
                  <a:cxn ang="0">
                    <a:pos x="76" y="7"/>
                  </a:cxn>
                  <a:cxn ang="0">
                    <a:pos x="80" y="17"/>
                  </a:cxn>
                  <a:cxn ang="0">
                    <a:pos x="85" y="27"/>
                  </a:cxn>
                  <a:cxn ang="0">
                    <a:pos x="89" y="37"/>
                  </a:cxn>
                  <a:cxn ang="0">
                    <a:pos x="12" y="44"/>
                  </a:cxn>
                  <a:cxn ang="0">
                    <a:pos x="9" y="35"/>
                  </a:cxn>
                  <a:cxn ang="0">
                    <a:pos x="5" y="27"/>
                  </a:cxn>
                  <a:cxn ang="0">
                    <a:pos x="2" y="18"/>
                  </a:cxn>
                  <a:cxn ang="0">
                    <a:pos x="0" y="10"/>
                  </a:cxn>
                </a:cxnLst>
                <a:rect l="0" t="0" r="r" b="b"/>
                <a:pathLst>
                  <a:path w="89" h="44">
                    <a:moveTo>
                      <a:pt x="0" y="10"/>
                    </a:moveTo>
                    <a:lnTo>
                      <a:pt x="71" y="0"/>
                    </a:lnTo>
                    <a:lnTo>
                      <a:pt x="76" y="7"/>
                    </a:lnTo>
                    <a:lnTo>
                      <a:pt x="80" y="17"/>
                    </a:lnTo>
                    <a:lnTo>
                      <a:pt x="85" y="27"/>
                    </a:lnTo>
                    <a:lnTo>
                      <a:pt x="89" y="37"/>
                    </a:lnTo>
                    <a:lnTo>
                      <a:pt x="12" y="44"/>
                    </a:lnTo>
                    <a:lnTo>
                      <a:pt x="9" y="35"/>
                    </a:lnTo>
                    <a:lnTo>
                      <a:pt x="5" y="27"/>
                    </a:lnTo>
                    <a:lnTo>
                      <a:pt x="2" y="18"/>
                    </a:lnTo>
                    <a:lnTo>
                      <a:pt x="0" y="10"/>
                    </a:lnTo>
                    <a:close/>
                  </a:path>
                </a:pathLst>
              </a:custGeom>
              <a:solidFill>
                <a:srgbClr val="707070"/>
              </a:solidFill>
              <a:ln w="9525">
                <a:noFill/>
                <a:round/>
                <a:headEnd/>
                <a:tailEnd/>
              </a:ln>
            </p:spPr>
            <p:txBody>
              <a:bodyPr/>
              <a:lstStyle/>
              <a:p>
                <a:endParaRPr lang="es-CO"/>
              </a:p>
            </p:txBody>
          </p:sp>
          <p:sp>
            <p:nvSpPr>
              <p:cNvPr id="113871" name="Freeform 207"/>
              <p:cNvSpPr>
                <a:spLocks/>
              </p:cNvSpPr>
              <p:nvPr/>
            </p:nvSpPr>
            <p:spPr bwMode="auto">
              <a:xfrm>
                <a:off x="3028" y="2511"/>
                <a:ext cx="19" cy="11"/>
              </a:xfrm>
              <a:custGeom>
                <a:avLst/>
                <a:gdLst/>
                <a:ahLst/>
                <a:cxnLst>
                  <a:cxn ang="0">
                    <a:pos x="94" y="44"/>
                  </a:cxn>
                  <a:cxn ang="0">
                    <a:pos x="89" y="32"/>
                  </a:cxn>
                  <a:cxn ang="0">
                    <a:pos x="85" y="22"/>
                  </a:cxn>
                  <a:cxn ang="0">
                    <a:pos x="81" y="10"/>
                  </a:cxn>
                  <a:cxn ang="0">
                    <a:pos x="76" y="0"/>
                  </a:cxn>
                  <a:cxn ang="0">
                    <a:pos x="0" y="7"/>
                  </a:cxn>
                  <a:cxn ang="0">
                    <a:pos x="4" y="17"/>
                  </a:cxn>
                  <a:cxn ang="0">
                    <a:pos x="8" y="28"/>
                  </a:cxn>
                  <a:cxn ang="0">
                    <a:pos x="11" y="38"/>
                  </a:cxn>
                  <a:cxn ang="0">
                    <a:pos x="17" y="51"/>
                  </a:cxn>
                  <a:cxn ang="0">
                    <a:pos x="94" y="44"/>
                  </a:cxn>
                </a:cxnLst>
                <a:rect l="0" t="0" r="r" b="b"/>
                <a:pathLst>
                  <a:path w="94" h="51">
                    <a:moveTo>
                      <a:pt x="94" y="44"/>
                    </a:moveTo>
                    <a:lnTo>
                      <a:pt x="89" y="32"/>
                    </a:lnTo>
                    <a:lnTo>
                      <a:pt x="85" y="22"/>
                    </a:lnTo>
                    <a:lnTo>
                      <a:pt x="81" y="10"/>
                    </a:lnTo>
                    <a:lnTo>
                      <a:pt x="76" y="0"/>
                    </a:lnTo>
                    <a:lnTo>
                      <a:pt x="0" y="7"/>
                    </a:lnTo>
                    <a:lnTo>
                      <a:pt x="4" y="17"/>
                    </a:lnTo>
                    <a:lnTo>
                      <a:pt x="8" y="28"/>
                    </a:lnTo>
                    <a:lnTo>
                      <a:pt x="11" y="38"/>
                    </a:lnTo>
                    <a:lnTo>
                      <a:pt x="17" y="51"/>
                    </a:lnTo>
                    <a:lnTo>
                      <a:pt x="94" y="44"/>
                    </a:lnTo>
                    <a:close/>
                  </a:path>
                </a:pathLst>
              </a:custGeom>
              <a:solidFill>
                <a:srgbClr val="7D7D7D"/>
              </a:solidFill>
              <a:ln w="9525">
                <a:noFill/>
                <a:round/>
                <a:headEnd/>
                <a:tailEnd/>
              </a:ln>
            </p:spPr>
            <p:txBody>
              <a:bodyPr/>
              <a:lstStyle/>
              <a:p>
                <a:endParaRPr lang="es-CO"/>
              </a:p>
            </p:txBody>
          </p:sp>
          <p:sp>
            <p:nvSpPr>
              <p:cNvPr id="113872" name="Freeform 208"/>
              <p:cNvSpPr>
                <a:spLocks/>
              </p:cNvSpPr>
              <p:nvPr/>
            </p:nvSpPr>
            <p:spPr bwMode="auto">
              <a:xfrm>
                <a:off x="3029" y="2516"/>
                <a:ext cx="19" cy="10"/>
              </a:xfrm>
              <a:custGeom>
                <a:avLst/>
                <a:gdLst/>
                <a:ahLst/>
                <a:cxnLst>
                  <a:cxn ang="0">
                    <a:pos x="93" y="44"/>
                  </a:cxn>
                  <a:cxn ang="0">
                    <a:pos x="89" y="31"/>
                  </a:cxn>
                  <a:cxn ang="0">
                    <a:pos x="85" y="20"/>
                  </a:cxn>
                  <a:cxn ang="0">
                    <a:pos x="81" y="10"/>
                  </a:cxn>
                  <a:cxn ang="0">
                    <a:pos x="77" y="0"/>
                  </a:cxn>
                  <a:cxn ang="0">
                    <a:pos x="0" y="7"/>
                  </a:cxn>
                  <a:cxn ang="0">
                    <a:pos x="3" y="15"/>
                  </a:cxn>
                  <a:cxn ang="0">
                    <a:pos x="7" y="27"/>
                  </a:cxn>
                  <a:cxn ang="0">
                    <a:pos x="10" y="38"/>
                  </a:cxn>
                  <a:cxn ang="0">
                    <a:pos x="13" y="50"/>
                  </a:cxn>
                  <a:cxn ang="0">
                    <a:pos x="93" y="44"/>
                  </a:cxn>
                </a:cxnLst>
                <a:rect l="0" t="0" r="r" b="b"/>
                <a:pathLst>
                  <a:path w="93" h="50">
                    <a:moveTo>
                      <a:pt x="93" y="44"/>
                    </a:moveTo>
                    <a:lnTo>
                      <a:pt x="89" y="31"/>
                    </a:lnTo>
                    <a:lnTo>
                      <a:pt x="85" y="20"/>
                    </a:lnTo>
                    <a:lnTo>
                      <a:pt x="81" y="10"/>
                    </a:lnTo>
                    <a:lnTo>
                      <a:pt x="77" y="0"/>
                    </a:lnTo>
                    <a:lnTo>
                      <a:pt x="0" y="7"/>
                    </a:lnTo>
                    <a:lnTo>
                      <a:pt x="3" y="15"/>
                    </a:lnTo>
                    <a:lnTo>
                      <a:pt x="7" y="27"/>
                    </a:lnTo>
                    <a:lnTo>
                      <a:pt x="10" y="38"/>
                    </a:lnTo>
                    <a:lnTo>
                      <a:pt x="13" y="50"/>
                    </a:lnTo>
                    <a:lnTo>
                      <a:pt x="93" y="44"/>
                    </a:lnTo>
                    <a:close/>
                  </a:path>
                </a:pathLst>
              </a:custGeom>
              <a:solidFill>
                <a:srgbClr val="878787"/>
              </a:solidFill>
              <a:ln w="9525">
                <a:noFill/>
                <a:round/>
                <a:headEnd/>
                <a:tailEnd/>
              </a:ln>
            </p:spPr>
            <p:txBody>
              <a:bodyPr/>
              <a:lstStyle/>
              <a:p>
                <a:endParaRPr lang="es-CO"/>
              </a:p>
            </p:txBody>
          </p:sp>
          <p:sp>
            <p:nvSpPr>
              <p:cNvPr id="113873" name="Freeform 209"/>
              <p:cNvSpPr>
                <a:spLocks/>
              </p:cNvSpPr>
              <p:nvPr/>
            </p:nvSpPr>
            <p:spPr bwMode="auto">
              <a:xfrm>
                <a:off x="3031" y="2520"/>
                <a:ext cx="17" cy="10"/>
              </a:xfrm>
              <a:custGeom>
                <a:avLst/>
                <a:gdLst/>
                <a:ahLst/>
                <a:cxnLst>
                  <a:cxn ang="0">
                    <a:pos x="86" y="45"/>
                  </a:cxn>
                  <a:cxn ang="0">
                    <a:pos x="84" y="33"/>
                  </a:cxn>
                  <a:cxn ang="0">
                    <a:pos x="82" y="21"/>
                  </a:cxn>
                  <a:cxn ang="0">
                    <a:pos x="80" y="10"/>
                  </a:cxn>
                  <a:cxn ang="0">
                    <a:pos x="77" y="0"/>
                  </a:cxn>
                  <a:cxn ang="0">
                    <a:pos x="0" y="7"/>
                  </a:cxn>
                  <a:cxn ang="0">
                    <a:pos x="2" y="17"/>
                  </a:cxn>
                  <a:cxn ang="0">
                    <a:pos x="6" y="28"/>
                  </a:cxn>
                  <a:cxn ang="0">
                    <a:pos x="8" y="38"/>
                  </a:cxn>
                  <a:cxn ang="0">
                    <a:pos x="11" y="51"/>
                  </a:cxn>
                  <a:cxn ang="0">
                    <a:pos x="86" y="45"/>
                  </a:cxn>
                </a:cxnLst>
                <a:rect l="0" t="0" r="r" b="b"/>
                <a:pathLst>
                  <a:path w="86" h="51">
                    <a:moveTo>
                      <a:pt x="86" y="45"/>
                    </a:moveTo>
                    <a:lnTo>
                      <a:pt x="84" y="33"/>
                    </a:lnTo>
                    <a:lnTo>
                      <a:pt x="82" y="21"/>
                    </a:lnTo>
                    <a:lnTo>
                      <a:pt x="80" y="10"/>
                    </a:lnTo>
                    <a:lnTo>
                      <a:pt x="77" y="0"/>
                    </a:lnTo>
                    <a:lnTo>
                      <a:pt x="0" y="7"/>
                    </a:lnTo>
                    <a:lnTo>
                      <a:pt x="2" y="17"/>
                    </a:lnTo>
                    <a:lnTo>
                      <a:pt x="6" y="28"/>
                    </a:lnTo>
                    <a:lnTo>
                      <a:pt x="8" y="38"/>
                    </a:lnTo>
                    <a:lnTo>
                      <a:pt x="11" y="51"/>
                    </a:lnTo>
                    <a:lnTo>
                      <a:pt x="86" y="45"/>
                    </a:lnTo>
                    <a:close/>
                  </a:path>
                </a:pathLst>
              </a:custGeom>
              <a:solidFill>
                <a:srgbClr val="949494"/>
              </a:solidFill>
              <a:ln w="9525">
                <a:noFill/>
                <a:round/>
                <a:headEnd/>
                <a:tailEnd/>
              </a:ln>
            </p:spPr>
            <p:txBody>
              <a:bodyPr/>
              <a:lstStyle/>
              <a:p>
                <a:endParaRPr lang="es-CO"/>
              </a:p>
            </p:txBody>
          </p:sp>
        </p:grpSp>
        <p:sp>
          <p:nvSpPr>
            <p:cNvPr id="113874" name="Freeform 210"/>
            <p:cNvSpPr>
              <a:spLocks/>
            </p:cNvSpPr>
            <p:nvPr/>
          </p:nvSpPr>
          <p:spPr bwMode="auto">
            <a:xfrm>
              <a:off x="3032" y="2525"/>
              <a:ext cx="17" cy="10"/>
            </a:xfrm>
            <a:custGeom>
              <a:avLst/>
              <a:gdLst/>
              <a:ahLst/>
              <a:cxnLst>
                <a:cxn ang="0">
                  <a:pos x="87" y="43"/>
                </a:cxn>
                <a:cxn ang="0">
                  <a:pos x="85" y="31"/>
                </a:cxn>
                <a:cxn ang="0">
                  <a:pos x="83" y="20"/>
                </a:cxn>
                <a:cxn ang="0">
                  <a:pos x="81" y="10"/>
                </a:cxn>
                <a:cxn ang="0">
                  <a:pos x="80" y="0"/>
                </a:cxn>
                <a:cxn ang="0">
                  <a:pos x="0" y="6"/>
                </a:cxn>
                <a:cxn ang="0">
                  <a:pos x="3" y="16"/>
                </a:cxn>
                <a:cxn ang="0">
                  <a:pos x="5" y="26"/>
                </a:cxn>
                <a:cxn ang="0">
                  <a:pos x="7" y="38"/>
                </a:cxn>
                <a:cxn ang="0">
                  <a:pos x="9" y="50"/>
                </a:cxn>
                <a:cxn ang="0">
                  <a:pos x="87" y="43"/>
                </a:cxn>
              </a:cxnLst>
              <a:rect l="0" t="0" r="r" b="b"/>
              <a:pathLst>
                <a:path w="87" h="50">
                  <a:moveTo>
                    <a:pt x="87" y="43"/>
                  </a:moveTo>
                  <a:lnTo>
                    <a:pt x="85" y="31"/>
                  </a:lnTo>
                  <a:lnTo>
                    <a:pt x="83" y="20"/>
                  </a:lnTo>
                  <a:lnTo>
                    <a:pt x="81" y="10"/>
                  </a:lnTo>
                  <a:lnTo>
                    <a:pt x="80" y="0"/>
                  </a:lnTo>
                  <a:lnTo>
                    <a:pt x="0" y="6"/>
                  </a:lnTo>
                  <a:lnTo>
                    <a:pt x="3" y="16"/>
                  </a:lnTo>
                  <a:lnTo>
                    <a:pt x="5" y="26"/>
                  </a:lnTo>
                  <a:lnTo>
                    <a:pt x="7" y="38"/>
                  </a:lnTo>
                  <a:lnTo>
                    <a:pt x="9" y="50"/>
                  </a:lnTo>
                  <a:lnTo>
                    <a:pt x="87" y="43"/>
                  </a:lnTo>
                  <a:close/>
                </a:path>
              </a:pathLst>
            </a:custGeom>
            <a:solidFill>
              <a:srgbClr val="A1A1A1"/>
            </a:solidFill>
            <a:ln w="9525">
              <a:noFill/>
              <a:round/>
              <a:headEnd/>
              <a:tailEnd/>
            </a:ln>
          </p:spPr>
          <p:txBody>
            <a:bodyPr/>
            <a:lstStyle/>
            <a:p>
              <a:endParaRPr lang="es-CO"/>
            </a:p>
          </p:txBody>
        </p:sp>
        <p:sp>
          <p:nvSpPr>
            <p:cNvPr id="113875" name="Freeform 211"/>
            <p:cNvSpPr>
              <a:spLocks/>
            </p:cNvSpPr>
            <p:nvPr/>
          </p:nvSpPr>
          <p:spPr bwMode="auto">
            <a:xfrm>
              <a:off x="3033" y="2529"/>
              <a:ext cx="16" cy="10"/>
            </a:xfrm>
            <a:custGeom>
              <a:avLst/>
              <a:gdLst/>
              <a:ahLst/>
              <a:cxnLst>
                <a:cxn ang="0">
                  <a:pos x="80" y="44"/>
                </a:cxn>
                <a:cxn ang="0">
                  <a:pos x="79" y="31"/>
                </a:cxn>
                <a:cxn ang="0">
                  <a:pos x="78" y="20"/>
                </a:cxn>
                <a:cxn ang="0">
                  <a:pos x="76" y="9"/>
                </a:cxn>
                <a:cxn ang="0">
                  <a:pos x="75" y="0"/>
                </a:cxn>
                <a:cxn ang="0">
                  <a:pos x="0" y="6"/>
                </a:cxn>
                <a:cxn ang="0">
                  <a:pos x="1" y="16"/>
                </a:cxn>
                <a:cxn ang="0">
                  <a:pos x="2" y="27"/>
                </a:cxn>
                <a:cxn ang="0">
                  <a:pos x="4" y="38"/>
                </a:cxn>
                <a:cxn ang="0">
                  <a:pos x="5" y="50"/>
                </a:cxn>
                <a:cxn ang="0">
                  <a:pos x="80" y="44"/>
                </a:cxn>
              </a:cxnLst>
              <a:rect l="0" t="0" r="r" b="b"/>
              <a:pathLst>
                <a:path w="80" h="50">
                  <a:moveTo>
                    <a:pt x="80" y="44"/>
                  </a:moveTo>
                  <a:lnTo>
                    <a:pt x="79" y="31"/>
                  </a:lnTo>
                  <a:lnTo>
                    <a:pt x="78" y="20"/>
                  </a:lnTo>
                  <a:lnTo>
                    <a:pt x="76" y="9"/>
                  </a:lnTo>
                  <a:lnTo>
                    <a:pt x="75" y="0"/>
                  </a:lnTo>
                  <a:lnTo>
                    <a:pt x="0" y="6"/>
                  </a:lnTo>
                  <a:lnTo>
                    <a:pt x="1" y="16"/>
                  </a:lnTo>
                  <a:lnTo>
                    <a:pt x="2" y="27"/>
                  </a:lnTo>
                  <a:lnTo>
                    <a:pt x="4" y="38"/>
                  </a:lnTo>
                  <a:lnTo>
                    <a:pt x="5" y="50"/>
                  </a:lnTo>
                  <a:lnTo>
                    <a:pt x="80" y="44"/>
                  </a:lnTo>
                  <a:close/>
                </a:path>
              </a:pathLst>
            </a:custGeom>
            <a:solidFill>
              <a:srgbClr val="ADADAD"/>
            </a:solidFill>
            <a:ln w="9525">
              <a:noFill/>
              <a:round/>
              <a:headEnd/>
              <a:tailEnd/>
            </a:ln>
          </p:spPr>
          <p:txBody>
            <a:bodyPr/>
            <a:lstStyle/>
            <a:p>
              <a:endParaRPr lang="es-CO"/>
            </a:p>
          </p:txBody>
        </p:sp>
        <p:sp>
          <p:nvSpPr>
            <p:cNvPr id="113876" name="Freeform 212"/>
            <p:cNvSpPr>
              <a:spLocks/>
            </p:cNvSpPr>
            <p:nvPr/>
          </p:nvSpPr>
          <p:spPr bwMode="auto">
            <a:xfrm>
              <a:off x="3034" y="2533"/>
              <a:ext cx="15" cy="11"/>
            </a:xfrm>
            <a:custGeom>
              <a:avLst/>
              <a:gdLst/>
              <a:ahLst/>
              <a:cxnLst>
                <a:cxn ang="0">
                  <a:pos x="78" y="44"/>
                </a:cxn>
                <a:cxn ang="0">
                  <a:pos x="78" y="32"/>
                </a:cxn>
                <a:cxn ang="0">
                  <a:pos x="78" y="22"/>
                </a:cxn>
                <a:cxn ang="0">
                  <a:pos x="78" y="10"/>
                </a:cxn>
                <a:cxn ang="0">
                  <a:pos x="78" y="0"/>
                </a:cxn>
                <a:cxn ang="0">
                  <a:pos x="0" y="7"/>
                </a:cxn>
                <a:cxn ang="0">
                  <a:pos x="2" y="17"/>
                </a:cxn>
                <a:cxn ang="0">
                  <a:pos x="3" y="27"/>
                </a:cxn>
                <a:cxn ang="0">
                  <a:pos x="4" y="38"/>
                </a:cxn>
                <a:cxn ang="0">
                  <a:pos x="5" y="51"/>
                </a:cxn>
                <a:cxn ang="0">
                  <a:pos x="78" y="44"/>
                </a:cxn>
              </a:cxnLst>
              <a:rect l="0" t="0" r="r" b="b"/>
              <a:pathLst>
                <a:path w="78" h="51">
                  <a:moveTo>
                    <a:pt x="78" y="44"/>
                  </a:moveTo>
                  <a:lnTo>
                    <a:pt x="78" y="32"/>
                  </a:lnTo>
                  <a:lnTo>
                    <a:pt x="78" y="22"/>
                  </a:lnTo>
                  <a:lnTo>
                    <a:pt x="78" y="10"/>
                  </a:lnTo>
                  <a:lnTo>
                    <a:pt x="78" y="0"/>
                  </a:lnTo>
                  <a:lnTo>
                    <a:pt x="0" y="7"/>
                  </a:lnTo>
                  <a:lnTo>
                    <a:pt x="2" y="17"/>
                  </a:lnTo>
                  <a:lnTo>
                    <a:pt x="3" y="27"/>
                  </a:lnTo>
                  <a:lnTo>
                    <a:pt x="4" y="38"/>
                  </a:lnTo>
                  <a:lnTo>
                    <a:pt x="5" y="51"/>
                  </a:lnTo>
                  <a:lnTo>
                    <a:pt x="78" y="44"/>
                  </a:lnTo>
                  <a:close/>
                </a:path>
              </a:pathLst>
            </a:custGeom>
            <a:solidFill>
              <a:srgbClr val="BABABA"/>
            </a:solidFill>
            <a:ln w="9525">
              <a:noFill/>
              <a:round/>
              <a:headEnd/>
              <a:tailEnd/>
            </a:ln>
          </p:spPr>
          <p:txBody>
            <a:bodyPr/>
            <a:lstStyle/>
            <a:p>
              <a:endParaRPr lang="es-CO"/>
            </a:p>
          </p:txBody>
        </p:sp>
        <p:sp>
          <p:nvSpPr>
            <p:cNvPr id="113877" name="Freeform 213"/>
            <p:cNvSpPr>
              <a:spLocks/>
            </p:cNvSpPr>
            <p:nvPr/>
          </p:nvSpPr>
          <p:spPr bwMode="auto">
            <a:xfrm>
              <a:off x="3034" y="2538"/>
              <a:ext cx="15" cy="10"/>
            </a:xfrm>
            <a:custGeom>
              <a:avLst/>
              <a:gdLst/>
              <a:ahLst/>
              <a:cxnLst>
                <a:cxn ang="0">
                  <a:pos x="73" y="43"/>
                </a:cxn>
                <a:cxn ang="0">
                  <a:pos x="73" y="31"/>
                </a:cxn>
                <a:cxn ang="0">
                  <a:pos x="74" y="20"/>
                </a:cxn>
                <a:cxn ang="0">
                  <a:pos x="74" y="9"/>
                </a:cxn>
                <a:cxn ang="0">
                  <a:pos x="75" y="0"/>
                </a:cxn>
                <a:cxn ang="0">
                  <a:pos x="0" y="6"/>
                </a:cxn>
                <a:cxn ang="0">
                  <a:pos x="0" y="15"/>
                </a:cxn>
                <a:cxn ang="0">
                  <a:pos x="1" y="27"/>
                </a:cxn>
                <a:cxn ang="0">
                  <a:pos x="1" y="38"/>
                </a:cxn>
                <a:cxn ang="0">
                  <a:pos x="2" y="50"/>
                </a:cxn>
                <a:cxn ang="0">
                  <a:pos x="73" y="43"/>
                </a:cxn>
              </a:cxnLst>
              <a:rect l="0" t="0" r="r" b="b"/>
              <a:pathLst>
                <a:path w="75" h="50">
                  <a:moveTo>
                    <a:pt x="73" y="43"/>
                  </a:moveTo>
                  <a:lnTo>
                    <a:pt x="73" y="31"/>
                  </a:lnTo>
                  <a:lnTo>
                    <a:pt x="74" y="20"/>
                  </a:lnTo>
                  <a:lnTo>
                    <a:pt x="74" y="9"/>
                  </a:lnTo>
                  <a:lnTo>
                    <a:pt x="75" y="0"/>
                  </a:lnTo>
                  <a:lnTo>
                    <a:pt x="0" y="6"/>
                  </a:lnTo>
                  <a:lnTo>
                    <a:pt x="0" y="15"/>
                  </a:lnTo>
                  <a:lnTo>
                    <a:pt x="1" y="27"/>
                  </a:lnTo>
                  <a:lnTo>
                    <a:pt x="1" y="38"/>
                  </a:lnTo>
                  <a:lnTo>
                    <a:pt x="2" y="50"/>
                  </a:lnTo>
                  <a:lnTo>
                    <a:pt x="73" y="43"/>
                  </a:lnTo>
                  <a:close/>
                </a:path>
              </a:pathLst>
            </a:custGeom>
            <a:solidFill>
              <a:srgbClr val="C4C4C4"/>
            </a:solidFill>
            <a:ln w="9525">
              <a:noFill/>
              <a:round/>
              <a:headEnd/>
              <a:tailEnd/>
            </a:ln>
          </p:spPr>
          <p:txBody>
            <a:bodyPr/>
            <a:lstStyle/>
            <a:p>
              <a:endParaRPr lang="es-CO"/>
            </a:p>
          </p:txBody>
        </p:sp>
        <p:sp>
          <p:nvSpPr>
            <p:cNvPr id="113878" name="Freeform 214"/>
            <p:cNvSpPr>
              <a:spLocks/>
            </p:cNvSpPr>
            <p:nvPr/>
          </p:nvSpPr>
          <p:spPr bwMode="auto">
            <a:xfrm>
              <a:off x="3034" y="2542"/>
              <a:ext cx="15" cy="9"/>
            </a:xfrm>
            <a:custGeom>
              <a:avLst/>
              <a:gdLst/>
              <a:ahLst/>
              <a:cxnLst>
                <a:cxn ang="0">
                  <a:pos x="75" y="0"/>
                </a:cxn>
                <a:cxn ang="0">
                  <a:pos x="74" y="8"/>
                </a:cxn>
                <a:cxn ang="0">
                  <a:pos x="74" y="17"/>
                </a:cxn>
                <a:cxn ang="0">
                  <a:pos x="73" y="25"/>
                </a:cxn>
                <a:cxn ang="0">
                  <a:pos x="73" y="34"/>
                </a:cxn>
                <a:cxn ang="0">
                  <a:pos x="0" y="44"/>
                </a:cxn>
                <a:cxn ang="0">
                  <a:pos x="0" y="34"/>
                </a:cxn>
                <a:cxn ang="0">
                  <a:pos x="1" y="25"/>
                </a:cxn>
                <a:cxn ang="0">
                  <a:pos x="1" y="15"/>
                </a:cxn>
                <a:cxn ang="0">
                  <a:pos x="2" y="7"/>
                </a:cxn>
                <a:cxn ang="0">
                  <a:pos x="75" y="0"/>
                </a:cxn>
              </a:cxnLst>
              <a:rect l="0" t="0" r="r" b="b"/>
              <a:pathLst>
                <a:path w="75" h="44">
                  <a:moveTo>
                    <a:pt x="75" y="0"/>
                  </a:moveTo>
                  <a:lnTo>
                    <a:pt x="74" y="8"/>
                  </a:lnTo>
                  <a:lnTo>
                    <a:pt x="74" y="17"/>
                  </a:lnTo>
                  <a:lnTo>
                    <a:pt x="73" y="25"/>
                  </a:lnTo>
                  <a:lnTo>
                    <a:pt x="73" y="34"/>
                  </a:lnTo>
                  <a:lnTo>
                    <a:pt x="0" y="44"/>
                  </a:lnTo>
                  <a:lnTo>
                    <a:pt x="0" y="34"/>
                  </a:lnTo>
                  <a:lnTo>
                    <a:pt x="1" y="25"/>
                  </a:lnTo>
                  <a:lnTo>
                    <a:pt x="1" y="15"/>
                  </a:lnTo>
                  <a:lnTo>
                    <a:pt x="2" y="7"/>
                  </a:lnTo>
                  <a:lnTo>
                    <a:pt x="75" y="0"/>
                  </a:lnTo>
                  <a:close/>
                </a:path>
              </a:pathLst>
            </a:custGeom>
            <a:solidFill>
              <a:srgbClr val="D1D1D1"/>
            </a:solidFill>
            <a:ln w="9525">
              <a:noFill/>
              <a:round/>
              <a:headEnd/>
              <a:tailEnd/>
            </a:ln>
          </p:spPr>
          <p:txBody>
            <a:bodyPr/>
            <a:lstStyle/>
            <a:p>
              <a:endParaRPr lang="es-CO"/>
            </a:p>
          </p:txBody>
        </p:sp>
        <p:sp>
          <p:nvSpPr>
            <p:cNvPr id="113879" name="Freeform 215"/>
            <p:cNvSpPr>
              <a:spLocks/>
            </p:cNvSpPr>
            <p:nvPr/>
          </p:nvSpPr>
          <p:spPr bwMode="auto">
            <a:xfrm>
              <a:off x="3034" y="2547"/>
              <a:ext cx="15" cy="4"/>
            </a:xfrm>
            <a:custGeom>
              <a:avLst/>
              <a:gdLst/>
              <a:ahLst/>
              <a:cxnLst>
                <a:cxn ang="0">
                  <a:pos x="73" y="0"/>
                </a:cxn>
                <a:cxn ang="0">
                  <a:pos x="73" y="6"/>
                </a:cxn>
                <a:cxn ang="0">
                  <a:pos x="73" y="12"/>
                </a:cxn>
                <a:cxn ang="0">
                  <a:pos x="0" y="22"/>
                </a:cxn>
                <a:cxn ang="0">
                  <a:pos x="1" y="14"/>
                </a:cxn>
                <a:cxn ang="0">
                  <a:pos x="2" y="7"/>
                </a:cxn>
                <a:cxn ang="0">
                  <a:pos x="73" y="0"/>
                </a:cxn>
              </a:cxnLst>
              <a:rect l="0" t="0" r="r" b="b"/>
              <a:pathLst>
                <a:path w="73" h="22">
                  <a:moveTo>
                    <a:pt x="73" y="0"/>
                  </a:moveTo>
                  <a:lnTo>
                    <a:pt x="73" y="6"/>
                  </a:lnTo>
                  <a:lnTo>
                    <a:pt x="73" y="12"/>
                  </a:lnTo>
                  <a:lnTo>
                    <a:pt x="0" y="22"/>
                  </a:lnTo>
                  <a:lnTo>
                    <a:pt x="1" y="14"/>
                  </a:lnTo>
                  <a:lnTo>
                    <a:pt x="2" y="7"/>
                  </a:lnTo>
                  <a:lnTo>
                    <a:pt x="73" y="0"/>
                  </a:lnTo>
                  <a:close/>
                </a:path>
              </a:pathLst>
            </a:custGeom>
            <a:solidFill>
              <a:srgbClr val="DEDEDE"/>
            </a:solidFill>
            <a:ln w="9525">
              <a:noFill/>
              <a:round/>
              <a:headEnd/>
              <a:tailEnd/>
            </a:ln>
          </p:spPr>
          <p:txBody>
            <a:bodyPr/>
            <a:lstStyle/>
            <a:p>
              <a:endParaRPr lang="es-CO"/>
            </a:p>
          </p:txBody>
        </p:sp>
        <p:sp>
          <p:nvSpPr>
            <p:cNvPr id="113880" name="Freeform 216"/>
            <p:cNvSpPr>
              <a:spLocks/>
            </p:cNvSpPr>
            <p:nvPr/>
          </p:nvSpPr>
          <p:spPr bwMode="auto">
            <a:xfrm>
              <a:off x="2528" y="2218"/>
              <a:ext cx="511" cy="342"/>
            </a:xfrm>
            <a:custGeom>
              <a:avLst/>
              <a:gdLst/>
              <a:ahLst/>
              <a:cxnLst>
                <a:cxn ang="0">
                  <a:pos x="128" y="1712"/>
                </a:cxn>
                <a:cxn ang="0">
                  <a:pos x="0" y="231"/>
                </a:cxn>
                <a:cxn ang="0">
                  <a:pos x="2406" y="0"/>
                </a:cxn>
                <a:cxn ang="0">
                  <a:pos x="2558" y="1439"/>
                </a:cxn>
                <a:cxn ang="0">
                  <a:pos x="128" y="1712"/>
                </a:cxn>
              </a:cxnLst>
              <a:rect l="0" t="0" r="r" b="b"/>
              <a:pathLst>
                <a:path w="2558" h="1712">
                  <a:moveTo>
                    <a:pt x="128" y="1712"/>
                  </a:moveTo>
                  <a:lnTo>
                    <a:pt x="0" y="231"/>
                  </a:lnTo>
                  <a:lnTo>
                    <a:pt x="2406" y="0"/>
                  </a:lnTo>
                  <a:lnTo>
                    <a:pt x="2558" y="1439"/>
                  </a:lnTo>
                  <a:lnTo>
                    <a:pt x="128" y="1712"/>
                  </a:lnTo>
                  <a:close/>
                </a:path>
              </a:pathLst>
            </a:custGeom>
            <a:solidFill>
              <a:srgbClr val="7F7F7F"/>
            </a:solidFill>
            <a:ln w="9525">
              <a:noFill/>
              <a:round/>
              <a:headEnd/>
              <a:tailEnd/>
            </a:ln>
          </p:spPr>
          <p:txBody>
            <a:bodyPr/>
            <a:lstStyle/>
            <a:p>
              <a:endParaRPr lang="es-CO"/>
            </a:p>
          </p:txBody>
        </p:sp>
        <p:sp>
          <p:nvSpPr>
            <p:cNvPr id="113881" name="Freeform 217"/>
            <p:cNvSpPr>
              <a:spLocks/>
            </p:cNvSpPr>
            <p:nvPr/>
          </p:nvSpPr>
          <p:spPr bwMode="auto">
            <a:xfrm>
              <a:off x="2577" y="2536"/>
              <a:ext cx="460" cy="70"/>
            </a:xfrm>
            <a:custGeom>
              <a:avLst/>
              <a:gdLst/>
              <a:ahLst/>
              <a:cxnLst>
                <a:cxn ang="0">
                  <a:pos x="2296" y="0"/>
                </a:cxn>
                <a:cxn ang="0">
                  <a:pos x="2296" y="8"/>
                </a:cxn>
                <a:cxn ang="0">
                  <a:pos x="2296" y="17"/>
                </a:cxn>
                <a:cxn ang="0">
                  <a:pos x="2296" y="27"/>
                </a:cxn>
                <a:cxn ang="0">
                  <a:pos x="2297" y="37"/>
                </a:cxn>
                <a:cxn ang="0">
                  <a:pos x="2297" y="48"/>
                </a:cxn>
                <a:cxn ang="0">
                  <a:pos x="2297" y="58"/>
                </a:cxn>
                <a:cxn ang="0">
                  <a:pos x="2297" y="68"/>
                </a:cxn>
                <a:cxn ang="0">
                  <a:pos x="2298" y="79"/>
                </a:cxn>
                <a:cxn ang="0">
                  <a:pos x="0" y="354"/>
                </a:cxn>
                <a:cxn ang="0">
                  <a:pos x="1" y="343"/>
                </a:cxn>
                <a:cxn ang="0">
                  <a:pos x="2" y="334"/>
                </a:cxn>
                <a:cxn ang="0">
                  <a:pos x="2" y="326"/>
                </a:cxn>
                <a:cxn ang="0">
                  <a:pos x="4" y="317"/>
                </a:cxn>
                <a:cxn ang="0">
                  <a:pos x="4" y="308"/>
                </a:cxn>
                <a:cxn ang="0">
                  <a:pos x="4" y="300"/>
                </a:cxn>
                <a:cxn ang="0">
                  <a:pos x="4" y="291"/>
                </a:cxn>
                <a:cxn ang="0">
                  <a:pos x="5" y="283"/>
                </a:cxn>
                <a:cxn ang="0">
                  <a:pos x="2296" y="0"/>
                </a:cxn>
              </a:cxnLst>
              <a:rect l="0" t="0" r="r" b="b"/>
              <a:pathLst>
                <a:path w="2298" h="354">
                  <a:moveTo>
                    <a:pt x="2296" y="0"/>
                  </a:moveTo>
                  <a:lnTo>
                    <a:pt x="2296" y="8"/>
                  </a:lnTo>
                  <a:lnTo>
                    <a:pt x="2296" y="17"/>
                  </a:lnTo>
                  <a:lnTo>
                    <a:pt x="2296" y="27"/>
                  </a:lnTo>
                  <a:lnTo>
                    <a:pt x="2297" y="37"/>
                  </a:lnTo>
                  <a:lnTo>
                    <a:pt x="2297" y="48"/>
                  </a:lnTo>
                  <a:lnTo>
                    <a:pt x="2297" y="58"/>
                  </a:lnTo>
                  <a:lnTo>
                    <a:pt x="2297" y="68"/>
                  </a:lnTo>
                  <a:lnTo>
                    <a:pt x="2298" y="79"/>
                  </a:lnTo>
                  <a:lnTo>
                    <a:pt x="0" y="354"/>
                  </a:lnTo>
                  <a:lnTo>
                    <a:pt x="1" y="343"/>
                  </a:lnTo>
                  <a:lnTo>
                    <a:pt x="2" y="334"/>
                  </a:lnTo>
                  <a:lnTo>
                    <a:pt x="2" y="326"/>
                  </a:lnTo>
                  <a:lnTo>
                    <a:pt x="4" y="317"/>
                  </a:lnTo>
                  <a:lnTo>
                    <a:pt x="4" y="308"/>
                  </a:lnTo>
                  <a:lnTo>
                    <a:pt x="4" y="300"/>
                  </a:lnTo>
                  <a:lnTo>
                    <a:pt x="4" y="291"/>
                  </a:lnTo>
                  <a:lnTo>
                    <a:pt x="5" y="283"/>
                  </a:lnTo>
                  <a:lnTo>
                    <a:pt x="2296" y="0"/>
                  </a:lnTo>
                  <a:close/>
                </a:path>
              </a:pathLst>
            </a:custGeom>
            <a:solidFill>
              <a:srgbClr val="7A7A7A"/>
            </a:solidFill>
            <a:ln w="9525">
              <a:noFill/>
              <a:round/>
              <a:headEnd/>
              <a:tailEnd/>
            </a:ln>
          </p:spPr>
          <p:txBody>
            <a:bodyPr/>
            <a:lstStyle/>
            <a:p>
              <a:endParaRPr lang="es-CO"/>
            </a:p>
          </p:txBody>
        </p:sp>
        <p:sp>
          <p:nvSpPr>
            <p:cNvPr id="113882" name="Freeform 218"/>
            <p:cNvSpPr>
              <a:spLocks/>
            </p:cNvSpPr>
            <p:nvPr/>
          </p:nvSpPr>
          <p:spPr bwMode="auto">
            <a:xfrm>
              <a:off x="2577" y="2526"/>
              <a:ext cx="460" cy="76"/>
            </a:xfrm>
            <a:custGeom>
              <a:avLst/>
              <a:gdLst/>
              <a:ahLst/>
              <a:cxnLst>
                <a:cxn ang="0">
                  <a:pos x="2300" y="95"/>
                </a:cxn>
                <a:cxn ang="0">
                  <a:pos x="2299" y="81"/>
                </a:cxn>
                <a:cxn ang="0">
                  <a:pos x="2299" y="68"/>
                </a:cxn>
                <a:cxn ang="0">
                  <a:pos x="2298" y="55"/>
                </a:cxn>
                <a:cxn ang="0">
                  <a:pos x="2297" y="44"/>
                </a:cxn>
                <a:cxn ang="0">
                  <a:pos x="2294" y="31"/>
                </a:cxn>
                <a:cxn ang="0">
                  <a:pos x="2292" y="21"/>
                </a:cxn>
                <a:cxn ang="0">
                  <a:pos x="2289" y="9"/>
                </a:cxn>
                <a:cxn ang="0">
                  <a:pos x="2286" y="0"/>
                </a:cxn>
                <a:cxn ang="0">
                  <a:pos x="0" y="281"/>
                </a:cxn>
                <a:cxn ang="0">
                  <a:pos x="1" y="292"/>
                </a:cxn>
                <a:cxn ang="0">
                  <a:pos x="3" y="304"/>
                </a:cxn>
                <a:cxn ang="0">
                  <a:pos x="4" y="315"/>
                </a:cxn>
                <a:cxn ang="0">
                  <a:pos x="6" y="328"/>
                </a:cxn>
                <a:cxn ang="0">
                  <a:pos x="4" y="339"/>
                </a:cxn>
                <a:cxn ang="0">
                  <a:pos x="4" y="352"/>
                </a:cxn>
                <a:cxn ang="0">
                  <a:pos x="4" y="364"/>
                </a:cxn>
                <a:cxn ang="0">
                  <a:pos x="4" y="377"/>
                </a:cxn>
                <a:cxn ang="0">
                  <a:pos x="2300" y="95"/>
                </a:cxn>
              </a:cxnLst>
              <a:rect l="0" t="0" r="r" b="b"/>
              <a:pathLst>
                <a:path w="2300" h="377">
                  <a:moveTo>
                    <a:pt x="2300" y="95"/>
                  </a:moveTo>
                  <a:lnTo>
                    <a:pt x="2299" y="81"/>
                  </a:lnTo>
                  <a:lnTo>
                    <a:pt x="2299" y="68"/>
                  </a:lnTo>
                  <a:lnTo>
                    <a:pt x="2298" y="55"/>
                  </a:lnTo>
                  <a:lnTo>
                    <a:pt x="2297" y="44"/>
                  </a:lnTo>
                  <a:lnTo>
                    <a:pt x="2294" y="31"/>
                  </a:lnTo>
                  <a:lnTo>
                    <a:pt x="2292" y="21"/>
                  </a:lnTo>
                  <a:lnTo>
                    <a:pt x="2289" y="9"/>
                  </a:lnTo>
                  <a:lnTo>
                    <a:pt x="2286" y="0"/>
                  </a:lnTo>
                  <a:lnTo>
                    <a:pt x="0" y="281"/>
                  </a:lnTo>
                  <a:lnTo>
                    <a:pt x="1" y="292"/>
                  </a:lnTo>
                  <a:lnTo>
                    <a:pt x="3" y="304"/>
                  </a:lnTo>
                  <a:lnTo>
                    <a:pt x="4" y="315"/>
                  </a:lnTo>
                  <a:lnTo>
                    <a:pt x="6" y="328"/>
                  </a:lnTo>
                  <a:lnTo>
                    <a:pt x="4" y="339"/>
                  </a:lnTo>
                  <a:lnTo>
                    <a:pt x="4" y="352"/>
                  </a:lnTo>
                  <a:lnTo>
                    <a:pt x="4" y="364"/>
                  </a:lnTo>
                  <a:lnTo>
                    <a:pt x="4" y="377"/>
                  </a:lnTo>
                  <a:lnTo>
                    <a:pt x="2300" y="95"/>
                  </a:lnTo>
                  <a:close/>
                </a:path>
              </a:pathLst>
            </a:custGeom>
            <a:solidFill>
              <a:srgbClr val="878787"/>
            </a:solidFill>
            <a:ln w="9525">
              <a:noFill/>
              <a:round/>
              <a:headEnd/>
              <a:tailEnd/>
            </a:ln>
          </p:spPr>
          <p:txBody>
            <a:bodyPr/>
            <a:lstStyle/>
            <a:p>
              <a:endParaRPr lang="es-CO"/>
            </a:p>
          </p:txBody>
        </p:sp>
        <p:sp>
          <p:nvSpPr>
            <p:cNvPr id="113883" name="Freeform 219"/>
            <p:cNvSpPr>
              <a:spLocks/>
            </p:cNvSpPr>
            <p:nvPr/>
          </p:nvSpPr>
          <p:spPr bwMode="auto">
            <a:xfrm>
              <a:off x="2574" y="2517"/>
              <a:ext cx="462" cy="75"/>
            </a:xfrm>
            <a:custGeom>
              <a:avLst/>
              <a:gdLst/>
              <a:ahLst/>
              <a:cxnLst>
                <a:cxn ang="0">
                  <a:pos x="2311" y="91"/>
                </a:cxn>
                <a:cxn ang="0">
                  <a:pos x="2307" y="78"/>
                </a:cxn>
                <a:cxn ang="0">
                  <a:pos x="2305" y="65"/>
                </a:cxn>
                <a:cxn ang="0">
                  <a:pos x="2302" y="52"/>
                </a:cxn>
                <a:cxn ang="0">
                  <a:pos x="2298" y="41"/>
                </a:cxn>
                <a:cxn ang="0">
                  <a:pos x="2294" y="29"/>
                </a:cxn>
                <a:cxn ang="0">
                  <a:pos x="2289" y="19"/>
                </a:cxn>
                <a:cxn ang="0">
                  <a:pos x="2284" y="7"/>
                </a:cxn>
                <a:cxn ang="0">
                  <a:pos x="2279" y="0"/>
                </a:cxn>
                <a:cxn ang="0">
                  <a:pos x="0" y="278"/>
                </a:cxn>
                <a:cxn ang="0">
                  <a:pos x="3" y="289"/>
                </a:cxn>
                <a:cxn ang="0">
                  <a:pos x="6" y="300"/>
                </a:cxn>
                <a:cxn ang="0">
                  <a:pos x="10" y="311"/>
                </a:cxn>
                <a:cxn ang="0">
                  <a:pos x="13" y="323"/>
                </a:cxn>
                <a:cxn ang="0">
                  <a:pos x="14" y="335"/>
                </a:cxn>
                <a:cxn ang="0">
                  <a:pos x="16" y="348"/>
                </a:cxn>
                <a:cxn ang="0">
                  <a:pos x="17" y="360"/>
                </a:cxn>
                <a:cxn ang="0">
                  <a:pos x="20" y="374"/>
                </a:cxn>
                <a:cxn ang="0">
                  <a:pos x="2311" y="91"/>
                </a:cxn>
              </a:cxnLst>
              <a:rect l="0" t="0" r="r" b="b"/>
              <a:pathLst>
                <a:path w="2311" h="374">
                  <a:moveTo>
                    <a:pt x="2311" y="91"/>
                  </a:moveTo>
                  <a:lnTo>
                    <a:pt x="2307" y="78"/>
                  </a:lnTo>
                  <a:lnTo>
                    <a:pt x="2305" y="65"/>
                  </a:lnTo>
                  <a:lnTo>
                    <a:pt x="2302" y="52"/>
                  </a:lnTo>
                  <a:lnTo>
                    <a:pt x="2298" y="41"/>
                  </a:lnTo>
                  <a:lnTo>
                    <a:pt x="2294" y="29"/>
                  </a:lnTo>
                  <a:lnTo>
                    <a:pt x="2289" y="19"/>
                  </a:lnTo>
                  <a:lnTo>
                    <a:pt x="2284" y="7"/>
                  </a:lnTo>
                  <a:lnTo>
                    <a:pt x="2279" y="0"/>
                  </a:lnTo>
                  <a:lnTo>
                    <a:pt x="0" y="278"/>
                  </a:lnTo>
                  <a:lnTo>
                    <a:pt x="3" y="289"/>
                  </a:lnTo>
                  <a:lnTo>
                    <a:pt x="6" y="300"/>
                  </a:lnTo>
                  <a:lnTo>
                    <a:pt x="10" y="311"/>
                  </a:lnTo>
                  <a:lnTo>
                    <a:pt x="13" y="323"/>
                  </a:lnTo>
                  <a:lnTo>
                    <a:pt x="14" y="335"/>
                  </a:lnTo>
                  <a:lnTo>
                    <a:pt x="16" y="348"/>
                  </a:lnTo>
                  <a:lnTo>
                    <a:pt x="17" y="360"/>
                  </a:lnTo>
                  <a:lnTo>
                    <a:pt x="20" y="374"/>
                  </a:lnTo>
                  <a:lnTo>
                    <a:pt x="2311" y="91"/>
                  </a:lnTo>
                  <a:close/>
                </a:path>
              </a:pathLst>
            </a:custGeom>
            <a:solidFill>
              <a:srgbClr val="969696"/>
            </a:solidFill>
            <a:ln w="9525">
              <a:noFill/>
              <a:round/>
              <a:headEnd/>
              <a:tailEnd/>
            </a:ln>
          </p:spPr>
          <p:txBody>
            <a:bodyPr/>
            <a:lstStyle/>
            <a:p>
              <a:endParaRPr lang="es-CO"/>
            </a:p>
          </p:txBody>
        </p:sp>
        <p:sp>
          <p:nvSpPr>
            <p:cNvPr id="113884" name="Freeform 220"/>
            <p:cNvSpPr>
              <a:spLocks/>
            </p:cNvSpPr>
            <p:nvPr/>
          </p:nvSpPr>
          <p:spPr bwMode="auto">
            <a:xfrm>
              <a:off x="2570" y="2506"/>
              <a:ext cx="474" cy="77"/>
            </a:xfrm>
            <a:custGeom>
              <a:avLst/>
              <a:gdLst/>
              <a:ahLst/>
              <a:cxnLst>
                <a:cxn ang="0">
                  <a:pos x="2354" y="0"/>
                </a:cxn>
                <a:cxn ang="0">
                  <a:pos x="2370" y="25"/>
                </a:cxn>
                <a:cxn ang="0">
                  <a:pos x="2291" y="37"/>
                </a:cxn>
                <a:cxn ang="0">
                  <a:pos x="2295" y="43"/>
                </a:cxn>
                <a:cxn ang="0">
                  <a:pos x="2299" y="50"/>
                </a:cxn>
                <a:cxn ang="0">
                  <a:pos x="2304" y="57"/>
                </a:cxn>
                <a:cxn ang="0">
                  <a:pos x="2308" y="65"/>
                </a:cxn>
                <a:cxn ang="0">
                  <a:pos x="2311" y="71"/>
                </a:cxn>
                <a:cxn ang="0">
                  <a:pos x="2315" y="80"/>
                </a:cxn>
                <a:cxn ang="0">
                  <a:pos x="2318" y="90"/>
                </a:cxn>
                <a:cxn ang="0">
                  <a:pos x="2321" y="100"/>
                </a:cxn>
                <a:cxn ang="0">
                  <a:pos x="35" y="381"/>
                </a:cxn>
                <a:cxn ang="0">
                  <a:pos x="32" y="367"/>
                </a:cxn>
                <a:cxn ang="0">
                  <a:pos x="28" y="356"/>
                </a:cxn>
                <a:cxn ang="0">
                  <a:pos x="24" y="343"/>
                </a:cxn>
                <a:cxn ang="0">
                  <a:pos x="20" y="331"/>
                </a:cxn>
                <a:cxn ang="0">
                  <a:pos x="15" y="319"/>
                </a:cxn>
                <a:cxn ang="0">
                  <a:pos x="10" y="308"/>
                </a:cxn>
                <a:cxn ang="0">
                  <a:pos x="5" y="297"/>
                </a:cxn>
                <a:cxn ang="0">
                  <a:pos x="0" y="287"/>
                </a:cxn>
                <a:cxn ang="0">
                  <a:pos x="2354" y="0"/>
                </a:cxn>
              </a:cxnLst>
              <a:rect l="0" t="0" r="r" b="b"/>
              <a:pathLst>
                <a:path w="2370" h="381">
                  <a:moveTo>
                    <a:pt x="2354" y="0"/>
                  </a:moveTo>
                  <a:lnTo>
                    <a:pt x="2370" y="25"/>
                  </a:lnTo>
                  <a:lnTo>
                    <a:pt x="2291" y="37"/>
                  </a:lnTo>
                  <a:lnTo>
                    <a:pt x="2295" y="43"/>
                  </a:lnTo>
                  <a:lnTo>
                    <a:pt x="2299" y="50"/>
                  </a:lnTo>
                  <a:lnTo>
                    <a:pt x="2304" y="57"/>
                  </a:lnTo>
                  <a:lnTo>
                    <a:pt x="2308" y="65"/>
                  </a:lnTo>
                  <a:lnTo>
                    <a:pt x="2311" y="71"/>
                  </a:lnTo>
                  <a:lnTo>
                    <a:pt x="2315" y="80"/>
                  </a:lnTo>
                  <a:lnTo>
                    <a:pt x="2318" y="90"/>
                  </a:lnTo>
                  <a:lnTo>
                    <a:pt x="2321" y="100"/>
                  </a:lnTo>
                  <a:lnTo>
                    <a:pt x="35" y="381"/>
                  </a:lnTo>
                  <a:lnTo>
                    <a:pt x="32" y="367"/>
                  </a:lnTo>
                  <a:lnTo>
                    <a:pt x="28" y="356"/>
                  </a:lnTo>
                  <a:lnTo>
                    <a:pt x="24" y="343"/>
                  </a:lnTo>
                  <a:lnTo>
                    <a:pt x="20" y="331"/>
                  </a:lnTo>
                  <a:lnTo>
                    <a:pt x="15" y="319"/>
                  </a:lnTo>
                  <a:lnTo>
                    <a:pt x="10" y="308"/>
                  </a:lnTo>
                  <a:lnTo>
                    <a:pt x="5" y="297"/>
                  </a:lnTo>
                  <a:lnTo>
                    <a:pt x="0" y="287"/>
                  </a:lnTo>
                  <a:lnTo>
                    <a:pt x="2354" y="0"/>
                  </a:lnTo>
                  <a:close/>
                </a:path>
              </a:pathLst>
            </a:custGeom>
            <a:solidFill>
              <a:srgbClr val="A6A6A6"/>
            </a:solidFill>
            <a:ln w="9525">
              <a:noFill/>
              <a:round/>
              <a:headEnd/>
              <a:tailEnd/>
            </a:ln>
          </p:spPr>
          <p:txBody>
            <a:bodyPr/>
            <a:lstStyle/>
            <a:p>
              <a:endParaRPr lang="es-CO"/>
            </a:p>
          </p:txBody>
        </p:sp>
        <p:sp>
          <p:nvSpPr>
            <p:cNvPr id="113885" name="Freeform 221"/>
            <p:cNvSpPr>
              <a:spLocks/>
            </p:cNvSpPr>
            <p:nvPr/>
          </p:nvSpPr>
          <p:spPr bwMode="auto">
            <a:xfrm>
              <a:off x="2552" y="2505"/>
              <a:ext cx="492" cy="68"/>
            </a:xfrm>
            <a:custGeom>
              <a:avLst/>
              <a:gdLst/>
              <a:ahLst/>
              <a:cxnLst>
                <a:cxn ang="0">
                  <a:pos x="0" y="272"/>
                </a:cxn>
                <a:cxn ang="0">
                  <a:pos x="2436" y="0"/>
                </a:cxn>
                <a:cxn ang="0">
                  <a:pos x="2458" y="34"/>
                </a:cxn>
                <a:cxn ang="0">
                  <a:pos x="2379" y="46"/>
                </a:cxn>
                <a:cxn ang="0">
                  <a:pos x="2385" y="53"/>
                </a:cxn>
                <a:cxn ang="0">
                  <a:pos x="2389" y="64"/>
                </a:cxn>
                <a:cxn ang="0">
                  <a:pos x="110" y="342"/>
                </a:cxn>
                <a:cxn ang="0">
                  <a:pos x="106" y="335"/>
                </a:cxn>
                <a:cxn ang="0">
                  <a:pos x="103" y="328"/>
                </a:cxn>
                <a:cxn ang="0">
                  <a:pos x="99" y="321"/>
                </a:cxn>
                <a:cxn ang="0">
                  <a:pos x="97" y="316"/>
                </a:cxn>
                <a:cxn ang="0">
                  <a:pos x="94" y="309"/>
                </a:cxn>
                <a:cxn ang="0">
                  <a:pos x="92" y="303"/>
                </a:cxn>
                <a:cxn ang="0">
                  <a:pos x="88" y="297"/>
                </a:cxn>
                <a:cxn ang="0">
                  <a:pos x="86" y="291"/>
                </a:cxn>
                <a:cxn ang="0">
                  <a:pos x="18" y="302"/>
                </a:cxn>
                <a:cxn ang="0">
                  <a:pos x="0" y="272"/>
                </a:cxn>
              </a:cxnLst>
              <a:rect l="0" t="0" r="r" b="b"/>
              <a:pathLst>
                <a:path w="2458" h="342">
                  <a:moveTo>
                    <a:pt x="0" y="272"/>
                  </a:moveTo>
                  <a:lnTo>
                    <a:pt x="2436" y="0"/>
                  </a:lnTo>
                  <a:lnTo>
                    <a:pt x="2458" y="34"/>
                  </a:lnTo>
                  <a:lnTo>
                    <a:pt x="2379" y="46"/>
                  </a:lnTo>
                  <a:lnTo>
                    <a:pt x="2385" y="53"/>
                  </a:lnTo>
                  <a:lnTo>
                    <a:pt x="2389" y="64"/>
                  </a:lnTo>
                  <a:lnTo>
                    <a:pt x="110" y="342"/>
                  </a:lnTo>
                  <a:lnTo>
                    <a:pt x="106" y="335"/>
                  </a:lnTo>
                  <a:lnTo>
                    <a:pt x="103" y="328"/>
                  </a:lnTo>
                  <a:lnTo>
                    <a:pt x="99" y="321"/>
                  </a:lnTo>
                  <a:lnTo>
                    <a:pt x="97" y="316"/>
                  </a:lnTo>
                  <a:lnTo>
                    <a:pt x="94" y="309"/>
                  </a:lnTo>
                  <a:lnTo>
                    <a:pt x="92" y="303"/>
                  </a:lnTo>
                  <a:lnTo>
                    <a:pt x="88" y="297"/>
                  </a:lnTo>
                  <a:lnTo>
                    <a:pt x="86" y="291"/>
                  </a:lnTo>
                  <a:lnTo>
                    <a:pt x="18" y="302"/>
                  </a:lnTo>
                  <a:lnTo>
                    <a:pt x="0" y="272"/>
                  </a:lnTo>
                  <a:close/>
                </a:path>
              </a:pathLst>
            </a:custGeom>
            <a:solidFill>
              <a:srgbClr val="B2B2B2"/>
            </a:solidFill>
            <a:ln w="9525">
              <a:noFill/>
              <a:round/>
              <a:headEnd/>
              <a:tailEnd/>
            </a:ln>
          </p:spPr>
          <p:txBody>
            <a:bodyPr/>
            <a:lstStyle/>
            <a:p>
              <a:endParaRPr lang="es-CO"/>
            </a:p>
          </p:txBody>
        </p:sp>
        <p:sp>
          <p:nvSpPr>
            <p:cNvPr id="113886" name="Freeform 222"/>
            <p:cNvSpPr>
              <a:spLocks/>
            </p:cNvSpPr>
            <p:nvPr/>
          </p:nvSpPr>
          <p:spPr bwMode="auto">
            <a:xfrm>
              <a:off x="2552" y="2505"/>
              <a:ext cx="488" cy="60"/>
            </a:xfrm>
            <a:custGeom>
              <a:avLst/>
              <a:gdLst/>
              <a:ahLst/>
              <a:cxnLst>
                <a:cxn ang="0">
                  <a:pos x="0" y="272"/>
                </a:cxn>
                <a:cxn ang="0">
                  <a:pos x="2436" y="0"/>
                </a:cxn>
                <a:cxn ang="0">
                  <a:pos x="2442" y="9"/>
                </a:cxn>
                <a:cxn ang="0">
                  <a:pos x="88" y="296"/>
                </a:cxn>
                <a:cxn ang="0">
                  <a:pos x="87" y="293"/>
                </a:cxn>
                <a:cxn ang="0">
                  <a:pos x="86" y="291"/>
                </a:cxn>
                <a:cxn ang="0">
                  <a:pos x="18" y="302"/>
                </a:cxn>
                <a:cxn ang="0">
                  <a:pos x="0" y="272"/>
                </a:cxn>
              </a:cxnLst>
              <a:rect l="0" t="0" r="r" b="b"/>
              <a:pathLst>
                <a:path w="2442" h="302">
                  <a:moveTo>
                    <a:pt x="0" y="272"/>
                  </a:moveTo>
                  <a:lnTo>
                    <a:pt x="2436" y="0"/>
                  </a:lnTo>
                  <a:lnTo>
                    <a:pt x="2442" y="9"/>
                  </a:lnTo>
                  <a:lnTo>
                    <a:pt x="88" y="296"/>
                  </a:lnTo>
                  <a:lnTo>
                    <a:pt x="87" y="293"/>
                  </a:lnTo>
                  <a:lnTo>
                    <a:pt x="86" y="291"/>
                  </a:lnTo>
                  <a:lnTo>
                    <a:pt x="18" y="302"/>
                  </a:lnTo>
                  <a:lnTo>
                    <a:pt x="0" y="272"/>
                  </a:lnTo>
                  <a:close/>
                </a:path>
              </a:pathLst>
            </a:custGeom>
            <a:solidFill>
              <a:srgbClr val="C2C2C2"/>
            </a:solidFill>
            <a:ln w="9525">
              <a:noFill/>
              <a:round/>
              <a:headEnd/>
              <a:tailEnd/>
            </a:ln>
          </p:spPr>
          <p:txBody>
            <a:bodyPr/>
            <a:lstStyle/>
            <a:p>
              <a:endParaRPr lang="es-CO"/>
            </a:p>
          </p:txBody>
        </p:sp>
        <p:sp>
          <p:nvSpPr>
            <p:cNvPr id="113887" name="Freeform 223"/>
            <p:cNvSpPr>
              <a:spLocks/>
            </p:cNvSpPr>
            <p:nvPr/>
          </p:nvSpPr>
          <p:spPr bwMode="auto">
            <a:xfrm>
              <a:off x="2516" y="2263"/>
              <a:ext cx="38" cy="309"/>
            </a:xfrm>
            <a:custGeom>
              <a:avLst/>
              <a:gdLst/>
              <a:ahLst/>
              <a:cxnLst>
                <a:cxn ang="0">
                  <a:pos x="62" y="0"/>
                </a:cxn>
                <a:cxn ang="0">
                  <a:pos x="0" y="70"/>
                </a:cxn>
                <a:cxn ang="0">
                  <a:pos x="154" y="1544"/>
                </a:cxn>
                <a:cxn ang="0">
                  <a:pos x="191" y="1475"/>
                </a:cxn>
                <a:cxn ang="0">
                  <a:pos x="62" y="0"/>
                </a:cxn>
              </a:cxnLst>
              <a:rect l="0" t="0" r="r" b="b"/>
              <a:pathLst>
                <a:path w="191" h="1544">
                  <a:moveTo>
                    <a:pt x="62" y="0"/>
                  </a:moveTo>
                  <a:lnTo>
                    <a:pt x="0" y="70"/>
                  </a:lnTo>
                  <a:lnTo>
                    <a:pt x="154" y="1544"/>
                  </a:lnTo>
                  <a:lnTo>
                    <a:pt x="191" y="1475"/>
                  </a:lnTo>
                  <a:lnTo>
                    <a:pt x="62" y="0"/>
                  </a:lnTo>
                  <a:close/>
                </a:path>
              </a:pathLst>
            </a:custGeom>
            <a:solidFill>
              <a:srgbClr val="707070"/>
            </a:solidFill>
            <a:ln w="9525">
              <a:noFill/>
              <a:round/>
              <a:headEnd/>
              <a:tailEnd/>
            </a:ln>
          </p:spPr>
          <p:txBody>
            <a:bodyPr/>
            <a:lstStyle/>
            <a:p>
              <a:endParaRPr lang="es-CO"/>
            </a:p>
          </p:txBody>
        </p:sp>
        <p:sp>
          <p:nvSpPr>
            <p:cNvPr id="113888" name="Freeform 224"/>
            <p:cNvSpPr>
              <a:spLocks/>
            </p:cNvSpPr>
            <p:nvPr/>
          </p:nvSpPr>
          <p:spPr bwMode="auto">
            <a:xfrm>
              <a:off x="2550" y="2239"/>
              <a:ext cx="465" cy="303"/>
            </a:xfrm>
            <a:custGeom>
              <a:avLst/>
              <a:gdLst/>
              <a:ahLst/>
              <a:cxnLst>
                <a:cxn ang="0">
                  <a:pos x="0" y="237"/>
                </a:cxn>
                <a:cxn ang="0">
                  <a:pos x="2203" y="0"/>
                </a:cxn>
                <a:cxn ang="0">
                  <a:pos x="2322" y="1261"/>
                </a:cxn>
                <a:cxn ang="0">
                  <a:pos x="119" y="1518"/>
                </a:cxn>
                <a:cxn ang="0">
                  <a:pos x="0" y="237"/>
                </a:cxn>
              </a:cxnLst>
              <a:rect l="0" t="0" r="r" b="b"/>
              <a:pathLst>
                <a:path w="2322" h="1518">
                  <a:moveTo>
                    <a:pt x="0" y="237"/>
                  </a:moveTo>
                  <a:lnTo>
                    <a:pt x="2203" y="0"/>
                  </a:lnTo>
                  <a:lnTo>
                    <a:pt x="2322" y="1261"/>
                  </a:lnTo>
                  <a:lnTo>
                    <a:pt x="119" y="1518"/>
                  </a:lnTo>
                  <a:lnTo>
                    <a:pt x="0" y="237"/>
                  </a:lnTo>
                  <a:close/>
                </a:path>
              </a:pathLst>
            </a:custGeom>
            <a:solidFill>
              <a:srgbClr val="DEDEFF"/>
            </a:solidFill>
            <a:ln w="9525">
              <a:noFill/>
              <a:round/>
              <a:headEnd/>
              <a:tailEnd/>
            </a:ln>
          </p:spPr>
          <p:txBody>
            <a:bodyPr/>
            <a:lstStyle/>
            <a:p>
              <a:endParaRPr lang="es-CO"/>
            </a:p>
          </p:txBody>
        </p:sp>
      </p:grpSp>
      <p:pic>
        <p:nvPicPr>
          <p:cNvPr id="113889" name="Picture 225" descr="knmelhvo[1]"/>
          <p:cNvPicPr>
            <a:picLocks noChangeAspect="1" noChangeArrowheads="1"/>
          </p:cNvPicPr>
          <p:nvPr/>
        </p:nvPicPr>
        <p:blipFill>
          <a:blip r:embed="rId2" cstate="print"/>
          <a:srcRect/>
          <a:stretch>
            <a:fillRect/>
          </a:stretch>
        </p:blipFill>
        <p:spPr bwMode="auto">
          <a:xfrm>
            <a:off x="1042988" y="5084763"/>
            <a:ext cx="1255712" cy="871537"/>
          </a:xfrm>
          <a:prstGeom prst="rect">
            <a:avLst/>
          </a:prstGeom>
          <a:noFill/>
        </p:spPr>
      </p:pic>
      <p:sp>
        <p:nvSpPr>
          <p:cNvPr id="113890" name="Text Box 226"/>
          <p:cNvSpPr txBox="1">
            <a:spLocks noChangeArrowheads="1"/>
          </p:cNvSpPr>
          <p:nvPr/>
        </p:nvSpPr>
        <p:spPr bwMode="auto">
          <a:xfrm>
            <a:off x="755650" y="2636838"/>
            <a:ext cx="1439863" cy="366712"/>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Tipo 1</a:t>
            </a:r>
          </a:p>
        </p:txBody>
      </p:sp>
      <p:sp>
        <p:nvSpPr>
          <p:cNvPr id="113891" name="Text Box 227"/>
          <p:cNvSpPr txBox="1">
            <a:spLocks noChangeArrowheads="1"/>
          </p:cNvSpPr>
          <p:nvPr/>
        </p:nvSpPr>
        <p:spPr bwMode="auto">
          <a:xfrm>
            <a:off x="1042988" y="4581525"/>
            <a:ext cx="1225550"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Tipo 2</a:t>
            </a:r>
          </a:p>
        </p:txBody>
      </p:sp>
      <p:sp>
        <p:nvSpPr>
          <p:cNvPr id="113892" name="Text Box 228"/>
          <p:cNvSpPr txBox="1">
            <a:spLocks noChangeArrowheads="1"/>
          </p:cNvSpPr>
          <p:nvPr/>
        </p:nvSpPr>
        <p:spPr bwMode="auto">
          <a:xfrm>
            <a:off x="2700338" y="3068638"/>
            <a:ext cx="5400675" cy="641350"/>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Se trata de dispositivos terminales de comunicación</a:t>
            </a:r>
          </a:p>
        </p:txBody>
      </p:sp>
      <p:sp>
        <p:nvSpPr>
          <p:cNvPr id="113893" name="Text Box 229"/>
          <p:cNvSpPr txBox="1">
            <a:spLocks noChangeArrowheads="1"/>
          </p:cNvSpPr>
          <p:nvPr/>
        </p:nvSpPr>
        <p:spPr bwMode="auto">
          <a:xfrm>
            <a:off x="3059113" y="5084763"/>
            <a:ext cx="4752975" cy="641350"/>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Son aquellos que forman parte de un segmento de comunicación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s-ES"/>
              <a:t>Perfiles Bluetooth</a:t>
            </a:r>
          </a:p>
        </p:txBody>
      </p:sp>
      <p:grpSp>
        <p:nvGrpSpPr>
          <p:cNvPr id="110819" name="Group 227"/>
          <p:cNvGrpSpPr>
            <a:grpSpLocks/>
          </p:cNvGrpSpPr>
          <p:nvPr/>
        </p:nvGrpSpPr>
        <p:grpSpPr bwMode="auto">
          <a:xfrm>
            <a:off x="900113" y="1916113"/>
            <a:ext cx="2520950" cy="4335462"/>
            <a:chOff x="109" y="1479"/>
            <a:chExt cx="2607" cy="3593"/>
          </a:xfrm>
        </p:grpSpPr>
        <p:sp>
          <p:nvSpPr>
            <p:cNvPr id="110601" name="AutoShape 9"/>
            <p:cNvSpPr>
              <a:spLocks noChangeAspect="1" noChangeArrowheads="1" noTextEdit="1"/>
            </p:cNvSpPr>
            <p:nvPr/>
          </p:nvSpPr>
          <p:spPr bwMode="auto">
            <a:xfrm>
              <a:off x="113" y="1480"/>
              <a:ext cx="2603" cy="3592"/>
            </a:xfrm>
            <a:prstGeom prst="rect">
              <a:avLst/>
            </a:prstGeom>
            <a:noFill/>
            <a:ln w="9525">
              <a:noFill/>
              <a:miter lim="800000"/>
              <a:headEnd/>
              <a:tailEnd/>
            </a:ln>
          </p:spPr>
          <p:txBody>
            <a:bodyPr/>
            <a:lstStyle/>
            <a:p>
              <a:endParaRPr lang="es-CO"/>
            </a:p>
          </p:txBody>
        </p:sp>
        <p:grpSp>
          <p:nvGrpSpPr>
            <p:cNvPr id="110803" name="Group 211"/>
            <p:cNvGrpSpPr>
              <a:grpSpLocks/>
            </p:cNvGrpSpPr>
            <p:nvPr/>
          </p:nvGrpSpPr>
          <p:grpSpPr bwMode="auto">
            <a:xfrm>
              <a:off x="109" y="1479"/>
              <a:ext cx="2607" cy="3593"/>
              <a:chOff x="1150" y="661"/>
              <a:chExt cx="3726" cy="5136"/>
            </a:xfrm>
          </p:grpSpPr>
          <p:sp>
            <p:nvSpPr>
              <p:cNvPr id="110603" name="Freeform 11"/>
              <p:cNvSpPr>
                <a:spLocks/>
              </p:cNvSpPr>
              <p:nvPr/>
            </p:nvSpPr>
            <p:spPr bwMode="auto">
              <a:xfrm>
                <a:off x="1400" y="2779"/>
                <a:ext cx="1078" cy="1111"/>
              </a:xfrm>
              <a:custGeom>
                <a:avLst/>
                <a:gdLst/>
                <a:ahLst/>
                <a:cxnLst>
                  <a:cxn ang="0">
                    <a:pos x="1053" y="420"/>
                  </a:cxn>
                  <a:cxn ang="0">
                    <a:pos x="1016" y="332"/>
                  </a:cxn>
                  <a:cxn ang="0">
                    <a:pos x="978" y="265"/>
                  </a:cxn>
                  <a:cxn ang="0">
                    <a:pos x="969" y="250"/>
                  </a:cxn>
                  <a:cxn ang="0">
                    <a:pos x="957" y="234"/>
                  </a:cxn>
                  <a:cxn ang="0">
                    <a:pos x="944" y="219"/>
                  </a:cxn>
                  <a:cxn ang="0">
                    <a:pos x="930" y="202"/>
                  </a:cxn>
                  <a:cxn ang="0">
                    <a:pos x="917" y="186"/>
                  </a:cxn>
                  <a:cxn ang="0">
                    <a:pos x="903" y="171"/>
                  </a:cxn>
                  <a:cxn ang="0">
                    <a:pos x="892" y="159"/>
                  </a:cxn>
                  <a:cxn ang="0">
                    <a:pos x="717" y="44"/>
                  </a:cxn>
                  <a:cxn ang="0">
                    <a:pos x="458" y="2"/>
                  </a:cxn>
                  <a:cxn ang="0">
                    <a:pos x="207" y="96"/>
                  </a:cxn>
                  <a:cxn ang="0">
                    <a:pos x="27" y="347"/>
                  </a:cxn>
                  <a:cxn ang="0">
                    <a:pos x="17" y="662"/>
                  </a:cxn>
                  <a:cxn ang="0">
                    <a:pos x="124" y="881"/>
                  </a:cxn>
                  <a:cxn ang="0">
                    <a:pos x="197" y="961"/>
                  </a:cxn>
                  <a:cxn ang="0">
                    <a:pos x="282" y="1025"/>
                  </a:cxn>
                  <a:cxn ang="0">
                    <a:pos x="316" y="1046"/>
                  </a:cxn>
                  <a:cxn ang="0">
                    <a:pos x="335" y="1053"/>
                  </a:cxn>
                  <a:cxn ang="0">
                    <a:pos x="351" y="1063"/>
                  </a:cxn>
                  <a:cxn ang="0">
                    <a:pos x="368" y="1071"/>
                  </a:cxn>
                  <a:cxn ang="0">
                    <a:pos x="385" y="1076"/>
                  </a:cxn>
                  <a:cxn ang="0">
                    <a:pos x="406" y="1084"/>
                  </a:cxn>
                  <a:cxn ang="0">
                    <a:pos x="426" y="1090"/>
                  </a:cxn>
                  <a:cxn ang="0">
                    <a:pos x="445" y="1096"/>
                  </a:cxn>
                  <a:cxn ang="0">
                    <a:pos x="464" y="1099"/>
                  </a:cxn>
                  <a:cxn ang="0">
                    <a:pos x="483" y="1103"/>
                  </a:cxn>
                  <a:cxn ang="0">
                    <a:pos x="506" y="1107"/>
                  </a:cxn>
                  <a:cxn ang="0">
                    <a:pos x="527" y="1109"/>
                  </a:cxn>
                  <a:cxn ang="0">
                    <a:pos x="548" y="1111"/>
                  </a:cxn>
                  <a:cxn ang="0">
                    <a:pos x="571" y="1111"/>
                  </a:cxn>
                  <a:cxn ang="0">
                    <a:pos x="594" y="1111"/>
                  </a:cxn>
                  <a:cxn ang="0">
                    <a:pos x="615" y="1109"/>
                  </a:cxn>
                  <a:cxn ang="0">
                    <a:pos x="639" y="1107"/>
                  </a:cxn>
                  <a:cxn ang="0">
                    <a:pos x="660" y="1105"/>
                  </a:cxn>
                  <a:cxn ang="0">
                    <a:pos x="679" y="1099"/>
                  </a:cxn>
                  <a:cxn ang="0">
                    <a:pos x="700" y="1096"/>
                  </a:cxn>
                  <a:cxn ang="0">
                    <a:pos x="719" y="1090"/>
                  </a:cxn>
                  <a:cxn ang="0">
                    <a:pos x="736" y="1084"/>
                  </a:cxn>
                  <a:cxn ang="0">
                    <a:pos x="754" y="1078"/>
                  </a:cxn>
                  <a:cxn ang="0">
                    <a:pos x="773" y="1071"/>
                  </a:cxn>
                  <a:cxn ang="0">
                    <a:pos x="792" y="1063"/>
                  </a:cxn>
                  <a:cxn ang="0">
                    <a:pos x="809" y="1053"/>
                  </a:cxn>
                  <a:cxn ang="0">
                    <a:pos x="827" y="1044"/>
                  </a:cxn>
                  <a:cxn ang="0">
                    <a:pos x="842" y="1034"/>
                  </a:cxn>
                  <a:cxn ang="0">
                    <a:pos x="859" y="1023"/>
                  </a:cxn>
                  <a:cxn ang="0">
                    <a:pos x="878" y="1009"/>
                  </a:cxn>
                  <a:cxn ang="0">
                    <a:pos x="911" y="982"/>
                  </a:cxn>
                  <a:cxn ang="0">
                    <a:pos x="951" y="940"/>
                  </a:cxn>
                  <a:cxn ang="0">
                    <a:pos x="988" y="894"/>
                  </a:cxn>
                  <a:cxn ang="0">
                    <a:pos x="1003" y="869"/>
                  </a:cxn>
                  <a:cxn ang="0">
                    <a:pos x="1020" y="840"/>
                  </a:cxn>
                  <a:cxn ang="0">
                    <a:pos x="1047" y="777"/>
                  </a:cxn>
                  <a:cxn ang="0">
                    <a:pos x="1066" y="710"/>
                  </a:cxn>
                  <a:cxn ang="0">
                    <a:pos x="1072" y="675"/>
                  </a:cxn>
                  <a:cxn ang="0">
                    <a:pos x="1076" y="652"/>
                  </a:cxn>
                  <a:cxn ang="0">
                    <a:pos x="1078" y="629"/>
                  </a:cxn>
                  <a:cxn ang="0">
                    <a:pos x="1078" y="604"/>
                  </a:cxn>
                  <a:cxn ang="0">
                    <a:pos x="1078" y="564"/>
                  </a:cxn>
                  <a:cxn ang="0">
                    <a:pos x="1074" y="524"/>
                  </a:cxn>
                </a:cxnLst>
                <a:rect l="0" t="0" r="r" b="b"/>
                <a:pathLst>
                  <a:path w="1078" h="1111">
                    <a:moveTo>
                      <a:pt x="1072" y="503"/>
                    </a:moveTo>
                    <a:lnTo>
                      <a:pt x="1070" y="495"/>
                    </a:lnTo>
                    <a:lnTo>
                      <a:pt x="1068" y="487"/>
                    </a:lnTo>
                    <a:lnTo>
                      <a:pt x="1066" y="480"/>
                    </a:lnTo>
                    <a:lnTo>
                      <a:pt x="1066" y="474"/>
                    </a:lnTo>
                    <a:lnTo>
                      <a:pt x="1064" y="466"/>
                    </a:lnTo>
                    <a:lnTo>
                      <a:pt x="1063" y="459"/>
                    </a:lnTo>
                    <a:lnTo>
                      <a:pt x="1061" y="451"/>
                    </a:lnTo>
                    <a:lnTo>
                      <a:pt x="1059" y="443"/>
                    </a:lnTo>
                    <a:lnTo>
                      <a:pt x="1057" y="436"/>
                    </a:lnTo>
                    <a:lnTo>
                      <a:pt x="1055" y="428"/>
                    </a:lnTo>
                    <a:lnTo>
                      <a:pt x="1053" y="420"/>
                    </a:lnTo>
                    <a:lnTo>
                      <a:pt x="1049" y="413"/>
                    </a:lnTo>
                    <a:lnTo>
                      <a:pt x="1047" y="405"/>
                    </a:lnTo>
                    <a:lnTo>
                      <a:pt x="1045" y="397"/>
                    </a:lnTo>
                    <a:lnTo>
                      <a:pt x="1041" y="392"/>
                    </a:lnTo>
                    <a:lnTo>
                      <a:pt x="1039" y="384"/>
                    </a:lnTo>
                    <a:lnTo>
                      <a:pt x="1036" y="376"/>
                    </a:lnTo>
                    <a:lnTo>
                      <a:pt x="1034" y="369"/>
                    </a:lnTo>
                    <a:lnTo>
                      <a:pt x="1030" y="361"/>
                    </a:lnTo>
                    <a:lnTo>
                      <a:pt x="1028" y="353"/>
                    </a:lnTo>
                    <a:lnTo>
                      <a:pt x="1024" y="347"/>
                    </a:lnTo>
                    <a:lnTo>
                      <a:pt x="1020" y="340"/>
                    </a:lnTo>
                    <a:lnTo>
                      <a:pt x="1016" y="332"/>
                    </a:lnTo>
                    <a:lnTo>
                      <a:pt x="1015" y="324"/>
                    </a:lnTo>
                    <a:lnTo>
                      <a:pt x="1011" y="319"/>
                    </a:lnTo>
                    <a:lnTo>
                      <a:pt x="1007" y="311"/>
                    </a:lnTo>
                    <a:lnTo>
                      <a:pt x="1003" y="303"/>
                    </a:lnTo>
                    <a:lnTo>
                      <a:pt x="997" y="296"/>
                    </a:lnTo>
                    <a:lnTo>
                      <a:pt x="993" y="290"/>
                    </a:lnTo>
                    <a:lnTo>
                      <a:pt x="990" y="282"/>
                    </a:lnTo>
                    <a:lnTo>
                      <a:pt x="986" y="274"/>
                    </a:lnTo>
                    <a:lnTo>
                      <a:pt x="980" y="269"/>
                    </a:lnTo>
                    <a:lnTo>
                      <a:pt x="980" y="267"/>
                    </a:lnTo>
                    <a:lnTo>
                      <a:pt x="980" y="265"/>
                    </a:lnTo>
                    <a:lnTo>
                      <a:pt x="978" y="265"/>
                    </a:lnTo>
                    <a:lnTo>
                      <a:pt x="978" y="263"/>
                    </a:lnTo>
                    <a:lnTo>
                      <a:pt x="976" y="263"/>
                    </a:lnTo>
                    <a:lnTo>
                      <a:pt x="976" y="261"/>
                    </a:lnTo>
                    <a:lnTo>
                      <a:pt x="974" y="259"/>
                    </a:lnTo>
                    <a:lnTo>
                      <a:pt x="974" y="257"/>
                    </a:lnTo>
                    <a:lnTo>
                      <a:pt x="972" y="257"/>
                    </a:lnTo>
                    <a:lnTo>
                      <a:pt x="972" y="255"/>
                    </a:lnTo>
                    <a:lnTo>
                      <a:pt x="970" y="255"/>
                    </a:lnTo>
                    <a:lnTo>
                      <a:pt x="970" y="253"/>
                    </a:lnTo>
                    <a:lnTo>
                      <a:pt x="970" y="251"/>
                    </a:lnTo>
                    <a:lnTo>
                      <a:pt x="969" y="251"/>
                    </a:lnTo>
                    <a:lnTo>
                      <a:pt x="969" y="250"/>
                    </a:lnTo>
                    <a:lnTo>
                      <a:pt x="967" y="248"/>
                    </a:lnTo>
                    <a:lnTo>
                      <a:pt x="965" y="246"/>
                    </a:lnTo>
                    <a:lnTo>
                      <a:pt x="965" y="244"/>
                    </a:lnTo>
                    <a:lnTo>
                      <a:pt x="963" y="244"/>
                    </a:lnTo>
                    <a:lnTo>
                      <a:pt x="963" y="242"/>
                    </a:lnTo>
                    <a:lnTo>
                      <a:pt x="963" y="240"/>
                    </a:lnTo>
                    <a:lnTo>
                      <a:pt x="961" y="240"/>
                    </a:lnTo>
                    <a:lnTo>
                      <a:pt x="961" y="238"/>
                    </a:lnTo>
                    <a:lnTo>
                      <a:pt x="959" y="238"/>
                    </a:lnTo>
                    <a:lnTo>
                      <a:pt x="959" y="236"/>
                    </a:lnTo>
                    <a:lnTo>
                      <a:pt x="957" y="236"/>
                    </a:lnTo>
                    <a:lnTo>
                      <a:pt x="957" y="234"/>
                    </a:lnTo>
                    <a:lnTo>
                      <a:pt x="955" y="232"/>
                    </a:lnTo>
                    <a:lnTo>
                      <a:pt x="955" y="230"/>
                    </a:lnTo>
                    <a:lnTo>
                      <a:pt x="953" y="230"/>
                    </a:lnTo>
                    <a:lnTo>
                      <a:pt x="953" y="228"/>
                    </a:lnTo>
                    <a:lnTo>
                      <a:pt x="951" y="228"/>
                    </a:lnTo>
                    <a:lnTo>
                      <a:pt x="951" y="227"/>
                    </a:lnTo>
                    <a:lnTo>
                      <a:pt x="949" y="225"/>
                    </a:lnTo>
                    <a:lnTo>
                      <a:pt x="947" y="223"/>
                    </a:lnTo>
                    <a:lnTo>
                      <a:pt x="947" y="221"/>
                    </a:lnTo>
                    <a:lnTo>
                      <a:pt x="945" y="221"/>
                    </a:lnTo>
                    <a:lnTo>
                      <a:pt x="945" y="219"/>
                    </a:lnTo>
                    <a:lnTo>
                      <a:pt x="944" y="219"/>
                    </a:lnTo>
                    <a:lnTo>
                      <a:pt x="944" y="217"/>
                    </a:lnTo>
                    <a:lnTo>
                      <a:pt x="942" y="215"/>
                    </a:lnTo>
                    <a:lnTo>
                      <a:pt x="940" y="213"/>
                    </a:lnTo>
                    <a:lnTo>
                      <a:pt x="940" y="211"/>
                    </a:lnTo>
                    <a:lnTo>
                      <a:pt x="938" y="211"/>
                    </a:lnTo>
                    <a:lnTo>
                      <a:pt x="938" y="209"/>
                    </a:lnTo>
                    <a:lnTo>
                      <a:pt x="936" y="209"/>
                    </a:lnTo>
                    <a:lnTo>
                      <a:pt x="936" y="207"/>
                    </a:lnTo>
                    <a:lnTo>
                      <a:pt x="934" y="207"/>
                    </a:lnTo>
                    <a:lnTo>
                      <a:pt x="934" y="205"/>
                    </a:lnTo>
                    <a:lnTo>
                      <a:pt x="932" y="204"/>
                    </a:lnTo>
                    <a:lnTo>
                      <a:pt x="930" y="202"/>
                    </a:lnTo>
                    <a:lnTo>
                      <a:pt x="930" y="200"/>
                    </a:lnTo>
                    <a:lnTo>
                      <a:pt x="928" y="200"/>
                    </a:lnTo>
                    <a:lnTo>
                      <a:pt x="928" y="198"/>
                    </a:lnTo>
                    <a:lnTo>
                      <a:pt x="926" y="198"/>
                    </a:lnTo>
                    <a:lnTo>
                      <a:pt x="926" y="196"/>
                    </a:lnTo>
                    <a:lnTo>
                      <a:pt x="924" y="196"/>
                    </a:lnTo>
                    <a:lnTo>
                      <a:pt x="924" y="194"/>
                    </a:lnTo>
                    <a:lnTo>
                      <a:pt x="922" y="194"/>
                    </a:lnTo>
                    <a:lnTo>
                      <a:pt x="922" y="192"/>
                    </a:lnTo>
                    <a:lnTo>
                      <a:pt x="921" y="190"/>
                    </a:lnTo>
                    <a:lnTo>
                      <a:pt x="919" y="188"/>
                    </a:lnTo>
                    <a:lnTo>
                      <a:pt x="917" y="186"/>
                    </a:lnTo>
                    <a:lnTo>
                      <a:pt x="915" y="184"/>
                    </a:lnTo>
                    <a:lnTo>
                      <a:pt x="913" y="182"/>
                    </a:lnTo>
                    <a:lnTo>
                      <a:pt x="913" y="180"/>
                    </a:lnTo>
                    <a:lnTo>
                      <a:pt x="911" y="180"/>
                    </a:lnTo>
                    <a:lnTo>
                      <a:pt x="911" y="179"/>
                    </a:lnTo>
                    <a:lnTo>
                      <a:pt x="909" y="179"/>
                    </a:lnTo>
                    <a:lnTo>
                      <a:pt x="909" y="177"/>
                    </a:lnTo>
                    <a:lnTo>
                      <a:pt x="907" y="177"/>
                    </a:lnTo>
                    <a:lnTo>
                      <a:pt x="907" y="175"/>
                    </a:lnTo>
                    <a:lnTo>
                      <a:pt x="905" y="175"/>
                    </a:lnTo>
                    <a:lnTo>
                      <a:pt x="903" y="173"/>
                    </a:lnTo>
                    <a:lnTo>
                      <a:pt x="903" y="171"/>
                    </a:lnTo>
                    <a:lnTo>
                      <a:pt x="901" y="171"/>
                    </a:lnTo>
                    <a:lnTo>
                      <a:pt x="901" y="169"/>
                    </a:lnTo>
                    <a:lnTo>
                      <a:pt x="899" y="169"/>
                    </a:lnTo>
                    <a:lnTo>
                      <a:pt x="899" y="167"/>
                    </a:lnTo>
                    <a:lnTo>
                      <a:pt x="898" y="167"/>
                    </a:lnTo>
                    <a:lnTo>
                      <a:pt x="898" y="165"/>
                    </a:lnTo>
                    <a:lnTo>
                      <a:pt x="896" y="165"/>
                    </a:lnTo>
                    <a:lnTo>
                      <a:pt x="896" y="163"/>
                    </a:lnTo>
                    <a:lnTo>
                      <a:pt x="894" y="163"/>
                    </a:lnTo>
                    <a:lnTo>
                      <a:pt x="894" y="161"/>
                    </a:lnTo>
                    <a:lnTo>
                      <a:pt x="892" y="161"/>
                    </a:lnTo>
                    <a:lnTo>
                      <a:pt x="892" y="159"/>
                    </a:lnTo>
                    <a:lnTo>
                      <a:pt x="890" y="159"/>
                    </a:lnTo>
                    <a:lnTo>
                      <a:pt x="890" y="157"/>
                    </a:lnTo>
                    <a:lnTo>
                      <a:pt x="888" y="157"/>
                    </a:lnTo>
                    <a:lnTo>
                      <a:pt x="871" y="142"/>
                    </a:lnTo>
                    <a:lnTo>
                      <a:pt x="853" y="127"/>
                    </a:lnTo>
                    <a:lnTo>
                      <a:pt x="834" y="111"/>
                    </a:lnTo>
                    <a:lnTo>
                      <a:pt x="815" y="98"/>
                    </a:lnTo>
                    <a:lnTo>
                      <a:pt x="796" y="86"/>
                    </a:lnTo>
                    <a:lnTo>
                      <a:pt x="777" y="75"/>
                    </a:lnTo>
                    <a:lnTo>
                      <a:pt x="757" y="63"/>
                    </a:lnTo>
                    <a:lnTo>
                      <a:pt x="736" y="54"/>
                    </a:lnTo>
                    <a:lnTo>
                      <a:pt x="717" y="44"/>
                    </a:lnTo>
                    <a:lnTo>
                      <a:pt x="696" y="37"/>
                    </a:lnTo>
                    <a:lnTo>
                      <a:pt x="675" y="29"/>
                    </a:lnTo>
                    <a:lnTo>
                      <a:pt x="654" y="21"/>
                    </a:lnTo>
                    <a:lnTo>
                      <a:pt x="633" y="15"/>
                    </a:lnTo>
                    <a:lnTo>
                      <a:pt x="612" y="12"/>
                    </a:lnTo>
                    <a:lnTo>
                      <a:pt x="589" y="8"/>
                    </a:lnTo>
                    <a:lnTo>
                      <a:pt x="568" y="4"/>
                    </a:lnTo>
                    <a:lnTo>
                      <a:pt x="546" y="2"/>
                    </a:lnTo>
                    <a:lnTo>
                      <a:pt x="523" y="0"/>
                    </a:lnTo>
                    <a:lnTo>
                      <a:pt x="502" y="0"/>
                    </a:lnTo>
                    <a:lnTo>
                      <a:pt x="479" y="0"/>
                    </a:lnTo>
                    <a:lnTo>
                      <a:pt x="458" y="2"/>
                    </a:lnTo>
                    <a:lnTo>
                      <a:pt x="437" y="4"/>
                    </a:lnTo>
                    <a:lnTo>
                      <a:pt x="414" y="8"/>
                    </a:lnTo>
                    <a:lnTo>
                      <a:pt x="393" y="12"/>
                    </a:lnTo>
                    <a:lnTo>
                      <a:pt x="372" y="17"/>
                    </a:lnTo>
                    <a:lnTo>
                      <a:pt x="351" y="23"/>
                    </a:lnTo>
                    <a:lnTo>
                      <a:pt x="330" y="31"/>
                    </a:lnTo>
                    <a:lnTo>
                      <a:pt x="309" y="39"/>
                    </a:lnTo>
                    <a:lnTo>
                      <a:pt x="289" y="48"/>
                    </a:lnTo>
                    <a:lnTo>
                      <a:pt x="268" y="58"/>
                    </a:lnTo>
                    <a:lnTo>
                      <a:pt x="249" y="69"/>
                    </a:lnTo>
                    <a:lnTo>
                      <a:pt x="230" y="81"/>
                    </a:lnTo>
                    <a:lnTo>
                      <a:pt x="207" y="96"/>
                    </a:lnTo>
                    <a:lnTo>
                      <a:pt x="186" y="111"/>
                    </a:lnTo>
                    <a:lnTo>
                      <a:pt x="167" y="131"/>
                    </a:lnTo>
                    <a:lnTo>
                      <a:pt x="147" y="148"/>
                    </a:lnTo>
                    <a:lnTo>
                      <a:pt x="128" y="167"/>
                    </a:lnTo>
                    <a:lnTo>
                      <a:pt x="113" y="188"/>
                    </a:lnTo>
                    <a:lnTo>
                      <a:pt x="96" y="207"/>
                    </a:lnTo>
                    <a:lnTo>
                      <a:pt x="82" y="230"/>
                    </a:lnTo>
                    <a:lnTo>
                      <a:pt x="69" y="251"/>
                    </a:lnTo>
                    <a:lnTo>
                      <a:pt x="57" y="274"/>
                    </a:lnTo>
                    <a:lnTo>
                      <a:pt x="46" y="298"/>
                    </a:lnTo>
                    <a:lnTo>
                      <a:pt x="36" y="322"/>
                    </a:lnTo>
                    <a:lnTo>
                      <a:pt x="27" y="347"/>
                    </a:lnTo>
                    <a:lnTo>
                      <a:pt x="19" y="372"/>
                    </a:lnTo>
                    <a:lnTo>
                      <a:pt x="13" y="397"/>
                    </a:lnTo>
                    <a:lnTo>
                      <a:pt x="7" y="422"/>
                    </a:lnTo>
                    <a:lnTo>
                      <a:pt x="3" y="449"/>
                    </a:lnTo>
                    <a:lnTo>
                      <a:pt x="2" y="476"/>
                    </a:lnTo>
                    <a:lnTo>
                      <a:pt x="0" y="501"/>
                    </a:lnTo>
                    <a:lnTo>
                      <a:pt x="0" y="528"/>
                    </a:lnTo>
                    <a:lnTo>
                      <a:pt x="0" y="555"/>
                    </a:lnTo>
                    <a:lnTo>
                      <a:pt x="3" y="581"/>
                    </a:lnTo>
                    <a:lnTo>
                      <a:pt x="5" y="608"/>
                    </a:lnTo>
                    <a:lnTo>
                      <a:pt x="11" y="635"/>
                    </a:lnTo>
                    <a:lnTo>
                      <a:pt x="17" y="662"/>
                    </a:lnTo>
                    <a:lnTo>
                      <a:pt x="25" y="689"/>
                    </a:lnTo>
                    <a:lnTo>
                      <a:pt x="34" y="716"/>
                    </a:lnTo>
                    <a:lnTo>
                      <a:pt x="44" y="741"/>
                    </a:lnTo>
                    <a:lnTo>
                      <a:pt x="55" y="768"/>
                    </a:lnTo>
                    <a:lnTo>
                      <a:pt x="67" y="792"/>
                    </a:lnTo>
                    <a:lnTo>
                      <a:pt x="82" y="817"/>
                    </a:lnTo>
                    <a:lnTo>
                      <a:pt x="97" y="842"/>
                    </a:lnTo>
                    <a:lnTo>
                      <a:pt x="101" y="850"/>
                    </a:lnTo>
                    <a:lnTo>
                      <a:pt x="107" y="858"/>
                    </a:lnTo>
                    <a:lnTo>
                      <a:pt x="113" y="865"/>
                    </a:lnTo>
                    <a:lnTo>
                      <a:pt x="119" y="873"/>
                    </a:lnTo>
                    <a:lnTo>
                      <a:pt x="124" y="881"/>
                    </a:lnTo>
                    <a:lnTo>
                      <a:pt x="130" y="888"/>
                    </a:lnTo>
                    <a:lnTo>
                      <a:pt x="136" y="896"/>
                    </a:lnTo>
                    <a:lnTo>
                      <a:pt x="142" y="902"/>
                    </a:lnTo>
                    <a:lnTo>
                      <a:pt x="147" y="910"/>
                    </a:lnTo>
                    <a:lnTo>
                      <a:pt x="153" y="917"/>
                    </a:lnTo>
                    <a:lnTo>
                      <a:pt x="159" y="923"/>
                    </a:lnTo>
                    <a:lnTo>
                      <a:pt x="165" y="931"/>
                    </a:lnTo>
                    <a:lnTo>
                      <a:pt x="172" y="936"/>
                    </a:lnTo>
                    <a:lnTo>
                      <a:pt x="178" y="942"/>
                    </a:lnTo>
                    <a:lnTo>
                      <a:pt x="184" y="950"/>
                    </a:lnTo>
                    <a:lnTo>
                      <a:pt x="192" y="956"/>
                    </a:lnTo>
                    <a:lnTo>
                      <a:pt x="197" y="961"/>
                    </a:lnTo>
                    <a:lnTo>
                      <a:pt x="205" y="967"/>
                    </a:lnTo>
                    <a:lnTo>
                      <a:pt x="211" y="973"/>
                    </a:lnTo>
                    <a:lnTo>
                      <a:pt x="218" y="979"/>
                    </a:lnTo>
                    <a:lnTo>
                      <a:pt x="224" y="984"/>
                    </a:lnTo>
                    <a:lnTo>
                      <a:pt x="232" y="990"/>
                    </a:lnTo>
                    <a:lnTo>
                      <a:pt x="238" y="996"/>
                    </a:lnTo>
                    <a:lnTo>
                      <a:pt x="245" y="1000"/>
                    </a:lnTo>
                    <a:lnTo>
                      <a:pt x="253" y="1005"/>
                    </a:lnTo>
                    <a:lnTo>
                      <a:pt x="261" y="1011"/>
                    </a:lnTo>
                    <a:lnTo>
                      <a:pt x="266" y="1015"/>
                    </a:lnTo>
                    <a:lnTo>
                      <a:pt x="274" y="1021"/>
                    </a:lnTo>
                    <a:lnTo>
                      <a:pt x="282" y="1025"/>
                    </a:lnTo>
                    <a:lnTo>
                      <a:pt x="289" y="1030"/>
                    </a:lnTo>
                    <a:lnTo>
                      <a:pt x="297" y="1034"/>
                    </a:lnTo>
                    <a:lnTo>
                      <a:pt x="305" y="1038"/>
                    </a:lnTo>
                    <a:lnTo>
                      <a:pt x="307" y="1040"/>
                    </a:lnTo>
                    <a:lnTo>
                      <a:pt x="309" y="1040"/>
                    </a:lnTo>
                    <a:lnTo>
                      <a:pt x="309" y="1042"/>
                    </a:lnTo>
                    <a:lnTo>
                      <a:pt x="310" y="1042"/>
                    </a:lnTo>
                    <a:lnTo>
                      <a:pt x="312" y="1042"/>
                    </a:lnTo>
                    <a:lnTo>
                      <a:pt x="312" y="1044"/>
                    </a:lnTo>
                    <a:lnTo>
                      <a:pt x="314" y="1044"/>
                    </a:lnTo>
                    <a:lnTo>
                      <a:pt x="316" y="1044"/>
                    </a:lnTo>
                    <a:lnTo>
                      <a:pt x="316" y="1046"/>
                    </a:lnTo>
                    <a:lnTo>
                      <a:pt x="318" y="1046"/>
                    </a:lnTo>
                    <a:lnTo>
                      <a:pt x="320" y="1048"/>
                    </a:lnTo>
                    <a:lnTo>
                      <a:pt x="322" y="1048"/>
                    </a:lnTo>
                    <a:lnTo>
                      <a:pt x="324" y="1050"/>
                    </a:lnTo>
                    <a:lnTo>
                      <a:pt x="326" y="1050"/>
                    </a:lnTo>
                    <a:lnTo>
                      <a:pt x="328" y="1050"/>
                    </a:lnTo>
                    <a:lnTo>
                      <a:pt x="328" y="1052"/>
                    </a:lnTo>
                    <a:lnTo>
                      <a:pt x="330" y="1052"/>
                    </a:lnTo>
                    <a:lnTo>
                      <a:pt x="332" y="1052"/>
                    </a:lnTo>
                    <a:lnTo>
                      <a:pt x="332" y="1053"/>
                    </a:lnTo>
                    <a:lnTo>
                      <a:pt x="333" y="1053"/>
                    </a:lnTo>
                    <a:lnTo>
                      <a:pt x="335" y="1053"/>
                    </a:lnTo>
                    <a:lnTo>
                      <a:pt x="335" y="1055"/>
                    </a:lnTo>
                    <a:lnTo>
                      <a:pt x="337" y="1055"/>
                    </a:lnTo>
                    <a:lnTo>
                      <a:pt x="339" y="1055"/>
                    </a:lnTo>
                    <a:lnTo>
                      <a:pt x="339" y="1057"/>
                    </a:lnTo>
                    <a:lnTo>
                      <a:pt x="341" y="1057"/>
                    </a:lnTo>
                    <a:lnTo>
                      <a:pt x="343" y="1059"/>
                    </a:lnTo>
                    <a:lnTo>
                      <a:pt x="345" y="1059"/>
                    </a:lnTo>
                    <a:lnTo>
                      <a:pt x="347" y="1059"/>
                    </a:lnTo>
                    <a:lnTo>
                      <a:pt x="347" y="1061"/>
                    </a:lnTo>
                    <a:lnTo>
                      <a:pt x="349" y="1061"/>
                    </a:lnTo>
                    <a:lnTo>
                      <a:pt x="351" y="1061"/>
                    </a:lnTo>
                    <a:lnTo>
                      <a:pt x="351" y="1063"/>
                    </a:lnTo>
                    <a:lnTo>
                      <a:pt x="353" y="1063"/>
                    </a:lnTo>
                    <a:lnTo>
                      <a:pt x="355" y="1063"/>
                    </a:lnTo>
                    <a:lnTo>
                      <a:pt x="355" y="1065"/>
                    </a:lnTo>
                    <a:lnTo>
                      <a:pt x="356" y="1065"/>
                    </a:lnTo>
                    <a:lnTo>
                      <a:pt x="358" y="1065"/>
                    </a:lnTo>
                    <a:lnTo>
                      <a:pt x="360" y="1067"/>
                    </a:lnTo>
                    <a:lnTo>
                      <a:pt x="362" y="1067"/>
                    </a:lnTo>
                    <a:lnTo>
                      <a:pt x="364" y="1067"/>
                    </a:lnTo>
                    <a:lnTo>
                      <a:pt x="364" y="1069"/>
                    </a:lnTo>
                    <a:lnTo>
                      <a:pt x="366" y="1069"/>
                    </a:lnTo>
                    <a:lnTo>
                      <a:pt x="368" y="1069"/>
                    </a:lnTo>
                    <a:lnTo>
                      <a:pt x="368" y="1071"/>
                    </a:lnTo>
                    <a:lnTo>
                      <a:pt x="370" y="1071"/>
                    </a:lnTo>
                    <a:lnTo>
                      <a:pt x="372" y="1071"/>
                    </a:lnTo>
                    <a:lnTo>
                      <a:pt x="374" y="1071"/>
                    </a:lnTo>
                    <a:lnTo>
                      <a:pt x="374" y="1073"/>
                    </a:lnTo>
                    <a:lnTo>
                      <a:pt x="376" y="1073"/>
                    </a:lnTo>
                    <a:lnTo>
                      <a:pt x="378" y="1073"/>
                    </a:lnTo>
                    <a:lnTo>
                      <a:pt x="378" y="1075"/>
                    </a:lnTo>
                    <a:lnTo>
                      <a:pt x="380" y="1075"/>
                    </a:lnTo>
                    <a:lnTo>
                      <a:pt x="381" y="1075"/>
                    </a:lnTo>
                    <a:lnTo>
                      <a:pt x="383" y="1075"/>
                    </a:lnTo>
                    <a:lnTo>
                      <a:pt x="383" y="1076"/>
                    </a:lnTo>
                    <a:lnTo>
                      <a:pt x="385" y="1076"/>
                    </a:lnTo>
                    <a:lnTo>
                      <a:pt x="387" y="1076"/>
                    </a:lnTo>
                    <a:lnTo>
                      <a:pt x="389" y="1078"/>
                    </a:lnTo>
                    <a:lnTo>
                      <a:pt x="391" y="1078"/>
                    </a:lnTo>
                    <a:lnTo>
                      <a:pt x="393" y="1078"/>
                    </a:lnTo>
                    <a:lnTo>
                      <a:pt x="395" y="1080"/>
                    </a:lnTo>
                    <a:lnTo>
                      <a:pt x="397" y="1080"/>
                    </a:lnTo>
                    <a:lnTo>
                      <a:pt x="399" y="1080"/>
                    </a:lnTo>
                    <a:lnTo>
                      <a:pt x="401" y="1082"/>
                    </a:lnTo>
                    <a:lnTo>
                      <a:pt x="403" y="1082"/>
                    </a:lnTo>
                    <a:lnTo>
                      <a:pt x="404" y="1082"/>
                    </a:lnTo>
                    <a:lnTo>
                      <a:pt x="404" y="1084"/>
                    </a:lnTo>
                    <a:lnTo>
                      <a:pt x="406" y="1084"/>
                    </a:lnTo>
                    <a:lnTo>
                      <a:pt x="408" y="1084"/>
                    </a:lnTo>
                    <a:lnTo>
                      <a:pt x="410" y="1084"/>
                    </a:lnTo>
                    <a:lnTo>
                      <a:pt x="410" y="1086"/>
                    </a:lnTo>
                    <a:lnTo>
                      <a:pt x="412" y="1086"/>
                    </a:lnTo>
                    <a:lnTo>
                      <a:pt x="414" y="1086"/>
                    </a:lnTo>
                    <a:lnTo>
                      <a:pt x="416" y="1086"/>
                    </a:lnTo>
                    <a:lnTo>
                      <a:pt x="418" y="1088"/>
                    </a:lnTo>
                    <a:lnTo>
                      <a:pt x="420" y="1088"/>
                    </a:lnTo>
                    <a:lnTo>
                      <a:pt x="422" y="1088"/>
                    </a:lnTo>
                    <a:lnTo>
                      <a:pt x="424" y="1088"/>
                    </a:lnTo>
                    <a:lnTo>
                      <a:pt x="424" y="1090"/>
                    </a:lnTo>
                    <a:lnTo>
                      <a:pt x="426" y="1090"/>
                    </a:lnTo>
                    <a:lnTo>
                      <a:pt x="427" y="1090"/>
                    </a:lnTo>
                    <a:lnTo>
                      <a:pt x="429" y="1090"/>
                    </a:lnTo>
                    <a:lnTo>
                      <a:pt x="429" y="1092"/>
                    </a:lnTo>
                    <a:lnTo>
                      <a:pt x="431" y="1092"/>
                    </a:lnTo>
                    <a:lnTo>
                      <a:pt x="433" y="1092"/>
                    </a:lnTo>
                    <a:lnTo>
                      <a:pt x="435" y="1092"/>
                    </a:lnTo>
                    <a:lnTo>
                      <a:pt x="437" y="1092"/>
                    </a:lnTo>
                    <a:lnTo>
                      <a:pt x="439" y="1094"/>
                    </a:lnTo>
                    <a:lnTo>
                      <a:pt x="441" y="1094"/>
                    </a:lnTo>
                    <a:lnTo>
                      <a:pt x="443" y="1094"/>
                    </a:lnTo>
                    <a:lnTo>
                      <a:pt x="445" y="1094"/>
                    </a:lnTo>
                    <a:lnTo>
                      <a:pt x="445" y="1096"/>
                    </a:lnTo>
                    <a:lnTo>
                      <a:pt x="447" y="1096"/>
                    </a:lnTo>
                    <a:lnTo>
                      <a:pt x="449" y="1096"/>
                    </a:lnTo>
                    <a:lnTo>
                      <a:pt x="451" y="1096"/>
                    </a:lnTo>
                    <a:lnTo>
                      <a:pt x="452" y="1096"/>
                    </a:lnTo>
                    <a:lnTo>
                      <a:pt x="452" y="1098"/>
                    </a:lnTo>
                    <a:lnTo>
                      <a:pt x="454" y="1098"/>
                    </a:lnTo>
                    <a:lnTo>
                      <a:pt x="456" y="1098"/>
                    </a:lnTo>
                    <a:lnTo>
                      <a:pt x="458" y="1098"/>
                    </a:lnTo>
                    <a:lnTo>
                      <a:pt x="460" y="1098"/>
                    </a:lnTo>
                    <a:lnTo>
                      <a:pt x="460" y="1099"/>
                    </a:lnTo>
                    <a:lnTo>
                      <a:pt x="462" y="1099"/>
                    </a:lnTo>
                    <a:lnTo>
                      <a:pt x="464" y="1099"/>
                    </a:lnTo>
                    <a:lnTo>
                      <a:pt x="466" y="1099"/>
                    </a:lnTo>
                    <a:lnTo>
                      <a:pt x="468" y="1099"/>
                    </a:lnTo>
                    <a:lnTo>
                      <a:pt x="470" y="1099"/>
                    </a:lnTo>
                    <a:lnTo>
                      <a:pt x="470" y="1101"/>
                    </a:lnTo>
                    <a:lnTo>
                      <a:pt x="472" y="1101"/>
                    </a:lnTo>
                    <a:lnTo>
                      <a:pt x="474" y="1101"/>
                    </a:lnTo>
                    <a:lnTo>
                      <a:pt x="475" y="1101"/>
                    </a:lnTo>
                    <a:lnTo>
                      <a:pt x="477" y="1101"/>
                    </a:lnTo>
                    <a:lnTo>
                      <a:pt x="479" y="1101"/>
                    </a:lnTo>
                    <a:lnTo>
                      <a:pt x="479" y="1103"/>
                    </a:lnTo>
                    <a:lnTo>
                      <a:pt x="481" y="1103"/>
                    </a:lnTo>
                    <a:lnTo>
                      <a:pt x="483" y="1103"/>
                    </a:lnTo>
                    <a:lnTo>
                      <a:pt x="485" y="1103"/>
                    </a:lnTo>
                    <a:lnTo>
                      <a:pt x="487" y="1103"/>
                    </a:lnTo>
                    <a:lnTo>
                      <a:pt x="489" y="1103"/>
                    </a:lnTo>
                    <a:lnTo>
                      <a:pt x="491" y="1105"/>
                    </a:lnTo>
                    <a:lnTo>
                      <a:pt x="493" y="1105"/>
                    </a:lnTo>
                    <a:lnTo>
                      <a:pt x="495" y="1105"/>
                    </a:lnTo>
                    <a:lnTo>
                      <a:pt x="497" y="1105"/>
                    </a:lnTo>
                    <a:lnTo>
                      <a:pt x="498" y="1105"/>
                    </a:lnTo>
                    <a:lnTo>
                      <a:pt x="500" y="1105"/>
                    </a:lnTo>
                    <a:lnTo>
                      <a:pt x="502" y="1105"/>
                    </a:lnTo>
                    <a:lnTo>
                      <a:pt x="504" y="1107"/>
                    </a:lnTo>
                    <a:lnTo>
                      <a:pt x="506" y="1107"/>
                    </a:lnTo>
                    <a:lnTo>
                      <a:pt x="508" y="1107"/>
                    </a:lnTo>
                    <a:lnTo>
                      <a:pt x="510" y="1107"/>
                    </a:lnTo>
                    <a:lnTo>
                      <a:pt x="512" y="1107"/>
                    </a:lnTo>
                    <a:lnTo>
                      <a:pt x="514" y="1107"/>
                    </a:lnTo>
                    <a:lnTo>
                      <a:pt x="516" y="1107"/>
                    </a:lnTo>
                    <a:lnTo>
                      <a:pt x="518" y="1107"/>
                    </a:lnTo>
                    <a:lnTo>
                      <a:pt x="518" y="1109"/>
                    </a:lnTo>
                    <a:lnTo>
                      <a:pt x="520" y="1109"/>
                    </a:lnTo>
                    <a:lnTo>
                      <a:pt x="521" y="1109"/>
                    </a:lnTo>
                    <a:lnTo>
                      <a:pt x="523" y="1109"/>
                    </a:lnTo>
                    <a:lnTo>
                      <a:pt x="525" y="1109"/>
                    </a:lnTo>
                    <a:lnTo>
                      <a:pt x="527" y="1109"/>
                    </a:lnTo>
                    <a:lnTo>
                      <a:pt x="529" y="1109"/>
                    </a:lnTo>
                    <a:lnTo>
                      <a:pt x="531" y="1109"/>
                    </a:lnTo>
                    <a:lnTo>
                      <a:pt x="533" y="1109"/>
                    </a:lnTo>
                    <a:lnTo>
                      <a:pt x="535" y="1109"/>
                    </a:lnTo>
                    <a:lnTo>
                      <a:pt x="537" y="1109"/>
                    </a:lnTo>
                    <a:lnTo>
                      <a:pt x="539" y="1109"/>
                    </a:lnTo>
                    <a:lnTo>
                      <a:pt x="541" y="1109"/>
                    </a:lnTo>
                    <a:lnTo>
                      <a:pt x="541" y="1111"/>
                    </a:lnTo>
                    <a:lnTo>
                      <a:pt x="543" y="1111"/>
                    </a:lnTo>
                    <a:lnTo>
                      <a:pt x="545" y="1111"/>
                    </a:lnTo>
                    <a:lnTo>
                      <a:pt x="546" y="1111"/>
                    </a:lnTo>
                    <a:lnTo>
                      <a:pt x="548" y="1111"/>
                    </a:lnTo>
                    <a:lnTo>
                      <a:pt x="550" y="1111"/>
                    </a:lnTo>
                    <a:lnTo>
                      <a:pt x="552" y="1111"/>
                    </a:lnTo>
                    <a:lnTo>
                      <a:pt x="554" y="1111"/>
                    </a:lnTo>
                    <a:lnTo>
                      <a:pt x="556" y="1111"/>
                    </a:lnTo>
                    <a:lnTo>
                      <a:pt x="558" y="1111"/>
                    </a:lnTo>
                    <a:lnTo>
                      <a:pt x="560" y="1111"/>
                    </a:lnTo>
                    <a:lnTo>
                      <a:pt x="562" y="1111"/>
                    </a:lnTo>
                    <a:lnTo>
                      <a:pt x="564" y="1111"/>
                    </a:lnTo>
                    <a:lnTo>
                      <a:pt x="566" y="1111"/>
                    </a:lnTo>
                    <a:lnTo>
                      <a:pt x="568" y="1111"/>
                    </a:lnTo>
                    <a:lnTo>
                      <a:pt x="569" y="1111"/>
                    </a:lnTo>
                    <a:lnTo>
                      <a:pt x="571" y="1111"/>
                    </a:lnTo>
                    <a:lnTo>
                      <a:pt x="573" y="1111"/>
                    </a:lnTo>
                    <a:lnTo>
                      <a:pt x="575" y="1111"/>
                    </a:lnTo>
                    <a:lnTo>
                      <a:pt x="577" y="1111"/>
                    </a:lnTo>
                    <a:lnTo>
                      <a:pt x="579" y="1111"/>
                    </a:lnTo>
                    <a:lnTo>
                      <a:pt x="581" y="1111"/>
                    </a:lnTo>
                    <a:lnTo>
                      <a:pt x="583" y="1111"/>
                    </a:lnTo>
                    <a:lnTo>
                      <a:pt x="585" y="1111"/>
                    </a:lnTo>
                    <a:lnTo>
                      <a:pt x="587" y="1111"/>
                    </a:lnTo>
                    <a:lnTo>
                      <a:pt x="589" y="1111"/>
                    </a:lnTo>
                    <a:lnTo>
                      <a:pt x="591" y="1111"/>
                    </a:lnTo>
                    <a:lnTo>
                      <a:pt x="592" y="1111"/>
                    </a:lnTo>
                    <a:lnTo>
                      <a:pt x="594" y="1111"/>
                    </a:lnTo>
                    <a:lnTo>
                      <a:pt x="596" y="1111"/>
                    </a:lnTo>
                    <a:lnTo>
                      <a:pt x="598" y="1111"/>
                    </a:lnTo>
                    <a:lnTo>
                      <a:pt x="600" y="1111"/>
                    </a:lnTo>
                    <a:lnTo>
                      <a:pt x="602" y="1111"/>
                    </a:lnTo>
                    <a:lnTo>
                      <a:pt x="604" y="1111"/>
                    </a:lnTo>
                    <a:lnTo>
                      <a:pt x="606" y="1111"/>
                    </a:lnTo>
                    <a:lnTo>
                      <a:pt x="608" y="1111"/>
                    </a:lnTo>
                    <a:lnTo>
                      <a:pt x="610" y="1111"/>
                    </a:lnTo>
                    <a:lnTo>
                      <a:pt x="612" y="1111"/>
                    </a:lnTo>
                    <a:lnTo>
                      <a:pt x="612" y="1109"/>
                    </a:lnTo>
                    <a:lnTo>
                      <a:pt x="614" y="1109"/>
                    </a:lnTo>
                    <a:lnTo>
                      <a:pt x="615" y="1109"/>
                    </a:lnTo>
                    <a:lnTo>
                      <a:pt x="617" y="1109"/>
                    </a:lnTo>
                    <a:lnTo>
                      <a:pt x="619" y="1109"/>
                    </a:lnTo>
                    <a:lnTo>
                      <a:pt x="621" y="1109"/>
                    </a:lnTo>
                    <a:lnTo>
                      <a:pt x="623" y="1109"/>
                    </a:lnTo>
                    <a:lnTo>
                      <a:pt x="625" y="1109"/>
                    </a:lnTo>
                    <a:lnTo>
                      <a:pt x="627" y="1109"/>
                    </a:lnTo>
                    <a:lnTo>
                      <a:pt x="629" y="1109"/>
                    </a:lnTo>
                    <a:lnTo>
                      <a:pt x="631" y="1109"/>
                    </a:lnTo>
                    <a:lnTo>
                      <a:pt x="633" y="1107"/>
                    </a:lnTo>
                    <a:lnTo>
                      <a:pt x="635" y="1107"/>
                    </a:lnTo>
                    <a:lnTo>
                      <a:pt x="637" y="1107"/>
                    </a:lnTo>
                    <a:lnTo>
                      <a:pt x="639" y="1107"/>
                    </a:lnTo>
                    <a:lnTo>
                      <a:pt x="640" y="1107"/>
                    </a:lnTo>
                    <a:lnTo>
                      <a:pt x="642" y="1107"/>
                    </a:lnTo>
                    <a:lnTo>
                      <a:pt x="644" y="1107"/>
                    </a:lnTo>
                    <a:lnTo>
                      <a:pt x="646" y="1107"/>
                    </a:lnTo>
                    <a:lnTo>
                      <a:pt x="646" y="1105"/>
                    </a:lnTo>
                    <a:lnTo>
                      <a:pt x="648" y="1105"/>
                    </a:lnTo>
                    <a:lnTo>
                      <a:pt x="650" y="1105"/>
                    </a:lnTo>
                    <a:lnTo>
                      <a:pt x="652" y="1105"/>
                    </a:lnTo>
                    <a:lnTo>
                      <a:pt x="654" y="1105"/>
                    </a:lnTo>
                    <a:lnTo>
                      <a:pt x="656" y="1105"/>
                    </a:lnTo>
                    <a:lnTo>
                      <a:pt x="658" y="1105"/>
                    </a:lnTo>
                    <a:lnTo>
                      <a:pt x="660" y="1105"/>
                    </a:lnTo>
                    <a:lnTo>
                      <a:pt x="660" y="1103"/>
                    </a:lnTo>
                    <a:lnTo>
                      <a:pt x="662" y="1103"/>
                    </a:lnTo>
                    <a:lnTo>
                      <a:pt x="663" y="1103"/>
                    </a:lnTo>
                    <a:lnTo>
                      <a:pt x="665" y="1103"/>
                    </a:lnTo>
                    <a:lnTo>
                      <a:pt x="667" y="1103"/>
                    </a:lnTo>
                    <a:lnTo>
                      <a:pt x="669" y="1103"/>
                    </a:lnTo>
                    <a:lnTo>
                      <a:pt x="671" y="1101"/>
                    </a:lnTo>
                    <a:lnTo>
                      <a:pt x="673" y="1101"/>
                    </a:lnTo>
                    <a:lnTo>
                      <a:pt x="675" y="1101"/>
                    </a:lnTo>
                    <a:lnTo>
                      <a:pt x="677" y="1101"/>
                    </a:lnTo>
                    <a:lnTo>
                      <a:pt x="679" y="1101"/>
                    </a:lnTo>
                    <a:lnTo>
                      <a:pt x="679" y="1099"/>
                    </a:lnTo>
                    <a:lnTo>
                      <a:pt x="681" y="1099"/>
                    </a:lnTo>
                    <a:lnTo>
                      <a:pt x="683" y="1099"/>
                    </a:lnTo>
                    <a:lnTo>
                      <a:pt x="685" y="1099"/>
                    </a:lnTo>
                    <a:lnTo>
                      <a:pt x="686" y="1099"/>
                    </a:lnTo>
                    <a:lnTo>
                      <a:pt x="688" y="1099"/>
                    </a:lnTo>
                    <a:lnTo>
                      <a:pt x="690" y="1098"/>
                    </a:lnTo>
                    <a:lnTo>
                      <a:pt x="692" y="1098"/>
                    </a:lnTo>
                    <a:lnTo>
                      <a:pt x="694" y="1098"/>
                    </a:lnTo>
                    <a:lnTo>
                      <a:pt x="696" y="1098"/>
                    </a:lnTo>
                    <a:lnTo>
                      <a:pt x="698" y="1098"/>
                    </a:lnTo>
                    <a:lnTo>
                      <a:pt x="698" y="1096"/>
                    </a:lnTo>
                    <a:lnTo>
                      <a:pt x="700" y="1096"/>
                    </a:lnTo>
                    <a:lnTo>
                      <a:pt x="702" y="1096"/>
                    </a:lnTo>
                    <a:lnTo>
                      <a:pt x="704" y="1096"/>
                    </a:lnTo>
                    <a:lnTo>
                      <a:pt x="706" y="1096"/>
                    </a:lnTo>
                    <a:lnTo>
                      <a:pt x="706" y="1094"/>
                    </a:lnTo>
                    <a:lnTo>
                      <a:pt x="708" y="1094"/>
                    </a:lnTo>
                    <a:lnTo>
                      <a:pt x="710" y="1094"/>
                    </a:lnTo>
                    <a:lnTo>
                      <a:pt x="711" y="1094"/>
                    </a:lnTo>
                    <a:lnTo>
                      <a:pt x="711" y="1092"/>
                    </a:lnTo>
                    <a:lnTo>
                      <a:pt x="713" y="1092"/>
                    </a:lnTo>
                    <a:lnTo>
                      <a:pt x="715" y="1092"/>
                    </a:lnTo>
                    <a:lnTo>
                      <a:pt x="717" y="1092"/>
                    </a:lnTo>
                    <a:lnTo>
                      <a:pt x="719" y="1090"/>
                    </a:lnTo>
                    <a:lnTo>
                      <a:pt x="721" y="1090"/>
                    </a:lnTo>
                    <a:lnTo>
                      <a:pt x="723" y="1090"/>
                    </a:lnTo>
                    <a:lnTo>
                      <a:pt x="725" y="1090"/>
                    </a:lnTo>
                    <a:lnTo>
                      <a:pt x="725" y="1088"/>
                    </a:lnTo>
                    <a:lnTo>
                      <a:pt x="727" y="1088"/>
                    </a:lnTo>
                    <a:lnTo>
                      <a:pt x="729" y="1088"/>
                    </a:lnTo>
                    <a:lnTo>
                      <a:pt x="731" y="1088"/>
                    </a:lnTo>
                    <a:lnTo>
                      <a:pt x="731" y="1086"/>
                    </a:lnTo>
                    <a:lnTo>
                      <a:pt x="733" y="1086"/>
                    </a:lnTo>
                    <a:lnTo>
                      <a:pt x="734" y="1086"/>
                    </a:lnTo>
                    <a:lnTo>
                      <a:pt x="736" y="1086"/>
                    </a:lnTo>
                    <a:lnTo>
                      <a:pt x="736" y="1084"/>
                    </a:lnTo>
                    <a:lnTo>
                      <a:pt x="738" y="1084"/>
                    </a:lnTo>
                    <a:lnTo>
                      <a:pt x="740" y="1084"/>
                    </a:lnTo>
                    <a:lnTo>
                      <a:pt x="742" y="1084"/>
                    </a:lnTo>
                    <a:lnTo>
                      <a:pt x="742" y="1082"/>
                    </a:lnTo>
                    <a:lnTo>
                      <a:pt x="744" y="1082"/>
                    </a:lnTo>
                    <a:lnTo>
                      <a:pt x="746" y="1082"/>
                    </a:lnTo>
                    <a:lnTo>
                      <a:pt x="748" y="1082"/>
                    </a:lnTo>
                    <a:lnTo>
                      <a:pt x="748" y="1080"/>
                    </a:lnTo>
                    <a:lnTo>
                      <a:pt x="750" y="1080"/>
                    </a:lnTo>
                    <a:lnTo>
                      <a:pt x="752" y="1080"/>
                    </a:lnTo>
                    <a:lnTo>
                      <a:pt x="754" y="1080"/>
                    </a:lnTo>
                    <a:lnTo>
                      <a:pt x="754" y="1078"/>
                    </a:lnTo>
                    <a:lnTo>
                      <a:pt x="756" y="1078"/>
                    </a:lnTo>
                    <a:lnTo>
                      <a:pt x="757" y="1078"/>
                    </a:lnTo>
                    <a:lnTo>
                      <a:pt x="757" y="1076"/>
                    </a:lnTo>
                    <a:lnTo>
                      <a:pt x="759" y="1076"/>
                    </a:lnTo>
                    <a:lnTo>
                      <a:pt x="761" y="1076"/>
                    </a:lnTo>
                    <a:lnTo>
                      <a:pt x="763" y="1076"/>
                    </a:lnTo>
                    <a:lnTo>
                      <a:pt x="763" y="1075"/>
                    </a:lnTo>
                    <a:lnTo>
                      <a:pt x="765" y="1075"/>
                    </a:lnTo>
                    <a:lnTo>
                      <a:pt x="767" y="1075"/>
                    </a:lnTo>
                    <a:lnTo>
                      <a:pt x="769" y="1073"/>
                    </a:lnTo>
                    <a:lnTo>
                      <a:pt x="771" y="1073"/>
                    </a:lnTo>
                    <a:lnTo>
                      <a:pt x="773" y="1071"/>
                    </a:lnTo>
                    <a:lnTo>
                      <a:pt x="775" y="1071"/>
                    </a:lnTo>
                    <a:lnTo>
                      <a:pt x="777" y="1071"/>
                    </a:lnTo>
                    <a:lnTo>
                      <a:pt x="777" y="1069"/>
                    </a:lnTo>
                    <a:lnTo>
                      <a:pt x="779" y="1069"/>
                    </a:lnTo>
                    <a:lnTo>
                      <a:pt x="780" y="1069"/>
                    </a:lnTo>
                    <a:lnTo>
                      <a:pt x="780" y="1067"/>
                    </a:lnTo>
                    <a:lnTo>
                      <a:pt x="782" y="1067"/>
                    </a:lnTo>
                    <a:lnTo>
                      <a:pt x="784" y="1067"/>
                    </a:lnTo>
                    <a:lnTo>
                      <a:pt x="786" y="1065"/>
                    </a:lnTo>
                    <a:lnTo>
                      <a:pt x="788" y="1065"/>
                    </a:lnTo>
                    <a:lnTo>
                      <a:pt x="790" y="1063"/>
                    </a:lnTo>
                    <a:lnTo>
                      <a:pt x="792" y="1063"/>
                    </a:lnTo>
                    <a:lnTo>
                      <a:pt x="794" y="1061"/>
                    </a:lnTo>
                    <a:lnTo>
                      <a:pt x="796" y="1061"/>
                    </a:lnTo>
                    <a:lnTo>
                      <a:pt x="798" y="1059"/>
                    </a:lnTo>
                    <a:lnTo>
                      <a:pt x="800" y="1059"/>
                    </a:lnTo>
                    <a:lnTo>
                      <a:pt x="802" y="1059"/>
                    </a:lnTo>
                    <a:lnTo>
                      <a:pt x="802" y="1057"/>
                    </a:lnTo>
                    <a:lnTo>
                      <a:pt x="804" y="1057"/>
                    </a:lnTo>
                    <a:lnTo>
                      <a:pt x="805" y="1057"/>
                    </a:lnTo>
                    <a:lnTo>
                      <a:pt x="805" y="1055"/>
                    </a:lnTo>
                    <a:lnTo>
                      <a:pt x="807" y="1055"/>
                    </a:lnTo>
                    <a:lnTo>
                      <a:pt x="809" y="1055"/>
                    </a:lnTo>
                    <a:lnTo>
                      <a:pt x="809" y="1053"/>
                    </a:lnTo>
                    <a:lnTo>
                      <a:pt x="811" y="1053"/>
                    </a:lnTo>
                    <a:lnTo>
                      <a:pt x="813" y="1052"/>
                    </a:lnTo>
                    <a:lnTo>
                      <a:pt x="815" y="1052"/>
                    </a:lnTo>
                    <a:lnTo>
                      <a:pt x="815" y="1050"/>
                    </a:lnTo>
                    <a:lnTo>
                      <a:pt x="817" y="1050"/>
                    </a:lnTo>
                    <a:lnTo>
                      <a:pt x="819" y="1050"/>
                    </a:lnTo>
                    <a:lnTo>
                      <a:pt x="819" y="1048"/>
                    </a:lnTo>
                    <a:lnTo>
                      <a:pt x="821" y="1048"/>
                    </a:lnTo>
                    <a:lnTo>
                      <a:pt x="823" y="1048"/>
                    </a:lnTo>
                    <a:lnTo>
                      <a:pt x="823" y="1046"/>
                    </a:lnTo>
                    <a:lnTo>
                      <a:pt x="825" y="1046"/>
                    </a:lnTo>
                    <a:lnTo>
                      <a:pt x="827" y="1044"/>
                    </a:lnTo>
                    <a:lnTo>
                      <a:pt x="828" y="1044"/>
                    </a:lnTo>
                    <a:lnTo>
                      <a:pt x="828" y="1042"/>
                    </a:lnTo>
                    <a:lnTo>
                      <a:pt x="830" y="1042"/>
                    </a:lnTo>
                    <a:lnTo>
                      <a:pt x="832" y="1042"/>
                    </a:lnTo>
                    <a:lnTo>
                      <a:pt x="832" y="1040"/>
                    </a:lnTo>
                    <a:lnTo>
                      <a:pt x="834" y="1040"/>
                    </a:lnTo>
                    <a:lnTo>
                      <a:pt x="836" y="1038"/>
                    </a:lnTo>
                    <a:lnTo>
                      <a:pt x="838" y="1038"/>
                    </a:lnTo>
                    <a:lnTo>
                      <a:pt x="838" y="1036"/>
                    </a:lnTo>
                    <a:lnTo>
                      <a:pt x="840" y="1036"/>
                    </a:lnTo>
                    <a:lnTo>
                      <a:pt x="842" y="1036"/>
                    </a:lnTo>
                    <a:lnTo>
                      <a:pt x="842" y="1034"/>
                    </a:lnTo>
                    <a:lnTo>
                      <a:pt x="844" y="1034"/>
                    </a:lnTo>
                    <a:lnTo>
                      <a:pt x="846" y="1032"/>
                    </a:lnTo>
                    <a:lnTo>
                      <a:pt x="848" y="1032"/>
                    </a:lnTo>
                    <a:lnTo>
                      <a:pt x="848" y="1030"/>
                    </a:lnTo>
                    <a:lnTo>
                      <a:pt x="850" y="1030"/>
                    </a:lnTo>
                    <a:lnTo>
                      <a:pt x="851" y="1028"/>
                    </a:lnTo>
                    <a:lnTo>
                      <a:pt x="853" y="1028"/>
                    </a:lnTo>
                    <a:lnTo>
                      <a:pt x="853" y="1027"/>
                    </a:lnTo>
                    <a:lnTo>
                      <a:pt x="855" y="1027"/>
                    </a:lnTo>
                    <a:lnTo>
                      <a:pt x="857" y="1025"/>
                    </a:lnTo>
                    <a:lnTo>
                      <a:pt x="859" y="1025"/>
                    </a:lnTo>
                    <a:lnTo>
                      <a:pt x="859" y="1023"/>
                    </a:lnTo>
                    <a:lnTo>
                      <a:pt x="861" y="1023"/>
                    </a:lnTo>
                    <a:lnTo>
                      <a:pt x="863" y="1021"/>
                    </a:lnTo>
                    <a:lnTo>
                      <a:pt x="865" y="1019"/>
                    </a:lnTo>
                    <a:lnTo>
                      <a:pt x="867" y="1019"/>
                    </a:lnTo>
                    <a:lnTo>
                      <a:pt x="869" y="1017"/>
                    </a:lnTo>
                    <a:lnTo>
                      <a:pt x="871" y="1015"/>
                    </a:lnTo>
                    <a:lnTo>
                      <a:pt x="873" y="1015"/>
                    </a:lnTo>
                    <a:lnTo>
                      <a:pt x="873" y="1013"/>
                    </a:lnTo>
                    <a:lnTo>
                      <a:pt x="874" y="1013"/>
                    </a:lnTo>
                    <a:lnTo>
                      <a:pt x="876" y="1011"/>
                    </a:lnTo>
                    <a:lnTo>
                      <a:pt x="878" y="1011"/>
                    </a:lnTo>
                    <a:lnTo>
                      <a:pt x="878" y="1009"/>
                    </a:lnTo>
                    <a:lnTo>
                      <a:pt x="880" y="1009"/>
                    </a:lnTo>
                    <a:lnTo>
                      <a:pt x="882" y="1007"/>
                    </a:lnTo>
                    <a:lnTo>
                      <a:pt x="884" y="1005"/>
                    </a:lnTo>
                    <a:lnTo>
                      <a:pt x="886" y="1004"/>
                    </a:lnTo>
                    <a:lnTo>
                      <a:pt x="888" y="1002"/>
                    </a:lnTo>
                    <a:lnTo>
                      <a:pt x="890" y="1002"/>
                    </a:lnTo>
                    <a:lnTo>
                      <a:pt x="892" y="1000"/>
                    </a:lnTo>
                    <a:lnTo>
                      <a:pt x="896" y="996"/>
                    </a:lnTo>
                    <a:lnTo>
                      <a:pt x="899" y="992"/>
                    </a:lnTo>
                    <a:lnTo>
                      <a:pt x="903" y="990"/>
                    </a:lnTo>
                    <a:lnTo>
                      <a:pt x="907" y="986"/>
                    </a:lnTo>
                    <a:lnTo>
                      <a:pt x="911" y="982"/>
                    </a:lnTo>
                    <a:lnTo>
                      <a:pt x="915" y="979"/>
                    </a:lnTo>
                    <a:lnTo>
                      <a:pt x="919" y="977"/>
                    </a:lnTo>
                    <a:lnTo>
                      <a:pt x="922" y="973"/>
                    </a:lnTo>
                    <a:lnTo>
                      <a:pt x="924" y="969"/>
                    </a:lnTo>
                    <a:lnTo>
                      <a:pt x="928" y="965"/>
                    </a:lnTo>
                    <a:lnTo>
                      <a:pt x="932" y="961"/>
                    </a:lnTo>
                    <a:lnTo>
                      <a:pt x="936" y="959"/>
                    </a:lnTo>
                    <a:lnTo>
                      <a:pt x="940" y="956"/>
                    </a:lnTo>
                    <a:lnTo>
                      <a:pt x="942" y="952"/>
                    </a:lnTo>
                    <a:lnTo>
                      <a:pt x="945" y="948"/>
                    </a:lnTo>
                    <a:lnTo>
                      <a:pt x="949" y="944"/>
                    </a:lnTo>
                    <a:lnTo>
                      <a:pt x="951" y="940"/>
                    </a:lnTo>
                    <a:lnTo>
                      <a:pt x="955" y="936"/>
                    </a:lnTo>
                    <a:lnTo>
                      <a:pt x="959" y="933"/>
                    </a:lnTo>
                    <a:lnTo>
                      <a:pt x="961" y="929"/>
                    </a:lnTo>
                    <a:lnTo>
                      <a:pt x="965" y="925"/>
                    </a:lnTo>
                    <a:lnTo>
                      <a:pt x="969" y="921"/>
                    </a:lnTo>
                    <a:lnTo>
                      <a:pt x="970" y="917"/>
                    </a:lnTo>
                    <a:lnTo>
                      <a:pt x="974" y="913"/>
                    </a:lnTo>
                    <a:lnTo>
                      <a:pt x="976" y="910"/>
                    </a:lnTo>
                    <a:lnTo>
                      <a:pt x="980" y="906"/>
                    </a:lnTo>
                    <a:lnTo>
                      <a:pt x="982" y="902"/>
                    </a:lnTo>
                    <a:lnTo>
                      <a:pt x="986" y="898"/>
                    </a:lnTo>
                    <a:lnTo>
                      <a:pt x="988" y="894"/>
                    </a:lnTo>
                    <a:lnTo>
                      <a:pt x="990" y="890"/>
                    </a:lnTo>
                    <a:lnTo>
                      <a:pt x="993" y="887"/>
                    </a:lnTo>
                    <a:lnTo>
                      <a:pt x="995" y="881"/>
                    </a:lnTo>
                    <a:lnTo>
                      <a:pt x="997" y="881"/>
                    </a:lnTo>
                    <a:lnTo>
                      <a:pt x="997" y="879"/>
                    </a:lnTo>
                    <a:lnTo>
                      <a:pt x="999" y="877"/>
                    </a:lnTo>
                    <a:lnTo>
                      <a:pt x="999" y="875"/>
                    </a:lnTo>
                    <a:lnTo>
                      <a:pt x="1001" y="875"/>
                    </a:lnTo>
                    <a:lnTo>
                      <a:pt x="1001" y="873"/>
                    </a:lnTo>
                    <a:lnTo>
                      <a:pt x="1001" y="871"/>
                    </a:lnTo>
                    <a:lnTo>
                      <a:pt x="1003" y="871"/>
                    </a:lnTo>
                    <a:lnTo>
                      <a:pt x="1003" y="869"/>
                    </a:lnTo>
                    <a:lnTo>
                      <a:pt x="1005" y="869"/>
                    </a:lnTo>
                    <a:lnTo>
                      <a:pt x="1005" y="867"/>
                    </a:lnTo>
                    <a:lnTo>
                      <a:pt x="1005" y="865"/>
                    </a:lnTo>
                    <a:lnTo>
                      <a:pt x="1007" y="865"/>
                    </a:lnTo>
                    <a:lnTo>
                      <a:pt x="1007" y="863"/>
                    </a:lnTo>
                    <a:lnTo>
                      <a:pt x="1009" y="863"/>
                    </a:lnTo>
                    <a:lnTo>
                      <a:pt x="1009" y="862"/>
                    </a:lnTo>
                    <a:lnTo>
                      <a:pt x="1009" y="860"/>
                    </a:lnTo>
                    <a:lnTo>
                      <a:pt x="1013" y="854"/>
                    </a:lnTo>
                    <a:lnTo>
                      <a:pt x="1015" y="850"/>
                    </a:lnTo>
                    <a:lnTo>
                      <a:pt x="1018" y="844"/>
                    </a:lnTo>
                    <a:lnTo>
                      <a:pt x="1020" y="840"/>
                    </a:lnTo>
                    <a:lnTo>
                      <a:pt x="1022" y="835"/>
                    </a:lnTo>
                    <a:lnTo>
                      <a:pt x="1026" y="829"/>
                    </a:lnTo>
                    <a:lnTo>
                      <a:pt x="1028" y="825"/>
                    </a:lnTo>
                    <a:lnTo>
                      <a:pt x="1030" y="819"/>
                    </a:lnTo>
                    <a:lnTo>
                      <a:pt x="1032" y="814"/>
                    </a:lnTo>
                    <a:lnTo>
                      <a:pt x="1036" y="808"/>
                    </a:lnTo>
                    <a:lnTo>
                      <a:pt x="1038" y="804"/>
                    </a:lnTo>
                    <a:lnTo>
                      <a:pt x="1039" y="798"/>
                    </a:lnTo>
                    <a:lnTo>
                      <a:pt x="1041" y="792"/>
                    </a:lnTo>
                    <a:lnTo>
                      <a:pt x="1043" y="787"/>
                    </a:lnTo>
                    <a:lnTo>
                      <a:pt x="1045" y="783"/>
                    </a:lnTo>
                    <a:lnTo>
                      <a:pt x="1047" y="777"/>
                    </a:lnTo>
                    <a:lnTo>
                      <a:pt x="1049" y="771"/>
                    </a:lnTo>
                    <a:lnTo>
                      <a:pt x="1051" y="766"/>
                    </a:lnTo>
                    <a:lnTo>
                      <a:pt x="1053" y="760"/>
                    </a:lnTo>
                    <a:lnTo>
                      <a:pt x="1055" y="754"/>
                    </a:lnTo>
                    <a:lnTo>
                      <a:pt x="1057" y="750"/>
                    </a:lnTo>
                    <a:lnTo>
                      <a:pt x="1057" y="745"/>
                    </a:lnTo>
                    <a:lnTo>
                      <a:pt x="1059" y="739"/>
                    </a:lnTo>
                    <a:lnTo>
                      <a:pt x="1061" y="733"/>
                    </a:lnTo>
                    <a:lnTo>
                      <a:pt x="1063" y="727"/>
                    </a:lnTo>
                    <a:lnTo>
                      <a:pt x="1063" y="722"/>
                    </a:lnTo>
                    <a:lnTo>
                      <a:pt x="1064" y="716"/>
                    </a:lnTo>
                    <a:lnTo>
                      <a:pt x="1066" y="710"/>
                    </a:lnTo>
                    <a:lnTo>
                      <a:pt x="1066" y="704"/>
                    </a:lnTo>
                    <a:lnTo>
                      <a:pt x="1068" y="700"/>
                    </a:lnTo>
                    <a:lnTo>
                      <a:pt x="1068" y="695"/>
                    </a:lnTo>
                    <a:lnTo>
                      <a:pt x="1070" y="689"/>
                    </a:lnTo>
                    <a:lnTo>
                      <a:pt x="1070" y="687"/>
                    </a:lnTo>
                    <a:lnTo>
                      <a:pt x="1070" y="685"/>
                    </a:lnTo>
                    <a:lnTo>
                      <a:pt x="1070" y="683"/>
                    </a:lnTo>
                    <a:lnTo>
                      <a:pt x="1072" y="683"/>
                    </a:lnTo>
                    <a:lnTo>
                      <a:pt x="1072" y="681"/>
                    </a:lnTo>
                    <a:lnTo>
                      <a:pt x="1072" y="679"/>
                    </a:lnTo>
                    <a:lnTo>
                      <a:pt x="1072" y="677"/>
                    </a:lnTo>
                    <a:lnTo>
                      <a:pt x="1072" y="675"/>
                    </a:lnTo>
                    <a:lnTo>
                      <a:pt x="1072" y="674"/>
                    </a:lnTo>
                    <a:lnTo>
                      <a:pt x="1072" y="672"/>
                    </a:lnTo>
                    <a:lnTo>
                      <a:pt x="1074" y="670"/>
                    </a:lnTo>
                    <a:lnTo>
                      <a:pt x="1074" y="668"/>
                    </a:lnTo>
                    <a:lnTo>
                      <a:pt x="1074" y="666"/>
                    </a:lnTo>
                    <a:lnTo>
                      <a:pt x="1074" y="664"/>
                    </a:lnTo>
                    <a:lnTo>
                      <a:pt x="1074" y="662"/>
                    </a:lnTo>
                    <a:lnTo>
                      <a:pt x="1074" y="660"/>
                    </a:lnTo>
                    <a:lnTo>
                      <a:pt x="1074" y="658"/>
                    </a:lnTo>
                    <a:lnTo>
                      <a:pt x="1074" y="656"/>
                    </a:lnTo>
                    <a:lnTo>
                      <a:pt x="1076" y="654"/>
                    </a:lnTo>
                    <a:lnTo>
                      <a:pt x="1076" y="652"/>
                    </a:lnTo>
                    <a:lnTo>
                      <a:pt x="1076" y="651"/>
                    </a:lnTo>
                    <a:lnTo>
                      <a:pt x="1076" y="649"/>
                    </a:lnTo>
                    <a:lnTo>
                      <a:pt x="1076" y="647"/>
                    </a:lnTo>
                    <a:lnTo>
                      <a:pt x="1076" y="645"/>
                    </a:lnTo>
                    <a:lnTo>
                      <a:pt x="1076" y="643"/>
                    </a:lnTo>
                    <a:lnTo>
                      <a:pt x="1076" y="641"/>
                    </a:lnTo>
                    <a:lnTo>
                      <a:pt x="1076" y="639"/>
                    </a:lnTo>
                    <a:lnTo>
                      <a:pt x="1076" y="637"/>
                    </a:lnTo>
                    <a:lnTo>
                      <a:pt x="1078" y="635"/>
                    </a:lnTo>
                    <a:lnTo>
                      <a:pt x="1078" y="633"/>
                    </a:lnTo>
                    <a:lnTo>
                      <a:pt x="1078" y="631"/>
                    </a:lnTo>
                    <a:lnTo>
                      <a:pt x="1078" y="629"/>
                    </a:lnTo>
                    <a:lnTo>
                      <a:pt x="1078" y="628"/>
                    </a:lnTo>
                    <a:lnTo>
                      <a:pt x="1078" y="626"/>
                    </a:lnTo>
                    <a:lnTo>
                      <a:pt x="1078" y="624"/>
                    </a:lnTo>
                    <a:lnTo>
                      <a:pt x="1078" y="622"/>
                    </a:lnTo>
                    <a:lnTo>
                      <a:pt x="1078" y="620"/>
                    </a:lnTo>
                    <a:lnTo>
                      <a:pt x="1078" y="618"/>
                    </a:lnTo>
                    <a:lnTo>
                      <a:pt x="1078" y="616"/>
                    </a:lnTo>
                    <a:lnTo>
                      <a:pt x="1078" y="614"/>
                    </a:lnTo>
                    <a:lnTo>
                      <a:pt x="1078" y="612"/>
                    </a:lnTo>
                    <a:lnTo>
                      <a:pt x="1078" y="610"/>
                    </a:lnTo>
                    <a:lnTo>
                      <a:pt x="1078" y="606"/>
                    </a:lnTo>
                    <a:lnTo>
                      <a:pt x="1078" y="604"/>
                    </a:lnTo>
                    <a:lnTo>
                      <a:pt x="1078" y="601"/>
                    </a:lnTo>
                    <a:lnTo>
                      <a:pt x="1078" y="597"/>
                    </a:lnTo>
                    <a:lnTo>
                      <a:pt x="1078" y="593"/>
                    </a:lnTo>
                    <a:lnTo>
                      <a:pt x="1078" y="591"/>
                    </a:lnTo>
                    <a:lnTo>
                      <a:pt x="1078" y="587"/>
                    </a:lnTo>
                    <a:lnTo>
                      <a:pt x="1078" y="583"/>
                    </a:lnTo>
                    <a:lnTo>
                      <a:pt x="1078" y="580"/>
                    </a:lnTo>
                    <a:lnTo>
                      <a:pt x="1078" y="578"/>
                    </a:lnTo>
                    <a:lnTo>
                      <a:pt x="1078" y="574"/>
                    </a:lnTo>
                    <a:lnTo>
                      <a:pt x="1078" y="570"/>
                    </a:lnTo>
                    <a:lnTo>
                      <a:pt x="1078" y="566"/>
                    </a:lnTo>
                    <a:lnTo>
                      <a:pt x="1078" y="564"/>
                    </a:lnTo>
                    <a:lnTo>
                      <a:pt x="1078" y="560"/>
                    </a:lnTo>
                    <a:lnTo>
                      <a:pt x="1078" y="557"/>
                    </a:lnTo>
                    <a:lnTo>
                      <a:pt x="1078" y="553"/>
                    </a:lnTo>
                    <a:lnTo>
                      <a:pt x="1076" y="551"/>
                    </a:lnTo>
                    <a:lnTo>
                      <a:pt x="1076" y="547"/>
                    </a:lnTo>
                    <a:lnTo>
                      <a:pt x="1076" y="543"/>
                    </a:lnTo>
                    <a:lnTo>
                      <a:pt x="1076" y="539"/>
                    </a:lnTo>
                    <a:lnTo>
                      <a:pt x="1076" y="537"/>
                    </a:lnTo>
                    <a:lnTo>
                      <a:pt x="1076" y="533"/>
                    </a:lnTo>
                    <a:lnTo>
                      <a:pt x="1074" y="530"/>
                    </a:lnTo>
                    <a:lnTo>
                      <a:pt x="1074" y="526"/>
                    </a:lnTo>
                    <a:lnTo>
                      <a:pt x="1074" y="524"/>
                    </a:lnTo>
                    <a:lnTo>
                      <a:pt x="1074" y="520"/>
                    </a:lnTo>
                    <a:lnTo>
                      <a:pt x="1074" y="516"/>
                    </a:lnTo>
                    <a:lnTo>
                      <a:pt x="1072" y="512"/>
                    </a:lnTo>
                    <a:lnTo>
                      <a:pt x="1072" y="510"/>
                    </a:lnTo>
                    <a:lnTo>
                      <a:pt x="1072" y="507"/>
                    </a:lnTo>
                    <a:lnTo>
                      <a:pt x="1072" y="503"/>
                    </a:lnTo>
                    <a:close/>
                  </a:path>
                </a:pathLst>
              </a:custGeom>
              <a:solidFill>
                <a:srgbClr val="7F7F7F"/>
              </a:solidFill>
              <a:ln w="9525">
                <a:noFill/>
                <a:round/>
                <a:headEnd/>
                <a:tailEnd/>
              </a:ln>
            </p:spPr>
            <p:txBody>
              <a:bodyPr/>
              <a:lstStyle/>
              <a:p>
                <a:endParaRPr lang="es-CO"/>
              </a:p>
            </p:txBody>
          </p:sp>
          <p:sp>
            <p:nvSpPr>
              <p:cNvPr id="110604" name="Freeform 12"/>
              <p:cNvSpPr>
                <a:spLocks/>
              </p:cNvSpPr>
              <p:nvPr/>
            </p:nvSpPr>
            <p:spPr bwMode="auto">
              <a:xfrm>
                <a:off x="2367" y="3038"/>
                <a:ext cx="120" cy="248"/>
              </a:xfrm>
              <a:custGeom>
                <a:avLst/>
                <a:gdLst/>
                <a:ahLst/>
                <a:cxnLst>
                  <a:cxn ang="0">
                    <a:pos x="0" y="17"/>
                  </a:cxn>
                  <a:cxn ang="0">
                    <a:pos x="9" y="31"/>
                  </a:cxn>
                  <a:cxn ang="0">
                    <a:pos x="17" y="46"/>
                  </a:cxn>
                  <a:cxn ang="0">
                    <a:pos x="25" y="60"/>
                  </a:cxn>
                  <a:cxn ang="0">
                    <a:pos x="32" y="73"/>
                  </a:cxn>
                  <a:cxn ang="0">
                    <a:pos x="40" y="86"/>
                  </a:cxn>
                  <a:cxn ang="0">
                    <a:pos x="46" y="102"/>
                  </a:cxn>
                  <a:cxn ang="0">
                    <a:pos x="51" y="115"/>
                  </a:cxn>
                  <a:cxn ang="0">
                    <a:pos x="57" y="131"/>
                  </a:cxn>
                  <a:cxn ang="0">
                    <a:pos x="63" y="144"/>
                  </a:cxn>
                  <a:cxn ang="0">
                    <a:pos x="67" y="159"/>
                  </a:cxn>
                  <a:cxn ang="0">
                    <a:pos x="72" y="173"/>
                  </a:cxn>
                  <a:cxn ang="0">
                    <a:pos x="76" y="188"/>
                  </a:cxn>
                  <a:cxn ang="0">
                    <a:pos x="80" y="204"/>
                  </a:cxn>
                  <a:cxn ang="0">
                    <a:pos x="82" y="217"/>
                  </a:cxn>
                  <a:cxn ang="0">
                    <a:pos x="86" y="232"/>
                  </a:cxn>
                  <a:cxn ang="0">
                    <a:pos x="88" y="248"/>
                  </a:cxn>
                  <a:cxn ang="0">
                    <a:pos x="119" y="234"/>
                  </a:cxn>
                  <a:cxn ang="0">
                    <a:pos x="117" y="219"/>
                  </a:cxn>
                  <a:cxn ang="0">
                    <a:pos x="113" y="204"/>
                  </a:cxn>
                  <a:cxn ang="0">
                    <a:pos x="109" y="188"/>
                  </a:cxn>
                  <a:cxn ang="0">
                    <a:pos x="105" y="173"/>
                  </a:cxn>
                  <a:cxn ang="0">
                    <a:pos x="101" y="157"/>
                  </a:cxn>
                  <a:cxn ang="0">
                    <a:pos x="96" y="142"/>
                  </a:cxn>
                  <a:cxn ang="0">
                    <a:pos x="90" y="127"/>
                  </a:cxn>
                  <a:cxn ang="0">
                    <a:pos x="84" y="111"/>
                  </a:cxn>
                  <a:cxn ang="0">
                    <a:pos x="78" y="96"/>
                  </a:cxn>
                  <a:cxn ang="0">
                    <a:pos x="72" y="81"/>
                  </a:cxn>
                  <a:cxn ang="0">
                    <a:pos x="65" y="65"/>
                  </a:cxn>
                  <a:cxn ang="0">
                    <a:pos x="57" y="52"/>
                  </a:cxn>
                  <a:cxn ang="0">
                    <a:pos x="49" y="37"/>
                  </a:cxn>
                  <a:cxn ang="0">
                    <a:pos x="40" y="21"/>
                  </a:cxn>
                  <a:cxn ang="0">
                    <a:pos x="32" y="8"/>
                  </a:cxn>
                  <a:cxn ang="0">
                    <a:pos x="2" y="19"/>
                  </a:cxn>
                </a:cxnLst>
                <a:rect l="0" t="0" r="r" b="b"/>
                <a:pathLst>
                  <a:path w="120" h="248">
                    <a:moveTo>
                      <a:pt x="2" y="19"/>
                    </a:moveTo>
                    <a:lnTo>
                      <a:pt x="0" y="17"/>
                    </a:lnTo>
                    <a:lnTo>
                      <a:pt x="5" y="25"/>
                    </a:lnTo>
                    <a:lnTo>
                      <a:pt x="9" y="31"/>
                    </a:lnTo>
                    <a:lnTo>
                      <a:pt x="13" y="39"/>
                    </a:lnTo>
                    <a:lnTo>
                      <a:pt x="17" y="46"/>
                    </a:lnTo>
                    <a:lnTo>
                      <a:pt x="21" y="52"/>
                    </a:lnTo>
                    <a:lnTo>
                      <a:pt x="25" y="60"/>
                    </a:lnTo>
                    <a:lnTo>
                      <a:pt x="28" y="65"/>
                    </a:lnTo>
                    <a:lnTo>
                      <a:pt x="32" y="73"/>
                    </a:lnTo>
                    <a:lnTo>
                      <a:pt x="36" y="81"/>
                    </a:lnTo>
                    <a:lnTo>
                      <a:pt x="40" y="86"/>
                    </a:lnTo>
                    <a:lnTo>
                      <a:pt x="42" y="94"/>
                    </a:lnTo>
                    <a:lnTo>
                      <a:pt x="46" y="102"/>
                    </a:lnTo>
                    <a:lnTo>
                      <a:pt x="49" y="110"/>
                    </a:lnTo>
                    <a:lnTo>
                      <a:pt x="51" y="115"/>
                    </a:lnTo>
                    <a:lnTo>
                      <a:pt x="55" y="123"/>
                    </a:lnTo>
                    <a:lnTo>
                      <a:pt x="57" y="131"/>
                    </a:lnTo>
                    <a:lnTo>
                      <a:pt x="61" y="136"/>
                    </a:lnTo>
                    <a:lnTo>
                      <a:pt x="63" y="144"/>
                    </a:lnTo>
                    <a:lnTo>
                      <a:pt x="65" y="152"/>
                    </a:lnTo>
                    <a:lnTo>
                      <a:pt x="67" y="159"/>
                    </a:lnTo>
                    <a:lnTo>
                      <a:pt x="71" y="167"/>
                    </a:lnTo>
                    <a:lnTo>
                      <a:pt x="72" y="173"/>
                    </a:lnTo>
                    <a:lnTo>
                      <a:pt x="74" y="180"/>
                    </a:lnTo>
                    <a:lnTo>
                      <a:pt x="76" y="188"/>
                    </a:lnTo>
                    <a:lnTo>
                      <a:pt x="78" y="196"/>
                    </a:lnTo>
                    <a:lnTo>
                      <a:pt x="80" y="204"/>
                    </a:lnTo>
                    <a:lnTo>
                      <a:pt x="82" y="209"/>
                    </a:lnTo>
                    <a:lnTo>
                      <a:pt x="82" y="217"/>
                    </a:lnTo>
                    <a:lnTo>
                      <a:pt x="84" y="225"/>
                    </a:lnTo>
                    <a:lnTo>
                      <a:pt x="86" y="232"/>
                    </a:lnTo>
                    <a:lnTo>
                      <a:pt x="88" y="240"/>
                    </a:lnTo>
                    <a:lnTo>
                      <a:pt x="88" y="248"/>
                    </a:lnTo>
                    <a:lnTo>
                      <a:pt x="120" y="242"/>
                    </a:lnTo>
                    <a:lnTo>
                      <a:pt x="119" y="234"/>
                    </a:lnTo>
                    <a:lnTo>
                      <a:pt x="117" y="227"/>
                    </a:lnTo>
                    <a:lnTo>
                      <a:pt x="117" y="219"/>
                    </a:lnTo>
                    <a:lnTo>
                      <a:pt x="115" y="211"/>
                    </a:lnTo>
                    <a:lnTo>
                      <a:pt x="113" y="204"/>
                    </a:lnTo>
                    <a:lnTo>
                      <a:pt x="111" y="196"/>
                    </a:lnTo>
                    <a:lnTo>
                      <a:pt x="109" y="188"/>
                    </a:lnTo>
                    <a:lnTo>
                      <a:pt x="107" y="180"/>
                    </a:lnTo>
                    <a:lnTo>
                      <a:pt x="105" y="173"/>
                    </a:lnTo>
                    <a:lnTo>
                      <a:pt x="103" y="165"/>
                    </a:lnTo>
                    <a:lnTo>
                      <a:pt x="101" y="157"/>
                    </a:lnTo>
                    <a:lnTo>
                      <a:pt x="97" y="150"/>
                    </a:lnTo>
                    <a:lnTo>
                      <a:pt x="96" y="142"/>
                    </a:lnTo>
                    <a:lnTo>
                      <a:pt x="94" y="134"/>
                    </a:lnTo>
                    <a:lnTo>
                      <a:pt x="90" y="127"/>
                    </a:lnTo>
                    <a:lnTo>
                      <a:pt x="88" y="119"/>
                    </a:lnTo>
                    <a:lnTo>
                      <a:pt x="84" y="111"/>
                    </a:lnTo>
                    <a:lnTo>
                      <a:pt x="82" y="104"/>
                    </a:lnTo>
                    <a:lnTo>
                      <a:pt x="78" y="96"/>
                    </a:lnTo>
                    <a:lnTo>
                      <a:pt x="74" y="88"/>
                    </a:lnTo>
                    <a:lnTo>
                      <a:pt x="72" y="81"/>
                    </a:lnTo>
                    <a:lnTo>
                      <a:pt x="69" y="73"/>
                    </a:lnTo>
                    <a:lnTo>
                      <a:pt x="65" y="65"/>
                    </a:lnTo>
                    <a:lnTo>
                      <a:pt x="61" y="60"/>
                    </a:lnTo>
                    <a:lnTo>
                      <a:pt x="57" y="52"/>
                    </a:lnTo>
                    <a:lnTo>
                      <a:pt x="53" y="44"/>
                    </a:lnTo>
                    <a:lnTo>
                      <a:pt x="49" y="37"/>
                    </a:lnTo>
                    <a:lnTo>
                      <a:pt x="46" y="29"/>
                    </a:lnTo>
                    <a:lnTo>
                      <a:pt x="40" y="21"/>
                    </a:lnTo>
                    <a:lnTo>
                      <a:pt x="36" y="15"/>
                    </a:lnTo>
                    <a:lnTo>
                      <a:pt x="32" y="8"/>
                    </a:lnTo>
                    <a:lnTo>
                      <a:pt x="26" y="0"/>
                    </a:lnTo>
                    <a:lnTo>
                      <a:pt x="2" y="19"/>
                    </a:lnTo>
                    <a:close/>
                  </a:path>
                </a:pathLst>
              </a:custGeom>
              <a:solidFill>
                <a:srgbClr val="000000"/>
              </a:solidFill>
              <a:ln w="9525">
                <a:noFill/>
                <a:round/>
                <a:headEnd/>
                <a:tailEnd/>
              </a:ln>
            </p:spPr>
            <p:txBody>
              <a:bodyPr/>
              <a:lstStyle/>
              <a:p>
                <a:endParaRPr lang="es-CO"/>
              </a:p>
            </p:txBody>
          </p:sp>
          <p:sp>
            <p:nvSpPr>
              <p:cNvPr id="110605" name="Freeform 13"/>
              <p:cNvSpPr>
                <a:spLocks/>
              </p:cNvSpPr>
              <p:nvPr/>
            </p:nvSpPr>
            <p:spPr bwMode="auto">
              <a:xfrm>
                <a:off x="2369" y="3038"/>
                <a:ext cx="24" cy="19"/>
              </a:xfrm>
              <a:custGeom>
                <a:avLst/>
                <a:gdLst/>
                <a:ahLst/>
                <a:cxnLst>
                  <a:cxn ang="0">
                    <a:pos x="0" y="19"/>
                  </a:cxn>
                  <a:cxn ang="0">
                    <a:pos x="11" y="10"/>
                  </a:cxn>
                  <a:cxn ang="0">
                    <a:pos x="24" y="0"/>
                  </a:cxn>
                  <a:cxn ang="0">
                    <a:pos x="0" y="19"/>
                  </a:cxn>
                </a:cxnLst>
                <a:rect l="0" t="0" r="r" b="b"/>
                <a:pathLst>
                  <a:path w="24" h="19">
                    <a:moveTo>
                      <a:pt x="0" y="19"/>
                    </a:moveTo>
                    <a:lnTo>
                      <a:pt x="11" y="10"/>
                    </a:lnTo>
                    <a:lnTo>
                      <a:pt x="24" y="0"/>
                    </a:lnTo>
                    <a:lnTo>
                      <a:pt x="0" y="19"/>
                    </a:lnTo>
                    <a:close/>
                  </a:path>
                </a:pathLst>
              </a:custGeom>
              <a:solidFill>
                <a:srgbClr val="000000"/>
              </a:solidFill>
              <a:ln w="9525">
                <a:noFill/>
                <a:round/>
                <a:headEnd/>
                <a:tailEnd/>
              </a:ln>
            </p:spPr>
            <p:txBody>
              <a:bodyPr/>
              <a:lstStyle/>
              <a:p>
                <a:endParaRPr lang="es-CO"/>
              </a:p>
            </p:txBody>
          </p:sp>
          <p:sp>
            <p:nvSpPr>
              <p:cNvPr id="110606" name="Freeform 14"/>
              <p:cNvSpPr>
                <a:spLocks/>
              </p:cNvSpPr>
              <p:nvPr/>
            </p:nvSpPr>
            <p:spPr bwMode="auto">
              <a:xfrm>
                <a:off x="2349" y="3009"/>
                <a:ext cx="44" cy="48"/>
              </a:xfrm>
              <a:custGeom>
                <a:avLst/>
                <a:gdLst/>
                <a:ahLst/>
                <a:cxnLst>
                  <a:cxn ang="0">
                    <a:pos x="0" y="21"/>
                  </a:cxn>
                  <a:cxn ang="0">
                    <a:pos x="0" y="20"/>
                  </a:cxn>
                  <a:cxn ang="0">
                    <a:pos x="0" y="21"/>
                  </a:cxn>
                  <a:cxn ang="0">
                    <a:pos x="2" y="21"/>
                  </a:cxn>
                  <a:cxn ang="0">
                    <a:pos x="2" y="23"/>
                  </a:cxn>
                  <a:cxn ang="0">
                    <a:pos x="2" y="25"/>
                  </a:cxn>
                  <a:cxn ang="0">
                    <a:pos x="4" y="25"/>
                  </a:cxn>
                  <a:cxn ang="0">
                    <a:pos x="4" y="27"/>
                  </a:cxn>
                  <a:cxn ang="0">
                    <a:pos x="6" y="29"/>
                  </a:cxn>
                  <a:cxn ang="0">
                    <a:pos x="6" y="31"/>
                  </a:cxn>
                  <a:cxn ang="0">
                    <a:pos x="8" y="31"/>
                  </a:cxn>
                  <a:cxn ang="0">
                    <a:pos x="8" y="33"/>
                  </a:cxn>
                  <a:cxn ang="0">
                    <a:pos x="10" y="33"/>
                  </a:cxn>
                  <a:cxn ang="0">
                    <a:pos x="10" y="35"/>
                  </a:cxn>
                  <a:cxn ang="0">
                    <a:pos x="10" y="37"/>
                  </a:cxn>
                  <a:cxn ang="0">
                    <a:pos x="12" y="37"/>
                  </a:cxn>
                  <a:cxn ang="0">
                    <a:pos x="12" y="39"/>
                  </a:cxn>
                  <a:cxn ang="0">
                    <a:pos x="14" y="39"/>
                  </a:cxn>
                  <a:cxn ang="0">
                    <a:pos x="14" y="41"/>
                  </a:cxn>
                  <a:cxn ang="0">
                    <a:pos x="16" y="43"/>
                  </a:cxn>
                  <a:cxn ang="0">
                    <a:pos x="16" y="44"/>
                  </a:cxn>
                  <a:cxn ang="0">
                    <a:pos x="18" y="44"/>
                  </a:cxn>
                  <a:cxn ang="0">
                    <a:pos x="18" y="46"/>
                  </a:cxn>
                  <a:cxn ang="0">
                    <a:pos x="20" y="48"/>
                  </a:cxn>
                  <a:cxn ang="0">
                    <a:pos x="44" y="29"/>
                  </a:cxn>
                  <a:cxn ang="0">
                    <a:pos x="44" y="27"/>
                  </a:cxn>
                  <a:cxn ang="0">
                    <a:pos x="43" y="27"/>
                  </a:cxn>
                  <a:cxn ang="0">
                    <a:pos x="43" y="25"/>
                  </a:cxn>
                  <a:cxn ang="0">
                    <a:pos x="43" y="23"/>
                  </a:cxn>
                  <a:cxn ang="0">
                    <a:pos x="41" y="23"/>
                  </a:cxn>
                  <a:cxn ang="0">
                    <a:pos x="41" y="21"/>
                  </a:cxn>
                  <a:cxn ang="0">
                    <a:pos x="39" y="21"/>
                  </a:cxn>
                  <a:cxn ang="0">
                    <a:pos x="39" y="20"/>
                  </a:cxn>
                  <a:cxn ang="0">
                    <a:pos x="37" y="18"/>
                  </a:cxn>
                  <a:cxn ang="0">
                    <a:pos x="37" y="16"/>
                  </a:cxn>
                  <a:cxn ang="0">
                    <a:pos x="35" y="16"/>
                  </a:cxn>
                  <a:cxn ang="0">
                    <a:pos x="35" y="14"/>
                  </a:cxn>
                  <a:cxn ang="0">
                    <a:pos x="33" y="12"/>
                  </a:cxn>
                  <a:cxn ang="0">
                    <a:pos x="33" y="10"/>
                  </a:cxn>
                  <a:cxn ang="0">
                    <a:pos x="31" y="10"/>
                  </a:cxn>
                  <a:cxn ang="0">
                    <a:pos x="31" y="8"/>
                  </a:cxn>
                  <a:cxn ang="0">
                    <a:pos x="29" y="6"/>
                  </a:cxn>
                  <a:cxn ang="0">
                    <a:pos x="29" y="4"/>
                  </a:cxn>
                  <a:cxn ang="0">
                    <a:pos x="27" y="4"/>
                  </a:cxn>
                  <a:cxn ang="0">
                    <a:pos x="27" y="2"/>
                  </a:cxn>
                  <a:cxn ang="0">
                    <a:pos x="25" y="2"/>
                  </a:cxn>
                  <a:cxn ang="0">
                    <a:pos x="25" y="0"/>
                  </a:cxn>
                  <a:cxn ang="0">
                    <a:pos x="0" y="21"/>
                  </a:cxn>
                </a:cxnLst>
                <a:rect l="0" t="0" r="r" b="b"/>
                <a:pathLst>
                  <a:path w="44" h="48">
                    <a:moveTo>
                      <a:pt x="0" y="21"/>
                    </a:moveTo>
                    <a:lnTo>
                      <a:pt x="0" y="20"/>
                    </a:lnTo>
                    <a:lnTo>
                      <a:pt x="0" y="21"/>
                    </a:lnTo>
                    <a:lnTo>
                      <a:pt x="2" y="21"/>
                    </a:lnTo>
                    <a:lnTo>
                      <a:pt x="2" y="23"/>
                    </a:lnTo>
                    <a:lnTo>
                      <a:pt x="2" y="25"/>
                    </a:lnTo>
                    <a:lnTo>
                      <a:pt x="4" y="25"/>
                    </a:lnTo>
                    <a:lnTo>
                      <a:pt x="4" y="27"/>
                    </a:lnTo>
                    <a:lnTo>
                      <a:pt x="6" y="29"/>
                    </a:lnTo>
                    <a:lnTo>
                      <a:pt x="6" y="31"/>
                    </a:lnTo>
                    <a:lnTo>
                      <a:pt x="8" y="31"/>
                    </a:lnTo>
                    <a:lnTo>
                      <a:pt x="8" y="33"/>
                    </a:lnTo>
                    <a:lnTo>
                      <a:pt x="10" y="33"/>
                    </a:lnTo>
                    <a:lnTo>
                      <a:pt x="10" y="35"/>
                    </a:lnTo>
                    <a:lnTo>
                      <a:pt x="10" y="37"/>
                    </a:lnTo>
                    <a:lnTo>
                      <a:pt x="12" y="37"/>
                    </a:lnTo>
                    <a:lnTo>
                      <a:pt x="12" y="39"/>
                    </a:lnTo>
                    <a:lnTo>
                      <a:pt x="14" y="39"/>
                    </a:lnTo>
                    <a:lnTo>
                      <a:pt x="14" y="41"/>
                    </a:lnTo>
                    <a:lnTo>
                      <a:pt x="16" y="43"/>
                    </a:lnTo>
                    <a:lnTo>
                      <a:pt x="16" y="44"/>
                    </a:lnTo>
                    <a:lnTo>
                      <a:pt x="18" y="44"/>
                    </a:lnTo>
                    <a:lnTo>
                      <a:pt x="18" y="46"/>
                    </a:lnTo>
                    <a:lnTo>
                      <a:pt x="20" y="48"/>
                    </a:lnTo>
                    <a:lnTo>
                      <a:pt x="44" y="29"/>
                    </a:lnTo>
                    <a:lnTo>
                      <a:pt x="44" y="27"/>
                    </a:lnTo>
                    <a:lnTo>
                      <a:pt x="43" y="27"/>
                    </a:lnTo>
                    <a:lnTo>
                      <a:pt x="43" y="25"/>
                    </a:lnTo>
                    <a:lnTo>
                      <a:pt x="43" y="23"/>
                    </a:lnTo>
                    <a:lnTo>
                      <a:pt x="41" y="23"/>
                    </a:lnTo>
                    <a:lnTo>
                      <a:pt x="41" y="21"/>
                    </a:lnTo>
                    <a:lnTo>
                      <a:pt x="39" y="21"/>
                    </a:lnTo>
                    <a:lnTo>
                      <a:pt x="39" y="20"/>
                    </a:lnTo>
                    <a:lnTo>
                      <a:pt x="37" y="18"/>
                    </a:lnTo>
                    <a:lnTo>
                      <a:pt x="37" y="16"/>
                    </a:lnTo>
                    <a:lnTo>
                      <a:pt x="35" y="16"/>
                    </a:lnTo>
                    <a:lnTo>
                      <a:pt x="35" y="14"/>
                    </a:lnTo>
                    <a:lnTo>
                      <a:pt x="33" y="12"/>
                    </a:lnTo>
                    <a:lnTo>
                      <a:pt x="33" y="10"/>
                    </a:lnTo>
                    <a:lnTo>
                      <a:pt x="31" y="10"/>
                    </a:lnTo>
                    <a:lnTo>
                      <a:pt x="31" y="8"/>
                    </a:lnTo>
                    <a:lnTo>
                      <a:pt x="29" y="6"/>
                    </a:lnTo>
                    <a:lnTo>
                      <a:pt x="29" y="4"/>
                    </a:lnTo>
                    <a:lnTo>
                      <a:pt x="27" y="4"/>
                    </a:lnTo>
                    <a:lnTo>
                      <a:pt x="27" y="2"/>
                    </a:lnTo>
                    <a:lnTo>
                      <a:pt x="25" y="2"/>
                    </a:lnTo>
                    <a:lnTo>
                      <a:pt x="25" y="0"/>
                    </a:lnTo>
                    <a:lnTo>
                      <a:pt x="0" y="21"/>
                    </a:lnTo>
                    <a:close/>
                  </a:path>
                </a:pathLst>
              </a:custGeom>
              <a:solidFill>
                <a:srgbClr val="000000"/>
              </a:solidFill>
              <a:ln w="9525">
                <a:noFill/>
                <a:round/>
                <a:headEnd/>
                <a:tailEnd/>
              </a:ln>
            </p:spPr>
            <p:txBody>
              <a:bodyPr/>
              <a:lstStyle/>
              <a:p>
                <a:endParaRPr lang="es-CO"/>
              </a:p>
            </p:txBody>
          </p:sp>
          <p:sp>
            <p:nvSpPr>
              <p:cNvPr id="110607" name="Freeform 15"/>
              <p:cNvSpPr>
                <a:spLocks/>
              </p:cNvSpPr>
              <p:nvPr/>
            </p:nvSpPr>
            <p:spPr bwMode="auto">
              <a:xfrm>
                <a:off x="2342" y="3002"/>
                <a:ext cx="32" cy="28"/>
              </a:xfrm>
              <a:custGeom>
                <a:avLst/>
                <a:gdLst/>
                <a:ahLst/>
                <a:cxnLst>
                  <a:cxn ang="0">
                    <a:pos x="0" y="19"/>
                  </a:cxn>
                  <a:cxn ang="0">
                    <a:pos x="2" y="19"/>
                  </a:cxn>
                  <a:cxn ang="0">
                    <a:pos x="2" y="21"/>
                  </a:cxn>
                  <a:cxn ang="0">
                    <a:pos x="3" y="23"/>
                  </a:cxn>
                  <a:cxn ang="0">
                    <a:pos x="3" y="25"/>
                  </a:cxn>
                  <a:cxn ang="0">
                    <a:pos x="5" y="25"/>
                  </a:cxn>
                  <a:cxn ang="0">
                    <a:pos x="5" y="27"/>
                  </a:cxn>
                  <a:cxn ang="0">
                    <a:pos x="7" y="27"/>
                  </a:cxn>
                  <a:cxn ang="0">
                    <a:pos x="7" y="28"/>
                  </a:cxn>
                  <a:cxn ang="0">
                    <a:pos x="32" y="7"/>
                  </a:cxn>
                  <a:cxn ang="0">
                    <a:pos x="32" y="5"/>
                  </a:cxn>
                  <a:cxn ang="0">
                    <a:pos x="30" y="5"/>
                  </a:cxn>
                  <a:cxn ang="0">
                    <a:pos x="30" y="4"/>
                  </a:cxn>
                  <a:cxn ang="0">
                    <a:pos x="28" y="4"/>
                  </a:cxn>
                  <a:cxn ang="0">
                    <a:pos x="28" y="2"/>
                  </a:cxn>
                  <a:cxn ang="0">
                    <a:pos x="27" y="2"/>
                  </a:cxn>
                  <a:cxn ang="0">
                    <a:pos x="27" y="0"/>
                  </a:cxn>
                  <a:cxn ang="0">
                    <a:pos x="0" y="19"/>
                  </a:cxn>
                </a:cxnLst>
                <a:rect l="0" t="0" r="r" b="b"/>
                <a:pathLst>
                  <a:path w="32" h="28">
                    <a:moveTo>
                      <a:pt x="0" y="19"/>
                    </a:moveTo>
                    <a:lnTo>
                      <a:pt x="2" y="19"/>
                    </a:lnTo>
                    <a:lnTo>
                      <a:pt x="2" y="21"/>
                    </a:lnTo>
                    <a:lnTo>
                      <a:pt x="3" y="23"/>
                    </a:lnTo>
                    <a:lnTo>
                      <a:pt x="3" y="25"/>
                    </a:lnTo>
                    <a:lnTo>
                      <a:pt x="5" y="25"/>
                    </a:lnTo>
                    <a:lnTo>
                      <a:pt x="5" y="27"/>
                    </a:lnTo>
                    <a:lnTo>
                      <a:pt x="7" y="27"/>
                    </a:lnTo>
                    <a:lnTo>
                      <a:pt x="7" y="28"/>
                    </a:lnTo>
                    <a:lnTo>
                      <a:pt x="32" y="7"/>
                    </a:lnTo>
                    <a:lnTo>
                      <a:pt x="32" y="5"/>
                    </a:lnTo>
                    <a:lnTo>
                      <a:pt x="30" y="5"/>
                    </a:lnTo>
                    <a:lnTo>
                      <a:pt x="30" y="4"/>
                    </a:lnTo>
                    <a:lnTo>
                      <a:pt x="28" y="4"/>
                    </a:lnTo>
                    <a:lnTo>
                      <a:pt x="28" y="2"/>
                    </a:lnTo>
                    <a:lnTo>
                      <a:pt x="27" y="2"/>
                    </a:lnTo>
                    <a:lnTo>
                      <a:pt x="27" y="0"/>
                    </a:lnTo>
                    <a:lnTo>
                      <a:pt x="0" y="19"/>
                    </a:lnTo>
                    <a:close/>
                  </a:path>
                </a:pathLst>
              </a:custGeom>
              <a:solidFill>
                <a:srgbClr val="000000"/>
              </a:solidFill>
              <a:ln w="9525">
                <a:noFill/>
                <a:round/>
                <a:headEnd/>
                <a:tailEnd/>
              </a:ln>
            </p:spPr>
            <p:txBody>
              <a:bodyPr/>
              <a:lstStyle/>
              <a:p>
                <a:endParaRPr lang="es-CO"/>
              </a:p>
            </p:txBody>
          </p:sp>
          <p:sp>
            <p:nvSpPr>
              <p:cNvPr id="110608" name="Freeform 16"/>
              <p:cNvSpPr>
                <a:spLocks/>
              </p:cNvSpPr>
              <p:nvPr/>
            </p:nvSpPr>
            <p:spPr bwMode="auto">
              <a:xfrm>
                <a:off x="2328" y="2981"/>
                <a:ext cx="41" cy="40"/>
              </a:xfrm>
              <a:custGeom>
                <a:avLst/>
                <a:gdLst/>
                <a:ahLst/>
                <a:cxnLst>
                  <a:cxn ang="0">
                    <a:pos x="0" y="23"/>
                  </a:cxn>
                  <a:cxn ang="0">
                    <a:pos x="2" y="25"/>
                  </a:cxn>
                  <a:cxn ang="0">
                    <a:pos x="4" y="26"/>
                  </a:cxn>
                  <a:cxn ang="0">
                    <a:pos x="4" y="28"/>
                  </a:cxn>
                  <a:cxn ang="0">
                    <a:pos x="6" y="28"/>
                  </a:cxn>
                  <a:cxn ang="0">
                    <a:pos x="6" y="30"/>
                  </a:cxn>
                  <a:cxn ang="0">
                    <a:pos x="8" y="30"/>
                  </a:cxn>
                  <a:cxn ang="0">
                    <a:pos x="8" y="32"/>
                  </a:cxn>
                  <a:cxn ang="0">
                    <a:pos x="10" y="32"/>
                  </a:cxn>
                  <a:cxn ang="0">
                    <a:pos x="10" y="34"/>
                  </a:cxn>
                  <a:cxn ang="0">
                    <a:pos x="12" y="34"/>
                  </a:cxn>
                  <a:cxn ang="0">
                    <a:pos x="12" y="36"/>
                  </a:cxn>
                  <a:cxn ang="0">
                    <a:pos x="12" y="38"/>
                  </a:cxn>
                  <a:cxn ang="0">
                    <a:pos x="14" y="38"/>
                  </a:cxn>
                  <a:cxn ang="0">
                    <a:pos x="14" y="40"/>
                  </a:cxn>
                  <a:cxn ang="0">
                    <a:pos x="41" y="21"/>
                  </a:cxn>
                  <a:cxn ang="0">
                    <a:pos x="39" y="19"/>
                  </a:cxn>
                  <a:cxn ang="0">
                    <a:pos x="39" y="17"/>
                  </a:cxn>
                  <a:cxn ang="0">
                    <a:pos x="37" y="17"/>
                  </a:cxn>
                  <a:cxn ang="0">
                    <a:pos x="37" y="15"/>
                  </a:cxn>
                  <a:cxn ang="0">
                    <a:pos x="35" y="15"/>
                  </a:cxn>
                  <a:cxn ang="0">
                    <a:pos x="35" y="13"/>
                  </a:cxn>
                  <a:cxn ang="0">
                    <a:pos x="33" y="11"/>
                  </a:cxn>
                  <a:cxn ang="0">
                    <a:pos x="31" y="9"/>
                  </a:cxn>
                  <a:cxn ang="0">
                    <a:pos x="31" y="7"/>
                  </a:cxn>
                  <a:cxn ang="0">
                    <a:pos x="29" y="7"/>
                  </a:cxn>
                  <a:cxn ang="0">
                    <a:pos x="29" y="5"/>
                  </a:cxn>
                  <a:cxn ang="0">
                    <a:pos x="27" y="5"/>
                  </a:cxn>
                  <a:cxn ang="0">
                    <a:pos x="27" y="3"/>
                  </a:cxn>
                  <a:cxn ang="0">
                    <a:pos x="25" y="3"/>
                  </a:cxn>
                  <a:cxn ang="0">
                    <a:pos x="25" y="2"/>
                  </a:cxn>
                  <a:cxn ang="0">
                    <a:pos x="23" y="0"/>
                  </a:cxn>
                  <a:cxn ang="0">
                    <a:pos x="0" y="23"/>
                  </a:cxn>
                </a:cxnLst>
                <a:rect l="0" t="0" r="r" b="b"/>
                <a:pathLst>
                  <a:path w="41" h="40">
                    <a:moveTo>
                      <a:pt x="0" y="23"/>
                    </a:moveTo>
                    <a:lnTo>
                      <a:pt x="2" y="25"/>
                    </a:lnTo>
                    <a:lnTo>
                      <a:pt x="4" y="26"/>
                    </a:lnTo>
                    <a:lnTo>
                      <a:pt x="4" y="28"/>
                    </a:lnTo>
                    <a:lnTo>
                      <a:pt x="6" y="28"/>
                    </a:lnTo>
                    <a:lnTo>
                      <a:pt x="6" y="30"/>
                    </a:lnTo>
                    <a:lnTo>
                      <a:pt x="8" y="30"/>
                    </a:lnTo>
                    <a:lnTo>
                      <a:pt x="8" y="32"/>
                    </a:lnTo>
                    <a:lnTo>
                      <a:pt x="10" y="32"/>
                    </a:lnTo>
                    <a:lnTo>
                      <a:pt x="10" y="34"/>
                    </a:lnTo>
                    <a:lnTo>
                      <a:pt x="12" y="34"/>
                    </a:lnTo>
                    <a:lnTo>
                      <a:pt x="12" y="36"/>
                    </a:lnTo>
                    <a:lnTo>
                      <a:pt x="12" y="38"/>
                    </a:lnTo>
                    <a:lnTo>
                      <a:pt x="14" y="38"/>
                    </a:lnTo>
                    <a:lnTo>
                      <a:pt x="14" y="40"/>
                    </a:lnTo>
                    <a:lnTo>
                      <a:pt x="41" y="21"/>
                    </a:lnTo>
                    <a:lnTo>
                      <a:pt x="39" y="19"/>
                    </a:lnTo>
                    <a:lnTo>
                      <a:pt x="39" y="17"/>
                    </a:lnTo>
                    <a:lnTo>
                      <a:pt x="37" y="17"/>
                    </a:lnTo>
                    <a:lnTo>
                      <a:pt x="37" y="15"/>
                    </a:lnTo>
                    <a:lnTo>
                      <a:pt x="35" y="15"/>
                    </a:lnTo>
                    <a:lnTo>
                      <a:pt x="35" y="13"/>
                    </a:lnTo>
                    <a:lnTo>
                      <a:pt x="33" y="11"/>
                    </a:lnTo>
                    <a:lnTo>
                      <a:pt x="31" y="9"/>
                    </a:lnTo>
                    <a:lnTo>
                      <a:pt x="31" y="7"/>
                    </a:lnTo>
                    <a:lnTo>
                      <a:pt x="29" y="7"/>
                    </a:lnTo>
                    <a:lnTo>
                      <a:pt x="29" y="5"/>
                    </a:lnTo>
                    <a:lnTo>
                      <a:pt x="27" y="5"/>
                    </a:lnTo>
                    <a:lnTo>
                      <a:pt x="27" y="3"/>
                    </a:lnTo>
                    <a:lnTo>
                      <a:pt x="25" y="3"/>
                    </a:lnTo>
                    <a:lnTo>
                      <a:pt x="25" y="2"/>
                    </a:lnTo>
                    <a:lnTo>
                      <a:pt x="23" y="0"/>
                    </a:lnTo>
                    <a:lnTo>
                      <a:pt x="0" y="23"/>
                    </a:lnTo>
                    <a:close/>
                  </a:path>
                </a:pathLst>
              </a:custGeom>
              <a:solidFill>
                <a:srgbClr val="000000"/>
              </a:solidFill>
              <a:ln w="9525">
                <a:noFill/>
                <a:round/>
                <a:headEnd/>
                <a:tailEnd/>
              </a:ln>
            </p:spPr>
            <p:txBody>
              <a:bodyPr/>
              <a:lstStyle/>
              <a:p>
                <a:endParaRPr lang="es-CO"/>
              </a:p>
            </p:txBody>
          </p:sp>
          <p:sp>
            <p:nvSpPr>
              <p:cNvPr id="110609" name="Freeform 17"/>
              <p:cNvSpPr>
                <a:spLocks/>
              </p:cNvSpPr>
              <p:nvPr/>
            </p:nvSpPr>
            <p:spPr bwMode="auto">
              <a:xfrm>
                <a:off x="2322" y="2973"/>
                <a:ext cx="29" cy="31"/>
              </a:xfrm>
              <a:custGeom>
                <a:avLst/>
                <a:gdLst/>
                <a:ahLst/>
                <a:cxnLst>
                  <a:cxn ang="0">
                    <a:pos x="0" y="23"/>
                  </a:cxn>
                  <a:cxn ang="0">
                    <a:pos x="0" y="25"/>
                  </a:cxn>
                  <a:cxn ang="0">
                    <a:pos x="2" y="25"/>
                  </a:cxn>
                  <a:cxn ang="0">
                    <a:pos x="2" y="27"/>
                  </a:cxn>
                  <a:cxn ang="0">
                    <a:pos x="4" y="27"/>
                  </a:cxn>
                  <a:cxn ang="0">
                    <a:pos x="4" y="29"/>
                  </a:cxn>
                  <a:cxn ang="0">
                    <a:pos x="6" y="29"/>
                  </a:cxn>
                  <a:cxn ang="0">
                    <a:pos x="6" y="31"/>
                  </a:cxn>
                  <a:cxn ang="0">
                    <a:pos x="29" y="8"/>
                  </a:cxn>
                  <a:cxn ang="0">
                    <a:pos x="29" y="6"/>
                  </a:cxn>
                  <a:cxn ang="0">
                    <a:pos x="27" y="6"/>
                  </a:cxn>
                  <a:cxn ang="0">
                    <a:pos x="27" y="4"/>
                  </a:cxn>
                  <a:cxn ang="0">
                    <a:pos x="25" y="4"/>
                  </a:cxn>
                  <a:cxn ang="0">
                    <a:pos x="25" y="2"/>
                  </a:cxn>
                  <a:cxn ang="0">
                    <a:pos x="23" y="2"/>
                  </a:cxn>
                  <a:cxn ang="0">
                    <a:pos x="23" y="0"/>
                  </a:cxn>
                  <a:cxn ang="0">
                    <a:pos x="25" y="2"/>
                  </a:cxn>
                  <a:cxn ang="0">
                    <a:pos x="0" y="23"/>
                  </a:cxn>
                </a:cxnLst>
                <a:rect l="0" t="0" r="r" b="b"/>
                <a:pathLst>
                  <a:path w="29" h="31">
                    <a:moveTo>
                      <a:pt x="0" y="23"/>
                    </a:moveTo>
                    <a:lnTo>
                      <a:pt x="0" y="25"/>
                    </a:lnTo>
                    <a:lnTo>
                      <a:pt x="2" y="25"/>
                    </a:lnTo>
                    <a:lnTo>
                      <a:pt x="2" y="27"/>
                    </a:lnTo>
                    <a:lnTo>
                      <a:pt x="4" y="27"/>
                    </a:lnTo>
                    <a:lnTo>
                      <a:pt x="4" y="29"/>
                    </a:lnTo>
                    <a:lnTo>
                      <a:pt x="6" y="29"/>
                    </a:lnTo>
                    <a:lnTo>
                      <a:pt x="6" y="31"/>
                    </a:lnTo>
                    <a:lnTo>
                      <a:pt x="29" y="8"/>
                    </a:lnTo>
                    <a:lnTo>
                      <a:pt x="29" y="6"/>
                    </a:lnTo>
                    <a:lnTo>
                      <a:pt x="27" y="6"/>
                    </a:lnTo>
                    <a:lnTo>
                      <a:pt x="27" y="4"/>
                    </a:lnTo>
                    <a:lnTo>
                      <a:pt x="25" y="4"/>
                    </a:lnTo>
                    <a:lnTo>
                      <a:pt x="25" y="2"/>
                    </a:lnTo>
                    <a:lnTo>
                      <a:pt x="23" y="2"/>
                    </a:lnTo>
                    <a:lnTo>
                      <a:pt x="23" y="0"/>
                    </a:lnTo>
                    <a:lnTo>
                      <a:pt x="25" y="2"/>
                    </a:lnTo>
                    <a:lnTo>
                      <a:pt x="0" y="23"/>
                    </a:lnTo>
                    <a:close/>
                  </a:path>
                </a:pathLst>
              </a:custGeom>
              <a:solidFill>
                <a:srgbClr val="000000"/>
              </a:solidFill>
              <a:ln w="9525">
                <a:noFill/>
                <a:round/>
                <a:headEnd/>
                <a:tailEnd/>
              </a:ln>
            </p:spPr>
            <p:txBody>
              <a:bodyPr/>
              <a:lstStyle/>
              <a:p>
                <a:endParaRPr lang="es-CO"/>
              </a:p>
            </p:txBody>
          </p:sp>
          <p:sp>
            <p:nvSpPr>
              <p:cNvPr id="110610" name="Freeform 18"/>
              <p:cNvSpPr>
                <a:spLocks/>
              </p:cNvSpPr>
              <p:nvPr/>
            </p:nvSpPr>
            <p:spPr bwMode="auto">
              <a:xfrm>
                <a:off x="2305" y="2954"/>
                <a:ext cx="42" cy="42"/>
              </a:xfrm>
              <a:custGeom>
                <a:avLst/>
                <a:gdLst/>
                <a:ahLst/>
                <a:cxnLst>
                  <a:cxn ang="0">
                    <a:pos x="0" y="23"/>
                  </a:cxn>
                  <a:cxn ang="0">
                    <a:pos x="2" y="25"/>
                  </a:cxn>
                  <a:cxn ang="0">
                    <a:pos x="4" y="25"/>
                  </a:cxn>
                  <a:cxn ang="0">
                    <a:pos x="4" y="27"/>
                  </a:cxn>
                  <a:cxn ang="0">
                    <a:pos x="6" y="29"/>
                  </a:cxn>
                  <a:cxn ang="0">
                    <a:pos x="6" y="30"/>
                  </a:cxn>
                  <a:cxn ang="0">
                    <a:pos x="8" y="30"/>
                  </a:cxn>
                  <a:cxn ang="0">
                    <a:pos x="8" y="32"/>
                  </a:cxn>
                  <a:cxn ang="0">
                    <a:pos x="10" y="32"/>
                  </a:cxn>
                  <a:cxn ang="0">
                    <a:pos x="10" y="34"/>
                  </a:cxn>
                  <a:cxn ang="0">
                    <a:pos x="12" y="34"/>
                  </a:cxn>
                  <a:cxn ang="0">
                    <a:pos x="12" y="36"/>
                  </a:cxn>
                  <a:cxn ang="0">
                    <a:pos x="14" y="36"/>
                  </a:cxn>
                  <a:cxn ang="0">
                    <a:pos x="14" y="38"/>
                  </a:cxn>
                  <a:cxn ang="0">
                    <a:pos x="16" y="38"/>
                  </a:cxn>
                  <a:cxn ang="0">
                    <a:pos x="16" y="40"/>
                  </a:cxn>
                  <a:cxn ang="0">
                    <a:pos x="17" y="42"/>
                  </a:cxn>
                  <a:cxn ang="0">
                    <a:pos x="42" y="21"/>
                  </a:cxn>
                  <a:cxn ang="0">
                    <a:pos x="40" y="21"/>
                  </a:cxn>
                  <a:cxn ang="0">
                    <a:pos x="40" y="19"/>
                  </a:cxn>
                  <a:cxn ang="0">
                    <a:pos x="39" y="19"/>
                  </a:cxn>
                  <a:cxn ang="0">
                    <a:pos x="39" y="17"/>
                  </a:cxn>
                  <a:cxn ang="0">
                    <a:pos x="37" y="15"/>
                  </a:cxn>
                  <a:cxn ang="0">
                    <a:pos x="35" y="13"/>
                  </a:cxn>
                  <a:cxn ang="0">
                    <a:pos x="33" y="11"/>
                  </a:cxn>
                  <a:cxn ang="0">
                    <a:pos x="33" y="9"/>
                  </a:cxn>
                  <a:cxn ang="0">
                    <a:pos x="31" y="9"/>
                  </a:cxn>
                  <a:cxn ang="0">
                    <a:pos x="31" y="7"/>
                  </a:cxn>
                  <a:cxn ang="0">
                    <a:pos x="29" y="7"/>
                  </a:cxn>
                  <a:cxn ang="0">
                    <a:pos x="29" y="5"/>
                  </a:cxn>
                  <a:cxn ang="0">
                    <a:pos x="27" y="5"/>
                  </a:cxn>
                  <a:cxn ang="0">
                    <a:pos x="27" y="4"/>
                  </a:cxn>
                  <a:cxn ang="0">
                    <a:pos x="25" y="4"/>
                  </a:cxn>
                  <a:cxn ang="0">
                    <a:pos x="25" y="2"/>
                  </a:cxn>
                  <a:cxn ang="0">
                    <a:pos x="23" y="2"/>
                  </a:cxn>
                  <a:cxn ang="0">
                    <a:pos x="23" y="0"/>
                  </a:cxn>
                  <a:cxn ang="0">
                    <a:pos x="0" y="23"/>
                  </a:cxn>
                </a:cxnLst>
                <a:rect l="0" t="0" r="r" b="b"/>
                <a:pathLst>
                  <a:path w="42" h="42">
                    <a:moveTo>
                      <a:pt x="0" y="23"/>
                    </a:moveTo>
                    <a:lnTo>
                      <a:pt x="2" y="25"/>
                    </a:lnTo>
                    <a:lnTo>
                      <a:pt x="4" y="25"/>
                    </a:lnTo>
                    <a:lnTo>
                      <a:pt x="4" y="27"/>
                    </a:lnTo>
                    <a:lnTo>
                      <a:pt x="6" y="29"/>
                    </a:lnTo>
                    <a:lnTo>
                      <a:pt x="6" y="30"/>
                    </a:lnTo>
                    <a:lnTo>
                      <a:pt x="8" y="30"/>
                    </a:lnTo>
                    <a:lnTo>
                      <a:pt x="8" y="32"/>
                    </a:lnTo>
                    <a:lnTo>
                      <a:pt x="10" y="32"/>
                    </a:lnTo>
                    <a:lnTo>
                      <a:pt x="10" y="34"/>
                    </a:lnTo>
                    <a:lnTo>
                      <a:pt x="12" y="34"/>
                    </a:lnTo>
                    <a:lnTo>
                      <a:pt x="12" y="36"/>
                    </a:lnTo>
                    <a:lnTo>
                      <a:pt x="14" y="36"/>
                    </a:lnTo>
                    <a:lnTo>
                      <a:pt x="14" y="38"/>
                    </a:lnTo>
                    <a:lnTo>
                      <a:pt x="16" y="38"/>
                    </a:lnTo>
                    <a:lnTo>
                      <a:pt x="16" y="40"/>
                    </a:lnTo>
                    <a:lnTo>
                      <a:pt x="17" y="42"/>
                    </a:lnTo>
                    <a:lnTo>
                      <a:pt x="42" y="21"/>
                    </a:lnTo>
                    <a:lnTo>
                      <a:pt x="40" y="21"/>
                    </a:lnTo>
                    <a:lnTo>
                      <a:pt x="40" y="19"/>
                    </a:lnTo>
                    <a:lnTo>
                      <a:pt x="39" y="19"/>
                    </a:lnTo>
                    <a:lnTo>
                      <a:pt x="39" y="17"/>
                    </a:lnTo>
                    <a:lnTo>
                      <a:pt x="37" y="15"/>
                    </a:lnTo>
                    <a:lnTo>
                      <a:pt x="35" y="13"/>
                    </a:lnTo>
                    <a:lnTo>
                      <a:pt x="33" y="11"/>
                    </a:lnTo>
                    <a:lnTo>
                      <a:pt x="33" y="9"/>
                    </a:lnTo>
                    <a:lnTo>
                      <a:pt x="31" y="9"/>
                    </a:lnTo>
                    <a:lnTo>
                      <a:pt x="31" y="7"/>
                    </a:lnTo>
                    <a:lnTo>
                      <a:pt x="29" y="7"/>
                    </a:lnTo>
                    <a:lnTo>
                      <a:pt x="29" y="5"/>
                    </a:lnTo>
                    <a:lnTo>
                      <a:pt x="27" y="5"/>
                    </a:lnTo>
                    <a:lnTo>
                      <a:pt x="27" y="4"/>
                    </a:lnTo>
                    <a:lnTo>
                      <a:pt x="25" y="4"/>
                    </a:lnTo>
                    <a:lnTo>
                      <a:pt x="25" y="2"/>
                    </a:lnTo>
                    <a:lnTo>
                      <a:pt x="23" y="2"/>
                    </a:lnTo>
                    <a:lnTo>
                      <a:pt x="23" y="0"/>
                    </a:lnTo>
                    <a:lnTo>
                      <a:pt x="0" y="23"/>
                    </a:lnTo>
                    <a:close/>
                  </a:path>
                </a:pathLst>
              </a:custGeom>
              <a:solidFill>
                <a:srgbClr val="000000"/>
              </a:solidFill>
              <a:ln w="9525">
                <a:noFill/>
                <a:round/>
                <a:headEnd/>
                <a:tailEnd/>
              </a:ln>
            </p:spPr>
            <p:txBody>
              <a:bodyPr/>
              <a:lstStyle/>
              <a:p>
                <a:endParaRPr lang="es-CO"/>
              </a:p>
            </p:txBody>
          </p:sp>
          <p:sp>
            <p:nvSpPr>
              <p:cNvPr id="110611" name="Freeform 19"/>
              <p:cNvSpPr>
                <a:spLocks/>
              </p:cNvSpPr>
              <p:nvPr/>
            </p:nvSpPr>
            <p:spPr bwMode="auto">
              <a:xfrm>
                <a:off x="2299" y="2950"/>
                <a:ext cx="29" cy="27"/>
              </a:xfrm>
              <a:custGeom>
                <a:avLst/>
                <a:gdLst/>
                <a:ahLst/>
                <a:cxnLst>
                  <a:cxn ang="0">
                    <a:pos x="2" y="21"/>
                  </a:cxn>
                  <a:cxn ang="0">
                    <a:pos x="0" y="19"/>
                  </a:cxn>
                  <a:cxn ang="0">
                    <a:pos x="0" y="21"/>
                  </a:cxn>
                  <a:cxn ang="0">
                    <a:pos x="2" y="21"/>
                  </a:cxn>
                  <a:cxn ang="0">
                    <a:pos x="2" y="23"/>
                  </a:cxn>
                  <a:cxn ang="0">
                    <a:pos x="4" y="23"/>
                  </a:cxn>
                  <a:cxn ang="0">
                    <a:pos x="4" y="25"/>
                  </a:cxn>
                  <a:cxn ang="0">
                    <a:pos x="6" y="25"/>
                  </a:cxn>
                  <a:cxn ang="0">
                    <a:pos x="6" y="27"/>
                  </a:cxn>
                  <a:cxn ang="0">
                    <a:pos x="29" y="4"/>
                  </a:cxn>
                  <a:cxn ang="0">
                    <a:pos x="27" y="4"/>
                  </a:cxn>
                  <a:cxn ang="0">
                    <a:pos x="27" y="2"/>
                  </a:cxn>
                  <a:cxn ang="0">
                    <a:pos x="25" y="0"/>
                  </a:cxn>
                  <a:cxn ang="0">
                    <a:pos x="2" y="21"/>
                  </a:cxn>
                </a:cxnLst>
                <a:rect l="0" t="0" r="r" b="b"/>
                <a:pathLst>
                  <a:path w="29" h="27">
                    <a:moveTo>
                      <a:pt x="2" y="21"/>
                    </a:moveTo>
                    <a:lnTo>
                      <a:pt x="0" y="19"/>
                    </a:lnTo>
                    <a:lnTo>
                      <a:pt x="0" y="21"/>
                    </a:lnTo>
                    <a:lnTo>
                      <a:pt x="2" y="21"/>
                    </a:lnTo>
                    <a:lnTo>
                      <a:pt x="2" y="23"/>
                    </a:lnTo>
                    <a:lnTo>
                      <a:pt x="4" y="23"/>
                    </a:lnTo>
                    <a:lnTo>
                      <a:pt x="4" y="25"/>
                    </a:lnTo>
                    <a:lnTo>
                      <a:pt x="6" y="25"/>
                    </a:lnTo>
                    <a:lnTo>
                      <a:pt x="6" y="27"/>
                    </a:lnTo>
                    <a:lnTo>
                      <a:pt x="29" y="4"/>
                    </a:lnTo>
                    <a:lnTo>
                      <a:pt x="27" y="4"/>
                    </a:lnTo>
                    <a:lnTo>
                      <a:pt x="27" y="2"/>
                    </a:lnTo>
                    <a:lnTo>
                      <a:pt x="25" y="0"/>
                    </a:lnTo>
                    <a:lnTo>
                      <a:pt x="2" y="21"/>
                    </a:lnTo>
                    <a:close/>
                  </a:path>
                </a:pathLst>
              </a:custGeom>
              <a:solidFill>
                <a:srgbClr val="000000"/>
              </a:solidFill>
              <a:ln w="9525">
                <a:noFill/>
                <a:round/>
                <a:headEnd/>
                <a:tailEnd/>
              </a:ln>
            </p:spPr>
            <p:txBody>
              <a:bodyPr/>
              <a:lstStyle/>
              <a:p>
                <a:endParaRPr lang="es-CO"/>
              </a:p>
            </p:txBody>
          </p:sp>
          <p:sp>
            <p:nvSpPr>
              <p:cNvPr id="110612" name="Freeform 20"/>
              <p:cNvSpPr>
                <a:spLocks/>
              </p:cNvSpPr>
              <p:nvPr/>
            </p:nvSpPr>
            <p:spPr bwMode="auto">
              <a:xfrm>
                <a:off x="2276" y="2925"/>
                <a:ext cx="48" cy="46"/>
              </a:xfrm>
              <a:custGeom>
                <a:avLst/>
                <a:gdLst/>
                <a:ahLst/>
                <a:cxnLst>
                  <a:cxn ang="0">
                    <a:pos x="0" y="23"/>
                  </a:cxn>
                  <a:cxn ang="0">
                    <a:pos x="2" y="23"/>
                  </a:cxn>
                  <a:cxn ang="0">
                    <a:pos x="2" y="25"/>
                  </a:cxn>
                  <a:cxn ang="0">
                    <a:pos x="4" y="25"/>
                  </a:cxn>
                  <a:cxn ang="0">
                    <a:pos x="4" y="27"/>
                  </a:cxn>
                  <a:cxn ang="0">
                    <a:pos x="6" y="27"/>
                  </a:cxn>
                  <a:cxn ang="0">
                    <a:pos x="6" y="29"/>
                  </a:cxn>
                  <a:cxn ang="0">
                    <a:pos x="8" y="29"/>
                  </a:cxn>
                  <a:cxn ang="0">
                    <a:pos x="8" y="31"/>
                  </a:cxn>
                  <a:cxn ang="0">
                    <a:pos x="10" y="31"/>
                  </a:cxn>
                  <a:cxn ang="0">
                    <a:pos x="10" y="33"/>
                  </a:cxn>
                  <a:cxn ang="0">
                    <a:pos x="12" y="33"/>
                  </a:cxn>
                  <a:cxn ang="0">
                    <a:pos x="12" y="34"/>
                  </a:cxn>
                  <a:cxn ang="0">
                    <a:pos x="14" y="34"/>
                  </a:cxn>
                  <a:cxn ang="0">
                    <a:pos x="14" y="36"/>
                  </a:cxn>
                  <a:cxn ang="0">
                    <a:pos x="16" y="36"/>
                  </a:cxn>
                  <a:cxn ang="0">
                    <a:pos x="16" y="38"/>
                  </a:cxn>
                  <a:cxn ang="0">
                    <a:pos x="18" y="38"/>
                  </a:cxn>
                  <a:cxn ang="0">
                    <a:pos x="18" y="40"/>
                  </a:cxn>
                  <a:cxn ang="0">
                    <a:pos x="20" y="40"/>
                  </a:cxn>
                  <a:cxn ang="0">
                    <a:pos x="20" y="42"/>
                  </a:cxn>
                  <a:cxn ang="0">
                    <a:pos x="22" y="42"/>
                  </a:cxn>
                  <a:cxn ang="0">
                    <a:pos x="22" y="44"/>
                  </a:cxn>
                  <a:cxn ang="0">
                    <a:pos x="23" y="44"/>
                  </a:cxn>
                  <a:cxn ang="0">
                    <a:pos x="23" y="46"/>
                  </a:cxn>
                  <a:cxn ang="0">
                    <a:pos x="25" y="46"/>
                  </a:cxn>
                  <a:cxn ang="0">
                    <a:pos x="48" y="25"/>
                  </a:cxn>
                  <a:cxn ang="0">
                    <a:pos x="46" y="23"/>
                  </a:cxn>
                  <a:cxn ang="0">
                    <a:pos x="46" y="21"/>
                  </a:cxn>
                  <a:cxn ang="0">
                    <a:pos x="45" y="21"/>
                  </a:cxn>
                  <a:cxn ang="0">
                    <a:pos x="43" y="19"/>
                  </a:cxn>
                  <a:cxn ang="0">
                    <a:pos x="43" y="17"/>
                  </a:cxn>
                  <a:cxn ang="0">
                    <a:pos x="41" y="17"/>
                  </a:cxn>
                  <a:cxn ang="0">
                    <a:pos x="39" y="15"/>
                  </a:cxn>
                  <a:cxn ang="0">
                    <a:pos x="39" y="13"/>
                  </a:cxn>
                  <a:cxn ang="0">
                    <a:pos x="37" y="13"/>
                  </a:cxn>
                  <a:cxn ang="0">
                    <a:pos x="35" y="11"/>
                  </a:cxn>
                  <a:cxn ang="0">
                    <a:pos x="35" y="10"/>
                  </a:cxn>
                  <a:cxn ang="0">
                    <a:pos x="33" y="10"/>
                  </a:cxn>
                  <a:cxn ang="0">
                    <a:pos x="33" y="8"/>
                  </a:cxn>
                  <a:cxn ang="0">
                    <a:pos x="31" y="8"/>
                  </a:cxn>
                  <a:cxn ang="0">
                    <a:pos x="31" y="6"/>
                  </a:cxn>
                  <a:cxn ang="0">
                    <a:pos x="29" y="6"/>
                  </a:cxn>
                  <a:cxn ang="0">
                    <a:pos x="27" y="4"/>
                  </a:cxn>
                  <a:cxn ang="0">
                    <a:pos x="27" y="2"/>
                  </a:cxn>
                  <a:cxn ang="0">
                    <a:pos x="25" y="2"/>
                  </a:cxn>
                  <a:cxn ang="0">
                    <a:pos x="23" y="0"/>
                  </a:cxn>
                  <a:cxn ang="0">
                    <a:pos x="0" y="23"/>
                  </a:cxn>
                </a:cxnLst>
                <a:rect l="0" t="0" r="r" b="b"/>
                <a:pathLst>
                  <a:path w="48" h="46">
                    <a:moveTo>
                      <a:pt x="0" y="23"/>
                    </a:moveTo>
                    <a:lnTo>
                      <a:pt x="2" y="23"/>
                    </a:lnTo>
                    <a:lnTo>
                      <a:pt x="2" y="25"/>
                    </a:lnTo>
                    <a:lnTo>
                      <a:pt x="4" y="25"/>
                    </a:lnTo>
                    <a:lnTo>
                      <a:pt x="4" y="27"/>
                    </a:lnTo>
                    <a:lnTo>
                      <a:pt x="6" y="27"/>
                    </a:lnTo>
                    <a:lnTo>
                      <a:pt x="6" y="29"/>
                    </a:lnTo>
                    <a:lnTo>
                      <a:pt x="8" y="29"/>
                    </a:lnTo>
                    <a:lnTo>
                      <a:pt x="8" y="31"/>
                    </a:lnTo>
                    <a:lnTo>
                      <a:pt x="10" y="31"/>
                    </a:lnTo>
                    <a:lnTo>
                      <a:pt x="10" y="33"/>
                    </a:lnTo>
                    <a:lnTo>
                      <a:pt x="12" y="33"/>
                    </a:lnTo>
                    <a:lnTo>
                      <a:pt x="12" y="34"/>
                    </a:lnTo>
                    <a:lnTo>
                      <a:pt x="14" y="34"/>
                    </a:lnTo>
                    <a:lnTo>
                      <a:pt x="14" y="36"/>
                    </a:lnTo>
                    <a:lnTo>
                      <a:pt x="16" y="36"/>
                    </a:lnTo>
                    <a:lnTo>
                      <a:pt x="16" y="38"/>
                    </a:lnTo>
                    <a:lnTo>
                      <a:pt x="18" y="38"/>
                    </a:lnTo>
                    <a:lnTo>
                      <a:pt x="18" y="40"/>
                    </a:lnTo>
                    <a:lnTo>
                      <a:pt x="20" y="40"/>
                    </a:lnTo>
                    <a:lnTo>
                      <a:pt x="20" y="42"/>
                    </a:lnTo>
                    <a:lnTo>
                      <a:pt x="22" y="42"/>
                    </a:lnTo>
                    <a:lnTo>
                      <a:pt x="22" y="44"/>
                    </a:lnTo>
                    <a:lnTo>
                      <a:pt x="23" y="44"/>
                    </a:lnTo>
                    <a:lnTo>
                      <a:pt x="23" y="46"/>
                    </a:lnTo>
                    <a:lnTo>
                      <a:pt x="25" y="46"/>
                    </a:lnTo>
                    <a:lnTo>
                      <a:pt x="48" y="25"/>
                    </a:lnTo>
                    <a:lnTo>
                      <a:pt x="46" y="23"/>
                    </a:lnTo>
                    <a:lnTo>
                      <a:pt x="46" y="21"/>
                    </a:lnTo>
                    <a:lnTo>
                      <a:pt x="45" y="21"/>
                    </a:lnTo>
                    <a:lnTo>
                      <a:pt x="43" y="19"/>
                    </a:lnTo>
                    <a:lnTo>
                      <a:pt x="43" y="17"/>
                    </a:lnTo>
                    <a:lnTo>
                      <a:pt x="41" y="17"/>
                    </a:lnTo>
                    <a:lnTo>
                      <a:pt x="39" y="15"/>
                    </a:lnTo>
                    <a:lnTo>
                      <a:pt x="39" y="13"/>
                    </a:lnTo>
                    <a:lnTo>
                      <a:pt x="37" y="13"/>
                    </a:lnTo>
                    <a:lnTo>
                      <a:pt x="35" y="11"/>
                    </a:lnTo>
                    <a:lnTo>
                      <a:pt x="35" y="10"/>
                    </a:lnTo>
                    <a:lnTo>
                      <a:pt x="33" y="10"/>
                    </a:lnTo>
                    <a:lnTo>
                      <a:pt x="33" y="8"/>
                    </a:lnTo>
                    <a:lnTo>
                      <a:pt x="31" y="8"/>
                    </a:lnTo>
                    <a:lnTo>
                      <a:pt x="31" y="6"/>
                    </a:lnTo>
                    <a:lnTo>
                      <a:pt x="29" y="6"/>
                    </a:lnTo>
                    <a:lnTo>
                      <a:pt x="27" y="4"/>
                    </a:lnTo>
                    <a:lnTo>
                      <a:pt x="27" y="2"/>
                    </a:lnTo>
                    <a:lnTo>
                      <a:pt x="25" y="2"/>
                    </a:lnTo>
                    <a:lnTo>
                      <a:pt x="23" y="0"/>
                    </a:lnTo>
                    <a:lnTo>
                      <a:pt x="0" y="23"/>
                    </a:lnTo>
                    <a:close/>
                  </a:path>
                </a:pathLst>
              </a:custGeom>
              <a:solidFill>
                <a:srgbClr val="000000"/>
              </a:solidFill>
              <a:ln w="9525">
                <a:noFill/>
                <a:round/>
                <a:headEnd/>
                <a:tailEnd/>
              </a:ln>
            </p:spPr>
            <p:txBody>
              <a:bodyPr/>
              <a:lstStyle/>
              <a:p>
                <a:endParaRPr lang="es-CO"/>
              </a:p>
            </p:txBody>
          </p:sp>
          <p:sp>
            <p:nvSpPr>
              <p:cNvPr id="110613" name="Freeform 21"/>
              <p:cNvSpPr>
                <a:spLocks/>
              </p:cNvSpPr>
              <p:nvPr/>
            </p:nvSpPr>
            <p:spPr bwMode="auto">
              <a:xfrm>
                <a:off x="2276" y="2925"/>
                <a:ext cx="23" cy="23"/>
              </a:xfrm>
              <a:custGeom>
                <a:avLst/>
                <a:gdLst/>
                <a:ahLst/>
                <a:cxnLst>
                  <a:cxn ang="0">
                    <a:pos x="0" y="23"/>
                  </a:cxn>
                  <a:cxn ang="0">
                    <a:pos x="12" y="11"/>
                  </a:cxn>
                  <a:cxn ang="0">
                    <a:pos x="23" y="0"/>
                  </a:cxn>
                  <a:cxn ang="0">
                    <a:pos x="0" y="23"/>
                  </a:cxn>
                </a:cxnLst>
                <a:rect l="0" t="0" r="r" b="b"/>
                <a:pathLst>
                  <a:path w="23" h="23">
                    <a:moveTo>
                      <a:pt x="0" y="23"/>
                    </a:moveTo>
                    <a:lnTo>
                      <a:pt x="12" y="11"/>
                    </a:lnTo>
                    <a:lnTo>
                      <a:pt x="23" y="0"/>
                    </a:lnTo>
                    <a:lnTo>
                      <a:pt x="0" y="23"/>
                    </a:lnTo>
                    <a:close/>
                  </a:path>
                </a:pathLst>
              </a:custGeom>
              <a:solidFill>
                <a:srgbClr val="000000"/>
              </a:solidFill>
              <a:ln w="9525">
                <a:noFill/>
                <a:round/>
                <a:headEnd/>
                <a:tailEnd/>
              </a:ln>
            </p:spPr>
            <p:txBody>
              <a:bodyPr/>
              <a:lstStyle/>
              <a:p>
                <a:endParaRPr lang="es-CO"/>
              </a:p>
            </p:txBody>
          </p:sp>
          <p:sp>
            <p:nvSpPr>
              <p:cNvPr id="110614" name="Freeform 22"/>
              <p:cNvSpPr>
                <a:spLocks/>
              </p:cNvSpPr>
              <p:nvPr/>
            </p:nvSpPr>
            <p:spPr bwMode="auto">
              <a:xfrm>
                <a:off x="2276" y="2925"/>
                <a:ext cx="23" cy="23"/>
              </a:xfrm>
              <a:custGeom>
                <a:avLst/>
                <a:gdLst/>
                <a:ahLst/>
                <a:cxnLst>
                  <a:cxn ang="0">
                    <a:pos x="0" y="23"/>
                  </a:cxn>
                  <a:cxn ang="0">
                    <a:pos x="12" y="11"/>
                  </a:cxn>
                  <a:cxn ang="0">
                    <a:pos x="23" y="0"/>
                  </a:cxn>
                  <a:cxn ang="0">
                    <a:pos x="0" y="23"/>
                  </a:cxn>
                </a:cxnLst>
                <a:rect l="0" t="0" r="r" b="b"/>
                <a:pathLst>
                  <a:path w="23" h="23">
                    <a:moveTo>
                      <a:pt x="0" y="23"/>
                    </a:moveTo>
                    <a:lnTo>
                      <a:pt x="12" y="11"/>
                    </a:lnTo>
                    <a:lnTo>
                      <a:pt x="23" y="0"/>
                    </a:lnTo>
                    <a:lnTo>
                      <a:pt x="0" y="23"/>
                    </a:lnTo>
                    <a:close/>
                  </a:path>
                </a:pathLst>
              </a:custGeom>
              <a:solidFill>
                <a:srgbClr val="000000"/>
              </a:solidFill>
              <a:ln w="9525">
                <a:noFill/>
                <a:round/>
                <a:headEnd/>
                <a:tailEnd/>
              </a:ln>
            </p:spPr>
            <p:txBody>
              <a:bodyPr/>
              <a:lstStyle/>
              <a:p>
                <a:endParaRPr lang="es-CO"/>
              </a:p>
            </p:txBody>
          </p:sp>
          <p:sp>
            <p:nvSpPr>
              <p:cNvPr id="110615" name="Freeform 23"/>
              <p:cNvSpPr>
                <a:spLocks/>
              </p:cNvSpPr>
              <p:nvPr/>
            </p:nvSpPr>
            <p:spPr bwMode="auto">
              <a:xfrm>
                <a:off x="1620" y="2764"/>
                <a:ext cx="679" cy="184"/>
              </a:xfrm>
              <a:custGeom>
                <a:avLst/>
                <a:gdLst/>
                <a:ahLst/>
                <a:cxnLst>
                  <a:cxn ang="0">
                    <a:pos x="37" y="98"/>
                  </a:cxn>
                  <a:cxn ang="0">
                    <a:pos x="75" y="77"/>
                  </a:cxn>
                  <a:cxn ang="0">
                    <a:pos x="115" y="61"/>
                  </a:cxn>
                  <a:cxn ang="0">
                    <a:pos x="156" y="48"/>
                  </a:cxn>
                  <a:cxn ang="0">
                    <a:pos x="198" y="38"/>
                  </a:cxn>
                  <a:cxn ang="0">
                    <a:pos x="240" y="32"/>
                  </a:cxn>
                  <a:cxn ang="0">
                    <a:pos x="282" y="30"/>
                  </a:cxn>
                  <a:cxn ang="0">
                    <a:pos x="325" y="32"/>
                  </a:cxn>
                  <a:cxn ang="0">
                    <a:pos x="367" y="38"/>
                  </a:cxn>
                  <a:cxn ang="0">
                    <a:pos x="409" y="48"/>
                  </a:cxn>
                  <a:cxn ang="0">
                    <a:pos x="449" y="59"/>
                  </a:cxn>
                  <a:cxn ang="0">
                    <a:pos x="490" y="75"/>
                  </a:cxn>
                  <a:cxn ang="0">
                    <a:pos x="530" y="94"/>
                  </a:cxn>
                  <a:cxn ang="0">
                    <a:pos x="568" y="115"/>
                  </a:cxn>
                  <a:cxn ang="0">
                    <a:pos x="605" y="140"/>
                  </a:cxn>
                  <a:cxn ang="0">
                    <a:pos x="641" y="169"/>
                  </a:cxn>
                  <a:cxn ang="0">
                    <a:pos x="679" y="161"/>
                  </a:cxn>
                  <a:cxn ang="0">
                    <a:pos x="643" y="128"/>
                  </a:cxn>
                  <a:cxn ang="0">
                    <a:pos x="605" y="101"/>
                  </a:cxn>
                  <a:cxn ang="0">
                    <a:pos x="564" y="77"/>
                  </a:cxn>
                  <a:cxn ang="0">
                    <a:pos x="524" y="54"/>
                  </a:cxn>
                  <a:cxn ang="0">
                    <a:pos x="482" y="36"/>
                  </a:cxn>
                  <a:cxn ang="0">
                    <a:pos x="438" y="21"/>
                  </a:cxn>
                  <a:cxn ang="0">
                    <a:pos x="394" y="11"/>
                  </a:cxn>
                  <a:cxn ang="0">
                    <a:pos x="349" y="4"/>
                  </a:cxn>
                  <a:cxn ang="0">
                    <a:pos x="303" y="0"/>
                  </a:cxn>
                  <a:cxn ang="0">
                    <a:pos x="259" y="0"/>
                  </a:cxn>
                  <a:cxn ang="0">
                    <a:pos x="215" y="4"/>
                  </a:cxn>
                  <a:cxn ang="0">
                    <a:pos x="169" y="11"/>
                  </a:cxn>
                  <a:cxn ang="0">
                    <a:pos x="127" y="23"/>
                  </a:cxn>
                  <a:cxn ang="0">
                    <a:pos x="83" y="38"/>
                  </a:cxn>
                  <a:cxn ang="0">
                    <a:pos x="41" y="57"/>
                  </a:cxn>
                  <a:cxn ang="0">
                    <a:pos x="0" y="82"/>
                  </a:cxn>
                </a:cxnLst>
                <a:rect l="0" t="0" r="r" b="b"/>
                <a:pathLst>
                  <a:path w="679" h="184">
                    <a:moveTo>
                      <a:pt x="18" y="109"/>
                    </a:moveTo>
                    <a:lnTo>
                      <a:pt x="37" y="98"/>
                    </a:lnTo>
                    <a:lnTo>
                      <a:pt x="56" y="86"/>
                    </a:lnTo>
                    <a:lnTo>
                      <a:pt x="75" y="77"/>
                    </a:lnTo>
                    <a:lnTo>
                      <a:pt x="96" y="69"/>
                    </a:lnTo>
                    <a:lnTo>
                      <a:pt x="115" y="61"/>
                    </a:lnTo>
                    <a:lnTo>
                      <a:pt x="136" y="54"/>
                    </a:lnTo>
                    <a:lnTo>
                      <a:pt x="156" y="48"/>
                    </a:lnTo>
                    <a:lnTo>
                      <a:pt x="177" y="42"/>
                    </a:lnTo>
                    <a:lnTo>
                      <a:pt x="198" y="38"/>
                    </a:lnTo>
                    <a:lnTo>
                      <a:pt x="219" y="36"/>
                    </a:lnTo>
                    <a:lnTo>
                      <a:pt x="240" y="32"/>
                    </a:lnTo>
                    <a:lnTo>
                      <a:pt x="261" y="32"/>
                    </a:lnTo>
                    <a:lnTo>
                      <a:pt x="282" y="30"/>
                    </a:lnTo>
                    <a:lnTo>
                      <a:pt x="303" y="32"/>
                    </a:lnTo>
                    <a:lnTo>
                      <a:pt x="325" y="32"/>
                    </a:lnTo>
                    <a:lnTo>
                      <a:pt x="346" y="34"/>
                    </a:lnTo>
                    <a:lnTo>
                      <a:pt x="367" y="38"/>
                    </a:lnTo>
                    <a:lnTo>
                      <a:pt x="388" y="42"/>
                    </a:lnTo>
                    <a:lnTo>
                      <a:pt x="409" y="48"/>
                    </a:lnTo>
                    <a:lnTo>
                      <a:pt x="430" y="52"/>
                    </a:lnTo>
                    <a:lnTo>
                      <a:pt x="449" y="59"/>
                    </a:lnTo>
                    <a:lnTo>
                      <a:pt x="470" y="67"/>
                    </a:lnTo>
                    <a:lnTo>
                      <a:pt x="490" y="75"/>
                    </a:lnTo>
                    <a:lnTo>
                      <a:pt x="511" y="84"/>
                    </a:lnTo>
                    <a:lnTo>
                      <a:pt x="530" y="94"/>
                    </a:lnTo>
                    <a:lnTo>
                      <a:pt x="549" y="103"/>
                    </a:lnTo>
                    <a:lnTo>
                      <a:pt x="568" y="115"/>
                    </a:lnTo>
                    <a:lnTo>
                      <a:pt x="587" y="126"/>
                    </a:lnTo>
                    <a:lnTo>
                      <a:pt x="605" y="140"/>
                    </a:lnTo>
                    <a:lnTo>
                      <a:pt x="622" y="153"/>
                    </a:lnTo>
                    <a:lnTo>
                      <a:pt x="641" y="169"/>
                    </a:lnTo>
                    <a:lnTo>
                      <a:pt x="656" y="184"/>
                    </a:lnTo>
                    <a:lnTo>
                      <a:pt x="679" y="161"/>
                    </a:lnTo>
                    <a:lnTo>
                      <a:pt x="662" y="144"/>
                    </a:lnTo>
                    <a:lnTo>
                      <a:pt x="643" y="128"/>
                    </a:lnTo>
                    <a:lnTo>
                      <a:pt x="624" y="115"/>
                    </a:lnTo>
                    <a:lnTo>
                      <a:pt x="605" y="101"/>
                    </a:lnTo>
                    <a:lnTo>
                      <a:pt x="585" y="88"/>
                    </a:lnTo>
                    <a:lnTo>
                      <a:pt x="564" y="77"/>
                    </a:lnTo>
                    <a:lnTo>
                      <a:pt x="545" y="65"/>
                    </a:lnTo>
                    <a:lnTo>
                      <a:pt x="524" y="54"/>
                    </a:lnTo>
                    <a:lnTo>
                      <a:pt x="503" y="44"/>
                    </a:lnTo>
                    <a:lnTo>
                      <a:pt x="482" y="36"/>
                    </a:lnTo>
                    <a:lnTo>
                      <a:pt x="461" y="29"/>
                    </a:lnTo>
                    <a:lnTo>
                      <a:pt x="438" y="21"/>
                    </a:lnTo>
                    <a:lnTo>
                      <a:pt x="417" y="15"/>
                    </a:lnTo>
                    <a:lnTo>
                      <a:pt x="394" y="11"/>
                    </a:lnTo>
                    <a:lnTo>
                      <a:pt x="372" y="6"/>
                    </a:lnTo>
                    <a:lnTo>
                      <a:pt x="349" y="4"/>
                    </a:lnTo>
                    <a:lnTo>
                      <a:pt x="326" y="2"/>
                    </a:lnTo>
                    <a:lnTo>
                      <a:pt x="303" y="0"/>
                    </a:lnTo>
                    <a:lnTo>
                      <a:pt x="282" y="0"/>
                    </a:lnTo>
                    <a:lnTo>
                      <a:pt x="259" y="0"/>
                    </a:lnTo>
                    <a:lnTo>
                      <a:pt x="236" y="2"/>
                    </a:lnTo>
                    <a:lnTo>
                      <a:pt x="215" y="4"/>
                    </a:lnTo>
                    <a:lnTo>
                      <a:pt x="192" y="7"/>
                    </a:lnTo>
                    <a:lnTo>
                      <a:pt x="169" y="11"/>
                    </a:lnTo>
                    <a:lnTo>
                      <a:pt x="148" y="17"/>
                    </a:lnTo>
                    <a:lnTo>
                      <a:pt x="127" y="23"/>
                    </a:lnTo>
                    <a:lnTo>
                      <a:pt x="104" y="30"/>
                    </a:lnTo>
                    <a:lnTo>
                      <a:pt x="83" y="38"/>
                    </a:lnTo>
                    <a:lnTo>
                      <a:pt x="62" y="48"/>
                    </a:lnTo>
                    <a:lnTo>
                      <a:pt x="41" y="57"/>
                    </a:lnTo>
                    <a:lnTo>
                      <a:pt x="21" y="69"/>
                    </a:lnTo>
                    <a:lnTo>
                      <a:pt x="0" y="82"/>
                    </a:lnTo>
                    <a:lnTo>
                      <a:pt x="18" y="109"/>
                    </a:lnTo>
                    <a:close/>
                  </a:path>
                </a:pathLst>
              </a:custGeom>
              <a:solidFill>
                <a:srgbClr val="000000"/>
              </a:solidFill>
              <a:ln w="9525">
                <a:noFill/>
                <a:round/>
                <a:headEnd/>
                <a:tailEnd/>
              </a:ln>
            </p:spPr>
            <p:txBody>
              <a:bodyPr/>
              <a:lstStyle/>
              <a:p>
                <a:endParaRPr lang="es-CO"/>
              </a:p>
            </p:txBody>
          </p:sp>
          <p:sp>
            <p:nvSpPr>
              <p:cNvPr id="110616" name="Freeform 24"/>
              <p:cNvSpPr>
                <a:spLocks/>
              </p:cNvSpPr>
              <p:nvPr/>
            </p:nvSpPr>
            <p:spPr bwMode="auto">
              <a:xfrm>
                <a:off x="1384" y="2846"/>
                <a:ext cx="254" cy="785"/>
              </a:xfrm>
              <a:custGeom>
                <a:avLst/>
                <a:gdLst/>
                <a:ahLst/>
                <a:cxnLst>
                  <a:cxn ang="0">
                    <a:pos x="112" y="743"/>
                  </a:cxn>
                  <a:cxn ang="0">
                    <a:pos x="85" y="693"/>
                  </a:cxn>
                  <a:cxn ang="0">
                    <a:pos x="66" y="643"/>
                  </a:cxn>
                  <a:cxn ang="0">
                    <a:pos x="48" y="591"/>
                  </a:cxn>
                  <a:cxn ang="0">
                    <a:pos x="39" y="539"/>
                  </a:cxn>
                  <a:cxn ang="0">
                    <a:pos x="33" y="488"/>
                  </a:cxn>
                  <a:cxn ang="0">
                    <a:pos x="31" y="436"/>
                  </a:cxn>
                  <a:cxn ang="0">
                    <a:pos x="35" y="384"/>
                  </a:cxn>
                  <a:cxn ang="0">
                    <a:pos x="44" y="334"/>
                  </a:cxn>
                  <a:cxn ang="0">
                    <a:pos x="58" y="284"/>
                  </a:cxn>
                  <a:cxn ang="0">
                    <a:pos x="75" y="238"/>
                  </a:cxn>
                  <a:cxn ang="0">
                    <a:pos x="98" y="192"/>
                  </a:cxn>
                  <a:cxn ang="0">
                    <a:pos x="125" y="150"/>
                  </a:cxn>
                  <a:cxn ang="0">
                    <a:pos x="158" y="112"/>
                  </a:cxn>
                  <a:cxn ang="0">
                    <a:pos x="192" y="75"/>
                  </a:cxn>
                  <a:cxn ang="0">
                    <a:pos x="232" y="43"/>
                  </a:cxn>
                  <a:cxn ang="0">
                    <a:pos x="236" y="0"/>
                  </a:cxn>
                  <a:cxn ang="0">
                    <a:pos x="192" y="33"/>
                  </a:cxn>
                  <a:cxn ang="0">
                    <a:pos x="152" y="69"/>
                  </a:cxn>
                  <a:cxn ang="0">
                    <a:pos x="115" y="110"/>
                  </a:cxn>
                  <a:cxn ang="0">
                    <a:pos x="85" y="154"/>
                  </a:cxn>
                  <a:cxn ang="0">
                    <a:pos x="58" y="200"/>
                  </a:cxn>
                  <a:cxn ang="0">
                    <a:pos x="37" y="250"/>
                  </a:cxn>
                  <a:cxn ang="0">
                    <a:pos x="19" y="302"/>
                  </a:cxn>
                  <a:cxn ang="0">
                    <a:pos x="8" y="353"/>
                  </a:cxn>
                  <a:cxn ang="0">
                    <a:pos x="0" y="407"/>
                  </a:cxn>
                  <a:cxn ang="0">
                    <a:pos x="0" y="461"/>
                  </a:cxn>
                  <a:cxn ang="0">
                    <a:pos x="2" y="516"/>
                  </a:cxn>
                  <a:cxn ang="0">
                    <a:pos x="12" y="572"/>
                  </a:cxn>
                  <a:cxn ang="0">
                    <a:pos x="25" y="626"/>
                  </a:cxn>
                  <a:cxn ang="0">
                    <a:pos x="44" y="681"/>
                  </a:cxn>
                  <a:cxn ang="0">
                    <a:pos x="69" y="733"/>
                  </a:cxn>
                  <a:cxn ang="0">
                    <a:pos x="100" y="785"/>
                  </a:cxn>
                </a:cxnLst>
                <a:rect l="0" t="0" r="r" b="b"/>
                <a:pathLst>
                  <a:path w="254" h="785">
                    <a:moveTo>
                      <a:pt x="127" y="768"/>
                    </a:moveTo>
                    <a:lnTo>
                      <a:pt x="112" y="743"/>
                    </a:lnTo>
                    <a:lnTo>
                      <a:pt x="98" y="718"/>
                    </a:lnTo>
                    <a:lnTo>
                      <a:pt x="85" y="693"/>
                    </a:lnTo>
                    <a:lnTo>
                      <a:pt x="75" y="668"/>
                    </a:lnTo>
                    <a:lnTo>
                      <a:pt x="66" y="643"/>
                    </a:lnTo>
                    <a:lnTo>
                      <a:pt x="56" y="618"/>
                    </a:lnTo>
                    <a:lnTo>
                      <a:pt x="48" y="591"/>
                    </a:lnTo>
                    <a:lnTo>
                      <a:pt x="43" y="566"/>
                    </a:lnTo>
                    <a:lnTo>
                      <a:pt x="39" y="539"/>
                    </a:lnTo>
                    <a:lnTo>
                      <a:pt x="35" y="513"/>
                    </a:lnTo>
                    <a:lnTo>
                      <a:pt x="33" y="488"/>
                    </a:lnTo>
                    <a:lnTo>
                      <a:pt x="31" y="461"/>
                    </a:lnTo>
                    <a:lnTo>
                      <a:pt x="31" y="436"/>
                    </a:lnTo>
                    <a:lnTo>
                      <a:pt x="33" y="409"/>
                    </a:lnTo>
                    <a:lnTo>
                      <a:pt x="35" y="384"/>
                    </a:lnTo>
                    <a:lnTo>
                      <a:pt x="39" y="359"/>
                    </a:lnTo>
                    <a:lnTo>
                      <a:pt x="44" y="334"/>
                    </a:lnTo>
                    <a:lnTo>
                      <a:pt x="50" y="309"/>
                    </a:lnTo>
                    <a:lnTo>
                      <a:pt x="58" y="284"/>
                    </a:lnTo>
                    <a:lnTo>
                      <a:pt x="66" y="261"/>
                    </a:lnTo>
                    <a:lnTo>
                      <a:pt x="75" y="238"/>
                    </a:lnTo>
                    <a:lnTo>
                      <a:pt x="87" y="215"/>
                    </a:lnTo>
                    <a:lnTo>
                      <a:pt x="98" y="192"/>
                    </a:lnTo>
                    <a:lnTo>
                      <a:pt x="112" y="171"/>
                    </a:lnTo>
                    <a:lnTo>
                      <a:pt x="125" y="150"/>
                    </a:lnTo>
                    <a:lnTo>
                      <a:pt x="140" y="131"/>
                    </a:lnTo>
                    <a:lnTo>
                      <a:pt x="158" y="112"/>
                    </a:lnTo>
                    <a:lnTo>
                      <a:pt x="175" y="92"/>
                    </a:lnTo>
                    <a:lnTo>
                      <a:pt x="192" y="75"/>
                    </a:lnTo>
                    <a:lnTo>
                      <a:pt x="211" y="58"/>
                    </a:lnTo>
                    <a:lnTo>
                      <a:pt x="232" y="43"/>
                    </a:lnTo>
                    <a:lnTo>
                      <a:pt x="254" y="27"/>
                    </a:lnTo>
                    <a:lnTo>
                      <a:pt x="236" y="0"/>
                    </a:lnTo>
                    <a:lnTo>
                      <a:pt x="213" y="16"/>
                    </a:lnTo>
                    <a:lnTo>
                      <a:pt x="192" y="33"/>
                    </a:lnTo>
                    <a:lnTo>
                      <a:pt x="171" y="50"/>
                    </a:lnTo>
                    <a:lnTo>
                      <a:pt x="152" y="69"/>
                    </a:lnTo>
                    <a:lnTo>
                      <a:pt x="133" y="90"/>
                    </a:lnTo>
                    <a:lnTo>
                      <a:pt x="115" y="110"/>
                    </a:lnTo>
                    <a:lnTo>
                      <a:pt x="100" y="133"/>
                    </a:lnTo>
                    <a:lnTo>
                      <a:pt x="85" y="154"/>
                    </a:lnTo>
                    <a:lnTo>
                      <a:pt x="71" y="177"/>
                    </a:lnTo>
                    <a:lnTo>
                      <a:pt x="58" y="200"/>
                    </a:lnTo>
                    <a:lnTo>
                      <a:pt x="46" y="225"/>
                    </a:lnTo>
                    <a:lnTo>
                      <a:pt x="37" y="250"/>
                    </a:lnTo>
                    <a:lnTo>
                      <a:pt x="27" y="275"/>
                    </a:lnTo>
                    <a:lnTo>
                      <a:pt x="19" y="302"/>
                    </a:lnTo>
                    <a:lnTo>
                      <a:pt x="14" y="326"/>
                    </a:lnTo>
                    <a:lnTo>
                      <a:pt x="8" y="353"/>
                    </a:lnTo>
                    <a:lnTo>
                      <a:pt x="4" y="380"/>
                    </a:lnTo>
                    <a:lnTo>
                      <a:pt x="0" y="407"/>
                    </a:lnTo>
                    <a:lnTo>
                      <a:pt x="0" y="434"/>
                    </a:lnTo>
                    <a:lnTo>
                      <a:pt x="0" y="461"/>
                    </a:lnTo>
                    <a:lnTo>
                      <a:pt x="0" y="490"/>
                    </a:lnTo>
                    <a:lnTo>
                      <a:pt x="2" y="516"/>
                    </a:lnTo>
                    <a:lnTo>
                      <a:pt x="6" y="545"/>
                    </a:lnTo>
                    <a:lnTo>
                      <a:pt x="12" y="572"/>
                    </a:lnTo>
                    <a:lnTo>
                      <a:pt x="18" y="599"/>
                    </a:lnTo>
                    <a:lnTo>
                      <a:pt x="25" y="626"/>
                    </a:lnTo>
                    <a:lnTo>
                      <a:pt x="35" y="655"/>
                    </a:lnTo>
                    <a:lnTo>
                      <a:pt x="44" y="681"/>
                    </a:lnTo>
                    <a:lnTo>
                      <a:pt x="56" y="706"/>
                    </a:lnTo>
                    <a:lnTo>
                      <a:pt x="69" y="733"/>
                    </a:lnTo>
                    <a:lnTo>
                      <a:pt x="83" y="760"/>
                    </a:lnTo>
                    <a:lnTo>
                      <a:pt x="100" y="785"/>
                    </a:lnTo>
                    <a:lnTo>
                      <a:pt x="127" y="768"/>
                    </a:lnTo>
                    <a:close/>
                  </a:path>
                </a:pathLst>
              </a:custGeom>
              <a:solidFill>
                <a:srgbClr val="000000"/>
              </a:solidFill>
              <a:ln w="9525">
                <a:noFill/>
                <a:round/>
                <a:headEnd/>
                <a:tailEnd/>
              </a:ln>
            </p:spPr>
            <p:txBody>
              <a:bodyPr/>
              <a:lstStyle/>
              <a:p>
                <a:endParaRPr lang="es-CO"/>
              </a:p>
            </p:txBody>
          </p:sp>
          <p:sp>
            <p:nvSpPr>
              <p:cNvPr id="110617" name="Freeform 25"/>
              <p:cNvSpPr>
                <a:spLocks/>
              </p:cNvSpPr>
              <p:nvPr/>
            </p:nvSpPr>
            <p:spPr bwMode="auto">
              <a:xfrm>
                <a:off x="1484" y="3614"/>
                <a:ext cx="228" cy="217"/>
              </a:xfrm>
              <a:custGeom>
                <a:avLst/>
                <a:gdLst/>
                <a:ahLst/>
                <a:cxnLst>
                  <a:cxn ang="0">
                    <a:pos x="221" y="186"/>
                  </a:cxn>
                  <a:cxn ang="0">
                    <a:pos x="205" y="176"/>
                  </a:cxn>
                  <a:cxn ang="0">
                    <a:pos x="192" y="167"/>
                  </a:cxn>
                  <a:cxn ang="0">
                    <a:pos x="178" y="157"/>
                  </a:cxn>
                  <a:cxn ang="0">
                    <a:pos x="165" y="147"/>
                  </a:cxn>
                  <a:cxn ang="0">
                    <a:pos x="150" y="136"/>
                  </a:cxn>
                  <a:cxn ang="0">
                    <a:pos x="138" y="126"/>
                  </a:cxn>
                  <a:cxn ang="0">
                    <a:pos x="125" y="115"/>
                  </a:cxn>
                  <a:cxn ang="0">
                    <a:pos x="111" y="103"/>
                  </a:cxn>
                  <a:cxn ang="0">
                    <a:pos x="100" y="90"/>
                  </a:cxn>
                  <a:cxn ang="0">
                    <a:pos x="86" y="76"/>
                  </a:cxn>
                  <a:cxn ang="0">
                    <a:pos x="75" y="65"/>
                  </a:cxn>
                  <a:cxn ang="0">
                    <a:pos x="63" y="50"/>
                  </a:cxn>
                  <a:cxn ang="0">
                    <a:pos x="52" y="36"/>
                  </a:cxn>
                  <a:cxn ang="0">
                    <a:pos x="42" y="23"/>
                  </a:cxn>
                  <a:cxn ang="0">
                    <a:pos x="31" y="7"/>
                  </a:cxn>
                  <a:cxn ang="0">
                    <a:pos x="0" y="17"/>
                  </a:cxn>
                  <a:cxn ang="0">
                    <a:pos x="10" y="32"/>
                  </a:cxn>
                  <a:cxn ang="0">
                    <a:pos x="21" y="48"/>
                  </a:cxn>
                  <a:cxn ang="0">
                    <a:pos x="33" y="63"/>
                  </a:cxn>
                  <a:cxn ang="0">
                    <a:pos x="44" y="78"/>
                  </a:cxn>
                  <a:cxn ang="0">
                    <a:pos x="58" y="92"/>
                  </a:cxn>
                  <a:cxn ang="0">
                    <a:pos x="69" y="105"/>
                  </a:cxn>
                  <a:cxn ang="0">
                    <a:pos x="83" y="119"/>
                  </a:cxn>
                  <a:cxn ang="0">
                    <a:pos x="96" y="132"/>
                  </a:cxn>
                  <a:cxn ang="0">
                    <a:pos x="109" y="144"/>
                  </a:cxn>
                  <a:cxn ang="0">
                    <a:pos x="123" y="157"/>
                  </a:cxn>
                  <a:cxn ang="0">
                    <a:pos x="138" y="167"/>
                  </a:cxn>
                  <a:cxn ang="0">
                    <a:pos x="152" y="178"/>
                  </a:cxn>
                  <a:cxn ang="0">
                    <a:pos x="167" y="190"/>
                  </a:cxn>
                  <a:cxn ang="0">
                    <a:pos x="182" y="199"/>
                  </a:cxn>
                  <a:cxn ang="0">
                    <a:pos x="198" y="209"/>
                  </a:cxn>
                  <a:cxn ang="0">
                    <a:pos x="213" y="217"/>
                  </a:cxn>
                </a:cxnLst>
                <a:rect l="0" t="0" r="r" b="b"/>
                <a:pathLst>
                  <a:path w="228" h="217">
                    <a:moveTo>
                      <a:pt x="228" y="190"/>
                    </a:moveTo>
                    <a:lnTo>
                      <a:pt x="221" y="186"/>
                    </a:lnTo>
                    <a:lnTo>
                      <a:pt x="213" y="180"/>
                    </a:lnTo>
                    <a:lnTo>
                      <a:pt x="205" y="176"/>
                    </a:lnTo>
                    <a:lnTo>
                      <a:pt x="200" y="172"/>
                    </a:lnTo>
                    <a:lnTo>
                      <a:pt x="192" y="167"/>
                    </a:lnTo>
                    <a:lnTo>
                      <a:pt x="184" y="163"/>
                    </a:lnTo>
                    <a:lnTo>
                      <a:pt x="178" y="157"/>
                    </a:lnTo>
                    <a:lnTo>
                      <a:pt x="171" y="153"/>
                    </a:lnTo>
                    <a:lnTo>
                      <a:pt x="165" y="147"/>
                    </a:lnTo>
                    <a:lnTo>
                      <a:pt x="157" y="142"/>
                    </a:lnTo>
                    <a:lnTo>
                      <a:pt x="150" y="136"/>
                    </a:lnTo>
                    <a:lnTo>
                      <a:pt x="144" y="132"/>
                    </a:lnTo>
                    <a:lnTo>
                      <a:pt x="138" y="126"/>
                    </a:lnTo>
                    <a:lnTo>
                      <a:pt x="131" y="121"/>
                    </a:lnTo>
                    <a:lnTo>
                      <a:pt x="125" y="115"/>
                    </a:lnTo>
                    <a:lnTo>
                      <a:pt x="117" y="109"/>
                    </a:lnTo>
                    <a:lnTo>
                      <a:pt x="111" y="103"/>
                    </a:lnTo>
                    <a:lnTo>
                      <a:pt x="106" y="96"/>
                    </a:lnTo>
                    <a:lnTo>
                      <a:pt x="100" y="90"/>
                    </a:lnTo>
                    <a:lnTo>
                      <a:pt x="92" y="84"/>
                    </a:lnTo>
                    <a:lnTo>
                      <a:pt x="86" y="76"/>
                    </a:lnTo>
                    <a:lnTo>
                      <a:pt x="81" y="71"/>
                    </a:lnTo>
                    <a:lnTo>
                      <a:pt x="75" y="65"/>
                    </a:lnTo>
                    <a:lnTo>
                      <a:pt x="69" y="57"/>
                    </a:lnTo>
                    <a:lnTo>
                      <a:pt x="63" y="50"/>
                    </a:lnTo>
                    <a:lnTo>
                      <a:pt x="58" y="44"/>
                    </a:lnTo>
                    <a:lnTo>
                      <a:pt x="52" y="36"/>
                    </a:lnTo>
                    <a:lnTo>
                      <a:pt x="48" y="28"/>
                    </a:lnTo>
                    <a:lnTo>
                      <a:pt x="42" y="23"/>
                    </a:lnTo>
                    <a:lnTo>
                      <a:pt x="37" y="15"/>
                    </a:lnTo>
                    <a:lnTo>
                      <a:pt x="31" y="7"/>
                    </a:lnTo>
                    <a:lnTo>
                      <a:pt x="27" y="0"/>
                    </a:lnTo>
                    <a:lnTo>
                      <a:pt x="0" y="17"/>
                    </a:lnTo>
                    <a:lnTo>
                      <a:pt x="4" y="25"/>
                    </a:lnTo>
                    <a:lnTo>
                      <a:pt x="10" y="32"/>
                    </a:lnTo>
                    <a:lnTo>
                      <a:pt x="15" y="40"/>
                    </a:lnTo>
                    <a:lnTo>
                      <a:pt x="21" y="48"/>
                    </a:lnTo>
                    <a:lnTo>
                      <a:pt x="27" y="55"/>
                    </a:lnTo>
                    <a:lnTo>
                      <a:pt x="33" y="63"/>
                    </a:lnTo>
                    <a:lnTo>
                      <a:pt x="38" y="71"/>
                    </a:lnTo>
                    <a:lnTo>
                      <a:pt x="44" y="78"/>
                    </a:lnTo>
                    <a:lnTo>
                      <a:pt x="50" y="86"/>
                    </a:lnTo>
                    <a:lnTo>
                      <a:pt x="58" y="92"/>
                    </a:lnTo>
                    <a:lnTo>
                      <a:pt x="63" y="99"/>
                    </a:lnTo>
                    <a:lnTo>
                      <a:pt x="69" y="105"/>
                    </a:lnTo>
                    <a:lnTo>
                      <a:pt x="77" y="113"/>
                    </a:lnTo>
                    <a:lnTo>
                      <a:pt x="83" y="119"/>
                    </a:lnTo>
                    <a:lnTo>
                      <a:pt x="88" y="126"/>
                    </a:lnTo>
                    <a:lnTo>
                      <a:pt x="96" y="132"/>
                    </a:lnTo>
                    <a:lnTo>
                      <a:pt x="102" y="138"/>
                    </a:lnTo>
                    <a:lnTo>
                      <a:pt x="109" y="144"/>
                    </a:lnTo>
                    <a:lnTo>
                      <a:pt x="117" y="149"/>
                    </a:lnTo>
                    <a:lnTo>
                      <a:pt x="123" y="157"/>
                    </a:lnTo>
                    <a:lnTo>
                      <a:pt x="131" y="163"/>
                    </a:lnTo>
                    <a:lnTo>
                      <a:pt x="138" y="167"/>
                    </a:lnTo>
                    <a:lnTo>
                      <a:pt x="144" y="172"/>
                    </a:lnTo>
                    <a:lnTo>
                      <a:pt x="152" y="178"/>
                    </a:lnTo>
                    <a:lnTo>
                      <a:pt x="159" y="184"/>
                    </a:lnTo>
                    <a:lnTo>
                      <a:pt x="167" y="190"/>
                    </a:lnTo>
                    <a:lnTo>
                      <a:pt x="175" y="193"/>
                    </a:lnTo>
                    <a:lnTo>
                      <a:pt x="182" y="199"/>
                    </a:lnTo>
                    <a:lnTo>
                      <a:pt x="190" y="203"/>
                    </a:lnTo>
                    <a:lnTo>
                      <a:pt x="198" y="209"/>
                    </a:lnTo>
                    <a:lnTo>
                      <a:pt x="205" y="213"/>
                    </a:lnTo>
                    <a:lnTo>
                      <a:pt x="213" y="217"/>
                    </a:lnTo>
                    <a:lnTo>
                      <a:pt x="228" y="190"/>
                    </a:lnTo>
                    <a:close/>
                  </a:path>
                </a:pathLst>
              </a:custGeom>
              <a:solidFill>
                <a:srgbClr val="000000"/>
              </a:solidFill>
              <a:ln w="9525">
                <a:noFill/>
                <a:round/>
                <a:headEnd/>
                <a:tailEnd/>
              </a:ln>
            </p:spPr>
            <p:txBody>
              <a:bodyPr/>
              <a:lstStyle/>
              <a:p>
                <a:endParaRPr lang="es-CO"/>
              </a:p>
            </p:txBody>
          </p:sp>
          <p:sp>
            <p:nvSpPr>
              <p:cNvPr id="110618" name="Freeform 26"/>
              <p:cNvSpPr>
                <a:spLocks/>
              </p:cNvSpPr>
              <p:nvPr/>
            </p:nvSpPr>
            <p:spPr bwMode="auto">
              <a:xfrm>
                <a:off x="1697" y="3804"/>
                <a:ext cx="27" cy="34"/>
              </a:xfrm>
              <a:custGeom>
                <a:avLst/>
                <a:gdLst/>
                <a:ahLst/>
                <a:cxnLst>
                  <a:cxn ang="0">
                    <a:pos x="27" y="7"/>
                  </a:cxn>
                  <a:cxn ang="0">
                    <a:pos x="27" y="5"/>
                  </a:cxn>
                  <a:cxn ang="0">
                    <a:pos x="25" y="5"/>
                  </a:cxn>
                  <a:cxn ang="0">
                    <a:pos x="23" y="3"/>
                  </a:cxn>
                  <a:cxn ang="0">
                    <a:pos x="21" y="3"/>
                  </a:cxn>
                  <a:cxn ang="0">
                    <a:pos x="21" y="2"/>
                  </a:cxn>
                  <a:cxn ang="0">
                    <a:pos x="19" y="2"/>
                  </a:cxn>
                  <a:cxn ang="0">
                    <a:pos x="17" y="2"/>
                  </a:cxn>
                  <a:cxn ang="0">
                    <a:pos x="17" y="0"/>
                  </a:cxn>
                  <a:cxn ang="0">
                    <a:pos x="15" y="0"/>
                  </a:cxn>
                  <a:cxn ang="0">
                    <a:pos x="0" y="27"/>
                  </a:cxn>
                  <a:cxn ang="0">
                    <a:pos x="0" y="28"/>
                  </a:cxn>
                  <a:cxn ang="0">
                    <a:pos x="2" y="28"/>
                  </a:cxn>
                  <a:cxn ang="0">
                    <a:pos x="4" y="30"/>
                  </a:cxn>
                  <a:cxn ang="0">
                    <a:pos x="6" y="30"/>
                  </a:cxn>
                  <a:cxn ang="0">
                    <a:pos x="6" y="32"/>
                  </a:cxn>
                  <a:cxn ang="0">
                    <a:pos x="8" y="32"/>
                  </a:cxn>
                  <a:cxn ang="0">
                    <a:pos x="10" y="32"/>
                  </a:cxn>
                  <a:cxn ang="0">
                    <a:pos x="10" y="34"/>
                  </a:cxn>
                  <a:cxn ang="0">
                    <a:pos x="12" y="34"/>
                  </a:cxn>
                  <a:cxn ang="0">
                    <a:pos x="27" y="7"/>
                  </a:cxn>
                </a:cxnLst>
                <a:rect l="0" t="0" r="r" b="b"/>
                <a:pathLst>
                  <a:path w="27" h="34">
                    <a:moveTo>
                      <a:pt x="27" y="7"/>
                    </a:moveTo>
                    <a:lnTo>
                      <a:pt x="27" y="5"/>
                    </a:lnTo>
                    <a:lnTo>
                      <a:pt x="25" y="5"/>
                    </a:lnTo>
                    <a:lnTo>
                      <a:pt x="23" y="3"/>
                    </a:lnTo>
                    <a:lnTo>
                      <a:pt x="21" y="3"/>
                    </a:lnTo>
                    <a:lnTo>
                      <a:pt x="21" y="2"/>
                    </a:lnTo>
                    <a:lnTo>
                      <a:pt x="19" y="2"/>
                    </a:lnTo>
                    <a:lnTo>
                      <a:pt x="17" y="2"/>
                    </a:lnTo>
                    <a:lnTo>
                      <a:pt x="17" y="0"/>
                    </a:lnTo>
                    <a:lnTo>
                      <a:pt x="15" y="0"/>
                    </a:lnTo>
                    <a:lnTo>
                      <a:pt x="0" y="27"/>
                    </a:lnTo>
                    <a:lnTo>
                      <a:pt x="0" y="28"/>
                    </a:lnTo>
                    <a:lnTo>
                      <a:pt x="2" y="28"/>
                    </a:lnTo>
                    <a:lnTo>
                      <a:pt x="4" y="30"/>
                    </a:lnTo>
                    <a:lnTo>
                      <a:pt x="6" y="30"/>
                    </a:lnTo>
                    <a:lnTo>
                      <a:pt x="6" y="32"/>
                    </a:lnTo>
                    <a:lnTo>
                      <a:pt x="8" y="32"/>
                    </a:lnTo>
                    <a:lnTo>
                      <a:pt x="10" y="32"/>
                    </a:lnTo>
                    <a:lnTo>
                      <a:pt x="10" y="34"/>
                    </a:lnTo>
                    <a:lnTo>
                      <a:pt x="12" y="34"/>
                    </a:lnTo>
                    <a:lnTo>
                      <a:pt x="27" y="7"/>
                    </a:lnTo>
                    <a:close/>
                  </a:path>
                </a:pathLst>
              </a:custGeom>
              <a:solidFill>
                <a:srgbClr val="000000"/>
              </a:solidFill>
              <a:ln w="9525">
                <a:noFill/>
                <a:round/>
                <a:headEnd/>
                <a:tailEnd/>
              </a:ln>
            </p:spPr>
            <p:txBody>
              <a:bodyPr/>
              <a:lstStyle/>
              <a:p>
                <a:endParaRPr lang="es-CO"/>
              </a:p>
            </p:txBody>
          </p:sp>
          <p:sp>
            <p:nvSpPr>
              <p:cNvPr id="110619" name="Freeform 27"/>
              <p:cNvSpPr>
                <a:spLocks/>
              </p:cNvSpPr>
              <p:nvPr/>
            </p:nvSpPr>
            <p:spPr bwMode="auto">
              <a:xfrm>
                <a:off x="1709" y="3811"/>
                <a:ext cx="24" cy="33"/>
              </a:xfrm>
              <a:custGeom>
                <a:avLst/>
                <a:gdLst/>
                <a:ahLst/>
                <a:cxnLst>
                  <a:cxn ang="0">
                    <a:pos x="24" y="4"/>
                  </a:cxn>
                  <a:cxn ang="0">
                    <a:pos x="23" y="2"/>
                  </a:cxn>
                  <a:cxn ang="0">
                    <a:pos x="21" y="2"/>
                  </a:cxn>
                  <a:cxn ang="0">
                    <a:pos x="19" y="2"/>
                  </a:cxn>
                  <a:cxn ang="0">
                    <a:pos x="19" y="0"/>
                  </a:cxn>
                  <a:cxn ang="0">
                    <a:pos x="17" y="0"/>
                  </a:cxn>
                  <a:cxn ang="0">
                    <a:pos x="15" y="0"/>
                  </a:cxn>
                  <a:cxn ang="0">
                    <a:pos x="0" y="27"/>
                  </a:cxn>
                  <a:cxn ang="0">
                    <a:pos x="1" y="27"/>
                  </a:cxn>
                  <a:cxn ang="0">
                    <a:pos x="1" y="29"/>
                  </a:cxn>
                  <a:cxn ang="0">
                    <a:pos x="3" y="29"/>
                  </a:cxn>
                  <a:cxn ang="0">
                    <a:pos x="5" y="29"/>
                  </a:cxn>
                  <a:cxn ang="0">
                    <a:pos x="5" y="31"/>
                  </a:cxn>
                  <a:cxn ang="0">
                    <a:pos x="7" y="31"/>
                  </a:cxn>
                  <a:cxn ang="0">
                    <a:pos x="9" y="31"/>
                  </a:cxn>
                  <a:cxn ang="0">
                    <a:pos x="9" y="33"/>
                  </a:cxn>
                  <a:cxn ang="0">
                    <a:pos x="11" y="33"/>
                  </a:cxn>
                  <a:cxn ang="0">
                    <a:pos x="9" y="33"/>
                  </a:cxn>
                  <a:cxn ang="0">
                    <a:pos x="24" y="4"/>
                  </a:cxn>
                </a:cxnLst>
                <a:rect l="0" t="0" r="r" b="b"/>
                <a:pathLst>
                  <a:path w="24" h="33">
                    <a:moveTo>
                      <a:pt x="24" y="4"/>
                    </a:moveTo>
                    <a:lnTo>
                      <a:pt x="23" y="2"/>
                    </a:lnTo>
                    <a:lnTo>
                      <a:pt x="21" y="2"/>
                    </a:lnTo>
                    <a:lnTo>
                      <a:pt x="19" y="2"/>
                    </a:lnTo>
                    <a:lnTo>
                      <a:pt x="19" y="0"/>
                    </a:lnTo>
                    <a:lnTo>
                      <a:pt x="17" y="0"/>
                    </a:lnTo>
                    <a:lnTo>
                      <a:pt x="15" y="0"/>
                    </a:lnTo>
                    <a:lnTo>
                      <a:pt x="0" y="27"/>
                    </a:lnTo>
                    <a:lnTo>
                      <a:pt x="1" y="27"/>
                    </a:lnTo>
                    <a:lnTo>
                      <a:pt x="1" y="29"/>
                    </a:lnTo>
                    <a:lnTo>
                      <a:pt x="3" y="29"/>
                    </a:lnTo>
                    <a:lnTo>
                      <a:pt x="5" y="29"/>
                    </a:lnTo>
                    <a:lnTo>
                      <a:pt x="5" y="31"/>
                    </a:lnTo>
                    <a:lnTo>
                      <a:pt x="7" y="31"/>
                    </a:lnTo>
                    <a:lnTo>
                      <a:pt x="9" y="31"/>
                    </a:lnTo>
                    <a:lnTo>
                      <a:pt x="9" y="33"/>
                    </a:lnTo>
                    <a:lnTo>
                      <a:pt x="11" y="33"/>
                    </a:lnTo>
                    <a:lnTo>
                      <a:pt x="9" y="33"/>
                    </a:lnTo>
                    <a:lnTo>
                      <a:pt x="24" y="4"/>
                    </a:lnTo>
                    <a:close/>
                  </a:path>
                </a:pathLst>
              </a:custGeom>
              <a:solidFill>
                <a:srgbClr val="000000"/>
              </a:solidFill>
              <a:ln w="9525">
                <a:noFill/>
                <a:round/>
                <a:headEnd/>
                <a:tailEnd/>
              </a:ln>
            </p:spPr>
            <p:txBody>
              <a:bodyPr/>
              <a:lstStyle/>
              <a:p>
                <a:endParaRPr lang="es-CO"/>
              </a:p>
            </p:txBody>
          </p:sp>
          <p:sp>
            <p:nvSpPr>
              <p:cNvPr id="110620" name="Freeform 28"/>
              <p:cNvSpPr>
                <a:spLocks/>
              </p:cNvSpPr>
              <p:nvPr/>
            </p:nvSpPr>
            <p:spPr bwMode="auto">
              <a:xfrm>
                <a:off x="1718" y="3815"/>
                <a:ext cx="29" cy="35"/>
              </a:xfrm>
              <a:custGeom>
                <a:avLst/>
                <a:gdLst/>
                <a:ahLst/>
                <a:cxnLst>
                  <a:cxn ang="0">
                    <a:pos x="29" y="6"/>
                  </a:cxn>
                  <a:cxn ang="0">
                    <a:pos x="27" y="6"/>
                  </a:cxn>
                  <a:cxn ang="0">
                    <a:pos x="25" y="6"/>
                  </a:cxn>
                  <a:cxn ang="0">
                    <a:pos x="25" y="4"/>
                  </a:cxn>
                  <a:cxn ang="0">
                    <a:pos x="23" y="4"/>
                  </a:cxn>
                  <a:cxn ang="0">
                    <a:pos x="21" y="4"/>
                  </a:cxn>
                  <a:cxn ang="0">
                    <a:pos x="21" y="2"/>
                  </a:cxn>
                  <a:cxn ang="0">
                    <a:pos x="19" y="2"/>
                  </a:cxn>
                  <a:cxn ang="0">
                    <a:pos x="17" y="2"/>
                  </a:cxn>
                  <a:cxn ang="0">
                    <a:pos x="17" y="0"/>
                  </a:cxn>
                  <a:cxn ang="0">
                    <a:pos x="15" y="0"/>
                  </a:cxn>
                  <a:cxn ang="0">
                    <a:pos x="0" y="29"/>
                  </a:cxn>
                  <a:cxn ang="0">
                    <a:pos x="2" y="29"/>
                  </a:cxn>
                  <a:cxn ang="0">
                    <a:pos x="4" y="29"/>
                  </a:cxn>
                  <a:cxn ang="0">
                    <a:pos x="4" y="31"/>
                  </a:cxn>
                  <a:cxn ang="0">
                    <a:pos x="6" y="31"/>
                  </a:cxn>
                  <a:cxn ang="0">
                    <a:pos x="8" y="31"/>
                  </a:cxn>
                  <a:cxn ang="0">
                    <a:pos x="8" y="33"/>
                  </a:cxn>
                  <a:cxn ang="0">
                    <a:pos x="10" y="33"/>
                  </a:cxn>
                  <a:cxn ang="0">
                    <a:pos x="12" y="33"/>
                  </a:cxn>
                  <a:cxn ang="0">
                    <a:pos x="12" y="35"/>
                  </a:cxn>
                  <a:cxn ang="0">
                    <a:pos x="14" y="35"/>
                  </a:cxn>
                  <a:cxn ang="0">
                    <a:pos x="29" y="6"/>
                  </a:cxn>
                </a:cxnLst>
                <a:rect l="0" t="0" r="r" b="b"/>
                <a:pathLst>
                  <a:path w="29" h="35">
                    <a:moveTo>
                      <a:pt x="29" y="6"/>
                    </a:moveTo>
                    <a:lnTo>
                      <a:pt x="27" y="6"/>
                    </a:lnTo>
                    <a:lnTo>
                      <a:pt x="25" y="6"/>
                    </a:lnTo>
                    <a:lnTo>
                      <a:pt x="25" y="4"/>
                    </a:lnTo>
                    <a:lnTo>
                      <a:pt x="23" y="4"/>
                    </a:lnTo>
                    <a:lnTo>
                      <a:pt x="21" y="4"/>
                    </a:lnTo>
                    <a:lnTo>
                      <a:pt x="21" y="2"/>
                    </a:lnTo>
                    <a:lnTo>
                      <a:pt x="19" y="2"/>
                    </a:lnTo>
                    <a:lnTo>
                      <a:pt x="17" y="2"/>
                    </a:lnTo>
                    <a:lnTo>
                      <a:pt x="17" y="0"/>
                    </a:lnTo>
                    <a:lnTo>
                      <a:pt x="15" y="0"/>
                    </a:lnTo>
                    <a:lnTo>
                      <a:pt x="0" y="29"/>
                    </a:lnTo>
                    <a:lnTo>
                      <a:pt x="2" y="29"/>
                    </a:lnTo>
                    <a:lnTo>
                      <a:pt x="4" y="29"/>
                    </a:lnTo>
                    <a:lnTo>
                      <a:pt x="4" y="31"/>
                    </a:lnTo>
                    <a:lnTo>
                      <a:pt x="6" y="31"/>
                    </a:lnTo>
                    <a:lnTo>
                      <a:pt x="8" y="31"/>
                    </a:lnTo>
                    <a:lnTo>
                      <a:pt x="8" y="33"/>
                    </a:lnTo>
                    <a:lnTo>
                      <a:pt x="10" y="33"/>
                    </a:lnTo>
                    <a:lnTo>
                      <a:pt x="12" y="33"/>
                    </a:lnTo>
                    <a:lnTo>
                      <a:pt x="12" y="35"/>
                    </a:lnTo>
                    <a:lnTo>
                      <a:pt x="14" y="35"/>
                    </a:lnTo>
                    <a:lnTo>
                      <a:pt x="29" y="6"/>
                    </a:lnTo>
                    <a:close/>
                  </a:path>
                </a:pathLst>
              </a:custGeom>
              <a:solidFill>
                <a:srgbClr val="000000"/>
              </a:solidFill>
              <a:ln w="9525">
                <a:noFill/>
                <a:round/>
                <a:headEnd/>
                <a:tailEnd/>
              </a:ln>
            </p:spPr>
            <p:txBody>
              <a:bodyPr/>
              <a:lstStyle/>
              <a:p>
                <a:endParaRPr lang="es-CO"/>
              </a:p>
            </p:txBody>
          </p:sp>
          <p:sp>
            <p:nvSpPr>
              <p:cNvPr id="110621" name="Freeform 29"/>
              <p:cNvSpPr>
                <a:spLocks/>
              </p:cNvSpPr>
              <p:nvPr/>
            </p:nvSpPr>
            <p:spPr bwMode="auto">
              <a:xfrm>
                <a:off x="1732" y="3821"/>
                <a:ext cx="26" cy="34"/>
              </a:xfrm>
              <a:custGeom>
                <a:avLst/>
                <a:gdLst/>
                <a:ahLst/>
                <a:cxnLst>
                  <a:cxn ang="0">
                    <a:pos x="26" y="6"/>
                  </a:cxn>
                  <a:cxn ang="0">
                    <a:pos x="24" y="6"/>
                  </a:cxn>
                  <a:cxn ang="0">
                    <a:pos x="24" y="4"/>
                  </a:cxn>
                  <a:cxn ang="0">
                    <a:pos x="23" y="4"/>
                  </a:cxn>
                  <a:cxn ang="0">
                    <a:pos x="21" y="4"/>
                  </a:cxn>
                  <a:cxn ang="0">
                    <a:pos x="19" y="4"/>
                  </a:cxn>
                  <a:cxn ang="0">
                    <a:pos x="19" y="2"/>
                  </a:cxn>
                  <a:cxn ang="0">
                    <a:pos x="17" y="2"/>
                  </a:cxn>
                  <a:cxn ang="0">
                    <a:pos x="15" y="2"/>
                  </a:cxn>
                  <a:cxn ang="0">
                    <a:pos x="15" y="0"/>
                  </a:cxn>
                  <a:cxn ang="0">
                    <a:pos x="0" y="29"/>
                  </a:cxn>
                  <a:cxn ang="0">
                    <a:pos x="1" y="29"/>
                  </a:cxn>
                  <a:cxn ang="0">
                    <a:pos x="1" y="31"/>
                  </a:cxn>
                  <a:cxn ang="0">
                    <a:pos x="3" y="31"/>
                  </a:cxn>
                  <a:cxn ang="0">
                    <a:pos x="5" y="31"/>
                  </a:cxn>
                  <a:cxn ang="0">
                    <a:pos x="5" y="33"/>
                  </a:cxn>
                  <a:cxn ang="0">
                    <a:pos x="7" y="33"/>
                  </a:cxn>
                  <a:cxn ang="0">
                    <a:pos x="9" y="33"/>
                  </a:cxn>
                  <a:cxn ang="0">
                    <a:pos x="9" y="34"/>
                  </a:cxn>
                  <a:cxn ang="0">
                    <a:pos x="11" y="34"/>
                  </a:cxn>
                  <a:cxn ang="0">
                    <a:pos x="13" y="34"/>
                  </a:cxn>
                  <a:cxn ang="0">
                    <a:pos x="26" y="6"/>
                  </a:cxn>
                </a:cxnLst>
                <a:rect l="0" t="0" r="r" b="b"/>
                <a:pathLst>
                  <a:path w="26" h="34">
                    <a:moveTo>
                      <a:pt x="26" y="6"/>
                    </a:moveTo>
                    <a:lnTo>
                      <a:pt x="24" y="6"/>
                    </a:lnTo>
                    <a:lnTo>
                      <a:pt x="24" y="4"/>
                    </a:lnTo>
                    <a:lnTo>
                      <a:pt x="23" y="4"/>
                    </a:lnTo>
                    <a:lnTo>
                      <a:pt x="21" y="4"/>
                    </a:lnTo>
                    <a:lnTo>
                      <a:pt x="19" y="4"/>
                    </a:lnTo>
                    <a:lnTo>
                      <a:pt x="19" y="2"/>
                    </a:lnTo>
                    <a:lnTo>
                      <a:pt x="17" y="2"/>
                    </a:lnTo>
                    <a:lnTo>
                      <a:pt x="15" y="2"/>
                    </a:lnTo>
                    <a:lnTo>
                      <a:pt x="15" y="0"/>
                    </a:lnTo>
                    <a:lnTo>
                      <a:pt x="0" y="29"/>
                    </a:lnTo>
                    <a:lnTo>
                      <a:pt x="1" y="29"/>
                    </a:lnTo>
                    <a:lnTo>
                      <a:pt x="1" y="31"/>
                    </a:lnTo>
                    <a:lnTo>
                      <a:pt x="3" y="31"/>
                    </a:lnTo>
                    <a:lnTo>
                      <a:pt x="5" y="31"/>
                    </a:lnTo>
                    <a:lnTo>
                      <a:pt x="5" y="33"/>
                    </a:lnTo>
                    <a:lnTo>
                      <a:pt x="7" y="33"/>
                    </a:lnTo>
                    <a:lnTo>
                      <a:pt x="9" y="33"/>
                    </a:lnTo>
                    <a:lnTo>
                      <a:pt x="9" y="34"/>
                    </a:lnTo>
                    <a:lnTo>
                      <a:pt x="11" y="34"/>
                    </a:lnTo>
                    <a:lnTo>
                      <a:pt x="13" y="34"/>
                    </a:lnTo>
                    <a:lnTo>
                      <a:pt x="26" y="6"/>
                    </a:lnTo>
                    <a:close/>
                  </a:path>
                </a:pathLst>
              </a:custGeom>
              <a:solidFill>
                <a:srgbClr val="000000"/>
              </a:solidFill>
              <a:ln w="9525">
                <a:noFill/>
                <a:round/>
                <a:headEnd/>
                <a:tailEnd/>
              </a:ln>
            </p:spPr>
            <p:txBody>
              <a:bodyPr/>
              <a:lstStyle/>
              <a:p>
                <a:endParaRPr lang="es-CO"/>
              </a:p>
            </p:txBody>
          </p:sp>
          <p:sp>
            <p:nvSpPr>
              <p:cNvPr id="110622" name="Freeform 30"/>
              <p:cNvSpPr>
                <a:spLocks/>
              </p:cNvSpPr>
              <p:nvPr/>
            </p:nvSpPr>
            <p:spPr bwMode="auto">
              <a:xfrm>
                <a:off x="1745" y="3827"/>
                <a:ext cx="27" cy="36"/>
              </a:xfrm>
              <a:custGeom>
                <a:avLst/>
                <a:gdLst/>
                <a:ahLst/>
                <a:cxnLst>
                  <a:cxn ang="0">
                    <a:pos x="27" y="5"/>
                  </a:cxn>
                  <a:cxn ang="0">
                    <a:pos x="25" y="5"/>
                  </a:cxn>
                  <a:cxn ang="0">
                    <a:pos x="25" y="4"/>
                  </a:cxn>
                  <a:cxn ang="0">
                    <a:pos x="23" y="4"/>
                  </a:cxn>
                  <a:cxn ang="0">
                    <a:pos x="21" y="4"/>
                  </a:cxn>
                  <a:cxn ang="0">
                    <a:pos x="19" y="4"/>
                  </a:cxn>
                  <a:cxn ang="0">
                    <a:pos x="19" y="2"/>
                  </a:cxn>
                  <a:cxn ang="0">
                    <a:pos x="17" y="2"/>
                  </a:cxn>
                  <a:cxn ang="0">
                    <a:pos x="15" y="2"/>
                  </a:cxn>
                  <a:cxn ang="0">
                    <a:pos x="15" y="0"/>
                  </a:cxn>
                  <a:cxn ang="0">
                    <a:pos x="13" y="0"/>
                  </a:cxn>
                  <a:cxn ang="0">
                    <a:pos x="0" y="28"/>
                  </a:cxn>
                  <a:cxn ang="0">
                    <a:pos x="2" y="30"/>
                  </a:cxn>
                  <a:cxn ang="0">
                    <a:pos x="4" y="30"/>
                  </a:cxn>
                  <a:cxn ang="0">
                    <a:pos x="6" y="32"/>
                  </a:cxn>
                  <a:cxn ang="0">
                    <a:pos x="8" y="32"/>
                  </a:cxn>
                  <a:cxn ang="0">
                    <a:pos x="10" y="32"/>
                  </a:cxn>
                  <a:cxn ang="0">
                    <a:pos x="10" y="34"/>
                  </a:cxn>
                  <a:cxn ang="0">
                    <a:pos x="11" y="34"/>
                  </a:cxn>
                  <a:cxn ang="0">
                    <a:pos x="13" y="34"/>
                  </a:cxn>
                  <a:cxn ang="0">
                    <a:pos x="15" y="36"/>
                  </a:cxn>
                  <a:cxn ang="0">
                    <a:pos x="13" y="34"/>
                  </a:cxn>
                  <a:cxn ang="0">
                    <a:pos x="27" y="5"/>
                  </a:cxn>
                </a:cxnLst>
                <a:rect l="0" t="0" r="r" b="b"/>
                <a:pathLst>
                  <a:path w="27" h="36">
                    <a:moveTo>
                      <a:pt x="27" y="5"/>
                    </a:moveTo>
                    <a:lnTo>
                      <a:pt x="25" y="5"/>
                    </a:lnTo>
                    <a:lnTo>
                      <a:pt x="25" y="4"/>
                    </a:lnTo>
                    <a:lnTo>
                      <a:pt x="23" y="4"/>
                    </a:lnTo>
                    <a:lnTo>
                      <a:pt x="21" y="4"/>
                    </a:lnTo>
                    <a:lnTo>
                      <a:pt x="19" y="4"/>
                    </a:lnTo>
                    <a:lnTo>
                      <a:pt x="19" y="2"/>
                    </a:lnTo>
                    <a:lnTo>
                      <a:pt x="17" y="2"/>
                    </a:lnTo>
                    <a:lnTo>
                      <a:pt x="15" y="2"/>
                    </a:lnTo>
                    <a:lnTo>
                      <a:pt x="15" y="0"/>
                    </a:lnTo>
                    <a:lnTo>
                      <a:pt x="13" y="0"/>
                    </a:lnTo>
                    <a:lnTo>
                      <a:pt x="0" y="28"/>
                    </a:lnTo>
                    <a:lnTo>
                      <a:pt x="2" y="30"/>
                    </a:lnTo>
                    <a:lnTo>
                      <a:pt x="4" y="30"/>
                    </a:lnTo>
                    <a:lnTo>
                      <a:pt x="6" y="32"/>
                    </a:lnTo>
                    <a:lnTo>
                      <a:pt x="8" y="32"/>
                    </a:lnTo>
                    <a:lnTo>
                      <a:pt x="10" y="32"/>
                    </a:lnTo>
                    <a:lnTo>
                      <a:pt x="10" y="34"/>
                    </a:lnTo>
                    <a:lnTo>
                      <a:pt x="11" y="34"/>
                    </a:lnTo>
                    <a:lnTo>
                      <a:pt x="13" y="34"/>
                    </a:lnTo>
                    <a:lnTo>
                      <a:pt x="15" y="36"/>
                    </a:lnTo>
                    <a:lnTo>
                      <a:pt x="13" y="34"/>
                    </a:lnTo>
                    <a:lnTo>
                      <a:pt x="27" y="5"/>
                    </a:lnTo>
                    <a:close/>
                  </a:path>
                </a:pathLst>
              </a:custGeom>
              <a:solidFill>
                <a:srgbClr val="000000"/>
              </a:solidFill>
              <a:ln w="9525">
                <a:noFill/>
                <a:round/>
                <a:headEnd/>
                <a:tailEnd/>
              </a:ln>
            </p:spPr>
            <p:txBody>
              <a:bodyPr/>
              <a:lstStyle/>
              <a:p>
                <a:endParaRPr lang="es-CO"/>
              </a:p>
            </p:txBody>
          </p:sp>
          <p:sp>
            <p:nvSpPr>
              <p:cNvPr id="110623" name="Freeform 31"/>
              <p:cNvSpPr>
                <a:spLocks/>
              </p:cNvSpPr>
              <p:nvPr/>
            </p:nvSpPr>
            <p:spPr bwMode="auto">
              <a:xfrm>
                <a:off x="1758" y="3832"/>
                <a:ext cx="23" cy="35"/>
              </a:xfrm>
              <a:custGeom>
                <a:avLst/>
                <a:gdLst/>
                <a:ahLst/>
                <a:cxnLst>
                  <a:cxn ang="0">
                    <a:pos x="23" y="4"/>
                  </a:cxn>
                  <a:cxn ang="0">
                    <a:pos x="22" y="4"/>
                  </a:cxn>
                  <a:cxn ang="0">
                    <a:pos x="20" y="4"/>
                  </a:cxn>
                  <a:cxn ang="0">
                    <a:pos x="20" y="2"/>
                  </a:cxn>
                  <a:cxn ang="0">
                    <a:pos x="18" y="2"/>
                  </a:cxn>
                  <a:cxn ang="0">
                    <a:pos x="16" y="2"/>
                  </a:cxn>
                  <a:cxn ang="0">
                    <a:pos x="16" y="0"/>
                  </a:cxn>
                  <a:cxn ang="0">
                    <a:pos x="14" y="0"/>
                  </a:cxn>
                  <a:cxn ang="0">
                    <a:pos x="0" y="29"/>
                  </a:cxn>
                  <a:cxn ang="0">
                    <a:pos x="0" y="31"/>
                  </a:cxn>
                  <a:cxn ang="0">
                    <a:pos x="2" y="31"/>
                  </a:cxn>
                  <a:cxn ang="0">
                    <a:pos x="4" y="31"/>
                  </a:cxn>
                  <a:cxn ang="0">
                    <a:pos x="6" y="33"/>
                  </a:cxn>
                  <a:cxn ang="0">
                    <a:pos x="8" y="33"/>
                  </a:cxn>
                  <a:cxn ang="0">
                    <a:pos x="10" y="33"/>
                  </a:cxn>
                  <a:cxn ang="0">
                    <a:pos x="10" y="35"/>
                  </a:cxn>
                  <a:cxn ang="0">
                    <a:pos x="12" y="35"/>
                  </a:cxn>
                  <a:cxn ang="0">
                    <a:pos x="10" y="35"/>
                  </a:cxn>
                  <a:cxn ang="0">
                    <a:pos x="23" y="4"/>
                  </a:cxn>
                </a:cxnLst>
                <a:rect l="0" t="0" r="r" b="b"/>
                <a:pathLst>
                  <a:path w="23" h="35">
                    <a:moveTo>
                      <a:pt x="23" y="4"/>
                    </a:moveTo>
                    <a:lnTo>
                      <a:pt x="22" y="4"/>
                    </a:lnTo>
                    <a:lnTo>
                      <a:pt x="20" y="4"/>
                    </a:lnTo>
                    <a:lnTo>
                      <a:pt x="20" y="2"/>
                    </a:lnTo>
                    <a:lnTo>
                      <a:pt x="18" y="2"/>
                    </a:lnTo>
                    <a:lnTo>
                      <a:pt x="16" y="2"/>
                    </a:lnTo>
                    <a:lnTo>
                      <a:pt x="16" y="0"/>
                    </a:lnTo>
                    <a:lnTo>
                      <a:pt x="14" y="0"/>
                    </a:lnTo>
                    <a:lnTo>
                      <a:pt x="0" y="29"/>
                    </a:lnTo>
                    <a:lnTo>
                      <a:pt x="0" y="31"/>
                    </a:lnTo>
                    <a:lnTo>
                      <a:pt x="2" y="31"/>
                    </a:lnTo>
                    <a:lnTo>
                      <a:pt x="4" y="31"/>
                    </a:lnTo>
                    <a:lnTo>
                      <a:pt x="6" y="33"/>
                    </a:lnTo>
                    <a:lnTo>
                      <a:pt x="8" y="33"/>
                    </a:lnTo>
                    <a:lnTo>
                      <a:pt x="10" y="33"/>
                    </a:lnTo>
                    <a:lnTo>
                      <a:pt x="10" y="35"/>
                    </a:lnTo>
                    <a:lnTo>
                      <a:pt x="12" y="35"/>
                    </a:lnTo>
                    <a:lnTo>
                      <a:pt x="10" y="35"/>
                    </a:lnTo>
                    <a:lnTo>
                      <a:pt x="23" y="4"/>
                    </a:lnTo>
                    <a:close/>
                  </a:path>
                </a:pathLst>
              </a:custGeom>
              <a:solidFill>
                <a:srgbClr val="000000"/>
              </a:solidFill>
              <a:ln w="9525">
                <a:noFill/>
                <a:round/>
                <a:headEnd/>
                <a:tailEnd/>
              </a:ln>
            </p:spPr>
            <p:txBody>
              <a:bodyPr/>
              <a:lstStyle/>
              <a:p>
                <a:endParaRPr lang="es-CO"/>
              </a:p>
            </p:txBody>
          </p:sp>
          <p:sp>
            <p:nvSpPr>
              <p:cNvPr id="110624" name="Freeform 32"/>
              <p:cNvSpPr>
                <a:spLocks/>
              </p:cNvSpPr>
              <p:nvPr/>
            </p:nvSpPr>
            <p:spPr bwMode="auto">
              <a:xfrm>
                <a:off x="1768" y="3836"/>
                <a:ext cx="25" cy="35"/>
              </a:xfrm>
              <a:custGeom>
                <a:avLst/>
                <a:gdLst/>
                <a:ahLst/>
                <a:cxnLst>
                  <a:cxn ang="0">
                    <a:pos x="25" y="6"/>
                  </a:cxn>
                  <a:cxn ang="0">
                    <a:pos x="25" y="4"/>
                  </a:cxn>
                  <a:cxn ang="0">
                    <a:pos x="23" y="4"/>
                  </a:cxn>
                  <a:cxn ang="0">
                    <a:pos x="21" y="4"/>
                  </a:cxn>
                  <a:cxn ang="0">
                    <a:pos x="19" y="2"/>
                  </a:cxn>
                  <a:cxn ang="0">
                    <a:pos x="17" y="2"/>
                  </a:cxn>
                  <a:cxn ang="0">
                    <a:pos x="15" y="2"/>
                  </a:cxn>
                  <a:cxn ang="0">
                    <a:pos x="15" y="0"/>
                  </a:cxn>
                  <a:cxn ang="0">
                    <a:pos x="13" y="0"/>
                  </a:cxn>
                  <a:cxn ang="0">
                    <a:pos x="0" y="31"/>
                  </a:cxn>
                  <a:cxn ang="0">
                    <a:pos x="2" y="31"/>
                  </a:cxn>
                  <a:cxn ang="0">
                    <a:pos x="4" y="31"/>
                  </a:cxn>
                  <a:cxn ang="0">
                    <a:pos x="6" y="31"/>
                  </a:cxn>
                  <a:cxn ang="0">
                    <a:pos x="6" y="33"/>
                  </a:cxn>
                  <a:cxn ang="0">
                    <a:pos x="8" y="33"/>
                  </a:cxn>
                  <a:cxn ang="0">
                    <a:pos x="10" y="33"/>
                  </a:cxn>
                  <a:cxn ang="0">
                    <a:pos x="10" y="35"/>
                  </a:cxn>
                  <a:cxn ang="0">
                    <a:pos x="12" y="35"/>
                  </a:cxn>
                  <a:cxn ang="0">
                    <a:pos x="13" y="35"/>
                  </a:cxn>
                  <a:cxn ang="0">
                    <a:pos x="15" y="35"/>
                  </a:cxn>
                  <a:cxn ang="0">
                    <a:pos x="25" y="6"/>
                  </a:cxn>
                </a:cxnLst>
                <a:rect l="0" t="0" r="r" b="b"/>
                <a:pathLst>
                  <a:path w="25" h="35">
                    <a:moveTo>
                      <a:pt x="25" y="6"/>
                    </a:moveTo>
                    <a:lnTo>
                      <a:pt x="25" y="4"/>
                    </a:lnTo>
                    <a:lnTo>
                      <a:pt x="23" y="4"/>
                    </a:lnTo>
                    <a:lnTo>
                      <a:pt x="21" y="4"/>
                    </a:lnTo>
                    <a:lnTo>
                      <a:pt x="19" y="2"/>
                    </a:lnTo>
                    <a:lnTo>
                      <a:pt x="17" y="2"/>
                    </a:lnTo>
                    <a:lnTo>
                      <a:pt x="15" y="2"/>
                    </a:lnTo>
                    <a:lnTo>
                      <a:pt x="15" y="0"/>
                    </a:lnTo>
                    <a:lnTo>
                      <a:pt x="13" y="0"/>
                    </a:lnTo>
                    <a:lnTo>
                      <a:pt x="0" y="31"/>
                    </a:lnTo>
                    <a:lnTo>
                      <a:pt x="2" y="31"/>
                    </a:lnTo>
                    <a:lnTo>
                      <a:pt x="4" y="31"/>
                    </a:lnTo>
                    <a:lnTo>
                      <a:pt x="6" y="31"/>
                    </a:lnTo>
                    <a:lnTo>
                      <a:pt x="6" y="33"/>
                    </a:lnTo>
                    <a:lnTo>
                      <a:pt x="8" y="33"/>
                    </a:lnTo>
                    <a:lnTo>
                      <a:pt x="10" y="33"/>
                    </a:lnTo>
                    <a:lnTo>
                      <a:pt x="10" y="35"/>
                    </a:lnTo>
                    <a:lnTo>
                      <a:pt x="12" y="35"/>
                    </a:lnTo>
                    <a:lnTo>
                      <a:pt x="13" y="35"/>
                    </a:lnTo>
                    <a:lnTo>
                      <a:pt x="15" y="35"/>
                    </a:lnTo>
                    <a:lnTo>
                      <a:pt x="25" y="6"/>
                    </a:lnTo>
                    <a:close/>
                  </a:path>
                </a:pathLst>
              </a:custGeom>
              <a:solidFill>
                <a:srgbClr val="000000"/>
              </a:solidFill>
              <a:ln w="9525">
                <a:noFill/>
                <a:round/>
                <a:headEnd/>
                <a:tailEnd/>
              </a:ln>
            </p:spPr>
            <p:txBody>
              <a:bodyPr/>
              <a:lstStyle/>
              <a:p>
                <a:endParaRPr lang="es-CO"/>
              </a:p>
            </p:txBody>
          </p:sp>
          <p:sp>
            <p:nvSpPr>
              <p:cNvPr id="110625" name="Freeform 33"/>
              <p:cNvSpPr>
                <a:spLocks/>
              </p:cNvSpPr>
              <p:nvPr/>
            </p:nvSpPr>
            <p:spPr bwMode="auto">
              <a:xfrm>
                <a:off x="1783" y="3842"/>
                <a:ext cx="21" cy="33"/>
              </a:xfrm>
              <a:custGeom>
                <a:avLst/>
                <a:gdLst/>
                <a:ahLst/>
                <a:cxnLst>
                  <a:cxn ang="0">
                    <a:pos x="21" y="4"/>
                  </a:cxn>
                  <a:cxn ang="0">
                    <a:pos x="21" y="2"/>
                  </a:cxn>
                  <a:cxn ang="0">
                    <a:pos x="20" y="2"/>
                  </a:cxn>
                  <a:cxn ang="0">
                    <a:pos x="18" y="2"/>
                  </a:cxn>
                  <a:cxn ang="0">
                    <a:pos x="16" y="2"/>
                  </a:cxn>
                  <a:cxn ang="0">
                    <a:pos x="16" y="0"/>
                  </a:cxn>
                  <a:cxn ang="0">
                    <a:pos x="14" y="0"/>
                  </a:cxn>
                  <a:cxn ang="0">
                    <a:pos x="12" y="0"/>
                  </a:cxn>
                  <a:cxn ang="0">
                    <a:pos x="10" y="0"/>
                  </a:cxn>
                  <a:cxn ang="0">
                    <a:pos x="0" y="29"/>
                  </a:cxn>
                  <a:cxn ang="0">
                    <a:pos x="0" y="31"/>
                  </a:cxn>
                  <a:cxn ang="0">
                    <a:pos x="2" y="31"/>
                  </a:cxn>
                  <a:cxn ang="0">
                    <a:pos x="4" y="31"/>
                  </a:cxn>
                  <a:cxn ang="0">
                    <a:pos x="6" y="31"/>
                  </a:cxn>
                  <a:cxn ang="0">
                    <a:pos x="6" y="33"/>
                  </a:cxn>
                  <a:cxn ang="0">
                    <a:pos x="8" y="33"/>
                  </a:cxn>
                  <a:cxn ang="0">
                    <a:pos x="10" y="33"/>
                  </a:cxn>
                  <a:cxn ang="0">
                    <a:pos x="21" y="4"/>
                  </a:cxn>
                </a:cxnLst>
                <a:rect l="0" t="0" r="r" b="b"/>
                <a:pathLst>
                  <a:path w="21" h="33">
                    <a:moveTo>
                      <a:pt x="21" y="4"/>
                    </a:moveTo>
                    <a:lnTo>
                      <a:pt x="21" y="2"/>
                    </a:lnTo>
                    <a:lnTo>
                      <a:pt x="20" y="2"/>
                    </a:lnTo>
                    <a:lnTo>
                      <a:pt x="18" y="2"/>
                    </a:lnTo>
                    <a:lnTo>
                      <a:pt x="16" y="2"/>
                    </a:lnTo>
                    <a:lnTo>
                      <a:pt x="16" y="0"/>
                    </a:lnTo>
                    <a:lnTo>
                      <a:pt x="14" y="0"/>
                    </a:lnTo>
                    <a:lnTo>
                      <a:pt x="12" y="0"/>
                    </a:lnTo>
                    <a:lnTo>
                      <a:pt x="10" y="0"/>
                    </a:lnTo>
                    <a:lnTo>
                      <a:pt x="0" y="29"/>
                    </a:lnTo>
                    <a:lnTo>
                      <a:pt x="0" y="31"/>
                    </a:lnTo>
                    <a:lnTo>
                      <a:pt x="2" y="31"/>
                    </a:lnTo>
                    <a:lnTo>
                      <a:pt x="4" y="31"/>
                    </a:lnTo>
                    <a:lnTo>
                      <a:pt x="6" y="31"/>
                    </a:lnTo>
                    <a:lnTo>
                      <a:pt x="6" y="33"/>
                    </a:lnTo>
                    <a:lnTo>
                      <a:pt x="8" y="33"/>
                    </a:lnTo>
                    <a:lnTo>
                      <a:pt x="10" y="33"/>
                    </a:lnTo>
                    <a:lnTo>
                      <a:pt x="21" y="4"/>
                    </a:lnTo>
                    <a:close/>
                  </a:path>
                </a:pathLst>
              </a:custGeom>
              <a:solidFill>
                <a:srgbClr val="000000"/>
              </a:solidFill>
              <a:ln w="9525">
                <a:noFill/>
                <a:round/>
                <a:headEnd/>
                <a:tailEnd/>
              </a:ln>
            </p:spPr>
            <p:txBody>
              <a:bodyPr/>
              <a:lstStyle/>
              <a:p>
                <a:endParaRPr lang="es-CO"/>
              </a:p>
            </p:txBody>
          </p:sp>
          <p:sp>
            <p:nvSpPr>
              <p:cNvPr id="110626" name="Freeform 34"/>
              <p:cNvSpPr>
                <a:spLocks/>
              </p:cNvSpPr>
              <p:nvPr/>
            </p:nvSpPr>
            <p:spPr bwMode="auto">
              <a:xfrm>
                <a:off x="1793" y="3846"/>
                <a:ext cx="29" cy="34"/>
              </a:xfrm>
              <a:custGeom>
                <a:avLst/>
                <a:gdLst/>
                <a:ahLst/>
                <a:cxnLst>
                  <a:cxn ang="0">
                    <a:pos x="29" y="6"/>
                  </a:cxn>
                  <a:cxn ang="0">
                    <a:pos x="27" y="4"/>
                  </a:cxn>
                  <a:cxn ang="0">
                    <a:pos x="25" y="4"/>
                  </a:cxn>
                  <a:cxn ang="0">
                    <a:pos x="23" y="4"/>
                  </a:cxn>
                  <a:cxn ang="0">
                    <a:pos x="23" y="2"/>
                  </a:cxn>
                  <a:cxn ang="0">
                    <a:pos x="21" y="2"/>
                  </a:cxn>
                  <a:cxn ang="0">
                    <a:pos x="19" y="2"/>
                  </a:cxn>
                  <a:cxn ang="0">
                    <a:pos x="17" y="2"/>
                  </a:cxn>
                  <a:cxn ang="0">
                    <a:pos x="17" y="0"/>
                  </a:cxn>
                  <a:cxn ang="0">
                    <a:pos x="15" y="0"/>
                  </a:cxn>
                  <a:cxn ang="0">
                    <a:pos x="13" y="0"/>
                  </a:cxn>
                  <a:cxn ang="0">
                    <a:pos x="11" y="0"/>
                  </a:cxn>
                  <a:cxn ang="0">
                    <a:pos x="0" y="29"/>
                  </a:cxn>
                  <a:cxn ang="0">
                    <a:pos x="2" y="29"/>
                  </a:cxn>
                  <a:cxn ang="0">
                    <a:pos x="2" y="31"/>
                  </a:cxn>
                  <a:cxn ang="0">
                    <a:pos x="4" y="31"/>
                  </a:cxn>
                  <a:cxn ang="0">
                    <a:pos x="6" y="31"/>
                  </a:cxn>
                  <a:cxn ang="0">
                    <a:pos x="8" y="32"/>
                  </a:cxn>
                  <a:cxn ang="0">
                    <a:pos x="10" y="32"/>
                  </a:cxn>
                  <a:cxn ang="0">
                    <a:pos x="11" y="32"/>
                  </a:cxn>
                  <a:cxn ang="0">
                    <a:pos x="13" y="32"/>
                  </a:cxn>
                  <a:cxn ang="0">
                    <a:pos x="13" y="34"/>
                  </a:cxn>
                  <a:cxn ang="0">
                    <a:pos x="15" y="34"/>
                  </a:cxn>
                  <a:cxn ang="0">
                    <a:pos x="17" y="34"/>
                  </a:cxn>
                  <a:cxn ang="0">
                    <a:pos x="19" y="34"/>
                  </a:cxn>
                  <a:cxn ang="0">
                    <a:pos x="17" y="34"/>
                  </a:cxn>
                  <a:cxn ang="0">
                    <a:pos x="29" y="6"/>
                  </a:cxn>
                </a:cxnLst>
                <a:rect l="0" t="0" r="r" b="b"/>
                <a:pathLst>
                  <a:path w="29" h="34">
                    <a:moveTo>
                      <a:pt x="29" y="6"/>
                    </a:moveTo>
                    <a:lnTo>
                      <a:pt x="27" y="4"/>
                    </a:lnTo>
                    <a:lnTo>
                      <a:pt x="25" y="4"/>
                    </a:lnTo>
                    <a:lnTo>
                      <a:pt x="23" y="4"/>
                    </a:lnTo>
                    <a:lnTo>
                      <a:pt x="23" y="2"/>
                    </a:lnTo>
                    <a:lnTo>
                      <a:pt x="21" y="2"/>
                    </a:lnTo>
                    <a:lnTo>
                      <a:pt x="19" y="2"/>
                    </a:lnTo>
                    <a:lnTo>
                      <a:pt x="17" y="2"/>
                    </a:lnTo>
                    <a:lnTo>
                      <a:pt x="17" y="0"/>
                    </a:lnTo>
                    <a:lnTo>
                      <a:pt x="15" y="0"/>
                    </a:lnTo>
                    <a:lnTo>
                      <a:pt x="13" y="0"/>
                    </a:lnTo>
                    <a:lnTo>
                      <a:pt x="11" y="0"/>
                    </a:lnTo>
                    <a:lnTo>
                      <a:pt x="0" y="29"/>
                    </a:lnTo>
                    <a:lnTo>
                      <a:pt x="2" y="29"/>
                    </a:lnTo>
                    <a:lnTo>
                      <a:pt x="2" y="31"/>
                    </a:lnTo>
                    <a:lnTo>
                      <a:pt x="4" y="31"/>
                    </a:lnTo>
                    <a:lnTo>
                      <a:pt x="6" y="31"/>
                    </a:lnTo>
                    <a:lnTo>
                      <a:pt x="8" y="32"/>
                    </a:lnTo>
                    <a:lnTo>
                      <a:pt x="10" y="32"/>
                    </a:lnTo>
                    <a:lnTo>
                      <a:pt x="11" y="32"/>
                    </a:lnTo>
                    <a:lnTo>
                      <a:pt x="13" y="32"/>
                    </a:lnTo>
                    <a:lnTo>
                      <a:pt x="13" y="34"/>
                    </a:lnTo>
                    <a:lnTo>
                      <a:pt x="15" y="34"/>
                    </a:lnTo>
                    <a:lnTo>
                      <a:pt x="17" y="34"/>
                    </a:lnTo>
                    <a:lnTo>
                      <a:pt x="19" y="34"/>
                    </a:lnTo>
                    <a:lnTo>
                      <a:pt x="17" y="34"/>
                    </a:lnTo>
                    <a:lnTo>
                      <a:pt x="29" y="6"/>
                    </a:lnTo>
                    <a:close/>
                  </a:path>
                </a:pathLst>
              </a:custGeom>
              <a:solidFill>
                <a:srgbClr val="000000"/>
              </a:solidFill>
              <a:ln w="9525">
                <a:noFill/>
                <a:round/>
                <a:headEnd/>
                <a:tailEnd/>
              </a:ln>
            </p:spPr>
            <p:txBody>
              <a:bodyPr/>
              <a:lstStyle/>
              <a:p>
                <a:endParaRPr lang="es-CO"/>
              </a:p>
            </p:txBody>
          </p:sp>
          <p:sp>
            <p:nvSpPr>
              <p:cNvPr id="110627" name="Freeform 35"/>
              <p:cNvSpPr>
                <a:spLocks/>
              </p:cNvSpPr>
              <p:nvPr/>
            </p:nvSpPr>
            <p:spPr bwMode="auto">
              <a:xfrm>
                <a:off x="1810" y="3852"/>
                <a:ext cx="21" cy="32"/>
              </a:xfrm>
              <a:custGeom>
                <a:avLst/>
                <a:gdLst/>
                <a:ahLst/>
                <a:cxnLst>
                  <a:cxn ang="0">
                    <a:pos x="19" y="2"/>
                  </a:cxn>
                  <a:cxn ang="0">
                    <a:pos x="21" y="2"/>
                  </a:cxn>
                  <a:cxn ang="0">
                    <a:pos x="19" y="2"/>
                  </a:cxn>
                  <a:cxn ang="0">
                    <a:pos x="17" y="2"/>
                  </a:cxn>
                  <a:cxn ang="0">
                    <a:pos x="17" y="0"/>
                  </a:cxn>
                  <a:cxn ang="0">
                    <a:pos x="16" y="0"/>
                  </a:cxn>
                  <a:cxn ang="0">
                    <a:pos x="14" y="0"/>
                  </a:cxn>
                  <a:cxn ang="0">
                    <a:pos x="12" y="0"/>
                  </a:cxn>
                  <a:cxn ang="0">
                    <a:pos x="0" y="28"/>
                  </a:cxn>
                  <a:cxn ang="0">
                    <a:pos x="2" y="28"/>
                  </a:cxn>
                  <a:cxn ang="0">
                    <a:pos x="2" y="30"/>
                  </a:cxn>
                  <a:cxn ang="0">
                    <a:pos x="4" y="30"/>
                  </a:cxn>
                  <a:cxn ang="0">
                    <a:pos x="6" y="30"/>
                  </a:cxn>
                  <a:cxn ang="0">
                    <a:pos x="8" y="30"/>
                  </a:cxn>
                  <a:cxn ang="0">
                    <a:pos x="8" y="32"/>
                  </a:cxn>
                  <a:cxn ang="0">
                    <a:pos x="10" y="32"/>
                  </a:cxn>
                  <a:cxn ang="0">
                    <a:pos x="12" y="32"/>
                  </a:cxn>
                  <a:cxn ang="0">
                    <a:pos x="19" y="2"/>
                  </a:cxn>
                </a:cxnLst>
                <a:rect l="0" t="0" r="r" b="b"/>
                <a:pathLst>
                  <a:path w="21" h="32">
                    <a:moveTo>
                      <a:pt x="19" y="2"/>
                    </a:moveTo>
                    <a:lnTo>
                      <a:pt x="21" y="2"/>
                    </a:lnTo>
                    <a:lnTo>
                      <a:pt x="19" y="2"/>
                    </a:lnTo>
                    <a:lnTo>
                      <a:pt x="17" y="2"/>
                    </a:lnTo>
                    <a:lnTo>
                      <a:pt x="17" y="0"/>
                    </a:lnTo>
                    <a:lnTo>
                      <a:pt x="16" y="0"/>
                    </a:lnTo>
                    <a:lnTo>
                      <a:pt x="14" y="0"/>
                    </a:lnTo>
                    <a:lnTo>
                      <a:pt x="12" y="0"/>
                    </a:lnTo>
                    <a:lnTo>
                      <a:pt x="0" y="28"/>
                    </a:lnTo>
                    <a:lnTo>
                      <a:pt x="2" y="28"/>
                    </a:lnTo>
                    <a:lnTo>
                      <a:pt x="2" y="30"/>
                    </a:lnTo>
                    <a:lnTo>
                      <a:pt x="4" y="30"/>
                    </a:lnTo>
                    <a:lnTo>
                      <a:pt x="6" y="30"/>
                    </a:lnTo>
                    <a:lnTo>
                      <a:pt x="8" y="30"/>
                    </a:lnTo>
                    <a:lnTo>
                      <a:pt x="8" y="32"/>
                    </a:lnTo>
                    <a:lnTo>
                      <a:pt x="10" y="32"/>
                    </a:lnTo>
                    <a:lnTo>
                      <a:pt x="12" y="32"/>
                    </a:lnTo>
                    <a:lnTo>
                      <a:pt x="19" y="2"/>
                    </a:lnTo>
                    <a:close/>
                  </a:path>
                </a:pathLst>
              </a:custGeom>
              <a:solidFill>
                <a:srgbClr val="000000"/>
              </a:solidFill>
              <a:ln w="9525">
                <a:noFill/>
                <a:round/>
                <a:headEnd/>
                <a:tailEnd/>
              </a:ln>
            </p:spPr>
            <p:txBody>
              <a:bodyPr/>
              <a:lstStyle/>
              <a:p>
                <a:endParaRPr lang="es-CO"/>
              </a:p>
            </p:txBody>
          </p:sp>
          <p:sp>
            <p:nvSpPr>
              <p:cNvPr id="110628" name="Freeform 36"/>
              <p:cNvSpPr>
                <a:spLocks/>
              </p:cNvSpPr>
              <p:nvPr/>
            </p:nvSpPr>
            <p:spPr bwMode="auto">
              <a:xfrm>
                <a:off x="1822" y="3854"/>
                <a:ext cx="23" cy="34"/>
              </a:xfrm>
              <a:custGeom>
                <a:avLst/>
                <a:gdLst/>
                <a:ahLst/>
                <a:cxnLst>
                  <a:cxn ang="0">
                    <a:pos x="23" y="3"/>
                  </a:cxn>
                  <a:cxn ang="0">
                    <a:pos x="21" y="1"/>
                  </a:cxn>
                  <a:cxn ang="0">
                    <a:pos x="19" y="1"/>
                  </a:cxn>
                  <a:cxn ang="0">
                    <a:pos x="17" y="1"/>
                  </a:cxn>
                  <a:cxn ang="0">
                    <a:pos x="15" y="1"/>
                  </a:cxn>
                  <a:cxn ang="0">
                    <a:pos x="13" y="1"/>
                  </a:cxn>
                  <a:cxn ang="0">
                    <a:pos x="13" y="0"/>
                  </a:cxn>
                  <a:cxn ang="0">
                    <a:pos x="11" y="0"/>
                  </a:cxn>
                  <a:cxn ang="0">
                    <a:pos x="9" y="0"/>
                  </a:cxn>
                  <a:cxn ang="0">
                    <a:pos x="7" y="0"/>
                  </a:cxn>
                  <a:cxn ang="0">
                    <a:pos x="0" y="30"/>
                  </a:cxn>
                  <a:cxn ang="0">
                    <a:pos x="2" y="30"/>
                  </a:cxn>
                  <a:cxn ang="0">
                    <a:pos x="4" y="30"/>
                  </a:cxn>
                  <a:cxn ang="0">
                    <a:pos x="4" y="32"/>
                  </a:cxn>
                  <a:cxn ang="0">
                    <a:pos x="5" y="32"/>
                  </a:cxn>
                  <a:cxn ang="0">
                    <a:pos x="7" y="32"/>
                  </a:cxn>
                  <a:cxn ang="0">
                    <a:pos x="9" y="32"/>
                  </a:cxn>
                  <a:cxn ang="0">
                    <a:pos x="11" y="32"/>
                  </a:cxn>
                  <a:cxn ang="0">
                    <a:pos x="11" y="34"/>
                  </a:cxn>
                  <a:cxn ang="0">
                    <a:pos x="13" y="34"/>
                  </a:cxn>
                  <a:cxn ang="0">
                    <a:pos x="11" y="32"/>
                  </a:cxn>
                  <a:cxn ang="0">
                    <a:pos x="23" y="3"/>
                  </a:cxn>
                </a:cxnLst>
                <a:rect l="0" t="0" r="r" b="b"/>
                <a:pathLst>
                  <a:path w="23" h="34">
                    <a:moveTo>
                      <a:pt x="23" y="3"/>
                    </a:moveTo>
                    <a:lnTo>
                      <a:pt x="21" y="1"/>
                    </a:lnTo>
                    <a:lnTo>
                      <a:pt x="19" y="1"/>
                    </a:lnTo>
                    <a:lnTo>
                      <a:pt x="17" y="1"/>
                    </a:lnTo>
                    <a:lnTo>
                      <a:pt x="15" y="1"/>
                    </a:lnTo>
                    <a:lnTo>
                      <a:pt x="13" y="1"/>
                    </a:lnTo>
                    <a:lnTo>
                      <a:pt x="13" y="0"/>
                    </a:lnTo>
                    <a:lnTo>
                      <a:pt x="11" y="0"/>
                    </a:lnTo>
                    <a:lnTo>
                      <a:pt x="9" y="0"/>
                    </a:lnTo>
                    <a:lnTo>
                      <a:pt x="7" y="0"/>
                    </a:lnTo>
                    <a:lnTo>
                      <a:pt x="0" y="30"/>
                    </a:lnTo>
                    <a:lnTo>
                      <a:pt x="2" y="30"/>
                    </a:lnTo>
                    <a:lnTo>
                      <a:pt x="4" y="30"/>
                    </a:lnTo>
                    <a:lnTo>
                      <a:pt x="4" y="32"/>
                    </a:lnTo>
                    <a:lnTo>
                      <a:pt x="5" y="32"/>
                    </a:lnTo>
                    <a:lnTo>
                      <a:pt x="7" y="32"/>
                    </a:lnTo>
                    <a:lnTo>
                      <a:pt x="9" y="32"/>
                    </a:lnTo>
                    <a:lnTo>
                      <a:pt x="11" y="32"/>
                    </a:lnTo>
                    <a:lnTo>
                      <a:pt x="11" y="34"/>
                    </a:lnTo>
                    <a:lnTo>
                      <a:pt x="13" y="34"/>
                    </a:lnTo>
                    <a:lnTo>
                      <a:pt x="11" y="32"/>
                    </a:lnTo>
                    <a:lnTo>
                      <a:pt x="23" y="3"/>
                    </a:lnTo>
                    <a:close/>
                  </a:path>
                </a:pathLst>
              </a:custGeom>
              <a:solidFill>
                <a:srgbClr val="000000"/>
              </a:solidFill>
              <a:ln w="9525">
                <a:noFill/>
                <a:round/>
                <a:headEnd/>
                <a:tailEnd/>
              </a:ln>
            </p:spPr>
            <p:txBody>
              <a:bodyPr/>
              <a:lstStyle/>
              <a:p>
                <a:endParaRPr lang="es-CO"/>
              </a:p>
            </p:txBody>
          </p:sp>
          <p:sp>
            <p:nvSpPr>
              <p:cNvPr id="110629" name="Freeform 37"/>
              <p:cNvSpPr>
                <a:spLocks/>
              </p:cNvSpPr>
              <p:nvPr/>
            </p:nvSpPr>
            <p:spPr bwMode="auto">
              <a:xfrm>
                <a:off x="1833" y="3857"/>
                <a:ext cx="19" cy="33"/>
              </a:xfrm>
              <a:custGeom>
                <a:avLst/>
                <a:gdLst/>
                <a:ahLst/>
                <a:cxnLst>
                  <a:cxn ang="0">
                    <a:pos x="19" y="2"/>
                  </a:cxn>
                  <a:cxn ang="0">
                    <a:pos x="18" y="2"/>
                  </a:cxn>
                  <a:cxn ang="0">
                    <a:pos x="18" y="0"/>
                  </a:cxn>
                  <a:cxn ang="0">
                    <a:pos x="16" y="0"/>
                  </a:cxn>
                  <a:cxn ang="0">
                    <a:pos x="14" y="0"/>
                  </a:cxn>
                  <a:cxn ang="0">
                    <a:pos x="12" y="0"/>
                  </a:cxn>
                  <a:cxn ang="0">
                    <a:pos x="0" y="29"/>
                  </a:cxn>
                  <a:cxn ang="0">
                    <a:pos x="0" y="31"/>
                  </a:cxn>
                  <a:cxn ang="0">
                    <a:pos x="2" y="31"/>
                  </a:cxn>
                  <a:cxn ang="0">
                    <a:pos x="4" y="31"/>
                  </a:cxn>
                  <a:cxn ang="0">
                    <a:pos x="6" y="31"/>
                  </a:cxn>
                  <a:cxn ang="0">
                    <a:pos x="6" y="33"/>
                  </a:cxn>
                  <a:cxn ang="0">
                    <a:pos x="8" y="33"/>
                  </a:cxn>
                  <a:cxn ang="0">
                    <a:pos x="10" y="33"/>
                  </a:cxn>
                  <a:cxn ang="0">
                    <a:pos x="12" y="33"/>
                  </a:cxn>
                  <a:cxn ang="0">
                    <a:pos x="10" y="33"/>
                  </a:cxn>
                  <a:cxn ang="0">
                    <a:pos x="19" y="2"/>
                  </a:cxn>
                </a:cxnLst>
                <a:rect l="0" t="0" r="r" b="b"/>
                <a:pathLst>
                  <a:path w="19" h="33">
                    <a:moveTo>
                      <a:pt x="19" y="2"/>
                    </a:moveTo>
                    <a:lnTo>
                      <a:pt x="18" y="2"/>
                    </a:lnTo>
                    <a:lnTo>
                      <a:pt x="18" y="0"/>
                    </a:lnTo>
                    <a:lnTo>
                      <a:pt x="16" y="0"/>
                    </a:lnTo>
                    <a:lnTo>
                      <a:pt x="14" y="0"/>
                    </a:lnTo>
                    <a:lnTo>
                      <a:pt x="12" y="0"/>
                    </a:lnTo>
                    <a:lnTo>
                      <a:pt x="0" y="29"/>
                    </a:lnTo>
                    <a:lnTo>
                      <a:pt x="0" y="31"/>
                    </a:lnTo>
                    <a:lnTo>
                      <a:pt x="2" y="31"/>
                    </a:lnTo>
                    <a:lnTo>
                      <a:pt x="4" y="31"/>
                    </a:lnTo>
                    <a:lnTo>
                      <a:pt x="6" y="31"/>
                    </a:lnTo>
                    <a:lnTo>
                      <a:pt x="6" y="33"/>
                    </a:lnTo>
                    <a:lnTo>
                      <a:pt x="8" y="33"/>
                    </a:lnTo>
                    <a:lnTo>
                      <a:pt x="10" y="33"/>
                    </a:lnTo>
                    <a:lnTo>
                      <a:pt x="12" y="33"/>
                    </a:lnTo>
                    <a:lnTo>
                      <a:pt x="10" y="33"/>
                    </a:lnTo>
                    <a:lnTo>
                      <a:pt x="19" y="2"/>
                    </a:lnTo>
                    <a:close/>
                  </a:path>
                </a:pathLst>
              </a:custGeom>
              <a:solidFill>
                <a:srgbClr val="000000"/>
              </a:solidFill>
              <a:ln w="9525">
                <a:noFill/>
                <a:round/>
                <a:headEnd/>
                <a:tailEnd/>
              </a:ln>
            </p:spPr>
            <p:txBody>
              <a:bodyPr/>
              <a:lstStyle/>
              <a:p>
                <a:endParaRPr lang="es-CO"/>
              </a:p>
            </p:txBody>
          </p:sp>
          <p:sp>
            <p:nvSpPr>
              <p:cNvPr id="110630" name="Freeform 38"/>
              <p:cNvSpPr>
                <a:spLocks/>
              </p:cNvSpPr>
              <p:nvPr/>
            </p:nvSpPr>
            <p:spPr bwMode="auto">
              <a:xfrm>
                <a:off x="1843" y="3859"/>
                <a:ext cx="29" cy="37"/>
              </a:xfrm>
              <a:custGeom>
                <a:avLst/>
                <a:gdLst/>
                <a:ahLst/>
                <a:cxnLst>
                  <a:cxn ang="0">
                    <a:pos x="29" y="4"/>
                  </a:cxn>
                  <a:cxn ang="0">
                    <a:pos x="27" y="4"/>
                  </a:cxn>
                  <a:cxn ang="0">
                    <a:pos x="25" y="4"/>
                  </a:cxn>
                  <a:cxn ang="0">
                    <a:pos x="23" y="4"/>
                  </a:cxn>
                  <a:cxn ang="0">
                    <a:pos x="23" y="2"/>
                  </a:cxn>
                  <a:cxn ang="0">
                    <a:pos x="21" y="2"/>
                  </a:cxn>
                  <a:cxn ang="0">
                    <a:pos x="19" y="2"/>
                  </a:cxn>
                  <a:cxn ang="0">
                    <a:pos x="17" y="2"/>
                  </a:cxn>
                  <a:cxn ang="0">
                    <a:pos x="15" y="2"/>
                  </a:cxn>
                  <a:cxn ang="0">
                    <a:pos x="15" y="0"/>
                  </a:cxn>
                  <a:cxn ang="0">
                    <a:pos x="13" y="0"/>
                  </a:cxn>
                  <a:cxn ang="0">
                    <a:pos x="11" y="0"/>
                  </a:cxn>
                  <a:cxn ang="0">
                    <a:pos x="9" y="0"/>
                  </a:cxn>
                  <a:cxn ang="0">
                    <a:pos x="0" y="31"/>
                  </a:cxn>
                  <a:cxn ang="0">
                    <a:pos x="2" y="31"/>
                  </a:cxn>
                  <a:cxn ang="0">
                    <a:pos x="4" y="31"/>
                  </a:cxn>
                  <a:cxn ang="0">
                    <a:pos x="6" y="33"/>
                  </a:cxn>
                  <a:cxn ang="0">
                    <a:pos x="8" y="33"/>
                  </a:cxn>
                  <a:cxn ang="0">
                    <a:pos x="9" y="33"/>
                  </a:cxn>
                  <a:cxn ang="0">
                    <a:pos x="11" y="33"/>
                  </a:cxn>
                  <a:cxn ang="0">
                    <a:pos x="13" y="35"/>
                  </a:cxn>
                  <a:cxn ang="0">
                    <a:pos x="15" y="35"/>
                  </a:cxn>
                  <a:cxn ang="0">
                    <a:pos x="17" y="35"/>
                  </a:cxn>
                  <a:cxn ang="0">
                    <a:pos x="19" y="35"/>
                  </a:cxn>
                  <a:cxn ang="0">
                    <a:pos x="21" y="35"/>
                  </a:cxn>
                  <a:cxn ang="0">
                    <a:pos x="23" y="37"/>
                  </a:cxn>
                  <a:cxn ang="0">
                    <a:pos x="21" y="35"/>
                  </a:cxn>
                  <a:cxn ang="0">
                    <a:pos x="29" y="4"/>
                  </a:cxn>
                </a:cxnLst>
                <a:rect l="0" t="0" r="r" b="b"/>
                <a:pathLst>
                  <a:path w="29" h="37">
                    <a:moveTo>
                      <a:pt x="29" y="4"/>
                    </a:moveTo>
                    <a:lnTo>
                      <a:pt x="27" y="4"/>
                    </a:lnTo>
                    <a:lnTo>
                      <a:pt x="25" y="4"/>
                    </a:lnTo>
                    <a:lnTo>
                      <a:pt x="23" y="4"/>
                    </a:lnTo>
                    <a:lnTo>
                      <a:pt x="23" y="2"/>
                    </a:lnTo>
                    <a:lnTo>
                      <a:pt x="21" y="2"/>
                    </a:lnTo>
                    <a:lnTo>
                      <a:pt x="19" y="2"/>
                    </a:lnTo>
                    <a:lnTo>
                      <a:pt x="17" y="2"/>
                    </a:lnTo>
                    <a:lnTo>
                      <a:pt x="15" y="2"/>
                    </a:lnTo>
                    <a:lnTo>
                      <a:pt x="15" y="0"/>
                    </a:lnTo>
                    <a:lnTo>
                      <a:pt x="13" y="0"/>
                    </a:lnTo>
                    <a:lnTo>
                      <a:pt x="11" y="0"/>
                    </a:lnTo>
                    <a:lnTo>
                      <a:pt x="9" y="0"/>
                    </a:lnTo>
                    <a:lnTo>
                      <a:pt x="0" y="31"/>
                    </a:lnTo>
                    <a:lnTo>
                      <a:pt x="2" y="31"/>
                    </a:lnTo>
                    <a:lnTo>
                      <a:pt x="4" y="31"/>
                    </a:lnTo>
                    <a:lnTo>
                      <a:pt x="6" y="33"/>
                    </a:lnTo>
                    <a:lnTo>
                      <a:pt x="8" y="33"/>
                    </a:lnTo>
                    <a:lnTo>
                      <a:pt x="9" y="33"/>
                    </a:lnTo>
                    <a:lnTo>
                      <a:pt x="11" y="33"/>
                    </a:lnTo>
                    <a:lnTo>
                      <a:pt x="13" y="35"/>
                    </a:lnTo>
                    <a:lnTo>
                      <a:pt x="15" y="35"/>
                    </a:lnTo>
                    <a:lnTo>
                      <a:pt x="17" y="35"/>
                    </a:lnTo>
                    <a:lnTo>
                      <a:pt x="19" y="35"/>
                    </a:lnTo>
                    <a:lnTo>
                      <a:pt x="21" y="35"/>
                    </a:lnTo>
                    <a:lnTo>
                      <a:pt x="23" y="37"/>
                    </a:lnTo>
                    <a:lnTo>
                      <a:pt x="21" y="35"/>
                    </a:lnTo>
                    <a:lnTo>
                      <a:pt x="29" y="4"/>
                    </a:lnTo>
                    <a:close/>
                  </a:path>
                </a:pathLst>
              </a:custGeom>
              <a:solidFill>
                <a:srgbClr val="000000"/>
              </a:solidFill>
              <a:ln w="9525">
                <a:noFill/>
                <a:round/>
                <a:headEnd/>
                <a:tailEnd/>
              </a:ln>
            </p:spPr>
            <p:txBody>
              <a:bodyPr/>
              <a:lstStyle/>
              <a:p>
                <a:endParaRPr lang="es-CO"/>
              </a:p>
            </p:txBody>
          </p:sp>
          <p:sp>
            <p:nvSpPr>
              <p:cNvPr id="110631" name="Freeform 39"/>
              <p:cNvSpPr>
                <a:spLocks/>
              </p:cNvSpPr>
              <p:nvPr/>
            </p:nvSpPr>
            <p:spPr bwMode="auto">
              <a:xfrm>
                <a:off x="1864" y="3863"/>
                <a:ext cx="15" cy="33"/>
              </a:xfrm>
              <a:custGeom>
                <a:avLst/>
                <a:gdLst/>
                <a:ahLst/>
                <a:cxnLst>
                  <a:cxn ang="0">
                    <a:pos x="15" y="2"/>
                  </a:cxn>
                  <a:cxn ang="0">
                    <a:pos x="13" y="2"/>
                  </a:cxn>
                  <a:cxn ang="0">
                    <a:pos x="11" y="2"/>
                  </a:cxn>
                  <a:cxn ang="0">
                    <a:pos x="11" y="0"/>
                  </a:cxn>
                  <a:cxn ang="0">
                    <a:pos x="10" y="0"/>
                  </a:cxn>
                  <a:cxn ang="0">
                    <a:pos x="8" y="0"/>
                  </a:cxn>
                  <a:cxn ang="0">
                    <a:pos x="0" y="31"/>
                  </a:cxn>
                  <a:cxn ang="0">
                    <a:pos x="0" y="33"/>
                  </a:cxn>
                  <a:cxn ang="0">
                    <a:pos x="2" y="33"/>
                  </a:cxn>
                  <a:cxn ang="0">
                    <a:pos x="4" y="33"/>
                  </a:cxn>
                  <a:cxn ang="0">
                    <a:pos x="6" y="33"/>
                  </a:cxn>
                  <a:cxn ang="0">
                    <a:pos x="8" y="33"/>
                  </a:cxn>
                  <a:cxn ang="0">
                    <a:pos x="10" y="33"/>
                  </a:cxn>
                  <a:cxn ang="0">
                    <a:pos x="15" y="2"/>
                  </a:cxn>
                </a:cxnLst>
                <a:rect l="0" t="0" r="r" b="b"/>
                <a:pathLst>
                  <a:path w="15" h="33">
                    <a:moveTo>
                      <a:pt x="15" y="2"/>
                    </a:moveTo>
                    <a:lnTo>
                      <a:pt x="13" y="2"/>
                    </a:lnTo>
                    <a:lnTo>
                      <a:pt x="11" y="2"/>
                    </a:lnTo>
                    <a:lnTo>
                      <a:pt x="11" y="0"/>
                    </a:lnTo>
                    <a:lnTo>
                      <a:pt x="10" y="0"/>
                    </a:lnTo>
                    <a:lnTo>
                      <a:pt x="8" y="0"/>
                    </a:lnTo>
                    <a:lnTo>
                      <a:pt x="0" y="31"/>
                    </a:lnTo>
                    <a:lnTo>
                      <a:pt x="0" y="33"/>
                    </a:lnTo>
                    <a:lnTo>
                      <a:pt x="2" y="33"/>
                    </a:lnTo>
                    <a:lnTo>
                      <a:pt x="4" y="33"/>
                    </a:lnTo>
                    <a:lnTo>
                      <a:pt x="6" y="33"/>
                    </a:lnTo>
                    <a:lnTo>
                      <a:pt x="8" y="33"/>
                    </a:lnTo>
                    <a:lnTo>
                      <a:pt x="10" y="33"/>
                    </a:lnTo>
                    <a:lnTo>
                      <a:pt x="15" y="2"/>
                    </a:lnTo>
                    <a:close/>
                  </a:path>
                </a:pathLst>
              </a:custGeom>
              <a:solidFill>
                <a:srgbClr val="000000"/>
              </a:solidFill>
              <a:ln w="9525">
                <a:noFill/>
                <a:round/>
                <a:headEnd/>
                <a:tailEnd/>
              </a:ln>
            </p:spPr>
            <p:txBody>
              <a:bodyPr/>
              <a:lstStyle/>
              <a:p>
                <a:endParaRPr lang="es-CO"/>
              </a:p>
            </p:txBody>
          </p:sp>
          <p:sp>
            <p:nvSpPr>
              <p:cNvPr id="110632" name="Freeform 40"/>
              <p:cNvSpPr>
                <a:spLocks/>
              </p:cNvSpPr>
              <p:nvPr/>
            </p:nvSpPr>
            <p:spPr bwMode="auto">
              <a:xfrm>
                <a:off x="1874" y="3865"/>
                <a:ext cx="21" cy="35"/>
              </a:xfrm>
              <a:custGeom>
                <a:avLst/>
                <a:gdLst/>
                <a:ahLst/>
                <a:cxnLst>
                  <a:cxn ang="0">
                    <a:pos x="17" y="2"/>
                  </a:cxn>
                  <a:cxn ang="0">
                    <a:pos x="21" y="2"/>
                  </a:cxn>
                  <a:cxn ang="0">
                    <a:pos x="19" y="2"/>
                  </a:cxn>
                  <a:cxn ang="0">
                    <a:pos x="17" y="2"/>
                  </a:cxn>
                  <a:cxn ang="0">
                    <a:pos x="15" y="2"/>
                  </a:cxn>
                  <a:cxn ang="0">
                    <a:pos x="13" y="2"/>
                  </a:cxn>
                  <a:cxn ang="0">
                    <a:pos x="11" y="2"/>
                  </a:cxn>
                  <a:cxn ang="0">
                    <a:pos x="11" y="0"/>
                  </a:cxn>
                  <a:cxn ang="0">
                    <a:pos x="9" y="0"/>
                  </a:cxn>
                  <a:cxn ang="0">
                    <a:pos x="7" y="0"/>
                  </a:cxn>
                  <a:cxn ang="0">
                    <a:pos x="5" y="0"/>
                  </a:cxn>
                  <a:cxn ang="0">
                    <a:pos x="0" y="31"/>
                  </a:cxn>
                  <a:cxn ang="0">
                    <a:pos x="1" y="33"/>
                  </a:cxn>
                  <a:cxn ang="0">
                    <a:pos x="3" y="33"/>
                  </a:cxn>
                  <a:cxn ang="0">
                    <a:pos x="5" y="33"/>
                  </a:cxn>
                  <a:cxn ang="0">
                    <a:pos x="7" y="33"/>
                  </a:cxn>
                  <a:cxn ang="0">
                    <a:pos x="9" y="33"/>
                  </a:cxn>
                  <a:cxn ang="0">
                    <a:pos x="11" y="33"/>
                  </a:cxn>
                  <a:cxn ang="0">
                    <a:pos x="11" y="35"/>
                  </a:cxn>
                  <a:cxn ang="0">
                    <a:pos x="13" y="35"/>
                  </a:cxn>
                  <a:cxn ang="0">
                    <a:pos x="17" y="35"/>
                  </a:cxn>
                  <a:cxn ang="0">
                    <a:pos x="17" y="2"/>
                  </a:cxn>
                </a:cxnLst>
                <a:rect l="0" t="0" r="r" b="b"/>
                <a:pathLst>
                  <a:path w="21" h="35">
                    <a:moveTo>
                      <a:pt x="17" y="2"/>
                    </a:moveTo>
                    <a:lnTo>
                      <a:pt x="21" y="2"/>
                    </a:lnTo>
                    <a:lnTo>
                      <a:pt x="19" y="2"/>
                    </a:lnTo>
                    <a:lnTo>
                      <a:pt x="17" y="2"/>
                    </a:lnTo>
                    <a:lnTo>
                      <a:pt x="15" y="2"/>
                    </a:lnTo>
                    <a:lnTo>
                      <a:pt x="13" y="2"/>
                    </a:lnTo>
                    <a:lnTo>
                      <a:pt x="11" y="2"/>
                    </a:lnTo>
                    <a:lnTo>
                      <a:pt x="11" y="0"/>
                    </a:lnTo>
                    <a:lnTo>
                      <a:pt x="9" y="0"/>
                    </a:lnTo>
                    <a:lnTo>
                      <a:pt x="7" y="0"/>
                    </a:lnTo>
                    <a:lnTo>
                      <a:pt x="5" y="0"/>
                    </a:lnTo>
                    <a:lnTo>
                      <a:pt x="0" y="31"/>
                    </a:lnTo>
                    <a:lnTo>
                      <a:pt x="1" y="33"/>
                    </a:lnTo>
                    <a:lnTo>
                      <a:pt x="3" y="33"/>
                    </a:lnTo>
                    <a:lnTo>
                      <a:pt x="5" y="33"/>
                    </a:lnTo>
                    <a:lnTo>
                      <a:pt x="7" y="33"/>
                    </a:lnTo>
                    <a:lnTo>
                      <a:pt x="9" y="33"/>
                    </a:lnTo>
                    <a:lnTo>
                      <a:pt x="11" y="33"/>
                    </a:lnTo>
                    <a:lnTo>
                      <a:pt x="11" y="35"/>
                    </a:lnTo>
                    <a:lnTo>
                      <a:pt x="13" y="35"/>
                    </a:lnTo>
                    <a:lnTo>
                      <a:pt x="17" y="35"/>
                    </a:lnTo>
                    <a:lnTo>
                      <a:pt x="17" y="2"/>
                    </a:lnTo>
                    <a:close/>
                  </a:path>
                </a:pathLst>
              </a:custGeom>
              <a:solidFill>
                <a:srgbClr val="000000"/>
              </a:solidFill>
              <a:ln w="9525">
                <a:noFill/>
                <a:round/>
                <a:headEnd/>
                <a:tailEnd/>
              </a:ln>
            </p:spPr>
            <p:txBody>
              <a:bodyPr/>
              <a:lstStyle/>
              <a:p>
                <a:endParaRPr lang="es-CO"/>
              </a:p>
            </p:txBody>
          </p:sp>
          <p:sp>
            <p:nvSpPr>
              <p:cNvPr id="110633" name="Freeform 41"/>
              <p:cNvSpPr>
                <a:spLocks/>
              </p:cNvSpPr>
              <p:nvPr/>
            </p:nvSpPr>
            <p:spPr bwMode="auto">
              <a:xfrm>
                <a:off x="1891" y="3867"/>
                <a:ext cx="11" cy="34"/>
              </a:xfrm>
              <a:custGeom>
                <a:avLst/>
                <a:gdLst/>
                <a:ahLst/>
                <a:cxnLst>
                  <a:cxn ang="0">
                    <a:pos x="11" y="2"/>
                  </a:cxn>
                  <a:cxn ang="0">
                    <a:pos x="9" y="2"/>
                  </a:cxn>
                  <a:cxn ang="0">
                    <a:pos x="7" y="2"/>
                  </a:cxn>
                  <a:cxn ang="0">
                    <a:pos x="6" y="2"/>
                  </a:cxn>
                  <a:cxn ang="0">
                    <a:pos x="6" y="0"/>
                  </a:cxn>
                  <a:cxn ang="0">
                    <a:pos x="4" y="0"/>
                  </a:cxn>
                  <a:cxn ang="0">
                    <a:pos x="2" y="0"/>
                  </a:cxn>
                  <a:cxn ang="0">
                    <a:pos x="0" y="0"/>
                  </a:cxn>
                  <a:cxn ang="0">
                    <a:pos x="0" y="33"/>
                  </a:cxn>
                  <a:cxn ang="0">
                    <a:pos x="2" y="33"/>
                  </a:cxn>
                  <a:cxn ang="0">
                    <a:pos x="4" y="33"/>
                  </a:cxn>
                  <a:cxn ang="0">
                    <a:pos x="6" y="33"/>
                  </a:cxn>
                  <a:cxn ang="0">
                    <a:pos x="6" y="34"/>
                  </a:cxn>
                  <a:cxn ang="0">
                    <a:pos x="11" y="2"/>
                  </a:cxn>
                </a:cxnLst>
                <a:rect l="0" t="0" r="r" b="b"/>
                <a:pathLst>
                  <a:path w="11" h="34">
                    <a:moveTo>
                      <a:pt x="11" y="2"/>
                    </a:moveTo>
                    <a:lnTo>
                      <a:pt x="9" y="2"/>
                    </a:lnTo>
                    <a:lnTo>
                      <a:pt x="7" y="2"/>
                    </a:lnTo>
                    <a:lnTo>
                      <a:pt x="6" y="2"/>
                    </a:lnTo>
                    <a:lnTo>
                      <a:pt x="6" y="0"/>
                    </a:lnTo>
                    <a:lnTo>
                      <a:pt x="4" y="0"/>
                    </a:lnTo>
                    <a:lnTo>
                      <a:pt x="2" y="0"/>
                    </a:lnTo>
                    <a:lnTo>
                      <a:pt x="0" y="0"/>
                    </a:lnTo>
                    <a:lnTo>
                      <a:pt x="0" y="33"/>
                    </a:lnTo>
                    <a:lnTo>
                      <a:pt x="2" y="33"/>
                    </a:lnTo>
                    <a:lnTo>
                      <a:pt x="4" y="33"/>
                    </a:lnTo>
                    <a:lnTo>
                      <a:pt x="6" y="33"/>
                    </a:lnTo>
                    <a:lnTo>
                      <a:pt x="6" y="34"/>
                    </a:lnTo>
                    <a:lnTo>
                      <a:pt x="11" y="2"/>
                    </a:lnTo>
                    <a:close/>
                  </a:path>
                </a:pathLst>
              </a:custGeom>
              <a:solidFill>
                <a:srgbClr val="000000"/>
              </a:solidFill>
              <a:ln w="9525">
                <a:noFill/>
                <a:round/>
                <a:headEnd/>
                <a:tailEnd/>
              </a:ln>
            </p:spPr>
            <p:txBody>
              <a:bodyPr/>
              <a:lstStyle/>
              <a:p>
                <a:endParaRPr lang="es-CO"/>
              </a:p>
            </p:txBody>
          </p:sp>
          <p:sp>
            <p:nvSpPr>
              <p:cNvPr id="110634" name="Freeform 42"/>
              <p:cNvSpPr>
                <a:spLocks/>
              </p:cNvSpPr>
              <p:nvPr/>
            </p:nvSpPr>
            <p:spPr bwMode="auto">
              <a:xfrm>
                <a:off x="1897" y="3869"/>
                <a:ext cx="26" cy="34"/>
              </a:xfrm>
              <a:custGeom>
                <a:avLst/>
                <a:gdLst/>
                <a:ahLst/>
                <a:cxnLst>
                  <a:cxn ang="0">
                    <a:pos x="23" y="2"/>
                  </a:cxn>
                  <a:cxn ang="0">
                    <a:pos x="26" y="2"/>
                  </a:cxn>
                  <a:cxn ang="0">
                    <a:pos x="24" y="2"/>
                  </a:cxn>
                  <a:cxn ang="0">
                    <a:pos x="23" y="2"/>
                  </a:cxn>
                  <a:cxn ang="0">
                    <a:pos x="21" y="2"/>
                  </a:cxn>
                  <a:cxn ang="0">
                    <a:pos x="19" y="2"/>
                  </a:cxn>
                  <a:cxn ang="0">
                    <a:pos x="17" y="2"/>
                  </a:cxn>
                  <a:cxn ang="0">
                    <a:pos x="15" y="2"/>
                  </a:cxn>
                  <a:cxn ang="0">
                    <a:pos x="13" y="2"/>
                  </a:cxn>
                  <a:cxn ang="0">
                    <a:pos x="13" y="0"/>
                  </a:cxn>
                  <a:cxn ang="0">
                    <a:pos x="11" y="0"/>
                  </a:cxn>
                  <a:cxn ang="0">
                    <a:pos x="9" y="0"/>
                  </a:cxn>
                  <a:cxn ang="0">
                    <a:pos x="7" y="0"/>
                  </a:cxn>
                  <a:cxn ang="0">
                    <a:pos x="5" y="0"/>
                  </a:cxn>
                  <a:cxn ang="0">
                    <a:pos x="0" y="32"/>
                  </a:cxn>
                  <a:cxn ang="0">
                    <a:pos x="1" y="32"/>
                  </a:cxn>
                  <a:cxn ang="0">
                    <a:pos x="3" y="32"/>
                  </a:cxn>
                  <a:cxn ang="0">
                    <a:pos x="5" y="32"/>
                  </a:cxn>
                  <a:cxn ang="0">
                    <a:pos x="7" y="32"/>
                  </a:cxn>
                  <a:cxn ang="0">
                    <a:pos x="9" y="32"/>
                  </a:cxn>
                  <a:cxn ang="0">
                    <a:pos x="11" y="32"/>
                  </a:cxn>
                  <a:cxn ang="0">
                    <a:pos x="13" y="32"/>
                  </a:cxn>
                  <a:cxn ang="0">
                    <a:pos x="15" y="34"/>
                  </a:cxn>
                  <a:cxn ang="0">
                    <a:pos x="17" y="34"/>
                  </a:cxn>
                  <a:cxn ang="0">
                    <a:pos x="19" y="34"/>
                  </a:cxn>
                  <a:cxn ang="0">
                    <a:pos x="21" y="34"/>
                  </a:cxn>
                  <a:cxn ang="0">
                    <a:pos x="23" y="34"/>
                  </a:cxn>
                  <a:cxn ang="0">
                    <a:pos x="23" y="2"/>
                  </a:cxn>
                </a:cxnLst>
                <a:rect l="0" t="0" r="r" b="b"/>
                <a:pathLst>
                  <a:path w="26" h="34">
                    <a:moveTo>
                      <a:pt x="23" y="2"/>
                    </a:moveTo>
                    <a:lnTo>
                      <a:pt x="26" y="2"/>
                    </a:lnTo>
                    <a:lnTo>
                      <a:pt x="24" y="2"/>
                    </a:lnTo>
                    <a:lnTo>
                      <a:pt x="23" y="2"/>
                    </a:lnTo>
                    <a:lnTo>
                      <a:pt x="21" y="2"/>
                    </a:lnTo>
                    <a:lnTo>
                      <a:pt x="19" y="2"/>
                    </a:lnTo>
                    <a:lnTo>
                      <a:pt x="17" y="2"/>
                    </a:lnTo>
                    <a:lnTo>
                      <a:pt x="15" y="2"/>
                    </a:lnTo>
                    <a:lnTo>
                      <a:pt x="13" y="2"/>
                    </a:lnTo>
                    <a:lnTo>
                      <a:pt x="13" y="0"/>
                    </a:lnTo>
                    <a:lnTo>
                      <a:pt x="11" y="0"/>
                    </a:lnTo>
                    <a:lnTo>
                      <a:pt x="9" y="0"/>
                    </a:lnTo>
                    <a:lnTo>
                      <a:pt x="7" y="0"/>
                    </a:lnTo>
                    <a:lnTo>
                      <a:pt x="5" y="0"/>
                    </a:lnTo>
                    <a:lnTo>
                      <a:pt x="0" y="32"/>
                    </a:lnTo>
                    <a:lnTo>
                      <a:pt x="1" y="32"/>
                    </a:lnTo>
                    <a:lnTo>
                      <a:pt x="3" y="32"/>
                    </a:lnTo>
                    <a:lnTo>
                      <a:pt x="5" y="32"/>
                    </a:lnTo>
                    <a:lnTo>
                      <a:pt x="7" y="32"/>
                    </a:lnTo>
                    <a:lnTo>
                      <a:pt x="9" y="32"/>
                    </a:lnTo>
                    <a:lnTo>
                      <a:pt x="11" y="32"/>
                    </a:lnTo>
                    <a:lnTo>
                      <a:pt x="13" y="32"/>
                    </a:lnTo>
                    <a:lnTo>
                      <a:pt x="15" y="34"/>
                    </a:lnTo>
                    <a:lnTo>
                      <a:pt x="17" y="34"/>
                    </a:lnTo>
                    <a:lnTo>
                      <a:pt x="19" y="34"/>
                    </a:lnTo>
                    <a:lnTo>
                      <a:pt x="21" y="34"/>
                    </a:lnTo>
                    <a:lnTo>
                      <a:pt x="23" y="34"/>
                    </a:lnTo>
                    <a:lnTo>
                      <a:pt x="23" y="2"/>
                    </a:lnTo>
                    <a:close/>
                  </a:path>
                </a:pathLst>
              </a:custGeom>
              <a:solidFill>
                <a:srgbClr val="000000"/>
              </a:solidFill>
              <a:ln w="9525">
                <a:noFill/>
                <a:round/>
                <a:headEnd/>
                <a:tailEnd/>
              </a:ln>
            </p:spPr>
            <p:txBody>
              <a:bodyPr/>
              <a:lstStyle/>
              <a:p>
                <a:endParaRPr lang="es-CO"/>
              </a:p>
            </p:txBody>
          </p:sp>
          <p:sp>
            <p:nvSpPr>
              <p:cNvPr id="110635" name="Freeform 43"/>
              <p:cNvSpPr>
                <a:spLocks/>
              </p:cNvSpPr>
              <p:nvPr/>
            </p:nvSpPr>
            <p:spPr bwMode="auto">
              <a:xfrm>
                <a:off x="1920" y="3871"/>
                <a:ext cx="11" cy="32"/>
              </a:xfrm>
              <a:custGeom>
                <a:avLst/>
                <a:gdLst/>
                <a:ahLst/>
                <a:cxnLst>
                  <a:cxn ang="0">
                    <a:pos x="9" y="2"/>
                  </a:cxn>
                  <a:cxn ang="0">
                    <a:pos x="11" y="2"/>
                  </a:cxn>
                  <a:cxn ang="0">
                    <a:pos x="9" y="2"/>
                  </a:cxn>
                  <a:cxn ang="0">
                    <a:pos x="7" y="2"/>
                  </a:cxn>
                  <a:cxn ang="0">
                    <a:pos x="7" y="0"/>
                  </a:cxn>
                  <a:cxn ang="0">
                    <a:pos x="5" y="0"/>
                  </a:cxn>
                  <a:cxn ang="0">
                    <a:pos x="3" y="0"/>
                  </a:cxn>
                  <a:cxn ang="0">
                    <a:pos x="1" y="0"/>
                  </a:cxn>
                  <a:cxn ang="0">
                    <a:pos x="0" y="0"/>
                  </a:cxn>
                  <a:cxn ang="0">
                    <a:pos x="0" y="32"/>
                  </a:cxn>
                  <a:cxn ang="0">
                    <a:pos x="1" y="32"/>
                  </a:cxn>
                  <a:cxn ang="0">
                    <a:pos x="3" y="32"/>
                  </a:cxn>
                  <a:cxn ang="0">
                    <a:pos x="5" y="32"/>
                  </a:cxn>
                  <a:cxn ang="0">
                    <a:pos x="9" y="2"/>
                  </a:cxn>
                </a:cxnLst>
                <a:rect l="0" t="0" r="r" b="b"/>
                <a:pathLst>
                  <a:path w="11" h="32">
                    <a:moveTo>
                      <a:pt x="9" y="2"/>
                    </a:moveTo>
                    <a:lnTo>
                      <a:pt x="11" y="2"/>
                    </a:lnTo>
                    <a:lnTo>
                      <a:pt x="9" y="2"/>
                    </a:lnTo>
                    <a:lnTo>
                      <a:pt x="7" y="2"/>
                    </a:lnTo>
                    <a:lnTo>
                      <a:pt x="7" y="0"/>
                    </a:lnTo>
                    <a:lnTo>
                      <a:pt x="5" y="0"/>
                    </a:lnTo>
                    <a:lnTo>
                      <a:pt x="3" y="0"/>
                    </a:lnTo>
                    <a:lnTo>
                      <a:pt x="1" y="0"/>
                    </a:lnTo>
                    <a:lnTo>
                      <a:pt x="0" y="0"/>
                    </a:lnTo>
                    <a:lnTo>
                      <a:pt x="0" y="32"/>
                    </a:lnTo>
                    <a:lnTo>
                      <a:pt x="1" y="32"/>
                    </a:lnTo>
                    <a:lnTo>
                      <a:pt x="3" y="32"/>
                    </a:lnTo>
                    <a:lnTo>
                      <a:pt x="5" y="32"/>
                    </a:lnTo>
                    <a:lnTo>
                      <a:pt x="9" y="2"/>
                    </a:lnTo>
                    <a:close/>
                  </a:path>
                </a:pathLst>
              </a:custGeom>
              <a:solidFill>
                <a:srgbClr val="000000"/>
              </a:solidFill>
              <a:ln w="9525">
                <a:noFill/>
                <a:round/>
                <a:headEnd/>
                <a:tailEnd/>
              </a:ln>
            </p:spPr>
            <p:txBody>
              <a:bodyPr/>
              <a:lstStyle/>
              <a:p>
                <a:endParaRPr lang="es-CO"/>
              </a:p>
            </p:txBody>
          </p:sp>
          <p:sp>
            <p:nvSpPr>
              <p:cNvPr id="110636" name="Freeform 44"/>
              <p:cNvSpPr>
                <a:spLocks/>
              </p:cNvSpPr>
              <p:nvPr/>
            </p:nvSpPr>
            <p:spPr bwMode="auto">
              <a:xfrm>
                <a:off x="1925" y="3873"/>
                <a:ext cx="21" cy="32"/>
              </a:xfrm>
              <a:custGeom>
                <a:avLst/>
                <a:gdLst/>
                <a:ahLst/>
                <a:cxnLst>
                  <a:cxn ang="0">
                    <a:pos x="20" y="0"/>
                  </a:cxn>
                  <a:cxn ang="0">
                    <a:pos x="21" y="0"/>
                  </a:cxn>
                  <a:cxn ang="0">
                    <a:pos x="20" y="0"/>
                  </a:cxn>
                  <a:cxn ang="0">
                    <a:pos x="18" y="0"/>
                  </a:cxn>
                  <a:cxn ang="0">
                    <a:pos x="16" y="0"/>
                  </a:cxn>
                  <a:cxn ang="0">
                    <a:pos x="14" y="0"/>
                  </a:cxn>
                  <a:cxn ang="0">
                    <a:pos x="12" y="0"/>
                  </a:cxn>
                  <a:cxn ang="0">
                    <a:pos x="10" y="0"/>
                  </a:cxn>
                  <a:cxn ang="0">
                    <a:pos x="8" y="0"/>
                  </a:cxn>
                  <a:cxn ang="0">
                    <a:pos x="6" y="0"/>
                  </a:cxn>
                  <a:cxn ang="0">
                    <a:pos x="4" y="0"/>
                  </a:cxn>
                  <a:cxn ang="0">
                    <a:pos x="0" y="30"/>
                  </a:cxn>
                  <a:cxn ang="0">
                    <a:pos x="2" y="30"/>
                  </a:cxn>
                  <a:cxn ang="0">
                    <a:pos x="4" y="32"/>
                  </a:cxn>
                  <a:cxn ang="0">
                    <a:pos x="6" y="32"/>
                  </a:cxn>
                  <a:cxn ang="0">
                    <a:pos x="8" y="32"/>
                  </a:cxn>
                  <a:cxn ang="0">
                    <a:pos x="10" y="32"/>
                  </a:cxn>
                  <a:cxn ang="0">
                    <a:pos x="12" y="32"/>
                  </a:cxn>
                  <a:cxn ang="0">
                    <a:pos x="14" y="32"/>
                  </a:cxn>
                  <a:cxn ang="0">
                    <a:pos x="16" y="32"/>
                  </a:cxn>
                  <a:cxn ang="0">
                    <a:pos x="18" y="32"/>
                  </a:cxn>
                  <a:cxn ang="0">
                    <a:pos x="20" y="32"/>
                  </a:cxn>
                  <a:cxn ang="0">
                    <a:pos x="20" y="0"/>
                  </a:cxn>
                </a:cxnLst>
                <a:rect l="0" t="0" r="r" b="b"/>
                <a:pathLst>
                  <a:path w="21" h="32">
                    <a:moveTo>
                      <a:pt x="20" y="0"/>
                    </a:moveTo>
                    <a:lnTo>
                      <a:pt x="21" y="0"/>
                    </a:lnTo>
                    <a:lnTo>
                      <a:pt x="20" y="0"/>
                    </a:lnTo>
                    <a:lnTo>
                      <a:pt x="18" y="0"/>
                    </a:lnTo>
                    <a:lnTo>
                      <a:pt x="16" y="0"/>
                    </a:lnTo>
                    <a:lnTo>
                      <a:pt x="14" y="0"/>
                    </a:lnTo>
                    <a:lnTo>
                      <a:pt x="12" y="0"/>
                    </a:lnTo>
                    <a:lnTo>
                      <a:pt x="10" y="0"/>
                    </a:lnTo>
                    <a:lnTo>
                      <a:pt x="8" y="0"/>
                    </a:lnTo>
                    <a:lnTo>
                      <a:pt x="6" y="0"/>
                    </a:lnTo>
                    <a:lnTo>
                      <a:pt x="4" y="0"/>
                    </a:lnTo>
                    <a:lnTo>
                      <a:pt x="0" y="30"/>
                    </a:lnTo>
                    <a:lnTo>
                      <a:pt x="2" y="30"/>
                    </a:lnTo>
                    <a:lnTo>
                      <a:pt x="4" y="32"/>
                    </a:lnTo>
                    <a:lnTo>
                      <a:pt x="6" y="32"/>
                    </a:lnTo>
                    <a:lnTo>
                      <a:pt x="8" y="32"/>
                    </a:lnTo>
                    <a:lnTo>
                      <a:pt x="10" y="32"/>
                    </a:lnTo>
                    <a:lnTo>
                      <a:pt x="12" y="32"/>
                    </a:lnTo>
                    <a:lnTo>
                      <a:pt x="14" y="32"/>
                    </a:lnTo>
                    <a:lnTo>
                      <a:pt x="16" y="32"/>
                    </a:lnTo>
                    <a:lnTo>
                      <a:pt x="18" y="32"/>
                    </a:lnTo>
                    <a:lnTo>
                      <a:pt x="20" y="32"/>
                    </a:lnTo>
                    <a:lnTo>
                      <a:pt x="20" y="0"/>
                    </a:lnTo>
                    <a:close/>
                  </a:path>
                </a:pathLst>
              </a:custGeom>
              <a:solidFill>
                <a:srgbClr val="000000"/>
              </a:solidFill>
              <a:ln w="9525">
                <a:noFill/>
                <a:round/>
                <a:headEnd/>
                <a:tailEnd/>
              </a:ln>
            </p:spPr>
            <p:txBody>
              <a:bodyPr/>
              <a:lstStyle/>
              <a:p>
                <a:endParaRPr lang="es-CO"/>
              </a:p>
            </p:txBody>
          </p:sp>
          <p:sp>
            <p:nvSpPr>
              <p:cNvPr id="110637" name="Freeform 45"/>
              <p:cNvSpPr>
                <a:spLocks/>
              </p:cNvSpPr>
              <p:nvPr/>
            </p:nvSpPr>
            <p:spPr bwMode="auto">
              <a:xfrm>
                <a:off x="1945" y="3873"/>
                <a:ext cx="9" cy="32"/>
              </a:xfrm>
              <a:custGeom>
                <a:avLst/>
                <a:gdLst/>
                <a:ahLst/>
                <a:cxnLst>
                  <a:cxn ang="0">
                    <a:pos x="7" y="2"/>
                  </a:cxn>
                  <a:cxn ang="0">
                    <a:pos x="9" y="2"/>
                  </a:cxn>
                  <a:cxn ang="0">
                    <a:pos x="7" y="2"/>
                  </a:cxn>
                  <a:cxn ang="0">
                    <a:pos x="7" y="0"/>
                  </a:cxn>
                  <a:cxn ang="0">
                    <a:pos x="5" y="0"/>
                  </a:cxn>
                  <a:cxn ang="0">
                    <a:pos x="3" y="0"/>
                  </a:cxn>
                  <a:cxn ang="0">
                    <a:pos x="1" y="0"/>
                  </a:cxn>
                  <a:cxn ang="0">
                    <a:pos x="0" y="0"/>
                  </a:cxn>
                  <a:cxn ang="0">
                    <a:pos x="0" y="32"/>
                  </a:cxn>
                  <a:cxn ang="0">
                    <a:pos x="1" y="32"/>
                  </a:cxn>
                  <a:cxn ang="0">
                    <a:pos x="3" y="32"/>
                  </a:cxn>
                  <a:cxn ang="0">
                    <a:pos x="7" y="32"/>
                  </a:cxn>
                  <a:cxn ang="0">
                    <a:pos x="7" y="2"/>
                  </a:cxn>
                </a:cxnLst>
                <a:rect l="0" t="0" r="r" b="b"/>
                <a:pathLst>
                  <a:path w="9" h="32">
                    <a:moveTo>
                      <a:pt x="7" y="2"/>
                    </a:moveTo>
                    <a:lnTo>
                      <a:pt x="9" y="2"/>
                    </a:lnTo>
                    <a:lnTo>
                      <a:pt x="7" y="2"/>
                    </a:lnTo>
                    <a:lnTo>
                      <a:pt x="7" y="0"/>
                    </a:lnTo>
                    <a:lnTo>
                      <a:pt x="5" y="0"/>
                    </a:lnTo>
                    <a:lnTo>
                      <a:pt x="3" y="0"/>
                    </a:lnTo>
                    <a:lnTo>
                      <a:pt x="1" y="0"/>
                    </a:lnTo>
                    <a:lnTo>
                      <a:pt x="0" y="0"/>
                    </a:lnTo>
                    <a:lnTo>
                      <a:pt x="0" y="32"/>
                    </a:lnTo>
                    <a:lnTo>
                      <a:pt x="1" y="32"/>
                    </a:lnTo>
                    <a:lnTo>
                      <a:pt x="3" y="32"/>
                    </a:lnTo>
                    <a:lnTo>
                      <a:pt x="7" y="32"/>
                    </a:lnTo>
                    <a:lnTo>
                      <a:pt x="7" y="2"/>
                    </a:lnTo>
                    <a:close/>
                  </a:path>
                </a:pathLst>
              </a:custGeom>
              <a:solidFill>
                <a:srgbClr val="000000"/>
              </a:solidFill>
              <a:ln w="9525">
                <a:noFill/>
                <a:round/>
                <a:headEnd/>
                <a:tailEnd/>
              </a:ln>
            </p:spPr>
            <p:txBody>
              <a:bodyPr/>
              <a:lstStyle/>
              <a:p>
                <a:endParaRPr lang="es-CO"/>
              </a:p>
            </p:txBody>
          </p:sp>
          <p:sp>
            <p:nvSpPr>
              <p:cNvPr id="110638" name="Freeform 46"/>
              <p:cNvSpPr>
                <a:spLocks/>
              </p:cNvSpPr>
              <p:nvPr/>
            </p:nvSpPr>
            <p:spPr bwMode="auto">
              <a:xfrm>
                <a:off x="1952" y="3875"/>
                <a:ext cx="21" cy="32"/>
              </a:xfrm>
              <a:custGeom>
                <a:avLst/>
                <a:gdLst/>
                <a:ahLst/>
                <a:cxnLst>
                  <a:cxn ang="0">
                    <a:pos x="21" y="0"/>
                  </a:cxn>
                  <a:cxn ang="0">
                    <a:pos x="19" y="0"/>
                  </a:cxn>
                  <a:cxn ang="0">
                    <a:pos x="17" y="0"/>
                  </a:cxn>
                  <a:cxn ang="0">
                    <a:pos x="16" y="0"/>
                  </a:cxn>
                  <a:cxn ang="0">
                    <a:pos x="14" y="0"/>
                  </a:cxn>
                  <a:cxn ang="0">
                    <a:pos x="12" y="0"/>
                  </a:cxn>
                  <a:cxn ang="0">
                    <a:pos x="10" y="0"/>
                  </a:cxn>
                  <a:cxn ang="0">
                    <a:pos x="8" y="0"/>
                  </a:cxn>
                  <a:cxn ang="0">
                    <a:pos x="6" y="0"/>
                  </a:cxn>
                  <a:cxn ang="0">
                    <a:pos x="4" y="0"/>
                  </a:cxn>
                  <a:cxn ang="0">
                    <a:pos x="2" y="0"/>
                  </a:cxn>
                  <a:cxn ang="0">
                    <a:pos x="0" y="0"/>
                  </a:cxn>
                  <a:cxn ang="0">
                    <a:pos x="0" y="30"/>
                  </a:cxn>
                  <a:cxn ang="0">
                    <a:pos x="2" y="30"/>
                  </a:cxn>
                  <a:cxn ang="0">
                    <a:pos x="4" y="30"/>
                  </a:cxn>
                  <a:cxn ang="0">
                    <a:pos x="6" y="30"/>
                  </a:cxn>
                  <a:cxn ang="0">
                    <a:pos x="8" y="30"/>
                  </a:cxn>
                  <a:cxn ang="0">
                    <a:pos x="10" y="30"/>
                  </a:cxn>
                  <a:cxn ang="0">
                    <a:pos x="10" y="32"/>
                  </a:cxn>
                  <a:cxn ang="0">
                    <a:pos x="12" y="32"/>
                  </a:cxn>
                  <a:cxn ang="0">
                    <a:pos x="14" y="32"/>
                  </a:cxn>
                  <a:cxn ang="0">
                    <a:pos x="16" y="32"/>
                  </a:cxn>
                  <a:cxn ang="0">
                    <a:pos x="17" y="32"/>
                  </a:cxn>
                  <a:cxn ang="0">
                    <a:pos x="19" y="32"/>
                  </a:cxn>
                  <a:cxn ang="0">
                    <a:pos x="21" y="32"/>
                  </a:cxn>
                  <a:cxn ang="0">
                    <a:pos x="21" y="0"/>
                  </a:cxn>
                </a:cxnLst>
                <a:rect l="0" t="0" r="r" b="b"/>
                <a:pathLst>
                  <a:path w="21" h="32">
                    <a:moveTo>
                      <a:pt x="21" y="0"/>
                    </a:moveTo>
                    <a:lnTo>
                      <a:pt x="19" y="0"/>
                    </a:lnTo>
                    <a:lnTo>
                      <a:pt x="17" y="0"/>
                    </a:lnTo>
                    <a:lnTo>
                      <a:pt x="16" y="0"/>
                    </a:lnTo>
                    <a:lnTo>
                      <a:pt x="14" y="0"/>
                    </a:lnTo>
                    <a:lnTo>
                      <a:pt x="12" y="0"/>
                    </a:lnTo>
                    <a:lnTo>
                      <a:pt x="10" y="0"/>
                    </a:lnTo>
                    <a:lnTo>
                      <a:pt x="8" y="0"/>
                    </a:lnTo>
                    <a:lnTo>
                      <a:pt x="6" y="0"/>
                    </a:lnTo>
                    <a:lnTo>
                      <a:pt x="4" y="0"/>
                    </a:lnTo>
                    <a:lnTo>
                      <a:pt x="2" y="0"/>
                    </a:lnTo>
                    <a:lnTo>
                      <a:pt x="0" y="0"/>
                    </a:lnTo>
                    <a:lnTo>
                      <a:pt x="0" y="30"/>
                    </a:lnTo>
                    <a:lnTo>
                      <a:pt x="2" y="30"/>
                    </a:lnTo>
                    <a:lnTo>
                      <a:pt x="4" y="30"/>
                    </a:lnTo>
                    <a:lnTo>
                      <a:pt x="6" y="30"/>
                    </a:lnTo>
                    <a:lnTo>
                      <a:pt x="8" y="30"/>
                    </a:lnTo>
                    <a:lnTo>
                      <a:pt x="10" y="30"/>
                    </a:lnTo>
                    <a:lnTo>
                      <a:pt x="10" y="32"/>
                    </a:lnTo>
                    <a:lnTo>
                      <a:pt x="12" y="32"/>
                    </a:lnTo>
                    <a:lnTo>
                      <a:pt x="14" y="32"/>
                    </a:lnTo>
                    <a:lnTo>
                      <a:pt x="16" y="32"/>
                    </a:lnTo>
                    <a:lnTo>
                      <a:pt x="17" y="32"/>
                    </a:lnTo>
                    <a:lnTo>
                      <a:pt x="19" y="32"/>
                    </a:lnTo>
                    <a:lnTo>
                      <a:pt x="21" y="32"/>
                    </a:lnTo>
                    <a:lnTo>
                      <a:pt x="21" y="0"/>
                    </a:lnTo>
                    <a:close/>
                  </a:path>
                </a:pathLst>
              </a:custGeom>
              <a:solidFill>
                <a:srgbClr val="000000"/>
              </a:solidFill>
              <a:ln w="9525">
                <a:noFill/>
                <a:round/>
                <a:headEnd/>
                <a:tailEnd/>
              </a:ln>
            </p:spPr>
            <p:txBody>
              <a:bodyPr/>
              <a:lstStyle/>
              <a:p>
                <a:endParaRPr lang="es-CO"/>
              </a:p>
            </p:txBody>
          </p:sp>
          <p:sp>
            <p:nvSpPr>
              <p:cNvPr id="110639" name="Freeform 47"/>
              <p:cNvSpPr>
                <a:spLocks/>
              </p:cNvSpPr>
              <p:nvPr/>
            </p:nvSpPr>
            <p:spPr bwMode="auto">
              <a:xfrm>
                <a:off x="1973" y="3875"/>
                <a:ext cx="6" cy="32"/>
              </a:xfrm>
              <a:custGeom>
                <a:avLst/>
                <a:gdLst/>
                <a:ahLst/>
                <a:cxnLst>
                  <a:cxn ang="0">
                    <a:pos x="4" y="0"/>
                  </a:cxn>
                  <a:cxn ang="0">
                    <a:pos x="6" y="0"/>
                  </a:cxn>
                  <a:cxn ang="0">
                    <a:pos x="4" y="0"/>
                  </a:cxn>
                  <a:cxn ang="0">
                    <a:pos x="2" y="0"/>
                  </a:cxn>
                  <a:cxn ang="0">
                    <a:pos x="0" y="0"/>
                  </a:cxn>
                  <a:cxn ang="0">
                    <a:pos x="0" y="32"/>
                  </a:cxn>
                  <a:cxn ang="0">
                    <a:pos x="2" y="32"/>
                  </a:cxn>
                  <a:cxn ang="0">
                    <a:pos x="4" y="32"/>
                  </a:cxn>
                  <a:cxn ang="0">
                    <a:pos x="6" y="32"/>
                  </a:cxn>
                  <a:cxn ang="0">
                    <a:pos x="4" y="0"/>
                  </a:cxn>
                </a:cxnLst>
                <a:rect l="0" t="0" r="r" b="b"/>
                <a:pathLst>
                  <a:path w="6" h="32">
                    <a:moveTo>
                      <a:pt x="4" y="0"/>
                    </a:moveTo>
                    <a:lnTo>
                      <a:pt x="6" y="0"/>
                    </a:lnTo>
                    <a:lnTo>
                      <a:pt x="4" y="0"/>
                    </a:lnTo>
                    <a:lnTo>
                      <a:pt x="2" y="0"/>
                    </a:lnTo>
                    <a:lnTo>
                      <a:pt x="0" y="0"/>
                    </a:lnTo>
                    <a:lnTo>
                      <a:pt x="0" y="32"/>
                    </a:lnTo>
                    <a:lnTo>
                      <a:pt x="2" y="32"/>
                    </a:lnTo>
                    <a:lnTo>
                      <a:pt x="4" y="32"/>
                    </a:lnTo>
                    <a:lnTo>
                      <a:pt x="6" y="32"/>
                    </a:lnTo>
                    <a:lnTo>
                      <a:pt x="4" y="0"/>
                    </a:lnTo>
                    <a:close/>
                  </a:path>
                </a:pathLst>
              </a:custGeom>
              <a:solidFill>
                <a:srgbClr val="000000"/>
              </a:solidFill>
              <a:ln w="9525">
                <a:noFill/>
                <a:round/>
                <a:headEnd/>
                <a:tailEnd/>
              </a:ln>
            </p:spPr>
            <p:txBody>
              <a:bodyPr/>
              <a:lstStyle/>
              <a:p>
                <a:endParaRPr lang="es-CO"/>
              </a:p>
            </p:txBody>
          </p:sp>
          <p:sp>
            <p:nvSpPr>
              <p:cNvPr id="110640" name="Freeform 48"/>
              <p:cNvSpPr>
                <a:spLocks/>
              </p:cNvSpPr>
              <p:nvPr/>
            </p:nvSpPr>
            <p:spPr bwMode="auto">
              <a:xfrm>
                <a:off x="1977" y="3875"/>
                <a:ext cx="19" cy="32"/>
              </a:xfrm>
              <a:custGeom>
                <a:avLst/>
                <a:gdLst/>
                <a:ahLst/>
                <a:cxnLst>
                  <a:cxn ang="0">
                    <a:pos x="19" y="0"/>
                  </a:cxn>
                  <a:cxn ang="0">
                    <a:pos x="17" y="0"/>
                  </a:cxn>
                  <a:cxn ang="0">
                    <a:pos x="15" y="0"/>
                  </a:cxn>
                  <a:cxn ang="0">
                    <a:pos x="14" y="0"/>
                  </a:cxn>
                  <a:cxn ang="0">
                    <a:pos x="12" y="0"/>
                  </a:cxn>
                  <a:cxn ang="0">
                    <a:pos x="10" y="0"/>
                  </a:cxn>
                  <a:cxn ang="0">
                    <a:pos x="8" y="0"/>
                  </a:cxn>
                  <a:cxn ang="0">
                    <a:pos x="6" y="0"/>
                  </a:cxn>
                  <a:cxn ang="0">
                    <a:pos x="4" y="0"/>
                  </a:cxn>
                  <a:cxn ang="0">
                    <a:pos x="2" y="0"/>
                  </a:cxn>
                  <a:cxn ang="0">
                    <a:pos x="0" y="0"/>
                  </a:cxn>
                  <a:cxn ang="0">
                    <a:pos x="2" y="32"/>
                  </a:cxn>
                  <a:cxn ang="0">
                    <a:pos x="4" y="32"/>
                  </a:cxn>
                  <a:cxn ang="0">
                    <a:pos x="6" y="30"/>
                  </a:cxn>
                  <a:cxn ang="0">
                    <a:pos x="8" y="30"/>
                  </a:cxn>
                  <a:cxn ang="0">
                    <a:pos x="10" y="30"/>
                  </a:cxn>
                  <a:cxn ang="0">
                    <a:pos x="12" y="30"/>
                  </a:cxn>
                  <a:cxn ang="0">
                    <a:pos x="14" y="30"/>
                  </a:cxn>
                  <a:cxn ang="0">
                    <a:pos x="15" y="30"/>
                  </a:cxn>
                  <a:cxn ang="0">
                    <a:pos x="17" y="30"/>
                  </a:cxn>
                  <a:cxn ang="0">
                    <a:pos x="19" y="30"/>
                  </a:cxn>
                  <a:cxn ang="0">
                    <a:pos x="19" y="0"/>
                  </a:cxn>
                </a:cxnLst>
                <a:rect l="0" t="0" r="r" b="b"/>
                <a:pathLst>
                  <a:path w="19" h="32">
                    <a:moveTo>
                      <a:pt x="19" y="0"/>
                    </a:moveTo>
                    <a:lnTo>
                      <a:pt x="17" y="0"/>
                    </a:lnTo>
                    <a:lnTo>
                      <a:pt x="15" y="0"/>
                    </a:lnTo>
                    <a:lnTo>
                      <a:pt x="14" y="0"/>
                    </a:lnTo>
                    <a:lnTo>
                      <a:pt x="12" y="0"/>
                    </a:lnTo>
                    <a:lnTo>
                      <a:pt x="10" y="0"/>
                    </a:lnTo>
                    <a:lnTo>
                      <a:pt x="8" y="0"/>
                    </a:lnTo>
                    <a:lnTo>
                      <a:pt x="6" y="0"/>
                    </a:lnTo>
                    <a:lnTo>
                      <a:pt x="4" y="0"/>
                    </a:lnTo>
                    <a:lnTo>
                      <a:pt x="2" y="0"/>
                    </a:lnTo>
                    <a:lnTo>
                      <a:pt x="0" y="0"/>
                    </a:lnTo>
                    <a:lnTo>
                      <a:pt x="2" y="32"/>
                    </a:lnTo>
                    <a:lnTo>
                      <a:pt x="4" y="32"/>
                    </a:lnTo>
                    <a:lnTo>
                      <a:pt x="6" y="30"/>
                    </a:lnTo>
                    <a:lnTo>
                      <a:pt x="8" y="30"/>
                    </a:lnTo>
                    <a:lnTo>
                      <a:pt x="10" y="30"/>
                    </a:lnTo>
                    <a:lnTo>
                      <a:pt x="12" y="30"/>
                    </a:lnTo>
                    <a:lnTo>
                      <a:pt x="14" y="30"/>
                    </a:lnTo>
                    <a:lnTo>
                      <a:pt x="15" y="30"/>
                    </a:lnTo>
                    <a:lnTo>
                      <a:pt x="17" y="30"/>
                    </a:lnTo>
                    <a:lnTo>
                      <a:pt x="19" y="30"/>
                    </a:lnTo>
                    <a:lnTo>
                      <a:pt x="19" y="0"/>
                    </a:lnTo>
                    <a:close/>
                  </a:path>
                </a:pathLst>
              </a:custGeom>
              <a:solidFill>
                <a:srgbClr val="000000"/>
              </a:solidFill>
              <a:ln w="9525">
                <a:noFill/>
                <a:round/>
                <a:headEnd/>
                <a:tailEnd/>
              </a:ln>
            </p:spPr>
            <p:txBody>
              <a:bodyPr/>
              <a:lstStyle/>
              <a:p>
                <a:endParaRPr lang="es-CO"/>
              </a:p>
            </p:txBody>
          </p:sp>
          <p:sp>
            <p:nvSpPr>
              <p:cNvPr id="110641" name="Freeform 49"/>
              <p:cNvSpPr>
                <a:spLocks/>
              </p:cNvSpPr>
              <p:nvPr/>
            </p:nvSpPr>
            <p:spPr bwMode="auto">
              <a:xfrm>
                <a:off x="1996" y="3873"/>
                <a:ext cx="8" cy="32"/>
              </a:xfrm>
              <a:custGeom>
                <a:avLst/>
                <a:gdLst/>
                <a:ahLst/>
                <a:cxnLst>
                  <a:cxn ang="0">
                    <a:pos x="8" y="0"/>
                  </a:cxn>
                  <a:cxn ang="0">
                    <a:pos x="6" y="0"/>
                  </a:cxn>
                  <a:cxn ang="0">
                    <a:pos x="4" y="0"/>
                  </a:cxn>
                  <a:cxn ang="0">
                    <a:pos x="2" y="0"/>
                  </a:cxn>
                  <a:cxn ang="0">
                    <a:pos x="2" y="2"/>
                  </a:cxn>
                  <a:cxn ang="0">
                    <a:pos x="2" y="0"/>
                  </a:cxn>
                  <a:cxn ang="0">
                    <a:pos x="0" y="0"/>
                  </a:cxn>
                  <a:cxn ang="0">
                    <a:pos x="0" y="2"/>
                  </a:cxn>
                  <a:cxn ang="0">
                    <a:pos x="0" y="32"/>
                  </a:cxn>
                  <a:cxn ang="0">
                    <a:pos x="2" y="32"/>
                  </a:cxn>
                  <a:cxn ang="0">
                    <a:pos x="4" y="32"/>
                  </a:cxn>
                  <a:cxn ang="0">
                    <a:pos x="6" y="32"/>
                  </a:cxn>
                  <a:cxn ang="0">
                    <a:pos x="8" y="32"/>
                  </a:cxn>
                  <a:cxn ang="0">
                    <a:pos x="8" y="0"/>
                  </a:cxn>
                </a:cxnLst>
                <a:rect l="0" t="0" r="r" b="b"/>
                <a:pathLst>
                  <a:path w="8" h="32">
                    <a:moveTo>
                      <a:pt x="8" y="0"/>
                    </a:moveTo>
                    <a:lnTo>
                      <a:pt x="6" y="0"/>
                    </a:lnTo>
                    <a:lnTo>
                      <a:pt x="4" y="0"/>
                    </a:lnTo>
                    <a:lnTo>
                      <a:pt x="2" y="0"/>
                    </a:lnTo>
                    <a:lnTo>
                      <a:pt x="2" y="2"/>
                    </a:lnTo>
                    <a:lnTo>
                      <a:pt x="2" y="0"/>
                    </a:lnTo>
                    <a:lnTo>
                      <a:pt x="0" y="0"/>
                    </a:lnTo>
                    <a:lnTo>
                      <a:pt x="0" y="2"/>
                    </a:lnTo>
                    <a:lnTo>
                      <a:pt x="0" y="32"/>
                    </a:lnTo>
                    <a:lnTo>
                      <a:pt x="2" y="32"/>
                    </a:lnTo>
                    <a:lnTo>
                      <a:pt x="4" y="32"/>
                    </a:lnTo>
                    <a:lnTo>
                      <a:pt x="6" y="32"/>
                    </a:lnTo>
                    <a:lnTo>
                      <a:pt x="8" y="32"/>
                    </a:lnTo>
                    <a:lnTo>
                      <a:pt x="8" y="0"/>
                    </a:lnTo>
                    <a:close/>
                  </a:path>
                </a:pathLst>
              </a:custGeom>
              <a:solidFill>
                <a:srgbClr val="000000"/>
              </a:solidFill>
              <a:ln w="9525">
                <a:noFill/>
                <a:round/>
                <a:headEnd/>
                <a:tailEnd/>
              </a:ln>
            </p:spPr>
            <p:txBody>
              <a:bodyPr/>
              <a:lstStyle/>
              <a:p>
                <a:endParaRPr lang="es-CO"/>
              </a:p>
            </p:txBody>
          </p:sp>
          <p:sp>
            <p:nvSpPr>
              <p:cNvPr id="110642" name="Freeform 50"/>
              <p:cNvSpPr>
                <a:spLocks/>
              </p:cNvSpPr>
              <p:nvPr/>
            </p:nvSpPr>
            <p:spPr bwMode="auto">
              <a:xfrm>
                <a:off x="2004" y="3873"/>
                <a:ext cx="21" cy="32"/>
              </a:xfrm>
              <a:custGeom>
                <a:avLst/>
                <a:gdLst/>
                <a:ahLst/>
                <a:cxnLst>
                  <a:cxn ang="0">
                    <a:pos x="19" y="0"/>
                  </a:cxn>
                  <a:cxn ang="0">
                    <a:pos x="17" y="0"/>
                  </a:cxn>
                  <a:cxn ang="0">
                    <a:pos x="15" y="0"/>
                  </a:cxn>
                  <a:cxn ang="0">
                    <a:pos x="13" y="0"/>
                  </a:cxn>
                  <a:cxn ang="0">
                    <a:pos x="11" y="0"/>
                  </a:cxn>
                  <a:cxn ang="0">
                    <a:pos x="10" y="0"/>
                  </a:cxn>
                  <a:cxn ang="0">
                    <a:pos x="8" y="0"/>
                  </a:cxn>
                  <a:cxn ang="0">
                    <a:pos x="6" y="0"/>
                  </a:cxn>
                  <a:cxn ang="0">
                    <a:pos x="4" y="0"/>
                  </a:cxn>
                  <a:cxn ang="0">
                    <a:pos x="2" y="0"/>
                  </a:cxn>
                  <a:cxn ang="0">
                    <a:pos x="0" y="0"/>
                  </a:cxn>
                  <a:cxn ang="0">
                    <a:pos x="0" y="32"/>
                  </a:cxn>
                  <a:cxn ang="0">
                    <a:pos x="2" y="32"/>
                  </a:cxn>
                  <a:cxn ang="0">
                    <a:pos x="4" y="32"/>
                  </a:cxn>
                  <a:cxn ang="0">
                    <a:pos x="6" y="32"/>
                  </a:cxn>
                  <a:cxn ang="0">
                    <a:pos x="8" y="32"/>
                  </a:cxn>
                  <a:cxn ang="0">
                    <a:pos x="10" y="32"/>
                  </a:cxn>
                  <a:cxn ang="0">
                    <a:pos x="11" y="32"/>
                  </a:cxn>
                  <a:cxn ang="0">
                    <a:pos x="13" y="32"/>
                  </a:cxn>
                  <a:cxn ang="0">
                    <a:pos x="15" y="32"/>
                  </a:cxn>
                  <a:cxn ang="0">
                    <a:pos x="17" y="32"/>
                  </a:cxn>
                  <a:cxn ang="0">
                    <a:pos x="19" y="32"/>
                  </a:cxn>
                  <a:cxn ang="0">
                    <a:pos x="19" y="30"/>
                  </a:cxn>
                  <a:cxn ang="0">
                    <a:pos x="21" y="30"/>
                  </a:cxn>
                  <a:cxn ang="0">
                    <a:pos x="19" y="30"/>
                  </a:cxn>
                  <a:cxn ang="0">
                    <a:pos x="19" y="0"/>
                  </a:cxn>
                </a:cxnLst>
                <a:rect l="0" t="0" r="r" b="b"/>
                <a:pathLst>
                  <a:path w="21" h="32">
                    <a:moveTo>
                      <a:pt x="19" y="0"/>
                    </a:moveTo>
                    <a:lnTo>
                      <a:pt x="17" y="0"/>
                    </a:lnTo>
                    <a:lnTo>
                      <a:pt x="15" y="0"/>
                    </a:lnTo>
                    <a:lnTo>
                      <a:pt x="13" y="0"/>
                    </a:lnTo>
                    <a:lnTo>
                      <a:pt x="11" y="0"/>
                    </a:lnTo>
                    <a:lnTo>
                      <a:pt x="10" y="0"/>
                    </a:lnTo>
                    <a:lnTo>
                      <a:pt x="8" y="0"/>
                    </a:lnTo>
                    <a:lnTo>
                      <a:pt x="6" y="0"/>
                    </a:lnTo>
                    <a:lnTo>
                      <a:pt x="4" y="0"/>
                    </a:lnTo>
                    <a:lnTo>
                      <a:pt x="2" y="0"/>
                    </a:lnTo>
                    <a:lnTo>
                      <a:pt x="0" y="0"/>
                    </a:lnTo>
                    <a:lnTo>
                      <a:pt x="0" y="32"/>
                    </a:lnTo>
                    <a:lnTo>
                      <a:pt x="2" y="32"/>
                    </a:lnTo>
                    <a:lnTo>
                      <a:pt x="4" y="32"/>
                    </a:lnTo>
                    <a:lnTo>
                      <a:pt x="6" y="32"/>
                    </a:lnTo>
                    <a:lnTo>
                      <a:pt x="8" y="32"/>
                    </a:lnTo>
                    <a:lnTo>
                      <a:pt x="10" y="32"/>
                    </a:lnTo>
                    <a:lnTo>
                      <a:pt x="11" y="32"/>
                    </a:lnTo>
                    <a:lnTo>
                      <a:pt x="13" y="32"/>
                    </a:lnTo>
                    <a:lnTo>
                      <a:pt x="15" y="32"/>
                    </a:lnTo>
                    <a:lnTo>
                      <a:pt x="17" y="32"/>
                    </a:lnTo>
                    <a:lnTo>
                      <a:pt x="19" y="32"/>
                    </a:lnTo>
                    <a:lnTo>
                      <a:pt x="19" y="30"/>
                    </a:lnTo>
                    <a:lnTo>
                      <a:pt x="21" y="30"/>
                    </a:lnTo>
                    <a:lnTo>
                      <a:pt x="19" y="30"/>
                    </a:lnTo>
                    <a:lnTo>
                      <a:pt x="19" y="0"/>
                    </a:lnTo>
                    <a:close/>
                  </a:path>
                </a:pathLst>
              </a:custGeom>
              <a:solidFill>
                <a:srgbClr val="000000"/>
              </a:solidFill>
              <a:ln w="9525">
                <a:noFill/>
                <a:round/>
                <a:headEnd/>
                <a:tailEnd/>
              </a:ln>
            </p:spPr>
            <p:txBody>
              <a:bodyPr/>
              <a:lstStyle/>
              <a:p>
                <a:endParaRPr lang="es-CO"/>
              </a:p>
            </p:txBody>
          </p:sp>
          <p:sp>
            <p:nvSpPr>
              <p:cNvPr id="110643" name="Freeform 51"/>
              <p:cNvSpPr>
                <a:spLocks/>
              </p:cNvSpPr>
              <p:nvPr/>
            </p:nvSpPr>
            <p:spPr bwMode="auto">
              <a:xfrm>
                <a:off x="2021" y="3871"/>
                <a:ext cx="8" cy="32"/>
              </a:xfrm>
              <a:custGeom>
                <a:avLst/>
                <a:gdLst/>
                <a:ahLst/>
                <a:cxnLst>
                  <a:cxn ang="0">
                    <a:pos x="4" y="0"/>
                  </a:cxn>
                  <a:cxn ang="0">
                    <a:pos x="6" y="0"/>
                  </a:cxn>
                  <a:cxn ang="0">
                    <a:pos x="4" y="0"/>
                  </a:cxn>
                  <a:cxn ang="0">
                    <a:pos x="2" y="0"/>
                  </a:cxn>
                  <a:cxn ang="0">
                    <a:pos x="2" y="2"/>
                  </a:cxn>
                  <a:cxn ang="0">
                    <a:pos x="0" y="2"/>
                  </a:cxn>
                  <a:cxn ang="0">
                    <a:pos x="2" y="2"/>
                  </a:cxn>
                  <a:cxn ang="0">
                    <a:pos x="2" y="32"/>
                  </a:cxn>
                  <a:cxn ang="0">
                    <a:pos x="4" y="32"/>
                  </a:cxn>
                  <a:cxn ang="0">
                    <a:pos x="6" y="32"/>
                  </a:cxn>
                  <a:cxn ang="0">
                    <a:pos x="8" y="32"/>
                  </a:cxn>
                  <a:cxn ang="0">
                    <a:pos x="6" y="32"/>
                  </a:cxn>
                  <a:cxn ang="0">
                    <a:pos x="4" y="0"/>
                  </a:cxn>
                </a:cxnLst>
                <a:rect l="0" t="0" r="r" b="b"/>
                <a:pathLst>
                  <a:path w="8" h="32">
                    <a:moveTo>
                      <a:pt x="4" y="0"/>
                    </a:moveTo>
                    <a:lnTo>
                      <a:pt x="6" y="0"/>
                    </a:lnTo>
                    <a:lnTo>
                      <a:pt x="4" y="0"/>
                    </a:lnTo>
                    <a:lnTo>
                      <a:pt x="2" y="0"/>
                    </a:lnTo>
                    <a:lnTo>
                      <a:pt x="2" y="2"/>
                    </a:lnTo>
                    <a:lnTo>
                      <a:pt x="0" y="2"/>
                    </a:lnTo>
                    <a:lnTo>
                      <a:pt x="2" y="2"/>
                    </a:lnTo>
                    <a:lnTo>
                      <a:pt x="2" y="32"/>
                    </a:lnTo>
                    <a:lnTo>
                      <a:pt x="4" y="32"/>
                    </a:lnTo>
                    <a:lnTo>
                      <a:pt x="6" y="32"/>
                    </a:lnTo>
                    <a:lnTo>
                      <a:pt x="8" y="32"/>
                    </a:lnTo>
                    <a:lnTo>
                      <a:pt x="6" y="32"/>
                    </a:lnTo>
                    <a:lnTo>
                      <a:pt x="4" y="0"/>
                    </a:lnTo>
                    <a:close/>
                  </a:path>
                </a:pathLst>
              </a:custGeom>
              <a:solidFill>
                <a:srgbClr val="000000"/>
              </a:solidFill>
              <a:ln w="9525">
                <a:noFill/>
                <a:round/>
                <a:headEnd/>
                <a:tailEnd/>
              </a:ln>
            </p:spPr>
            <p:txBody>
              <a:bodyPr/>
              <a:lstStyle/>
              <a:p>
                <a:endParaRPr lang="es-CO"/>
              </a:p>
            </p:txBody>
          </p:sp>
          <p:sp>
            <p:nvSpPr>
              <p:cNvPr id="110644" name="Freeform 52"/>
              <p:cNvSpPr>
                <a:spLocks/>
              </p:cNvSpPr>
              <p:nvPr/>
            </p:nvSpPr>
            <p:spPr bwMode="auto">
              <a:xfrm>
                <a:off x="2025" y="3869"/>
                <a:ext cx="27" cy="34"/>
              </a:xfrm>
              <a:custGeom>
                <a:avLst/>
                <a:gdLst/>
                <a:ahLst/>
                <a:cxnLst>
                  <a:cxn ang="0">
                    <a:pos x="25" y="0"/>
                  </a:cxn>
                  <a:cxn ang="0">
                    <a:pos x="21" y="0"/>
                  </a:cxn>
                  <a:cxn ang="0">
                    <a:pos x="19" y="0"/>
                  </a:cxn>
                  <a:cxn ang="0">
                    <a:pos x="17" y="0"/>
                  </a:cxn>
                  <a:cxn ang="0">
                    <a:pos x="15" y="0"/>
                  </a:cxn>
                  <a:cxn ang="0">
                    <a:pos x="14" y="2"/>
                  </a:cxn>
                  <a:cxn ang="0">
                    <a:pos x="12" y="2"/>
                  </a:cxn>
                  <a:cxn ang="0">
                    <a:pos x="10" y="2"/>
                  </a:cxn>
                  <a:cxn ang="0">
                    <a:pos x="8" y="2"/>
                  </a:cxn>
                  <a:cxn ang="0">
                    <a:pos x="6" y="2"/>
                  </a:cxn>
                  <a:cxn ang="0">
                    <a:pos x="4" y="2"/>
                  </a:cxn>
                  <a:cxn ang="0">
                    <a:pos x="2" y="2"/>
                  </a:cxn>
                  <a:cxn ang="0">
                    <a:pos x="0" y="2"/>
                  </a:cxn>
                  <a:cxn ang="0">
                    <a:pos x="2" y="34"/>
                  </a:cxn>
                  <a:cxn ang="0">
                    <a:pos x="4" y="34"/>
                  </a:cxn>
                  <a:cxn ang="0">
                    <a:pos x="6" y="34"/>
                  </a:cxn>
                  <a:cxn ang="0">
                    <a:pos x="8" y="34"/>
                  </a:cxn>
                  <a:cxn ang="0">
                    <a:pos x="10" y="34"/>
                  </a:cxn>
                  <a:cxn ang="0">
                    <a:pos x="12" y="34"/>
                  </a:cxn>
                  <a:cxn ang="0">
                    <a:pos x="14" y="34"/>
                  </a:cxn>
                  <a:cxn ang="0">
                    <a:pos x="14" y="32"/>
                  </a:cxn>
                  <a:cxn ang="0">
                    <a:pos x="15" y="32"/>
                  </a:cxn>
                  <a:cxn ang="0">
                    <a:pos x="17" y="32"/>
                  </a:cxn>
                  <a:cxn ang="0">
                    <a:pos x="19" y="32"/>
                  </a:cxn>
                  <a:cxn ang="0">
                    <a:pos x="21" y="32"/>
                  </a:cxn>
                  <a:cxn ang="0">
                    <a:pos x="23" y="32"/>
                  </a:cxn>
                  <a:cxn ang="0">
                    <a:pos x="25" y="32"/>
                  </a:cxn>
                  <a:cxn ang="0">
                    <a:pos x="27" y="32"/>
                  </a:cxn>
                  <a:cxn ang="0">
                    <a:pos x="25" y="32"/>
                  </a:cxn>
                  <a:cxn ang="0">
                    <a:pos x="25" y="0"/>
                  </a:cxn>
                </a:cxnLst>
                <a:rect l="0" t="0" r="r" b="b"/>
                <a:pathLst>
                  <a:path w="27" h="34">
                    <a:moveTo>
                      <a:pt x="25" y="0"/>
                    </a:moveTo>
                    <a:lnTo>
                      <a:pt x="21" y="0"/>
                    </a:lnTo>
                    <a:lnTo>
                      <a:pt x="19" y="0"/>
                    </a:lnTo>
                    <a:lnTo>
                      <a:pt x="17" y="0"/>
                    </a:lnTo>
                    <a:lnTo>
                      <a:pt x="15" y="0"/>
                    </a:lnTo>
                    <a:lnTo>
                      <a:pt x="14" y="2"/>
                    </a:lnTo>
                    <a:lnTo>
                      <a:pt x="12" y="2"/>
                    </a:lnTo>
                    <a:lnTo>
                      <a:pt x="10" y="2"/>
                    </a:lnTo>
                    <a:lnTo>
                      <a:pt x="8" y="2"/>
                    </a:lnTo>
                    <a:lnTo>
                      <a:pt x="6" y="2"/>
                    </a:lnTo>
                    <a:lnTo>
                      <a:pt x="4" y="2"/>
                    </a:lnTo>
                    <a:lnTo>
                      <a:pt x="2" y="2"/>
                    </a:lnTo>
                    <a:lnTo>
                      <a:pt x="0" y="2"/>
                    </a:lnTo>
                    <a:lnTo>
                      <a:pt x="2" y="34"/>
                    </a:lnTo>
                    <a:lnTo>
                      <a:pt x="4" y="34"/>
                    </a:lnTo>
                    <a:lnTo>
                      <a:pt x="6" y="34"/>
                    </a:lnTo>
                    <a:lnTo>
                      <a:pt x="8" y="34"/>
                    </a:lnTo>
                    <a:lnTo>
                      <a:pt x="10" y="34"/>
                    </a:lnTo>
                    <a:lnTo>
                      <a:pt x="12" y="34"/>
                    </a:lnTo>
                    <a:lnTo>
                      <a:pt x="14" y="34"/>
                    </a:lnTo>
                    <a:lnTo>
                      <a:pt x="14" y="32"/>
                    </a:lnTo>
                    <a:lnTo>
                      <a:pt x="15" y="32"/>
                    </a:lnTo>
                    <a:lnTo>
                      <a:pt x="17" y="32"/>
                    </a:lnTo>
                    <a:lnTo>
                      <a:pt x="19" y="32"/>
                    </a:lnTo>
                    <a:lnTo>
                      <a:pt x="21" y="32"/>
                    </a:lnTo>
                    <a:lnTo>
                      <a:pt x="23" y="32"/>
                    </a:lnTo>
                    <a:lnTo>
                      <a:pt x="25" y="32"/>
                    </a:lnTo>
                    <a:lnTo>
                      <a:pt x="27" y="32"/>
                    </a:lnTo>
                    <a:lnTo>
                      <a:pt x="25" y="32"/>
                    </a:lnTo>
                    <a:lnTo>
                      <a:pt x="25" y="0"/>
                    </a:lnTo>
                    <a:close/>
                  </a:path>
                </a:pathLst>
              </a:custGeom>
              <a:solidFill>
                <a:srgbClr val="000000"/>
              </a:solidFill>
              <a:ln w="9525">
                <a:noFill/>
                <a:round/>
                <a:headEnd/>
                <a:tailEnd/>
              </a:ln>
            </p:spPr>
            <p:txBody>
              <a:bodyPr/>
              <a:lstStyle/>
              <a:p>
                <a:endParaRPr lang="es-CO"/>
              </a:p>
            </p:txBody>
          </p:sp>
          <p:sp>
            <p:nvSpPr>
              <p:cNvPr id="110645" name="Freeform 53"/>
              <p:cNvSpPr>
                <a:spLocks/>
              </p:cNvSpPr>
              <p:nvPr/>
            </p:nvSpPr>
            <p:spPr bwMode="auto">
              <a:xfrm>
                <a:off x="2050" y="3869"/>
                <a:ext cx="10" cy="32"/>
              </a:xfrm>
              <a:custGeom>
                <a:avLst/>
                <a:gdLst/>
                <a:ahLst/>
                <a:cxnLst>
                  <a:cxn ang="0">
                    <a:pos x="4" y="0"/>
                  </a:cxn>
                  <a:cxn ang="0">
                    <a:pos x="6" y="0"/>
                  </a:cxn>
                  <a:cxn ang="0">
                    <a:pos x="4" y="0"/>
                  </a:cxn>
                  <a:cxn ang="0">
                    <a:pos x="2" y="0"/>
                  </a:cxn>
                  <a:cxn ang="0">
                    <a:pos x="0" y="0"/>
                  </a:cxn>
                  <a:cxn ang="0">
                    <a:pos x="0" y="32"/>
                  </a:cxn>
                  <a:cxn ang="0">
                    <a:pos x="2" y="32"/>
                  </a:cxn>
                  <a:cxn ang="0">
                    <a:pos x="4" y="32"/>
                  </a:cxn>
                  <a:cxn ang="0">
                    <a:pos x="4" y="31"/>
                  </a:cxn>
                  <a:cxn ang="0">
                    <a:pos x="6" y="31"/>
                  </a:cxn>
                  <a:cxn ang="0">
                    <a:pos x="10" y="31"/>
                  </a:cxn>
                  <a:cxn ang="0">
                    <a:pos x="4" y="0"/>
                  </a:cxn>
                </a:cxnLst>
                <a:rect l="0" t="0" r="r" b="b"/>
                <a:pathLst>
                  <a:path w="10" h="32">
                    <a:moveTo>
                      <a:pt x="4" y="0"/>
                    </a:moveTo>
                    <a:lnTo>
                      <a:pt x="6" y="0"/>
                    </a:lnTo>
                    <a:lnTo>
                      <a:pt x="4" y="0"/>
                    </a:lnTo>
                    <a:lnTo>
                      <a:pt x="2" y="0"/>
                    </a:lnTo>
                    <a:lnTo>
                      <a:pt x="0" y="0"/>
                    </a:lnTo>
                    <a:lnTo>
                      <a:pt x="0" y="32"/>
                    </a:lnTo>
                    <a:lnTo>
                      <a:pt x="2" y="32"/>
                    </a:lnTo>
                    <a:lnTo>
                      <a:pt x="4" y="32"/>
                    </a:lnTo>
                    <a:lnTo>
                      <a:pt x="4" y="31"/>
                    </a:lnTo>
                    <a:lnTo>
                      <a:pt x="6" y="31"/>
                    </a:lnTo>
                    <a:lnTo>
                      <a:pt x="10" y="31"/>
                    </a:lnTo>
                    <a:lnTo>
                      <a:pt x="4" y="0"/>
                    </a:lnTo>
                    <a:close/>
                  </a:path>
                </a:pathLst>
              </a:custGeom>
              <a:solidFill>
                <a:srgbClr val="000000"/>
              </a:solidFill>
              <a:ln w="9525">
                <a:noFill/>
                <a:round/>
                <a:headEnd/>
                <a:tailEnd/>
              </a:ln>
            </p:spPr>
            <p:txBody>
              <a:bodyPr/>
              <a:lstStyle/>
              <a:p>
                <a:endParaRPr lang="es-CO"/>
              </a:p>
            </p:txBody>
          </p:sp>
          <p:sp>
            <p:nvSpPr>
              <p:cNvPr id="110646" name="Freeform 54"/>
              <p:cNvSpPr>
                <a:spLocks/>
              </p:cNvSpPr>
              <p:nvPr/>
            </p:nvSpPr>
            <p:spPr bwMode="auto">
              <a:xfrm>
                <a:off x="2054" y="3865"/>
                <a:ext cx="25" cy="35"/>
              </a:xfrm>
              <a:custGeom>
                <a:avLst/>
                <a:gdLst/>
                <a:ahLst/>
                <a:cxnLst>
                  <a:cxn ang="0">
                    <a:pos x="15" y="0"/>
                  </a:cxn>
                  <a:cxn ang="0">
                    <a:pos x="17" y="0"/>
                  </a:cxn>
                  <a:cxn ang="0">
                    <a:pos x="15" y="0"/>
                  </a:cxn>
                  <a:cxn ang="0">
                    <a:pos x="13" y="0"/>
                  </a:cxn>
                  <a:cxn ang="0">
                    <a:pos x="11" y="0"/>
                  </a:cxn>
                  <a:cxn ang="0">
                    <a:pos x="11" y="2"/>
                  </a:cxn>
                  <a:cxn ang="0">
                    <a:pos x="9" y="2"/>
                  </a:cxn>
                  <a:cxn ang="0">
                    <a:pos x="8" y="2"/>
                  </a:cxn>
                  <a:cxn ang="0">
                    <a:pos x="6" y="2"/>
                  </a:cxn>
                  <a:cxn ang="0">
                    <a:pos x="4" y="2"/>
                  </a:cxn>
                  <a:cxn ang="0">
                    <a:pos x="2" y="2"/>
                  </a:cxn>
                  <a:cxn ang="0">
                    <a:pos x="0" y="4"/>
                  </a:cxn>
                  <a:cxn ang="0">
                    <a:pos x="6" y="35"/>
                  </a:cxn>
                  <a:cxn ang="0">
                    <a:pos x="8" y="35"/>
                  </a:cxn>
                  <a:cxn ang="0">
                    <a:pos x="9" y="35"/>
                  </a:cxn>
                  <a:cxn ang="0">
                    <a:pos x="11" y="35"/>
                  </a:cxn>
                  <a:cxn ang="0">
                    <a:pos x="11" y="33"/>
                  </a:cxn>
                  <a:cxn ang="0">
                    <a:pos x="13" y="33"/>
                  </a:cxn>
                  <a:cxn ang="0">
                    <a:pos x="15" y="33"/>
                  </a:cxn>
                  <a:cxn ang="0">
                    <a:pos x="17" y="33"/>
                  </a:cxn>
                  <a:cxn ang="0">
                    <a:pos x="19" y="33"/>
                  </a:cxn>
                  <a:cxn ang="0">
                    <a:pos x="21" y="33"/>
                  </a:cxn>
                  <a:cxn ang="0">
                    <a:pos x="21" y="31"/>
                  </a:cxn>
                  <a:cxn ang="0">
                    <a:pos x="23" y="31"/>
                  </a:cxn>
                  <a:cxn ang="0">
                    <a:pos x="25" y="31"/>
                  </a:cxn>
                  <a:cxn ang="0">
                    <a:pos x="15" y="0"/>
                  </a:cxn>
                </a:cxnLst>
                <a:rect l="0" t="0" r="r" b="b"/>
                <a:pathLst>
                  <a:path w="25" h="35">
                    <a:moveTo>
                      <a:pt x="15" y="0"/>
                    </a:moveTo>
                    <a:lnTo>
                      <a:pt x="17" y="0"/>
                    </a:lnTo>
                    <a:lnTo>
                      <a:pt x="15" y="0"/>
                    </a:lnTo>
                    <a:lnTo>
                      <a:pt x="13" y="0"/>
                    </a:lnTo>
                    <a:lnTo>
                      <a:pt x="11" y="0"/>
                    </a:lnTo>
                    <a:lnTo>
                      <a:pt x="11" y="2"/>
                    </a:lnTo>
                    <a:lnTo>
                      <a:pt x="9" y="2"/>
                    </a:lnTo>
                    <a:lnTo>
                      <a:pt x="8" y="2"/>
                    </a:lnTo>
                    <a:lnTo>
                      <a:pt x="6" y="2"/>
                    </a:lnTo>
                    <a:lnTo>
                      <a:pt x="4" y="2"/>
                    </a:lnTo>
                    <a:lnTo>
                      <a:pt x="2" y="2"/>
                    </a:lnTo>
                    <a:lnTo>
                      <a:pt x="0" y="4"/>
                    </a:lnTo>
                    <a:lnTo>
                      <a:pt x="6" y="35"/>
                    </a:lnTo>
                    <a:lnTo>
                      <a:pt x="8" y="35"/>
                    </a:lnTo>
                    <a:lnTo>
                      <a:pt x="9" y="35"/>
                    </a:lnTo>
                    <a:lnTo>
                      <a:pt x="11" y="35"/>
                    </a:lnTo>
                    <a:lnTo>
                      <a:pt x="11" y="33"/>
                    </a:lnTo>
                    <a:lnTo>
                      <a:pt x="13" y="33"/>
                    </a:lnTo>
                    <a:lnTo>
                      <a:pt x="15" y="33"/>
                    </a:lnTo>
                    <a:lnTo>
                      <a:pt x="17" y="33"/>
                    </a:lnTo>
                    <a:lnTo>
                      <a:pt x="19" y="33"/>
                    </a:lnTo>
                    <a:lnTo>
                      <a:pt x="21" y="33"/>
                    </a:lnTo>
                    <a:lnTo>
                      <a:pt x="21" y="31"/>
                    </a:lnTo>
                    <a:lnTo>
                      <a:pt x="23" y="31"/>
                    </a:lnTo>
                    <a:lnTo>
                      <a:pt x="25" y="31"/>
                    </a:lnTo>
                    <a:lnTo>
                      <a:pt x="15" y="0"/>
                    </a:lnTo>
                    <a:close/>
                  </a:path>
                </a:pathLst>
              </a:custGeom>
              <a:solidFill>
                <a:srgbClr val="000000"/>
              </a:solidFill>
              <a:ln w="9525">
                <a:noFill/>
                <a:round/>
                <a:headEnd/>
                <a:tailEnd/>
              </a:ln>
            </p:spPr>
            <p:txBody>
              <a:bodyPr/>
              <a:lstStyle/>
              <a:p>
                <a:endParaRPr lang="es-CO"/>
              </a:p>
            </p:txBody>
          </p:sp>
          <p:sp>
            <p:nvSpPr>
              <p:cNvPr id="110647" name="Freeform 55"/>
              <p:cNvSpPr>
                <a:spLocks/>
              </p:cNvSpPr>
              <p:nvPr/>
            </p:nvSpPr>
            <p:spPr bwMode="auto">
              <a:xfrm>
                <a:off x="2069" y="3863"/>
                <a:ext cx="16" cy="33"/>
              </a:xfrm>
              <a:custGeom>
                <a:avLst/>
                <a:gdLst/>
                <a:ahLst/>
                <a:cxnLst>
                  <a:cxn ang="0">
                    <a:pos x="8" y="0"/>
                  </a:cxn>
                  <a:cxn ang="0">
                    <a:pos x="6" y="2"/>
                  </a:cxn>
                  <a:cxn ang="0">
                    <a:pos x="6" y="0"/>
                  </a:cxn>
                  <a:cxn ang="0">
                    <a:pos x="6" y="2"/>
                  </a:cxn>
                  <a:cxn ang="0">
                    <a:pos x="4" y="2"/>
                  </a:cxn>
                  <a:cxn ang="0">
                    <a:pos x="2" y="2"/>
                  </a:cxn>
                  <a:cxn ang="0">
                    <a:pos x="0" y="2"/>
                  </a:cxn>
                  <a:cxn ang="0">
                    <a:pos x="10" y="33"/>
                  </a:cxn>
                  <a:cxn ang="0">
                    <a:pos x="12" y="33"/>
                  </a:cxn>
                  <a:cxn ang="0">
                    <a:pos x="14" y="33"/>
                  </a:cxn>
                  <a:cxn ang="0">
                    <a:pos x="16" y="33"/>
                  </a:cxn>
                  <a:cxn ang="0">
                    <a:pos x="16" y="31"/>
                  </a:cxn>
                  <a:cxn ang="0">
                    <a:pos x="14" y="33"/>
                  </a:cxn>
                  <a:cxn ang="0">
                    <a:pos x="8" y="0"/>
                  </a:cxn>
                </a:cxnLst>
                <a:rect l="0" t="0" r="r" b="b"/>
                <a:pathLst>
                  <a:path w="16" h="33">
                    <a:moveTo>
                      <a:pt x="8" y="0"/>
                    </a:moveTo>
                    <a:lnTo>
                      <a:pt x="6" y="2"/>
                    </a:lnTo>
                    <a:lnTo>
                      <a:pt x="6" y="0"/>
                    </a:lnTo>
                    <a:lnTo>
                      <a:pt x="6" y="2"/>
                    </a:lnTo>
                    <a:lnTo>
                      <a:pt x="4" y="2"/>
                    </a:lnTo>
                    <a:lnTo>
                      <a:pt x="2" y="2"/>
                    </a:lnTo>
                    <a:lnTo>
                      <a:pt x="0" y="2"/>
                    </a:lnTo>
                    <a:lnTo>
                      <a:pt x="10" y="33"/>
                    </a:lnTo>
                    <a:lnTo>
                      <a:pt x="12" y="33"/>
                    </a:lnTo>
                    <a:lnTo>
                      <a:pt x="14" y="33"/>
                    </a:lnTo>
                    <a:lnTo>
                      <a:pt x="16" y="33"/>
                    </a:lnTo>
                    <a:lnTo>
                      <a:pt x="16" y="31"/>
                    </a:lnTo>
                    <a:lnTo>
                      <a:pt x="14" y="33"/>
                    </a:lnTo>
                    <a:lnTo>
                      <a:pt x="8" y="0"/>
                    </a:lnTo>
                    <a:close/>
                  </a:path>
                </a:pathLst>
              </a:custGeom>
              <a:solidFill>
                <a:srgbClr val="000000"/>
              </a:solidFill>
              <a:ln w="9525">
                <a:noFill/>
                <a:round/>
                <a:headEnd/>
                <a:tailEnd/>
              </a:ln>
            </p:spPr>
            <p:txBody>
              <a:bodyPr/>
              <a:lstStyle/>
              <a:p>
                <a:endParaRPr lang="es-CO"/>
              </a:p>
            </p:txBody>
          </p:sp>
          <p:sp>
            <p:nvSpPr>
              <p:cNvPr id="110648" name="Freeform 56"/>
              <p:cNvSpPr>
                <a:spLocks/>
              </p:cNvSpPr>
              <p:nvPr/>
            </p:nvSpPr>
            <p:spPr bwMode="auto">
              <a:xfrm>
                <a:off x="2077" y="3859"/>
                <a:ext cx="29" cy="37"/>
              </a:xfrm>
              <a:custGeom>
                <a:avLst/>
                <a:gdLst/>
                <a:ahLst/>
                <a:cxnLst>
                  <a:cxn ang="0">
                    <a:pos x="19" y="0"/>
                  </a:cxn>
                  <a:cxn ang="0">
                    <a:pos x="21" y="0"/>
                  </a:cxn>
                  <a:cxn ang="0">
                    <a:pos x="19" y="0"/>
                  </a:cxn>
                  <a:cxn ang="0">
                    <a:pos x="17" y="0"/>
                  </a:cxn>
                  <a:cxn ang="0">
                    <a:pos x="15" y="0"/>
                  </a:cxn>
                  <a:cxn ang="0">
                    <a:pos x="15" y="2"/>
                  </a:cxn>
                  <a:cxn ang="0">
                    <a:pos x="13" y="2"/>
                  </a:cxn>
                  <a:cxn ang="0">
                    <a:pos x="11" y="2"/>
                  </a:cxn>
                  <a:cxn ang="0">
                    <a:pos x="9" y="2"/>
                  </a:cxn>
                  <a:cxn ang="0">
                    <a:pos x="8" y="2"/>
                  </a:cxn>
                  <a:cxn ang="0">
                    <a:pos x="8" y="4"/>
                  </a:cxn>
                  <a:cxn ang="0">
                    <a:pos x="6" y="4"/>
                  </a:cxn>
                  <a:cxn ang="0">
                    <a:pos x="4" y="4"/>
                  </a:cxn>
                  <a:cxn ang="0">
                    <a:pos x="2" y="4"/>
                  </a:cxn>
                  <a:cxn ang="0">
                    <a:pos x="0" y="4"/>
                  </a:cxn>
                  <a:cxn ang="0">
                    <a:pos x="6" y="37"/>
                  </a:cxn>
                  <a:cxn ang="0">
                    <a:pos x="8" y="37"/>
                  </a:cxn>
                  <a:cxn ang="0">
                    <a:pos x="8" y="35"/>
                  </a:cxn>
                  <a:cxn ang="0">
                    <a:pos x="9" y="35"/>
                  </a:cxn>
                  <a:cxn ang="0">
                    <a:pos x="11" y="35"/>
                  </a:cxn>
                  <a:cxn ang="0">
                    <a:pos x="13" y="35"/>
                  </a:cxn>
                  <a:cxn ang="0">
                    <a:pos x="15" y="35"/>
                  </a:cxn>
                  <a:cxn ang="0">
                    <a:pos x="17" y="35"/>
                  </a:cxn>
                  <a:cxn ang="0">
                    <a:pos x="17" y="33"/>
                  </a:cxn>
                  <a:cxn ang="0">
                    <a:pos x="19" y="33"/>
                  </a:cxn>
                  <a:cxn ang="0">
                    <a:pos x="21" y="33"/>
                  </a:cxn>
                  <a:cxn ang="0">
                    <a:pos x="23" y="33"/>
                  </a:cxn>
                  <a:cxn ang="0">
                    <a:pos x="25" y="33"/>
                  </a:cxn>
                  <a:cxn ang="0">
                    <a:pos x="27" y="31"/>
                  </a:cxn>
                  <a:cxn ang="0">
                    <a:pos x="29" y="31"/>
                  </a:cxn>
                  <a:cxn ang="0">
                    <a:pos x="19" y="0"/>
                  </a:cxn>
                </a:cxnLst>
                <a:rect l="0" t="0" r="r" b="b"/>
                <a:pathLst>
                  <a:path w="29" h="37">
                    <a:moveTo>
                      <a:pt x="19" y="0"/>
                    </a:moveTo>
                    <a:lnTo>
                      <a:pt x="21" y="0"/>
                    </a:lnTo>
                    <a:lnTo>
                      <a:pt x="19" y="0"/>
                    </a:lnTo>
                    <a:lnTo>
                      <a:pt x="17" y="0"/>
                    </a:lnTo>
                    <a:lnTo>
                      <a:pt x="15" y="0"/>
                    </a:lnTo>
                    <a:lnTo>
                      <a:pt x="15" y="2"/>
                    </a:lnTo>
                    <a:lnTo>
                      <a:pt x="13" y="2"/>
                    </a:lnTo>
                    <a:lnTo>
                      <a:pt x="11" y="2"/>
                    </a:lnTo>
                    <a:lnTo>
                      <a:pt x="9" y="2"/>
                    </a:lnTo>
                    <a:lnTo>
                      <a:pt x="8" y="2"/>
                    </a:lnTo>
                    <a:lnTo>
                      <a:pt x="8" y="4"/>
                    </a:lnTo>
                    <a:lnTo>
                      <a:pt x="6" y="4"/>
                    </a:lnTo>
                    <a:lnTo>
                      <a:pt x="4" y="4"/>
                    </a:lnTo>
                    <a:lnTo>
                      <a:pt x="2" y="4"/>
                    </a:lnTo>
                    <a:lnTo>
                      <a:pt x="0" y="4"/>
                    </a:lnTo>
                    <a:lnTo>
                      <a:pt x="6" y="37"/>
                    </a:lnTo>
                    <a:lnTo>
                      <a:pt x="8" y="37"/>
                    </a:lnTo>
                    <a:lnTo>
                      <a:pt x="8" y="35"/>
                    </a:lnTo>
                    <a:lnTo>
                      <a:pt x="9" y="35"/>
                    </a:lnTo>
                    <a:lnTo>
                      <a:pt x="11" y="35"/>
                    </a:lnTo>
                    <a:lnTo>
                      <a:pt x="13" y="35"/>
                    </a:lnTo>
                    <a:lnTo>
                      <a:pt x="15" y="35"/>
                    </a:lnTo>
                    <a:lnTo>
                      <a:pt x="17" y="35"/>
                    </a:lnTo>
                    <a:lnTo>
                      <a:pt x="17" y="33"/>
                    </a:lnTo>
                    <a:lnTo>
                      <a:pt x="19" y="33"/>
                    </a:lnTo>
                    <a:lnTo>
                      <a:pt x="21" y="33"/>
                    </a:lnTo>
                    <a:lnTo>
                      <a:pt x="23" y="33"/>
                    </a:lnTo>
                    <a:lnTo>
                      <a:pt x="25" y="33"/>
                    </a:lnTo>
                    <a:lnTo>
                      <a:pt x="27" y="31"/>
                    </a:lnTo>
                    <a:lnTo>
                      <a:pt x="29" y="31"/>
                    </a:lnTo>
                    <a:lnTo>
                      <a:pt x="19" y="0"/>
                    </a:lnTo>
                    <a:close/>
                  </a:path>
                </a:pathLst>
              </a:custGeom>
              <a:solidFill>
                <a:srgbClr val="000000"/>
              </a:solidFill>
              <a:ln w="9525">
                <a:noFill/>
                <a:round/>
                <a:headEnd/>
                <a:tailEnd/>
              </a:ln>
            </p:spPr>
            <p:txBody>
              <a:bodyPr/>
              <a:lstStyle/>
              <a:p>
                <a:endParaRPr lang="es-CO"/>
              </a:p>
            </p:txBody>
          </p:sp>
          <p:sp>
            <p:nvSpPr>
              <p:cNvPr id="110649" name="Freeform 57"/>
              <p:cNvSpPr>
                <a:spLocks/>
              </p:cNvSpPr>
              <p:nvPr/>
            </p:nvSpPr>
            <p:spPr bwMode="auto">
              <a:xfrm>
                <a:off x="2096" y="3857"/>
                <a:ext cx="15" cy="33"/>
              </a:xfrm>
              <a:custGeom>
                <a:avLst/>
                <a:gdLst/>
                <a:ahLst/>
                <a:cxnLst>
                  <a:cxn ang="0">
                    <a:pos x="6" y="0"/>
                  </a:cxn>
                  <a:cxn ang="0">
                    <a:pos x="4" y="0"/>
                  </a:cxn>
                  <a:cxn ang="0">
                    <a:pos x="4" y="2"/>
                  </a:cxn>
                  <a:cxn ang="0">
                    <a:pos x="2" y="2"/>
                  </a:cxn>
                  <a:cxn ang="0">
                    <a:pos x="0" y="2"/>
                  </a:cxn>
                  <a:cxn ang="0">
                    <a:pos x="10" y="33"/>
                  </a:cxn>
                  <a:cxn ang="0">
                    <a:pos x="12" y="33"/>
                  </a:cxn>
                  <a:cxn ang="0">
                    <a:pos x="14" y="33"/>
                  </a:cxn>
                  <a:cxn ang="0">
                    <a:pos x="14" y="31"/>
                  </a:cxn>
                  <a:cxn ang="0">
                    <a:pos x="15" y="31"/>
                  </a:cxn>
                  <a:cxn ang="0">
                    <a:pos x="6" y="0"/>
                  </a:cxn>
                </a:cxnLst>
                <a:rect l="0" t="0" r="r" b="b"/>
                <a:pathLst>
                  <a:path w="15" h="33">
                    <a:moveTo>
                      <a:pt x="6" y="0"/>
                    </a:moveTo>
                    <a:lnTo>
                      <a:pt x="4" y="0"/>
                    </a:lnTo>
                    <a:lnTo>
                      <a:pt x="4" y="2"/>
                    </a:lnTo>
                    <a:lnTo>
                      <a:pt x="2" y="2"/>
                    </a:lnTo>
                    <a:lnTo>
                      <a:pt x="0" y="2"/>
                    </a:lnTo>
                    <a:lnTo>
                      <a:pt x="10" y="33"/>
                    </a:lnTo>
                    <a:lnTo>
                      <a:pt x="12" y="33"/>
                    </a:lnTo>
                    <a:lnTo>
                      <a:pt x="14" y="33"/>
                    </a:lnTo>
                    <a:lnTo>
                      <a:pt x="14" y="31"/>
                    </a:lnTo>
                    <a:lnTo>
                      <a:pt x="15" y="31"/>
                    </a:lnTo>
                    <a:lnTo>
                      <a:pt x="6" y="0"/>
                    </a:lnTo>
                    <a:close/>
                  </a:path>
                </a:pathLst>
              </a:custGeom>
              <a:solidFill>
                <a:srgbClr val="000000"/>
              </a:solidFill>
              <a:ln w="9525">
                <a:noFill/>
                <a:round/>
                <a:headEnd/>
                <a:tailEnd/>
              </a:ln>
            </p:spPr>
            <p:txBody>
              <a:bodyPr/>
              <a:lstStyle/>
              <a:p>
                <a:endParaRPr lang="es-CO"/>
              </a:p>
            </p:txBody>
          </p:sp>
          <p:sp>
            <p:nvSpPr>
              <p:cNvPr id="110650" name="Freeform 58"/>
              <p:cNvSpPr>
                <a:spLocks/>
              </p:cNvSpPr>
              <p:nvPr/>
            </p:nvSpPr>
            <p:spPr bwMode="auto">
              <a:xfrm>
                <a:off x="2102" y="3852"/>
                <a:ext cx="27" cy="36"/>
              </a:xfrm>
              <a:custGeom>
                <a:avLst/>
                <a:gdLst/>
                <a:ahLst/>
                <a:cxnLst>
                  <a:cxn ang="0">
                    <a:pos x="17" y="2"/>
                  </a:cxn>
                  <a:cxn ang="0">
                    <a:pos x="17" y="0"/>
                  </a:cxn>
                  <a:cxn ang="0">
                    <a:pos x="17" y="2"/>
                  </a:cxn>
                  <a:cxn ang="0">
                    <a:pos x="15" y="2"/>
                  </a:cxn>
                  <a:cxn ang="0">
                    <a:pos x="13" y="2"/>
                  </a:cxn>
                  <a:cxn ang="0">
                    <a:pos x="11" y="2"/>
                  </a:cxn>
                  <a:cxn ang="0">
                    <a:pos x="11" y="3"/>
                  </a:cxn>
                  <a:cxn ang="0">
                    <a:pos x="9" y="3"/>
                  </a:cxn>
                  <a:cxn ang="0">
                    <a:pos x="8" y="3"/>
                  </a:cxn>
                  <a:cxn ang="0">
                    <a:pos x="6" y="3"/>
                  </a:cxn>
                  <a:cxn ang="0">
                    <a:pos x="4" y="5"/>
                  </a:cxn>
                  <a:cxn ang="0">
                    <a:pos x="2" y="5"/>
                  </a:cxn>
                  <a:cxn ang="0">
                    <a:pos x="0" y="5"/>
                  </a:cxn>
                  <a:cxn ang="0">
                    <a:pos x="9" y="36"/>
                  </a:cxn>
                  <a:cxn ang="0">
                    <a:pos x="11" y="36"/>
                  </a:cxn>
                  <a:cxn ang="0">
                    <a:pos x="13" y="36"/>
                  </a:cxn>
                  <a:cxn ang="0">
                    <a:pos x="15" y="34"/>
                  </a:cxn>
                  <a:cxn ang="0">
                    <a:pos x="17" y="34"/>
                  </a:cxn>
                  <a:cxn ang="0">
                    <a:pos x="19" y="34"/>
                  </a:cxn>
                  <a:cxn ang="0">
                    <a:pos x="21" y="34"/>
                  </a:cxn>
                  <a:cxn ang="0">
                    <a:pos x="21" y="32"/>
                  </a:cxn>
                  <a:cxn ang="0">
                    <a:pos x="23" y="32"/>
                  </a:cxn>
                  <a:cxn ang="0">
                    <a:pos x="25" y="32"/>
                  </a:cxn>
                  <a:cxn ang="0">
                    <a:pos x="27" y="32"/>
                  </a:cxn>
                  <a:cxn ang="0">
                    <a:pos x="27" y="30"/>
                  </a:cxn>
                  <a:cxn ang="0">
                    <a:pos x="17" y="2"/>
                  </a:cxn>
                </a:cxnLst>
                <a:rect l="0" t="0" r="r" b="b"/>
                <a:pathLst>
                  <a:path w="27" h="36">
                    <a:moveTo>
                      <a:pt x="17" y="2"/>
                    </a:moveTo>
                    <a:lnTo>
                      <a:pt x="17" y="0"/>
                    </a:lnTo>
                    <a:lnTo>
                      <a:pt x="17" y="2"/>
                    </a:lnTo>
                    <a:lnTo>
                      <a:pt x="15" y="2"/>
                    </a:lnTo>
                    <a:lnTo>
                      <a:pt x="13" y="2"/>
                    </a:lnTo>
                    <a:lnTo>
                      <a:pt x="11" y="2"/>
                    </a:lnTo>
                    <a:lnTo>
                      <a:pt x="11" y="3"/>
                    </a:lnTo>
                    <a:lnTo>
                      <a:pt x="9" y="3"/>
                    </a:lnTo>
                    <a:lnTo>
                      <a:pt x="8" y="3"/>
                    </a:lnTo>
                    <a:lnTo>
                      <a:pt x="6" y="3"/>
                    </a:lnTo>
                    <a:lnTo>
                      <a:pt x="4" y="5"/>
                    </a:lnTo>
                    <a:lnTo>
                      <a:pt x="2" y="5"/>
                    </a:lnTo>
                    <a:lnTo>
                      <a:pt x="0" y="5"/>
                    </a:lnTo>
                    <a:lnTo>
                      <a:pt x="9" y="36"/>
                    </a:lnTo>
                    <a:lnTo>
                      <a:pt x="11" y="36"/>
                    </a:lnTo>
                    <a:lnTo>
                      <a:pt x="13" y="36"/>
                    </a:lnTo>
                    <a:lnTo>
                      <a:pt x="15" y="34"/>
                    </a:lnTo>
                    <a:lnTo>
                      <a:pt x="17" y="34"/>
                    </a:lnTo>
                    <a:lnTo>
                      <a:pt x="19" y="34"/>
                    </a:lnTo>
                    <a:lnTo>
                      <a:pt x="21" y="34"/>
                    </a:lnTo>
                    <a:lnTo>
                      <a:pt x="21" y="32"/>
                    </a:lnTo>
                    <a:lnTo>
                      <a:pt x="23" y="32"/>
                    </a:lnTo>
                    <a:lnTo>
                      <a:pt x="25" y="32"/>
                    </a:lnTo>
                    <a:lnTo>
                      <a:pt x="27" y="32"/>
                    </a:lnTo>
                    <a:lnTo>
                      <a:pt x="27" y="30"/>
                    </a:lnTo>
                    <a:lnTo>
                      <a:pt x="17" y="2"/>
                    </a:lnTo>
                    <a:close/>
                  </a:path>
                </a:pathLst>
              </a:custGeom>
              <a:solidFill>
                <a:srgbClr val="000000"/>
              </a:solidFill>
              <a:ln w="9525">
                <a:noFill/>
                <a:round/>
                <a:headEnd/>
                <a:tailEnd/>
              </a:ln>
            </p:spPr>
            <p:txBody>
              <a:bodyPr/>
              <a:lstStyle/>
              <a:p>
                <a:endParaRPr lang="es-CO"/>
              </a:p>
            </p:txBody>
          </p:sp>
          <p:sp>
            <p:nvSpPr>
              <p:cNvPr id="110651" name="Freeform 59"/>
              <p:cNvSpPr>
                <a:spLocks/>
              </p:cNvSpPr>
              <p:nvPr/>
            </p:nvSpPr>
            <p:spPr bwMode="auto">
              <a:xfrm>
                <a:off x="2119" y="3852"/>
                <a:ext cx="15" cy="32"/>
              </a:xfrm>
              <a:custGeom>
                <a:avLst/>
                <a:gdLst/>
                <a:ahLst/>
                <a:cxnLst>
                  <a:cxn ang="0">
                    <a:pos x="6" y="0"/>
                  </a:cxn>
                  <a:cxn ang="0">
                    <a:pos x="4" y="0"/>
                  </a:cxn>
                  <a:cxn ang="0">
                    <a:pos x="2" y="0"/>
                  </a:cxn>
                  <a:cxn ang="0">
                    <a:pos x="0" y="0"/>
                  </a:cxn>
                  <a:cxn ang="0">
                    <a:pos x="0" y="2"/>
                  </a:cxn>
                  <a:cxn ang="0">
                    <a:pos x="10" y="30"/>
                  </a:cxn>
                  <a:cxn ang="0">
                    <a:pos x="12" y="32"/>
                  </a:cxn>
                  <a:cxn ang="0">
                    <a:pos x="12" y="30"/>
                  </a:cxn>
                  <a:cxn ang="0">
                    <a:pos x="14" y="30"/>
                  </a:cxn>
                  <a:cxn ang="0">
                    <a:pos x="15" y="30"/>
                  </a:cxn>
                  <a:cxn ang="0">
                    <a:pos x="6" y="0"/>
                  </a:cxn>
                </a:cxnLst>
                <a:rect l="0" t="0" r="r" b="b"/>
                <a:pathLst>
                  <a:path w="15" h="32">
                    <a:moveTo>
                      <a:pt x="6" y="0"/>
                    </a:moveTo>
                    <a:lnTo>
                      <a:pt x="4" y="0"/>
                    </a:lnTo>
                    <a:lnTo>
                      <a:pt x="2" y="0"/>
                    </a:lnTo>
                    <a:lnTo>
                      <a:pt x="0" y="0"/>
                    </a:lnTo>
                    <a:lnTo>
                      <a:pt x="0" y="2"/>
                    </a:lnTo>
                    <a:lnTo>
                      <a:pt x="10" y="30"/>
                    </a:lnTo>
                    <a:lnTo>
                      <a:pt x="12" y="32"/>
                    </a:lnTo>
                    <a:lnTo>
                      <a:pt x="12" y="30"/>
                    </a:lnTo>
                    <a:lnTo>
                      <a:pt x="14" y="30"/>
                    </a:lnTo>
                    <a:lnTo>
                      <a:pt x="15" y="30"/>
                    </a:lnTo>
                    <a:lnTo>
                      <a:pt x="6" y="0"/>
                    </a:lnTo>
                    <a:close/>
                  </a:path>
                </a:pathLst>
              </a:custGeom>
              <a:solidFill>
                <a:srgbClr val="000000"/>
              </a:solidFill>
              <a:ln w="9525">
                <a:noFill/>
                <a:round/>
                <a:headEnd/>
                <a:tailEnd/>
              </a:ln>
            </p:spPr>
            <p:txBody>
              <a:bodyPr/>
              <a:lstStyle/>
              <a:p>
                <a:endParaRPr lang="es-CO"/>
              </a:p>
            </p:txBody>
          </p:sp>
          <p:sp>
            <p:nvSpPr>
              <p:cNvPr id="110652" name="Freeform 60"/>
              <p:cNvSpPr>
                <a:spLocks/>
              </p:cNvSpPr>
              <p:nvPr/>
            </p:nvSpPr>
            <p:spPr bwMode="auto">
              <a:xfrm>
                <a:off x="2125" y="3844"/>
                <a:ext cx="32" cy="38"/>
              </a:xfrm>
              <a:custGeom>
                <a:avLst/>
                <a:gdLst/>
                <a:ahLst/>
                <a:cxnLst>
                  <a:cxn ang="0">
                    <a:pos x="21" y="0"/>
                  </a:cxn>
                  <a:cxn ang="0">
                    <a:pos x="19" y="0"/>
                  </a:cxn>
                  <a:cxn ang="0">
                    <a:pos x="17" y="2"/>
                  </a:cxn>
                  <a:cxn ang="0">
                    <a:pos x="15" y="2"/>
                  </a:cxn>
                  <a:cxn ang="0">
                    <a:pos x="13" y="2"/>
                  </a:cxn>
                  <a:cxn ang="0">
                    <a:pos x="11" y="4"/>
                  </a:cxn>
                  <a:cxn ang="0">
                    <a:pos x="9" y="4"/>
                  </a:cxn>
                  <a:cxn ang="0">
                    <a:pos x="8" y="4"/>
                  </a:cxn>
                  <a:cxn ang="0">
                    <a:pos x="8" y="6"/>
                  </a:cxn>
                  <a:cxn ang="0">
                    <a:pos x="6" y="6"/>
                  </a:cxn>
                  <a:cxn ang="0">
                    <a:pos x="4" y="6"/>
                  </a:cxn>
                  <a:cxn ang="0">
                    <a:pos x="2" y="6"/>
                  </a:cxn>
                  <a:cxn ang="0">
                    <a:pos x="0" y="8"/>
                  </a:cxn>
                  <a:cxn ang="0">
                    <a:pos x="9" y="38"/>
                  </a:cxn>
                  <a:cxn ang="0">
                    <a:pos x="11" y="36"/>
                  </a:cxn>
                  <a:cxn ang="0">
                    <a:pos x="13" y="36"/>
                  </a:cxn>
                  <a:cxn ang="0">
                    <a:pos x="15" y="36"/>
                  </a:cxn>
                  <a:cxn ang="0">
                    <a:pos x="17" y="34"/>
                  </a:cxn>
                  <a:cxn ang="0">
                    <a:pos x="19" y="34"/>
                  </a:cxn>
                  <a:cxn ang="0">
                    <a:pos x="21" y="34"/>
                  </a:cxn>
                  <a:cxn ang="0">
                    <a:pos x="23" y="33"/>
                  </a:cxn>
                  <a:cxn ang="0">
                    <a:pos x="25" y="33"/>
                  </a:cxn>
                  <a:cxn ang="0">
                    <a:pos x="27" y="33"/>
                  </a:cxn>
                  <a:cxn ang="0">
                    <a:pos x="29" y="31"/>
                  </a:cxn>
                  <a:cxn ang="0">
                    <a:pos x="31" y="31"/>
                  </a:cxn>
                  <a:cxn ang="0">
                    <a:pos x="32" y="31"/>
                  </a:cxn>
                  <a:cxn ang="0">
                    <a:pos x="21" y="0"/>
                  </a:cxn>
                </a:cxnLst>
                <a:rect l="0" t="0" r="r" b="b"/>
                <a:pathLst>
                  <a:path w="32" h="38">
                    <a:moveTo>
                      <a:pt x="21" y="0"/>
                    </a:moveTo>
                    <a:lnTo>
                      <a:pt x="19" y="0"/>
                    </a:lnTo>
                    <a:lnTo>
                      <a:pt x="17" y="2"/>
                    </a:lnTo>
                    <a:lnTo>
                      <a:pt x="15" y="2"/>
                    </a:lnTo>
                    <a:lnTo>
                      <a:pt x="13" y="2"/>
                    </a:lnTo>
                    <a:lnTo>
                      <a:pt x="11" y="4"/>
                    </a:lnTo>
                    <a:lnTo>
                      <a:pt x="9" y="4"/>
                    </a:lnTo>
                    <a:lnTo>
                      <a:pt x="8" y="4"/>
                    </a:lnTo>
                    <a:lnTo>
                      <a:pt x="8" y="6"/>
                    </a:lnTo>
                    <a:lnTo>
                      <a:pt x="6" y="6"/>
                    </a:lnTo>
                    <a:lnTo>
                      <a:pt x="4" y="6"/>
                    </a:lnTo>
                    <a:lnTo>
                      <a:pt x="2" y="6"/>
                    </a:lnTo>
                    <a:lnTo>
                      <a:pt x="0" y="8"/>
                    </a:lnTo>
                    <a:lnTo>
                      <a:pt x="9" y="38"/>
                    </a:lnTo>
                    <a:lnTo>
                      <a:pt x="11" y="36"/>
                    </a:lnTo>
                    <a:lnTo>
                      <a:pt x="13" y="36"/>
                    </a:lnTo>
                    <a:lnTo>
                      <a:pt x="15" y="36"/>
                    </a:lnTo>
                    <a:lnTo>
                      <a:pt x="17" y="34"/>
                    </a:lnTo>
                    <a:lnTo>
                      <a:pt x="19" y="34"/>
                    </a:lnTo>
                    <a:lnTo>
                      <a:pt x="21" y="34"/>
                    </a:lnTo>
                    <a:lnTo>
                      <a:pt x="23" y="33"/>
                    </a:lnTo>
                    <a:lnTo>
                      <a:pt x="25" y="33"/>
                    </a:lnTo>
                    <a:lnTo>
                      <a:pt x="27" y="33"/>
                    </a:lnTo>
                    <a:lnTo>
                      <a:pt x="29" y="31"/>
                    </a:lnTo>
                    <a:lnTo>
                      <a:pt x="31" y="31"/>
                    </a:lnTo>
                    <a:lnTo>
                      <a:pt x="32" y="31"/>
                    </a:lnTo>
                    <a:lnTo>
                      <a:pt x="21" y="0"/>
                    </a:lnTo>
                    <a:close/>
                  </a:path>
                </a:pathLst>
              </a:custGeom>
              <a:solidFill>
                <a:srgbClr val="000000"/>
              </a:solidFill>
              <a:ln w="9525">
                <a:noFill/>
                <a:round/>
                <a:headEnd/>
                <a:tailEnd/>
              </a:ln>
            </p:spPr>
            <p:txBody>
              <a:bodyPr/>
              <a:lstStyle/>
              <a:p>
                <a:endParaRPr lang="es-CO"/>
              </a:p>
            </p:txBody>
          </p:sp>
          <p:sp>
            <p:nvSpPr>
              <p:cNvPr id="110653" name="Freeform 61"/>
              <p:cNvSpPr>
                <a:spLocks/>
              </p:cNvSpPr>
              <p:nvPr/>
            </p:nvSpPr>
            <p:spPr bwMode="auto">
              <a:xfrm>
                <a:off x="2146" y="3842"/>
                <a:ext cx="15" cy="33"/>
              </a:xfrm>
              <a:custGeom>
                <a:avLst/>
                <a:gdLst/>
                <a:ahLst/>
                <a:cxnLst>
                  <a:cxn ang="0">
                    <a:pos x="4" y="0"/>
                  </a:cxn>
                  <a:cxn ang="0">
                    <a:pos x="6" y="0"/>
                  </a:cxn>
                  <a:cxn ang="0">
                    <a:pos x="4" y="0"/>
                  </a:cxn>
                  <a:cxn ang="0">
                    <a:pos x="2" y="0"/>
                  </a:cxn>
                  <a:cxn ang="0">
                    <a:pos x="2" y="2"/>
                  </a:cxn>
                  <a:cxn ang="0">
                    <a:pos x="0" y="2"/>
                  </a:cxn>
                  <a:cxn ang="0">
                    <a:pos x="11" y="33"/>
                  </a:cxn>
                  <a:cxn ang="0">
                    <a:pos x="11" y="31"/>
                  </a:cxn>
                  <a:cxn ang="0">
                    <a:pos x="13" y="31"/>
                  </a:cxn>
                  <a:cxn ang="0">
                    <a:pos x="15" y="31"/>
                  </a:cxn>
                  <a:cxn ang="0">
                    <a:pos x="4" y="0"/>
                  </a:cxn>
                </a:cxnLst>
                <a:rect l="0" t="0" r="r" b="b"/>
                <a:pathLst>
                  <a:path w="15" h="33">
                    <a:moveTo>
                      <a:pt x="4" y="0"/>
                    </a:moveTo>
                    <a:lnTo>
                      <a:pt x="6" y="0"/>
                    </a:lnTo>
                    <a:lnTo>
                      <a:pt x="4" y="0"/>
                    </a:lnTo>
                    <a:lnTo>
                      <a:pt x="2" y="0"/>
                    </a:lnTo>
                    <a:lnTo>
                      <a:pt x="2" y="2"/>
                    </a:lnTo>
                    <a:lnTo>
                      <a:pt x="0" y="2"/>
                    </a:lnTo>
                    <a:lnTo>
                      <a:pt x="11" y="33"/>
                    </a:lnTo>
                    <a:lnTo>
                      <a:pt x="11" y="31"/>
                    </a:lnTo>
                    <a:lnTo>
                      <a:pt x="13" y="31"/>
                    </a:lnTo>
                    <a:lnTo>
                      <a:pt x="15" y="31"/>
                    </a:lnTo>
                    <a:lnTo>
                      <a:pt x="4" y="0"/>
                    </a:lnTo>
                    <a:close/>
                  </a:path>
                </a:pathLst>
              </a:custGeom>
              <a:solidFill>
                <a:srgbClr val="000000"/>
              </a:solidFill>
              <a:ln w="9525">
                <a:noFill/>
                <a:round/>
                <a:headEnd/>
                <a:tailEnd/>
              </a:ln>
            </p:spPr>
            <p:txBody>
              <a:bodyPr/>
              <a:lstStyle/>
              <a:p>
                <a:endParaRPr lang="es-CO"/>
              </a:p>
            </p:txBody>
          </p:sp>
          <p:sp>
            <p:nvSpPr>
              <p:cNvPr id="110654" name="Freeform 62"/>
              <p:cNvSpPr>
                <a:spLocks/>
              </p:cNvSpPr>
              <p:nvPr/>
            </p:nvSpPr>
            <p:spPr bwMode="auto">
              <a:xfrm>
                <a:off x="2150" y="3834"/>
                <a:ext cx="30" cy="39"/>
              </a:xfrm>
              <a:custGeom>
                <a:avLst/>
                <a:gdLst/>
                <a:ahLst/>
                <a:cxnLst>
                  <a:cxn ang="0">
                    <a:pos x="19" y="0"/>
                  </a:cxn>
                  <a:cxn ang="0">
                    <a:pos x="17" y="0"/>
                  </a:cxn>
                  <a:cxn ang="0">
                    <a:pos x="17" y="2"/>
                  </a:cxn>
                  <a:cxn ang="0">
                    <a:pos x="15" y="2"/>
                  </a:cxn>
                  <a:cxn ang="0">
                    <a:pos x="13" y="2"/>
                  </a:cxn>
                  <a:cxn ang="0">
                    <a:pos x="13" y="4"/>
                  </a:cxn>
                  <a:cxn ang="0">
                    <a:pos x="11" y="4"/>
                  </a:cxn>
                  <a:cxn ang="0">
                    <a:pos x="9" y="4"/>
                  </a:cxn>
                  <a:cxn ang="0">
                    <a:pos x="7" y="4"/>
                  </a:cxn>
                  <a:cxn ang="0">
                    <a:pos x="7" y="6"/>
                  </a:cxn>
                  <a:cxn ang="0">
                    <a:pos x="6" y="6"/>
                  </a:cxn>
                  <a:cxn ang="0">
                    <a:pos x="4" y="6"/>
                  </a:cxn>
                  <a:cxn ang="0">
                    <a:pos x="2" y="8"/>
                  </a:cxn>
                  <a:cxn ang="0">
                    <a:pos x="0" y="8"/>
                  </a:cxn>
                  <a:cxn ang="0">
                    <a:pos x="11" y="39"/>
                  </a:cxn>
                  <a:cxn ang="0">
                    <a:pos x="13" y="39"/>
                  </a:cxn>
                  <a:cxn ang="0">
                    <a:pos x="13" y="37"/>
                  </a:cxn>
                  <a:cxn ang="0">
                    <a:pos x="15" y="37"/>
                  </a:cxn>
                  <a:cxn ang="0">
                    <a:pos x="17" y="37"/>
                  </a:cxn>
                  <a:cxn ang="0">
                    <a:pos x="19" y="35"/>
                  </a:cxn>
                  <a:cxn ang="0">
                    <a:pos x="21" y="35"/>
                  </a:cxn>
                  <a:cxn ang="0">
                    <a:pos x="23" y="35"/>
                  </a:cxn>
                  <a:cxn ang="0">
                    <a:pos x="23" y="33"/>
                  </a:cxn>
                  <a:cxn ang="0">
                    <a:pos x="25" y="33"/>
                  </a:cxn>
                  <a:cxn ang="0">
                    <a:pos x="27" y="33"/>
                  </a:cxn>
                  <a:cxn ang="0">
                    <a:pos x="27" y="31"/>
                  </a:cxn>
                  <a:cxn ang="0">
                    <a:pos x="29" y="31"/>
                  </a:cxn>
                  <a:cxn ang="0">
                    <a:pos x="30" y="31"/>
                  </a:cxn>
                  <a:cxn ang="0">
                    <a:pos x="30" y="29"/>
                  </a:cxn>
                  <a:cxn ang="0">
                    <a:pos x="29" y="31"/>
                  </a:cxn>
                  <a:cxn ang="0">
                    <a:pos x="19" y="0"/>
                  </a:cxn>
                </a:cxnLst>
                <a:rect l="0" t="0" r="r" b="b"/>
                <a:pathLst>
                  <a:path w="30" h="39">
                    <a:moveTo>
                      <a:pt x="19" y="0"/>
                    </a:moveTo>
                    <a:lnTo>
                      <a:pt x="17" y="0"/>
                    </a:lnTo>
                    <a:lnTo>
                      <a:pt x="17" y="2"/>
                    </a:lnTo>
                    <a:lnTo>
                      <a:pt x="15" y="2"/>
                    </a:lnTo>
                    <a:lnTo>
                      <a:pt x="13" y="2"/>
                    </a:lnTo>
                    <a:lnTo>
                      <a:pt x="13" y="4"/>
                    </a:lnTo>
                    <a:lnTo>
                      <a:pt x="11" y="4"/>
                    </a:lnTo>
                    <a:lnTo>
                      <a:pt x="9" y="4"/>
                    </a:lnTo>
                    <a:lnTo>
                      <a:pt x="7" y="4"/>
                    </a:lnTo>
                    <a:lnTo>
                      <a:pt x="7" y="6"/>
                    </a:lnTo>
                    <a:lnTo>
                      <a:pt x="6" y="6"/>
                    </a:lnTo>
                    <a:lnTo>
                      <a:pt x="4" y="6"/>
                    </a:lnTo>
                    <a:lnTo>
                      <a:pt x="2" y="8"/>
                    </a:lnTo>
                    <a:lnTo>
                      <a:pt x="0" y="8"/>
                    </a:lnTo>
                    <a:lnTo>
                      <a:pt x="11" y="39"/>
                    </a:lnTo>
                    <a:lnTo>
                      <a:pt x="13" y="39"/>
                    </a:lnTo>
                    <a:lnTo>
                      <a:pt x="13" y="37"/>
                    </a:lnTo>
                    <a:lnTo>
                      <a:pt x="15" y="37"/>
                    </a:lnTo>
                    <a:lnTo>
                      <a:pt x="17" y="37"/>
                    </a:lnTo>
                    <a:lnTo>
                      <a:pt x="19" y="35"/>
                    </a:lnTo>
                    <a:lnTo>
                      <a:pt x="21" y="35"/>
                    </a:lnTo>
                    <a:lnTo>
                      <a:pt x="23" y="35"/>
                    </a:lnTo>
                    <a:lnTo>
                      <a:pt x="23" y="33"/>
                    </a:lnTo>
                    <a:lnTo>
                      <a:pt x="25" y="33"/>
                    </a:lnTo>
                    <a:lnTo>
                      <a:pt x="27" y="33"/>
                    </a:lnTo>
                    <a:lnTo>
                      <a:pt x="27" y="31"/>
                    </a:lnTo>
                    <a:lnTo>
                      <a:pt x="29" y="31"/>
                    </a:lnTo>
                    <a:lnTo>
                      <a:pt x="30" y="31"/>
                    </a:lnTo>
                    <a:lnTo>
                      <a:pt x="30" y="29"/>
                    </a:lnTo>
                    <a:lnTo>
                      <a:pt x="29" y="31"/>
                    </a:lnTo>
                    <a:lnTo>
                      <a:pt x="19" y="0"/>
                    </a:lnTo>
                    <a:close/>
                  </a:path>
                </a:pathLst>
              </a:custGeom>
              <a:solidFill>
                <a:srgbClr val="000000"/>
              </a:solidFill>
              <a:ln w="9525">
                <a:noFill/>
                <a:round/>
                <a:headEnd/>
                <a:tailEnd/>
              </a:ln>
            </p:spPr>
            <p:txBody>
              <a:bodyPr/>
              <a:lstStyle/>
              <a:p>
                <a:endParaRPr lang="es-CO"/>
              </a:p>
            </p:txBody>
          </p:sp>
          <p:sp>
            <p:nvSpPr>
              <p:cNvPr id="110655" name="Freeform 63"/>
              <p:cNvSpPr>
                <a:spLocks/>
              </p:cNvSpPr>
              <p:nvPr/>
            </p:nvSpPr>
            <p:spPr bwMode="auto">
              <a:xfrm>
                <a:off x="2169" y="3832"/>
                <a:ext cx="17" cy="33"/>
              </a:xfrm>
              <a:custGeom>
                <a:avLst/>
                <a:gdLst/>
                <a:ahLst/>
                <a:cxnLst>
                  <a:cxn ang="0">
                    <a:pos x="4" y="0"/>
                  </a:cxn>
                  <a:cxn ang="0">
                    <a:pos x="2" y="0"/>
                  </a:cxn>
                  <a:cxn ang="0">
                    <a:pos x="2" y="2"/>
                  </a:cxn>
                  <a:cxn ang="0">
                    <a:pos x="0" y="2"/>
                  </a:cxn>
                  <a:cxn ang="0">
                    <a:pos x="10" y="33"/>
                  </a:cxn>
                  <a:cxn ang="0">
                    <a:pos x="11" y="33"/>
                  </a:cxn>
                  <a:cxn ang="0">
                    <a:pos x="13" y="31"/>
                  </a:cxn>
                  <a:cxn ang="0">
                    <a:pos x="15" y="31"/>
                  </a:cxn>
                  <a:cxn ang="0">
                    <a:pos x="17" y="31"/>
                  </a:cxn>
                  <a:cxn ang="0">
                    <a:pos x="17" y="29"/>
                  </a:cxn>
                  <a:cxn ang="0">
                    <a:pos x="4" y="0"/>
                  </a:cxn>
                </a:cxnLst>
                <a:rect l="0" t="0" r="r" b="b"/>
                <a:pathLst>
                  <a:path w="17" h="33">
                    <a:moveTo>
                      <a:pt x="4" y="0"/>
                    </a:moveTo>
                    <a:lnTo>
                      <a:pt x="2" y="0"/>
                    </a:lnTo>
                    <a:lnTo>
                      <a:pt x="2" y="2"/>
                    </a:lnTo>
                    <a:lnTo>
                      <a:pt x="0" y="2"/>
                    </a:lnTo>
                    <a:lnTo>
                      <a:pt x="10" y="33"/>
                    </a:lnTo>
                    <a:lnTo>
                      <a:pt x="11" y="33"/>
                    </a:lnTo>
                    <a:lnTo>
                      <a:pt x="13" y="31"/>
                    </a:lnTo>
                    <a:lnTo>
                      <a:pt x="15" y="31"/>
                    </a:lnTo>
                    <a:lnTo>
                      <a:pt x="17" y="31"/>
                    </a:lnTo>
                    <a:lnTo>
                      <a:pt x="17" y="29"/>
                    </a:lnTo>
                    <a:lnTo>
                      <a:pt x="4" y="0"/>
                    </a:lnTo>
                    <a:close/>
                  </a:path>
                </a:pathLst>
              </a:custGeom>
              <a:solidFill>
                <a:srgbClr val="000000"/>
              </a:solidFill>
              <a:ln w="9525">
                <a:noFill/>
                <a:round/>
                <a:headEnd/>
                <a:tailEnd/>
              </a:ln>
            </p:spPr>
            <p:txBody>
              <a:bodyPr/>
              <a:lstStyle/>
              <a:p>
                <a:endParaRPr lang="es-CO"/>
              </a:p>
            </p:txBody>
          </p:sp>
          <p:sp>
            <p:nvSpPr>
              <p:cNvPr id="110656" name="Freeform 64"/>
              <p:cNvSpPr>
                <a:spLocks/>
              </p:cNvSpPr>
              <p:nvPr/>
            </p:nvSpPr>
            <p:spPr bwMode="auto">
              <a:xfrm>
                <a:off x="2173" y="3823"/>
                <a:ext cx="34" cy="38"/>
              </a:xfrm>
              <a:custGeom>
                <a:avLst/>
                <a:gdLst/>
                <a:ahLst/>
                <a:cxnLst>
                  <a:cxn ang="0">
                    <a:pos x="21" y="0"/>
                  </a:cxn>
                  <a:cxn ang="0">
                    <a:pos x="19" y="0"/>
                  </a:cxn>
                  <a:cxn ang="0">
                    <a:pos x="19" y="2"/>
                  </a:cxn>
                  <a:cxn ang="0">
                    <a:pos x="17" y="2"/>
                  </a:cxn>
                  <a:cxn ang="0">
                    <a:pos x="15" y="2"/>
                  </a:cxn>
                  <a:cxn ang="0">
                    <a:pos x="15" y="4"/>
                  </a:cxn>
                  <a:cxn ang="0">
                    <a:pos x="13" y="4"/>
                  </a:cxn>
                  <a:cxn ang="0">
                    <a:pos x="11" y="4"/>
                  </a:cxn>
                  <a:cxn ang="0">
                    <a:pos x="11" y="6"/>
                  </a:cxn>
                  <a:cxn ang="0">
                    <a:pos x="9" y="6"/>
                  </a:cxn>
                  <a:cxn ang="0">
                    <a:pos x="7" y="6"/>
                  </a:cxn>
                  <a:cxn ang="0">
                    <a:pos x="7" y="8"/>
                  </a:cxn>
                  <a:cxn ang="0">
                    <a:pos x="6" y="8"/>
                  </a:cxn>
                  <a:cxn ang="0">
                    <a:pos x="4" y="8"/>
                  </a:cxn>
                  <a:cxn ang="0">
                    <a:pos x="2" y="9"/>
                  </a:cxn>
                  <a:cxn ang="0">
                    <a:pos x="0" y="9"/>
                  </a:cxn>
                  <a:cxn ang="0">
                    <a:pos x="13" y="38"/>
                  </a:cxn>
                  <a:cxn ang="0">
                    <a:pos x="15" y="38"/>
                  </a:cxn>
                  <a:cxn ang="0">
                    <a:pos x="17" y="38"/>
                  </a:cxn>
                  <a:cxn ang="0">
                    <a:pos x="17" y="36"/>
                  </a:cxn>
                  <a:cxn ang="0">
                    <a:pos x="19" y="36"/>
                  </a:cxn>
                  <a:cxn ang="0">
                    <a:pos x="21" y="36"/>
                  </a:cxn>
                  <a:cxn ang="0">
                    <a:pos x="23" y="34"/>
                  </a:cxn>
                  <a:cxn ang="0">
                    <a:pos x="25" y="34"/>
                  </a:cxn>
                  <a:cxn ang="0">
                    <a:pos x="27" y="32"/>
                  </a:cxn>
                  <a:cxn ang="0">
                    <a:pos x="29" y="32"/>
                  </a:cxn>
                  <a:cxn ang="0">
                    <a:pos x="29" y="31"/>
                  </a:cxn>
                  <a:cxn ang="0">
                    <a:pos x="31" y="31"/>
                  </a:cxn>
                  <a:cxn ang="0">
                    <a:pos x="32" y="31"/>
                  </a:cxn>
                  <a:cxn ang="0">
                    <a:pos x="34" y="29"/>
                  </a:cxn>
                  <a:cxn ang="0">
                    <a:pos x="21" y="0"/>
                  </a:cxn>
                </a:cxnLst>
                <a:rect l="0" t="0" r="r" b="b"/>
                <a:pathLst>
                  <a:path w="34" h="38">
                    <a:moveTo>
                      <a:pt x="21" y="0"/>
                    </a:moveTo>
                    <a:lnTo>
                      <a:pt x="19" y="0"/>
                    </a:lnTo>
                    <a:lnTo>
                      <a:pt x="19" y="2"/>
                    </a:lnTo>
                    <a:lnTo>
                      <a:pt x="17" y="2"/>
                    </a:lnTo>
                    <a:lnTo>
                      <a:pt x="15" y="2"/>
                    </a:lnTo>
                    <a:lnTo>
                      <a:pt x="15" y="4"/>
                    </a:lnTo>
                    <a:lnTo>
                      <a:pt x="13" y="4"/>
                    </a:lnTo>
                    <a:lnTo>
                      <a:pt x="11" y="4"/>
                    </a:lnTo>
                    <a:lnTo>
                      <a:pt x="11" y="6"/>
                    </a:lnTo>
                    <a:lnTo>
                      <a:pt x="9" y="6"/>
                    </a:lnTo>
                    <a:lnTo>
                      <a:pt x="7" y="6"/>
                    </a:lnTo>
                    <a:lnTo>
                      <a:pt x="7" y="8"/>
                    </a:lnTo>
                    <a:lnTo>
                      <a:pt x="6" y="8"/>
                    </a:lnTo>
                    <a:lnTo>
                      <a:pt x="4" y="8"/>
                    </a:lnTo>
                    <a:lnTo>
                      <a:pt x="2" y="9"/>
                    </a:lnTo>
                    <a:lnTo>
                      <a:pt x="0" y="9"/>
                    </a:lnTo>
                    <a:lnTo>
                      <a:pt x="13" y="38"/>
                    </a:lnTo>
                    <a:lnTo>
                      <a:pt x="15" y="38"/>
                    </a:lnTo>
                    <a:lnTo>
                      <a:pt x="17" y="38"/>
                    </a:lnTo>
                    <a:lnTo>
                      <a:pt x="17" y="36"/>
                    </a:lnTo>
                    <a:lnTo>
                      <a:pt x="19" y="36"/>
                    </a:lnTo>
                    <a:lnTo>
                      <a:pt x="21" y="36"/>
                    </a:lnTo>
                    <a:lnTo>
                      <a:pt x="23" y="34"/>
                    </a:lnTo>
                    <a:lnTo>
                      <a:pt x="25" y="34"/>
                    </a:lnTo>
                    <a:lnTo>
                      <a:pt x="27" y="32"/>
                    </a:lnTo>
                    <a:lnTo>
                      <a:pt x="29" y="32"/>
                    </a:lnTo>
                    <a:lnTo>
                      <a:pt x="29" y="31"/>
                    </a:lnTo>
                    <a:lnTo>
                      <a:pt x="31" y="31"/>
                    </a:lnTo>
                    <a:lnTo>
                      <a:pt x="32" y="31"/>
                    </a:lnTo>
                    <a:lnTo>
                      <a:pt x="34" y="29"/>
                    </a:lnTo>
                    <a:lnTo>
                      <a:pt x="21" y="0"/>
                    </a:lnTo>
                    <a:close/>
                  </a:path>
                </a:pathLst>
              </a:custGeom>
              <a:solidFill>
                <a:srgbClr val="000000"/>
              </a:solidFill>
              <a:ln w="9525">
                <a:noFill/>
                <a:round/>
                <a:headEnd/>
                <a:tailEnd/>
              </a:ln>
            </p:spPr>
            <p:txBody>
              <a:bodyPr/>
              <a:lstStyle/>
              <a:p>
                <a:endParaRPr lang="es-CO"/>
              </a:p>
            </p:txBody>
          </p:sp>
          <p:sp>
            <p:nvSpPr>
              <p:cNvPr id="110657" name="Freeform 65"/>
              <p:cNvSpPr>
                <a:spLocks/>
              </p:cNvSpPr>
              <p:nvPr/>
            </p:nvSpPr>
            <p:spPr bwMode="auto">
              <a:xfrm>
                <a:off x="2194" y="3821"/>
                <a:ext cx="17" cy="31"/>
              </a:xfrm>
              <a:custGeom>
                <a:avLst/>
                <a:gdLst/>
                <a:ahLst/>
                <a:cxnLst>
                  <a:cxn ang="0">
                    <a:pos x="4" y="0"/>
                  </a:cxn>
                  <a:cxn ang="0">
                    <a:pos x="2" y="0"/>
                  </a:cxn>
                  <a:cxn ang="0">
                    <a:pos x="2" y="2"/>
                  </a:cxn>
                  <a:cxn ang="0">
                    <a:pos x="0" y="2"/>
                  </a:cxn>
                  <a:cxn ang="0">
                    <a:pos x="13" y="31"/>
                  </a:cxn>
                  <a:cxn ang="0">
                    <a:pos x="15" y="31"/>
                  </a:cxn>
                  <a:cxn ang="0">
                    <a:pos x="17" y="31"/>
                  </a:cxn>
                  <a:cxn ang="0">
                    <a:pos x="17" y="29"/>
                  </a:cxn>
                  <a:cxn ang="0">
                    <a:pos x="4" y="0"/>
                  </a:cxn>
                </a:cxnLst>
                <a:rect l="0" t="0" r="r" b="b"/>
                <a:pathLst>
                  <a:path w="17" h="31">
                    <a:moveTo>
                      <a:pt x="4" y="0"/>
                    </a:moveTo>
                    <a:lnTo>
                      <a:pt x="2" y="0"/>
                    </a:lnTo>
                    <a:lnTo>
                      <a:pt x="2" y="2"/>
                    </a:lnTo>
                    <a:lnTo>
                      <a:pt x="0" y="2"/>
                    </a:lnTo>
                    <a:lnTo>
                      <a:pt x="13" y="31"/>
                    </a:lnTo>
                    <a:lnTo>
                      <a:pt x="15" y="31"/>
                    </a:lnTo>
                    <a:lnTo>
                      <a:pt x="17" y="31"/>
                    </a:lnTo>
                    <a:lnTo>
                      <a:pt x="17" y="29"/>
                    </a:lnTo>
                    <a:lnTo>
                      <a:pt x="4" y="0"/>
                    </a:lnTo>
                    <a:close/>
                  </a:path>
                </a:pathLst>
              </a:custGeom>
              <a:solidFill>
                <a:srgbClr val="000000"/>
              </a:solidFill>
              <a:ln w="9525">
                <a:noFill/>
                <a:round/>
                <a:headEnd/>
                <a:tailEnd/>
              </a:ln>
            </p:spPr>
            <p:txBody>
              <a:bodyPr/>
              <a:lstStyle/>
              <a:p>
                <a:endParaRPr lang="es-CO"/>
              </a:p>
            </p:txBody>
          </p:sp>
          <p:sp>
            <p:nvSpPr>
              <p:cNvPr id="110658" name="Freeform 66"/>
              <p:cNvSpPr>
                <a:spLocks/>
              </p:cNvSpPr>
              <p:nvPr/>
            </p:nvSpPr>
            <p:spPr bwMode="auto">
              <a:xfrm>
                <a:off x="2198" y="3811"/>
                <a:ext cx="32" cy="39"/>
              </a:xfrm>
              <a:custGeom>
                <a:avLst/>
                <a:gdLst/>
                <a:ahLst/>
                <a:cxnLst>
                  <a:cxn ang="0">
                    <a:pos x="17" y="0"/>
                  </a:cxn>
                  <a:cxn ang="0">
                    <a:pos x="15" y="0"/>
                  </a:cxn>
                  <a:cxn ang="0">
                    <a:pos x="15" y="2"/>
                  </a:cxn>
                  <a:cxn ang="0">
                    <a:pos x="13" y="2"/>
                  </a:cxn>
                  <a:cxn ang="0">
                    <a:pos x="11" y="4"/>
                  </a:cxn>
                  <a:cxn ang="0">
                    <a:pos x="9" y="4"/>
                  </a:cxn>
                  <a:cxn ang="0">
                    <a:pos x="7" y="6"/>
                  </a:cxn>
                  <a:cxn ang="0">
                    <a:pos x="6" y="6"/>
                  </a:cxn>
                  <a:cxn ang="0">
                    <a:pos x="6" y="8"/>
                  </a:cxn>
                  <a:cxn ang="0">
                    <a:pos x="4" y="8"/>
                  </a:cxn>
                  <a:cxn ang="0">
                    <a:pos x="2" y="8"/>
                  </a:cxn>
                  <a:cxn ang="0">
                    <a:pos x="2" y="10"/>
                  </a:cxn>
                  <a:cxn ang="0">
                    <a:pos x="0" y="10"/>
                  </a:cxn>
                  <a:cxn ang="0">
                    <a:pos x="13" y="39"/>
                  </a:cxn>
                  <a:cxn ang="0">
                    <a:pos x="15" y="39"/>
                  </a:cxn>
                  <a:cxn ang="0">
                    <a:pos x="17" y="37"/>
                  </a:cxn>
                  <a:cxn ang="0">
                    <a:pos x="19" y="37"/>
                  </a:cxn>
                  <a:cxn ang="0">
                    <a:pos x="21" y="35"/>
                  </a:cxn>
                  <a:cxn ang="0">
                    <a:pos x="23" y="35"/>
                  </a:cxn>
                  <a:cxn ang="0">
                    <a:pos x="23" y="33"/>
                  </a:cxn>
                  <a:cxn ang="0">
                    <a:pos x="25" y="33"/>
                  </a:cxn>
                  <a:cxn ang="0">
                    <a:pos x="27" y="33"/>
                  </a:cxn>
                  <a:cxn ang="0">
                    <a:pos x="27" y="31"/>
                  </a:cxn>
                  <a:cxn ang="0">
                    <a:pos x="29" y="31"/>
                  </a:cxn>
                  <a:cxn ang="0">
                    <a:pos x="30" y="31"/>
                  </a:cxn>
                  <a:cxn ang="0">
                    <a:pos x="30" y="29"/>
                  </a:cxn>
                  <a:cxn ang="0">
                    <a:pos x="32" y="29"/>
                  </a:cxn>
                  <a:cxn ang="0">
                    <a:pos x="30" y="29"/>
                  </a:cxn>
                  <a:cxn ang="0">
                    <a:pos x="17" y="0"/>
                  </a:cxn>
                </a:cxnLst>
                <a:rect l="0" t="0" r="r" b="b"/>
                <a:pathLst>
                  <a:path w="32" h="39">
                    <a:moveTo>
                      <a:pt x="17" y="0"/>
                    </a:moveTo>
                    <a:lnTo>
                      <a:pt x="15" y="0"/>
                    </a:lnTo>
                    <a:lnTo>
                      <a:pt x="15" y="2"/>
                    </a:lnTo>
                    <a:lnTo>
                      <a:pt x="13" y="2"/>
                    </a:lnTo>
                    <a:lnTo>
                      <a:pt x="11" y="4"/>
                    </a:lnTo>
                    <a:lnTo>
                      <a:pt x="9" y="4"/>
                    </a:lnTo>
                    <a:lnTo>
                      <a:pt x="7" y="6"/>
                    </a:lnTo>
                    <a:lnTo>
                      <a:pt x="6" y="6"/>
                    </a:lnTo>
                    <a:lnTo>
                      <a:pt x="6" y="8"/>
                    </a:lnTo>
                    <a:lnTo>
                      <a:pt x="4" y="8"/>
                    </a:lnTo>
                    <a:lnTo>
                      <a:pt x="2" y="8"/>
                    </a:lnTo>
                    <a:lnTo>
                      <a:pt x="2" y="10"/>
                    </a:lnTo>
                    <a:lnTo>
                      <a:pt x="0" y="10"/>
                    </a:lnTo>
                    <a:lnTo>
                      <a:pt x="13" y="39"/>
                    </a:lnTo>
                    <a:lnTo>
                      <a:pt x="15" y="39"/>
                    </a:lnTo>
                    <a:lnTo>
                      <a:pt x="17" y="37"/>
                    </a:lnTo>
                    <a:lnTo>
                      <a:pt x="19" y="37"/>
                    </a:lnTo>
                    <a:lnTo>
                      <a:pt x="21" y="35"/>
                    </a:lnTo>
                    <a:lnTo>
                      <a:pt x="23" y="35"/>
                    </a:lnTo>
                    <a:lnTo>
                      <a:pt x="23" y="33"/>
                    </a:lnTo>
                    <a:lnTo>
                      <a:pt x="25" y="33"/>
                    </a:lnTo>
                    <a:lnTo>
                      <a:pt x="27" y="33"/>
                    </a:lnTo>
                    <a:lnTo>
                      <a:pt x="27" y="31"/>
                    </a:lnTo>
                    <a:lnTo>
                      <a:pt x="29" y="31"/>
                    </a:lnTo>
                    <a:lnTo>
                      <a:pt x="30" y="31"/>
                    </a:lnTo>
                    <a:lnTo>
                      <a:pt x="30" y="29"/>
                    </a:lnTo>
                    <a:lnTo>
                      <a:pt x="32" y="29"/>
                    </a:lnTo>
                    <a:lnTo>
                      <a:pt x="30" y="29"/>
                    </a:lnTo>
                    <a:lnTo>
                      <a:pt x="17" y="0"/>
                    </a:lnTo>
                    <a:close/>
                  </a:path>
                </a:pathLst>
              </a:custGeom>
              <a:solidFill>
                <a:srgbClr val="000000"/>
              </a:solidFill>
              <a:ln w="9525">
                <a:noFill/>
                <a:round/>
                <a:headEnd/>
                <a:tailEnd/>
              </a:ln>
            </p:spPr>
            <p:txBody>
              <a:bodyPr/>
              <a:lstStyle/>
              <a:p>
                <a:endParaRPr lang="es-CO"/>
              </a:p>
            </p:txBody>
          </p:sp>
          <p:sp>
            <p:nvSpPr>
              <p:cNvPr id="110659" name="Freeform 67"/>
              <p:cNvSpPr>
                <a:spLocks/>
              </p:cNvSpPr>
              <p:nvPr/>
            </p:nvSpPr>
            <p:spPr bwMode="auto">
              <a:xfrm>
                <a:off x="2215" y="3809"/>
                <a:ext cx="21" cy="31"/>
              </a:xfrm>
              <a:custGeom>
                <a:avLst/>
                <a:gdLst/>
                <a:ahLst/>
                <a:cxnLst>
                  <a:cxn ang="0">
                    <a:pos x="4" y="0"/>
                  </a:cxn>
                  <a:cxn ang="0">
                    <a:pos x="2" y="0"/>
                  </a:cxn>
                  <a:cxn ang="0">
                    <a:pos x="2" y="2"/>
                  </a:cxn>
                  <a:cxn ang="0">
                    <a:pos x="0" y="2"/>
                  </a:cxn>
                  <a:cxn ang="0">
                    <a:pos x="13" y="31"/>
                  </a:cxn>
                  <a:cxn ang="0">
                    <a:pos x="15" y="31"/>
                  </a:cxn>
                  <a:cxn ang="0">
                    <a:pos x="17" y="29"/>
                  </a:cxn>
                  <a:cxn ang="0">
                    <a:pos x="19" y="29"/>
                  </a:cxn>
                  <a:cxn ang="0">
                    <a:pos x="19" y="27"/>
                  </a:cxn>
                  <a:cxn ang="0">
                    <a:pos x="21" y="27"/>
                  </a:cxn>
                  <a:cxn ang="0">
                    <a:pos x="4" y="0"/>
                  </a:cxn>
                </a:cxnLst>
                <a:rect l="0" t="0" r="r" b="b"/>
                <a:pathLst>
                  <a:path w="21" h="31">
                    <a:moveTo>
                      <a:pt x="4" y="0"/>
                    </a:moveTo>
                    <a:lnTo>
                      <a:pt x="2" y="0"/>
                    </a:lnTo>
                    <a:lnTo>
                      <a:pt x="2" y="2"/>
                    </a:lnTo>
                    <a:lnTo>
                      <a:pt x="0" y="2"/>
                    </a:lnTo>
                    <a:lnTo>
                      <a:pt x="13" y="31"/>
                    </a:lnTo>
                    <a:lnTo>
                      <a:pt x="15" y="31"/>
                    </a:lnTo>
                    <a:lnTo>
                      <a:pt x="17" y="29"/>
                    </a:lnTo>
                    <a:lnTo>
                      <a:pt x="19" y="29"/>
                    </a:lnTo>
                    <a:lnTo>
                      <a:pt x="19" y="27"/>
                    </a:lnTo>
                    <a:lnTo>
                      <a:pt x="21" y="27"/>
                    </a:lnTo>
                    <a:lnTo>
                      <a:pt x="4" y="0"/>
                    </a:lnTo>
                    <a:close/>
                  </a:path>
                </a:pathLst>
              </a:custGeom>
              <a:solidFill>
                <a:srgbClr val="000000"/>
              </a:solidFill>
              <a:ln w="9525">
                <a:noFill/>
                <a:round/>
                <a:headEnd/>
                <a:tailEnd/>
              </a:ln>
            </p:spPr>
            <p:txBody>
              <a:bodyPr/>
              <a:lstStyle/>
              <a:p>
                <a:endParaRPr lang="es-CO"/>
              </a:p>
            </p:txBody>
          </p:sp>
          <p:sp>
            <p:nvSpPr>
              <p:cNvPr id="110660" name="Freeform 68"/>
              <p:cNvSpPr>
                <a:spLocks/>
              </p:cNvSpPr>
              <p:nvPr/>
            </p:nvSpPr>
            <p:spPr bwMode="auto">
              <a:xfrm>
                <a:off x="2219" y="3796"/>
                <a:ext cx="38" cy="40"/>
              </a:xfrm>
              <a:custGeom>
                <a:avLst/>
                <a:gdLst/>
                <a:ahLst/>
                <a:cxnLst>
                  <a:cxn ang="0">
                    <a:pos x="21" y="0"/>
                  </a:cxn>
                  <a:cxn ang="0">
                    <a:pos x="19" y="0"/>
                  </a:cxn>
                  <a:cxn ang="0">
                    <a:pos x="19" y="2"/>
                  </a:cxn>
                  <a:cxn ang="0">
                    <a:pos x="17" y="2"/>
                  </a:cxn>
                  <a:cxn ang="0">
                    <a:pos x="17" y="4"/>
                  </a:cxn>
                  <a:cxn ang="0">
                    <a:pos x="15" y="4"/>
                  </a:cxn>
                  <a:cxn ang="0">
                    <a:pos x="13" y="4"/>
                  </a:cxn>
                  <a:cxn ang="0">
                    <a:pos x="13" y="6"/>
                  </a:cxn>
                  <a:cxn ang="0">
                    <a:pos x="11" y="6"/>
                  </a:cxn>
                  <a:cxn ang="0">
                    <a:pos x="9" y="8"/>
                  </a:cxn>
                  <a:cxn ang="0">
                    <a:pos x="8" y="8"/>
                  </a:cxn>
                  <a:cxn ang="0">
                    <a:pos x="8" y="10"/>
                  </a:cxn>
                  <a:cxn ang="0">
                    <a:pos x="6" y="10"/>
                  </a:cxn>
                  <a:cxn ang="0">
                    <a:pos x="4" y="10"/>
                  </a:cxn>
                  <a:cxn ang="0">
                    <a:pos x="4" y="11"/>
                  </a:cxn>
                  <a:cxn ang="0">
                    <a:pos x="2" y="11"/>
                  </a:cxn>
                  <a:cxn ang="0">
                    <a:pos x="0" y="13"/>
                  </a:cxn>
                  <a:cxn ang="0">
                    <a:pos x="17" y="40"/>
                  </a:cxn>
                  <a:cxn ang="0">
                    <a:pos x="19" y="38"/>
                  </a:cxn>
                  <a:cxn ang="0">
                    <a:pos x="21" y="38"/>
                  </a:cxn>
                  <a:cxn ang="0">
                    <a:pos x="23" y="36"/>
                  </a:cxn>
                  <a:cxn ang="0">
                    <a:pos x="25" y="36"/>
                  </a:cxn>
                  <a:cxn ang="0">
                    <a:pos x="25" y="35"/>
                  </a:cxn>
                  <a:cxn ang="0">
                    <a:pos x="27" y="35"/>
                  </a:cxn>
                  <a:cxn ang="0">
                    <a:pos x="29" y="35"/>
                  </a:cxn>
                  <a:cxn ang="0">
                    <a:pos x="29" y="33"/>
                  </a:cxn>
                  <a:cxn ang="0">
                    <a:pos x="31" y="33"/>
                  </a:cxn>
                  <a:cxn ang="0">
                    <a:pos x="32" y="31"/>
                  </a:cxn>
                  <a:cxn ang="0">
                    <a:pos x="34" y="31"/>
                  </a:cxn>
                  <a:cxn ang="0">
                    <a:pos x="34" y="29"/>
                  </a:cxn>
                  <a:cxn ang="0">
                    <a:pos x="36" y="29"/>
                  </a:cxn>
                  <a:cxn ang="0">
                    <a:pos x="38" y="27"/>
                  </a:cxn>
                  <a:cxn ang="0">
                    <a:pos x="21" y="0"/>
                  </a:cxn>
                </a:cxnLst>
                <a:rect l="0" t="0" r="r" b="b"/>
                <a:pathLst>
                  <a:path w="38" h="40">
                    <a:moveTo>
                      <a:pt x="21" y="0"/>
                    </a:moveTo>
                    <a:lnTo>
                      <a:pt x="19" y="0"/>
                    </a:lnTo>
                    <a:lnTo>
                      <a:pt x="19" y="2"/>
                    </a:lnTo>
                    <a:lnTo>
                      <a:pt x="17" y="2"/>
                    </a:lnTo>
                    <a:lnTo>
                      <a:pt x="17" y="4"/>
                    </a:lnTo>
                    <a:lnTo>
                      <a:pt x="15" y="4"/>
                    </a:lnTo>
                    <a:lnTo>
                      <a:pt x="13" y="4"/>
                    </a:lnTo>
                    <a:lnTo>
                      <a:pt x="13" y="6"/>
                    </a:lnTo>
                    <a:lnTo>
                      <a:pt x="11" y="6"/>
                    </a:lnTo>
                    <a:lnTo>
                      <a:pt x="9" y="8"/>
                    </a:lnTo>
                    <a:lnTo>
                      <a:pt x="8" y="8"/>
                    </a:lnTo>
                    <a:lnTo>
                      <a:pt x="8" y="10"/>
                    </a:lnTo>
                    <a:lnTo>
                      <a:pt x="6" y="10"/>
                    </a:lnTo>
                    <a:lnTo>
                      <a:pt x="4" y="10"/>
                    </a:lnTo>
                    <a:lnTo>
                      <a:pt x="4" y="11"/>
                    </a:lnTo>
                    <a:lnTo>
                      <a:pt x="2" y="11"/>
                    </a:lnTo>
                    <a:lnTo>
                      <a:pt x="0" y="13"/>
                    </a:lnTo>
                    <a:lnTo>
                      <a:pt x="17" y="40"/>
                    </a:lnTo>
                    <a:lnTo>
                      <a:pt x="19" y="38"/>
                    </a:lnTo>
                    <a:lnTo>
                      <a:pt x="21" y="38"/>
                    </a:lnTo>
                    <a:lnTo>
                      <a:pt x="23" y="36"/>
                    </a:lnTo>
                    <a:lnTo>
                      <a:pt x="25" y="36"/>
                    </a:lnTo>
                    <a:lnTo>
                      <a:pt x="25" y="35"/>
                    </a:lnTo>
                    <a:lnTo>
                      <a:pt x="27" y="35"/>
                    </a:lnTo>
                    <a:lnTo>
                      <a:pt x="29" y="35"/>
                    </a:lnTo>
                    <a:lnTo>
                      <a:pt x="29" y="33"/>
                    </a:lnTo>
                    <a:lnTo>
                      <a:pt x="31" y="33"/>
                    </a:lnTo>
                    <a:lnTo>
                      <a:pt x="32" y="31"/>
                    </a:lnTo>
                    <a:lnTo>
                      <a:pt x="34" y="31"/>
                    </a:lnTo>
                    <a:lnTo>
                      <a:pt x="34" y="29"/>
                    </a:lnTo>
                    <a:lnTo>
                      <a:pt x="36" y="29"/>
                    </a:lnTo>
                    <a:lnTo>
                      <a:pt x="38" y="27"/>
                    </a:lnTo>
                    <a:lnTo>
                      <a:pt x="21" y="0"/>
                    </a:lnTo>
                    <a:close/>
                  </a:path>
                </a:pathLst>
              </a:custGeom>
              <a:solidFill>
                <a:srgbClr val="000000"/>
              </a:solidFill>
              <a:ln w="9525">
                <a:noFill/>
                <a:round/>
                <a:headEnd/>
                <a:tailEnd/>
              </a:ln>
            </p:spPr>
            <p:txBody>
              <a:bodyPr/>
              <a:lstStyle/>
              <a:p>
                <a:endParaRPr lang="es-CO"/>
              </a:p>
            </p:txBody>
          </p:sp>
          <p:sp>
            <p:nvSpPr>
              <p:cNvPr id="110661" name="Freeform 69"/>
              <p:cNvSpPr>
                <a:spLocks/>
              </p:cNvSpPr>
              <p:nvPr/>
            </p:nvSpPr>
            <p:spPr bwMode="auto">
              <a:xfrm>
                <a:off x="2240" y="3765"/>
                <a:ext cx="63" cy="58"/>
              </a:xfrm>
              <a:custGeom>
                <a:avLst/>
                <a:gdLst/>
                <a:ahLst/>
                <a:cxnLst>
                  <a:cxn ang="0">
                    <a:pos x="42" y="0"/>
                  </a:cxn>
                  <a:cxn ang="0">
                    <a:pos x="40" y="2"/>
                  </a:cxn>
                  <a:cxn ang="0">
                    <a:pos x="38" y="4"/>
                  </a:cxn>
                  <a:cxn ang="0">
                    <a:pos x="36" y="4"/>
                  </a:cxn>
                  <a:cxn ang="0">
                    <a:pos x="36" y="6"/>
                  </a:cxn>
                  <a:cxn ang="0">
                    <a:pos x="34" y="6"/>
                  </a:cxn>
                  <a:cxn ang="0">
                    <a:pos x="33" y="8"/>
                  </a:cxn>
                  <a:cxn ang="0">
                    <a:pos x="31" y="10"/>
                  </a:cxn>
                  <a:cxn ang="0">
                    <a:pos x="29" y="10"/>
                  </a:cxn>
                  <a:cxn ang="0">
                    <a:pos x="29" y="12"/>
                  </a:cxn>
                  <a:cxn ang="0">
                    <a:pos x="27" y="12"/>
                  </a:cxn>
                  <a:cxn ang="0">
                    <a:pos x="25" y="14"/>
                  </a:cxn>
                  <a:cxn ang="0">
                    <a:pos x="23" y="16"/>
                  </a:cxn>
                  <a:cxn ang="0">
                    <a:pos x="21" y="16"/>
                  </a:cxn>
                  <a:cxn ang="0">
                    <a:pos x="19" y="18"/>
                  </a:cxn>
                  <a:cxn ang="0">
                    <a:pos x="17" y="19"/>
                  </a:cxn>
                  <a:cxn ang="0">
                    <a:pos x="15" y="19"/>
                  </a:cxn>
                  <a:cxn ang="0">
                    <a:pos x="15" y="21"/>
                  </a:cxn>
                  <a:cxn ang="0">
                    <a:pos x="13" y="21"/>
                  </a:cxn>
                  <a:cxn ang="0">
                    <a:pos x="11" y="23"/>
                  </a:cxn>
                  <a:cxn ang="0">
                    <a:pos x="10" y="25"/>
                  </a:cxn>
                  <a:cxn ang="0">
                    <a:pos x="8" y="25"/>
                  </a:cxn>
                  <a:cxn ang="0">
                    <a:pos x="6" y="27"/>
                  </a:cxn>
                  <a:cxn ang="0">
                    <a:pos x="4" y="29"/>
                  </a:cxn>
                  <a:cxn ang="0">
                    <a:pos x="2" y="29"/>
                  </a:cxn>
                  <a:cxn ang="0">
                    <a:pos x="2" y="31"/>
                  </a:cxn>
                  <a:cxn ang="0">
                    <a:pos x="0" y="31"/>
                  </a:cxn>
                  <a:cxn ang="0">
                    <a:pos x="17" y="58"/>
                  </a:cxn>
                  <a:cxn ang="0">
                    <a:pos x="19" y="58"/>
                  </a:cxn>
                  <a:cxn ang="0">
                    <a:pos x="19" y="56"/>
                  </a:cxn>
                  <a:cxn ang="0">
                    <a:pos x="21" y="56"/>
                  </a:cxn>
                  <a:cxn ang="0">
                    <a:pos x="23" y="54"/>
                  </a:cxn>
                  <a:cxn ang="0">
                    <a:pos x="25" y="54"/>
                  </a:cxn>
                  <a:cxn ang="0">
                    <a:pos x="25" y="52"/>
                  </a:cxn>
                  <a:cxn ang="0">
                    <a:pos x="27" y="52"/>
                  </a:cxn>
                  <a:cxn ang="0">
                    <a:pos x="29" y="50"/>
                  </a:cxn>
                  <a:cxn ang="0">
                    <a:pos x="31" y="50"/>
                  </a:cxn>
                  <a:cxn ang="0">
                    <a:pos x="31" y="48"/>
                  </a:cxn>
                  <a:cxn ang="0">
                    <a:pos x="33" y="48"/>
                  </a:cxn>
                  <a:cxn ang="0">
                    <a:pos x="34" y="46"/>
                  </a:cxn>
                  <a:cxn ang="0">
                    <a:pos x="36" y="46"/>
                  </a:cxn>
                  <a:cxn ang="0">
                    <a:pos x="36" y="44"/>
                  </a:cxn>
                  <a:cxn ang="0">
                    <a:pos x="38" y="44"/>
                  </a:cxn>
                  <a:cxn ang="0">
                    <a:pos x="40" y="42"/>
                  </a:cxn>
                  <a:cxn ang="0">
                    <a:pos x="42" y="42"/>
                  </a:cxn>
                  <a:cxn ang="0">
                    <a:pos x="42" y="41"/>
                  </a:cxn>
                  <a:cxn ang="0">
                    <a:pos x="44" y="41"/>
                  </a:cxn>
                  <a:cxn ang="0">
                    <a:pos x="46" y="39"/>
                  </a:cxn>
                  <a:cxn ang="0">
                    <a:pos x="48" y="37"/>
                  </a:cxn>
                  <a:cxn ang="0">
                    <a:pos x="50" y="35"/>
                  </a:cxn>
                  <a:cxn ang="0">
                    <a:pos x="52" y="35"/>
                  </a:cxn>
                  <a:cxn ang="0">
                    <a:pos x="54" y="33"/>
                  </a:cxn>
                  <a:cxn ang="0">
                    <a:pos x="56" y="31"/>
                  </a:cxn>
                  <a:cxn ang="0">
                    <a:pos x="58" y="29"/>
                  </a:cxn>
                  <a:cxn ang="0">
                    <a:pos x="59" y="27"/>
                  </a:cxn>
                  <a:cxn ang="0">
                    <a:pos x="61" y="27"/>
                  </a:cxn>
                  <a:cxn ang="0">
                    <a:pos x="63" y="25"/>
                  </a:cxn>
                  <a:cxn ang="0">
                    <a:pos x="42" y="0"/>
                  </a:cxn>
                </a:cxnLst>
                <a:rect l="0" t="0" r="r" b="b"/>
                <a:pathLst>
                  <a:path w="63" h="58">
                    <a:moveTo>
                      <a:pt x="42" y="0"/>
                    </a:moveTo>
                    <a:lnTo>
                      <a:pt x="40" y="2"/>
                    </a:lnTo>
                    <a:lnTo>
                      <a:pt x="38" y="4"/>
                    </a:lnTo>
                    <a:lnTo>
                      <a:pt x="36" y="4"/>
                    </a:lnTo>
                    <a:lnTo>
                      <a:pt x="36" y="6"/>
                    </a:lnTo>
                    <a:lnTo>
                      <a:pt x="34" y="6"/>
                    </a:lnTo>
                    <a:lnTo>
                      <a:pt x="33" y="8"/>
                    </a:lnTo>
                    <a:lnTo>
                      <a:pt x="31" y="10"/>
                    </a:lnTo>
                    <a:lnTo>
                      <a:pt x="29" y="10"/>
                    </a:lnTo>
                    <a:lnTo>
                      <a:pt x="29" y="12"/>
                    </a:lnTo>
                    <a:lnTo>
                      <a:pt x="27" y="12"/>
                    </a:lnTo>
                    <a:lnTo>
                      <a:pt x="25" y="14"/>
                    </a:lnTo>
                    <a:lnTo>
                      <a:pt x="23" y="16"/>
                    </a:lnTo>
                    <a:lnTo>
                      <a:pt x="21" y="16"/>
                    </a:lnTo>
                    <a:lnTo>
                      <a:pt x="19" y="18"/>
                    </a:lnTo>
                    <a:lnTo>
                      <a:pt x="17" y="19"/>
                    </a:lnTo>
                    <a:lnTo>
                      <a:pt x="15" y="19"/>
                    </a:lnTo>
                    <a:lnTo>
                      <a:pt x="15" y="21"/>
                    </a:lnTo>
                    <a:lnTo>
                      <a:pt x="13" y="21"/>
                    </a:lnTo>
                    <a:lnTo>
                      <a:pt x="11" y="23"/>
                    </a:lnTo>
                    <a:lnTo>
                      <a:pt x="10" y="25"/>
                    </a:lnTo>
                    <a:lnTo>
                      <a:pt x="8" y="25"/>
                    </a:lnTo>
                    <a:lnTo>
                      <a:pt x="6" y="27"/>
                    </a:lnTo>
                    <a:lnTo>
                      <a:pt x="4" y="29"/>
                    </a:lnTo>
                    <a:lnTo>
                      <a:pt x="2" y="29"/>
                    </a:lnTo>
                    <a:lnTo>
                      <a:pt x="2" y="31"/>
                    </a:lnTo>
                    <a:lnTo>
                      <a:pt x="0" y="31"/>
                    </a:lnTo>
                    <a:lnTo>
                      <a:pt x="17" y="58"/>
                    </a:lnTo>
                    <a:lnTo>
                      <a:pt x="19" y="58"/>
                    </a:lnTo>
                    <a:lnTo>
                      <a:pt x="19" y="56"/>
                    </a:lnTo>
                    <a:lnTo>
                      <a:pt x="21" y="56"/>
                    </a:lnTo>
                    <a:lnTo>
                      <a:pt x="23" y="54"/>
                    </a:lnTo>
                    <a:lnTo>
                      <a:pt x="25" y="54"/>
                    </a:lnTo>
                    <a:lnTo>
                      <a:pt x="25" y="52"/>
                    </a:lnTo>
                    <a:lnTo>
                      <a:pt x="27" y="52"/>
                    </a:lnTo>
                    <a:lnTo>
                      <a:pt x="29" y="50"/>
                    </a:lnTo>
                    <a:lnTo>
                      <a:pt x="31" y="50"/>
                    </a:lnTo>
                    <a:lnTo>
                      <a:pt x="31" y="48"/>
                    </a:lnTo>
                    <a:lnTo>
                      <a:pt x="33" y="48"/>
                    </a:lnTo>
                    <a:lnTo>
                      <a:pt x="34" y="46"/>
                    </a:lnTo>
                    <a:lnTo>
                      <a:pt x="36" y="46"/>
                    </a:lnTo>
                    <a:lnTo>
                      <a:pt x="36" y="44"/>
                    </a:lnTo>
                    <a:lnTo>
                      <a:pt x="38" y="44"/>
                    </a:lnTo>
                    <a:lnTo>
                      <a:pt x="40" y="42"/>
                    </a:lnTo>
                    <a:lnTo>
                      <a:pt x="42" y="42"/>
                    </a:lnTo>
                    <a:lnTo>
                      <a:pt x="42" y="41"/>
                    </a:lnTo>
                    <a:lnTo>
                      <a:pt x="44" y="41"/>
                    </a:lnTo>
                    <a:lnTo>
                      <a:pt x="46" y="39"/>
                    </a:lnTo>
                    <a:lnTo>
                      <a:pt x="48" y="37"/>
                    </a:lnTo>
                    <a:lnTo>
                      <a:pt x="50" y="35"/>
                    </a:lnTo>
                    <a:lnTo>
                      <a:pt x="52" y="35"/>
                    </a:lnTo>
                    <a:lnTo>
                      <a:pt x="54" y="33"/>
                    </a:lnTo>
                    <a:lnTo>
                      <a:pt x="56" y="31"/>
                    </a:lnTo>
                    <a:lnTo>
                      <a:pt x="58" y="29"/>
                    </a:lnTo>
                    <a:lnTo>
                      <a:pt x="59" y="27"/>
                    </a:lnTo>
                    <a:lnTo>
                      <a:pt x="61" y="27"/>
                    </a:lnTo>
                    <a:lnTo>
                      <a:pt x="63" y="25"/>
                    </a:lnTo>
                    <a:lnTo>
                      <a:pt x="42" y="0"/>
                    </a:lnTo>
                    <a:close/>
                  </a:path>
                </a:pathLst>
              </a:custGeom>
              <a:solidFill>
                <a:srgbClr val="000000"/>
              </a:solidFill>
              <a:ln w="9525">
                <a:noFill/>
                <a:round/>
                <a:headEnd/>
                <a:tailEnd/>
              </a:ln>
            </p:spPr>
            <p:txBody>
              <a:bodyPr/>
              <a:lstStyle/>
              <a:p>
                <a:endParaRPr lang="es-CO"/>
              </a:p>
            </p:txBody>
          </p:sp>
          <p:sp>
            <p:nvSpPr>
              <p:cNvPr id="110662" name="Freeform 70"/>
              <p:cNvSpPr>
                <a:spLocks/>
              </p:cNvSpPr>
              <p:nvPr/>
            </p:nvSpPr>
            <p:spPr bwMode="auto">
              <a:xfrm>
                <a:off x="2282" y="3652"/>
                <a:ext cx="127" cy="138"/>
              </a:xfrm>
              <a:custGeom>
                <a:avLst/>
                <a:gdLst/>
                <a:ahLst/>
                <a:cxnLst>
                  <a:cxn ang="0">
                    <a:pos x="98" y="4"/>
                  </a:cxn>
                  <a:cxn ang="0">
                    <a:pos x="92" y="12"/>
                  </a:cxn>
                  <a:cxn ang="0">
                    <a:pos x="87" y="19"/>
                  </a:cxn>
                  <a:cxn ang="0">
                    <a:pos x="81" y="27"/>
                  </a:cxn>
                  <a:cxn ang="0">
                    <a:pos x="77" y="35"/>
                  </a:cxn>
                  <a:cxn ang="0">
                    <a:pos x="69" y="42"/>
                  </a:cxn>
                  <a:cxn ang="0">
                    <a:pos x="63" y="50"/>
                  </a:cxn>
                  <a:cxn ang="0">
                    <a:pos x="58" y="58"/>
                  </a:cxn>
                  <a:cxn ang="0">
                    <a:pos x="52" y="63"/>
                  </a:cxn>
                  <a:cxn ang="0">
                    <a:pos x="46" y="71"/>
                  </a:cxn>
                  <a:cxn ang="0">
                    <a:pos x="39" y="79"/>
                  </a:cxn>
                  <a:cxn ang="0">
                    <a:pos x="33" y="84"/>
                  </a:cxn>
                  <a:cxn ang="0">
                    <a:pos x="25" y="92"/>
                  </a:cxn>
                  <a:cxn ang="0">
                    <a:pos x="17" y="98"/>
                  </a:cxn>
                  <a:cxn ang="0">
                    <a:pos x="12" y="104"/>
                  </a:cxn>
                  <a:cxn ang="0">
                    <a:pos x="4" y="111"/>
                  </a:cxn>
                  <a:cxn ang="0">
                    <a:pos x="21" y="138"/>
                  </a:cxn>
                  <a:cxn ang="0">
                    <a:pos x="29" y="132"/>
                  </a:cxn>
                  <a:cxn ang="0">
                    <a:pos x="37" y="125"/>
                  </a:cxn>
                  <a:cxn ang="0">
                    <a:pos x="44" y="119"/>
                  </a:cxn>
                  <a:cxn ang="0">
                    <a:pos x="50" y="111"/>
                  </a:cxn>
                  <a:cxn ang="0">
                    <a:pos x="58" y="104"/>
                  </a:cxn>
                  <a:cxn ang="0">
                    <a:pos x="65" y="96"/>
                  </a:cxn>
                  <a:cxn ang="0">
                    <a:pos x="73" y="88"/>
                  </a:cxn>
                  <a:cxn ang="0">
                    <a:pos x="79" y="83"/>
                  </a:cxn>
                  <a:cxn ang="0">
                    <a:pos x="87" y="75"/>
                  </a:cxn>
                  <a:cxn ang="0">
                    <a:pos x="92" y="65"/>
                  </a:cxn>
                  <a:cxn ang="0">
                    <a:pos x="98" y="58"/>
                  </a:cxn>
                  <a:cxn ang="0">
                    <a:pos x="104" y="50"/>
                  </a:cxn>
                  <a:cxn ang="0">
                    <a:pos x="111" y="42"/>
                  </a:cxn>
                  <a:cxn ang="0">
                    <a:pos x="117" y="35"/>
                  </a:cxn>
                  <a:cxn ang="0">
                    <a:pos x="121" y="25"/>
                  </a:cxn>
                  <a:cxn ang="0">
                    <a:pos x="127" y="17"/>
                  </a:cxn>
                </a:cxnLst>
                <a:rect l="0" t="0" r="r" b="b"/>
                <a:pathLst>
                  <a:path w="127" h="138">
                    <a:moveTo>
                      <a:pt x="100" y="0"/>
                    </a:moveTo>
                    <a:lnTo>
                      <a:pt x="98" y="4"/>
                    </a:lnTo>
                    <a:lnTo>
                      <a:pt x="94" y="8"/>
                    </a:lnTo>
                    <a:lnTo>
                      <a:pt x="92" y="12"/>
                    </a:lnTo>
                    <a:lnTo>
                      <a:pt x="90" y="15"/>
                    </a:lnTo>
                    <a:lnTo>
                      <a:pt x="87" y="19"/>
                    </a:lnTo>
                    <a:lnTo>
                      <a:pt x="85" y="23"/>
                    </a:lnTo>
                    <a:lnTo>
                      <a:pt x="81" y="27"/>
                    </a:lnTo>
                    <a:lnTo>
                      <a:pt x="79" y="31"/>
                    </a:lnTo>
                    <a:lnTo>
                      <a:pt x="77" y="35"/>
                    </a:lnTo>
                    <a:lnTo>
                      <a:pt x="73" y="38"/>
                    </a:lnTo>
                    <a:lnTo>
                      <a:pt x="69" y="42"/>
                    </a:lnTo>
                    <a:lnTo>
                      <a:pt x="67" y="46"/>
                    </a:lnTo>
                    <a:lnTo>
                      <a:pt x="63" y="50"/>
                    </a:lnTo>
                    <a:lnTo>
                      <a:pt x="62" y="54"/>
                    </a:lnTo>
                    <a:lnTo>
                      <a:pt x="58" y="58"/>
                    </a:lnTo>
                    <a:lnTo>
                      <a:pt x="56" y="60"/>
                    </a:lnTo>
                    <a:lnTo>
                      <a:pt x="52" y="63"/>
                    </a:lnTo>
                    <a:lnTo>
                      <a:pt x="48" y="67"/>
                    </a:lnTo>
                    <a:lnTo>
                      <a:pt x="46" y="71"/>
                    </a:lnTo>
                    <a:lnTo>
                      <a:pt x="42" y="75"/>
                    </a:lnTo>
                    <a:lnTo>
                      <a:pt x="39" y="79"/>
                    </a:lnTo>
                    <a:lnTo>
                      <a:pt x="35" y="81"/>
                    </a:lnTo>
                    <a:lnTo>
                      <a:pt x="33" y="84"/>
                    </a:lnTo>
                    <a:lnTo>
                      <a:pt x="29" y="88"/>
                    </a:lnTo>
                    <a:lnTo>
                      <a:pt x="25" y="92"/>
                    </a:lnTo>
                    <a:lnTo>
                      <a:pt x="21" y="94"/>
                    </a:lnTo>
                    <a:lnTo>
                      <a:pt x="17" y="98"/>
                    </a:lnTo>
                    <a:lnTo>
                      <a:pt x="14" y="102"/>
                    </a:lnTo>
                    <a:lnTo>
                      <a:pt x="12" y="104"/>
                    </a:lnTo>
                    <a:lnTo>
                      <a:pt x="8" y="108"/>
                    </a:lnTo>
                    <a:lnTo>
                      <a:pt x="4" y="111"/>
                    </a:lnTo>
                    <a:lnTo>
                      <a:pt x="0" y="113"/>
                    </a:lnTo>
                    <a:lnTo>
                      <a:pt x="21" y="138"/>
                    </a:lnTo>
                    <a:lnTo>
                      <a:pt x="25" y="134"/>
                    </a:lnTo>
                    <a:lnTo>
                      <a:pt x="29" y="132"/>
                    </a:lnTo>
                    <a:lnTo>
                      <a:pt x="33" y="129"/>
                    </a:lnTo>
                    <a:lnTo>
                      <a:pt x="37" y="125"/>
                    </a:lnTo>
                    <a:lnTo>
                      <a:pt x="40" y="121"/>
                    </a:lnTo>
                    <a:lnTo>
                      <a:pt x="44" y="119"/>
                    </a:lnTo>
                    <a:lnTo>
                      <a:pt x="48" y="115"/>
                    </a:lnTo>
                    <a:lnTo>
                      <a:pt x="50" y="111"/>
                    </a:lnTo>
                    <a:lnTo>
                      <a:pt x="54" y="108"/>
                    </a:lnTo>
                    <a:lnTo>
                      <a:pt x="58" y="104"/>
                    </a:lnTo>
                    <a:lnTo>
                      <a:pt x="62" y="100"/>
                    </a:lnTo>
                    <a:lnTo>
                      <a:pt x="65" y="96"/>
                    </a:lnTo>
                    <a:lnTo>
                      <a:pt x="69" y="92"/>
                    </a:lnTo>
                    <a:lnTo>
                      <a:pt x="73" y="88"/>
                    </a:lnTo>
                    <a:lnTo>
                      <a:pt x="75" y="86"/>
                    </a:lnTo>
                    <a:lnTo>
                      <a:pt x="79" y="83"/>
                    </a:lnTo>
                    <a:lnTo>
                      <a:pt x="83" y="79"/>
                    </a:lnTo>
                    <a:lnTo>
                      <a:pt x="87" y="75"/>
                    </a:lnTo>
                    <a:lnTo>
                      <a:pt x="88" y="71"/>
                    </a:lnTo>
                    <a:lnTo>
                      <a:pt x="92" y="65"/>
                    </a:lnTo>
                    <a:lnTo>
                      <a:pt x="96" y="61"/>
                    </a:lnTo>
                    <a:lnTo>
                      <a:pt x="98" y="58"/>
                    </a:lnTo>
                    <a:lnTo>
                      <a:pt x="102" y="54"/>
                    </a:lnTo>
                    <a:lnTo>
                      <a:pt x="104" y="50"/>
                    </a:lnTo>
                    <a:lnTo>
                      <a:pt x="108" y="46"/>
                    </a:lnTo>
                    <a:lnTo>
                      <a:pt x="111" y="42"/>
                    </a:lnTo>
                    <a:lnTo>
                      <a:pt x="113" y="38"/>
                    </a:lnTo>
                    <a:lnTo>
                      <a:pt x="117" y="35"/>
                    </a:lnTo>
                    <a:lnTo>
                      <a:pt x="119" y="31"/>
                    </a:lnTo>
                    <a:lnTo>
                      <a:pt x="121" y="25"/>
                    </a:lnTo>
                    <a:lnTo>
                      <a:pt x="125" y="21"/>
                    </a:lnTo>
                    <a:lnTo>
                      <a:pt x="127" y="17"/>
                    </a:lnTo>
                    <a:lnTo>
                      <a:pt x="100" y="0"/>
                    </a:lnTo>
                    <a:close/>
                  </a:path>
                </a:pathLst>
              </a:custGeom>
              <a:solidFill>
                <a:srgbClr val="000000"/>
              </a:solidFill>
              <a:ln w="9525">
                <a:noFill/>
                <a:round/>
                <a:headEnd/>
                <a:tailEnd/>
              </a:ln>
            </p:spPr>
            <p:txBody>
              <a:bodyPr/>
              <a:lstStyle/>
              <a:p>
                <a:endParaRPr lang="es-CO"/>
              </a:p>
            </p:txBody>
          </p:sp>
          <p:sp>
            <p:nvSpPr>
              <p:cNvPr id="110663" name="Freeform 71"/>
              <p:cNvSpPr>
                <a:spLocks/>
              </p:cNvSpPr>
              <p:nvPr/>
            </p:nvSpPr>
            <p:spPr bwMode="auto">
              <a:xfrm>
                <a:off x="2382" y="3631"/>
                <a:ext cx="42" cy="38"/>
              </a:xfrm>
              <a:custGeom>
                <a:avLst/>
                <a:gdLst/>
                <a:ahLst/>
                <a:cxnLst>
                  <a:cxn ang="0">
                    <a:pos x="13" y="0"/>
                  </a:cxn>
                  <a:cxn ang="0">
                    <a:pos x="13" y="2"/>
                  </a:cxn>
                  <a:cxn ang="0">
                    <a:pos x="11" y="2"/>
                  </a:cxn>
                  <a:cxn ang="0">
                    <a:pos x="11" y="4"/>
                  </a:cxn>
                  <a:cxn ang="0">
                    <a:pos x="10" y="6"/>
                  </a:cxn>
                  <a:cxn ang="0">
                    <a:pos x="10" y="8"/>
                  </a:cxn>
                  <a:cxn ang="0">
                    <a:pos x="8" y="8"/>
                  </a:cxn>
                  <a:cxn ang="0">
                    <a:pos x="8" y="10"/>
                  </a:cxn>
                  <a:cxn ang="0">
                    <a:pos x="8" y="11"/>
                  </a:cxn>
                  <a:cxn ang="0">
                    <a:pos x="6" y="11"/>
                  </a:cxn>
                  <a:cxn ang="0">
                    <a:pos x="6" y="13"/>
                  </a:cxn>
                  <a:cxn ang="0">
                    <a:pos x="4" y="13"/>
                  </a:cxn>
                  <a:cxn ang="0">
                    <a:pos x="4" y="15"/>
                  </a:cxn>
                  <a:cxn ang="0">
                    <a:pos x="2" y="17"/>
                  </a:cxn>
                  <a:cxn ang="0">
                    <a:pos x="2" y="19"/>
                  </a:cxn>
                  <a:cxn ang="0">
                    <a:pos x="0" y="21"/>
                  </a:cxn>
                  <a:cxn ang="0">
                    <a:pos x="27" y="38"/>
                  </a:cxn>
                  <a:cxn ang="0">
                    <a:pos x="29" y="38"/>
                  </a:cxn>
                  <a:cxn ang="0">
                    <a:pos x="29" y="36"/>
                  </a:cxn>
                  <a:cxn ang="0">
                    <a:pos x="29" y="35"/>
                  </a:cxn>
                  <a:cxn ang="0">
                    <a:pos x="31" y="35"/>
                  </a:cxn>
                  <a:cxn ang="0">
                    <a:pos x="31" y="33"/>
                  </a:cxn>
                  <a:cxn ang="0">
                    <a:pos x="33" y="31"/>
                  </a:cxn>
                  <a:cxn ang="0">
                    <a:pos x="33" y="29"/>
                  </a:cxn>
                  <a:cxn ang="0">
                    <a:pos x="34" y="29"/>
                  </a:cxn>
                  <a:cxn ang="0">
                    <a:pos x="34" y="27"/>
                  </a:cxn>
                  <a:cxn ang="0">
                    <a:pos x="36" y="25"/>
                  </a:cxn>
                  <a:cxn ang="0">
                    <a:pos x="36" y="23"/>
                  </a:cxn>
                  <a:cxn ang="0">
                    <a:pos x="38" y="23"/>
                  </a:cxn>
                  <a:cxn ang="0">
                    <a:pos x="38" y="21"/>
                  </a:cxn>
                  <a:cxn ang="0">
                    <a:pos x="38" y="19"/>
                  </a:cxn>
                  <a:cxn ang="0">
                    <a:pos x="40" y="19"/>
                  </a:cxn>
                  <a:cxn ang="0">
                    <a:pos x="40" y="17"/>
                  </a:cxn>
                  <a:cxn ang="0">
                    <a:pos x="42" y="15"/>
                  </a:cxn>
                  <a:cxn ang="0">
                    <a:pos x="13" y="0"/>
                  </a:cxn>
                </a:cxnLst>
                <a:rect l="0" t="0" r="r" b="b"/>
                <a:pathLst>
                  <a:path w="42" h="38">
                    <a:moveTo>
                      <a:pt x="13" y="0"/>
                    </a:moveTo>
                    <a:lnTo>
                      <a:pt x="13" y="2"/>
                    </a:lnTo>
                    <a:lnTo>
                      <a:pt x="11" y="2"/>
                    </a:lnTo>
                    <a:lnTo>
                      <a:pt x="11" y="4"/>
                    </a:lnTo>
                    <a:lnTo>
                      <a:pt x="10" y="6"/>
                    </a:lnTo>
                    <a:lnTo>
                      <a:pt x="10" y="8"/>
                    </a:lnTo>
                    <a:lnTo>
                      <a:pt x="8" y="8"/>
                    </a:lnTo>
                    <a:lnTo>
                      <a:pt x="8" y="10"/>
                    </a:lnTo>
                    <a:lnTo>
                      <a:pt x="8" y="11"/>
                    </a:lnTo>
                    <a:lnTo>
                      <a:pt x="6" y="11"/>
                    </a:lnTo>
                    <a:lnTo>
                      <a:pt x="6" y="13"/>
                    </a:lnTo>
                    <a:lnTo>
                      <a:pt x="4" y="13"/>
                    </a:lnTo>
                    <a:lnTo>
                      <a:pt x="4" y="15"/>
                    </a:lnTo>
                    <a:lnTo>
                      <a:pt x="2" y="17"/>
                    </a:lnTo>
                    <a:lnTo>
                      <a:pt x="2" y="19"/>
                    </a:lnTo>
                    <a:lnTo>
                      <a:pt x="0" y="21"/>
                    </a:lnTo>
                    <a:lnTo>
                      <a:pt x="27" y="38"/>
                    </a:lnTo>
                    <a:lnTo>
                      <a:pt x="29" y="38"/>
                    </a:lnTo>
                    <a:lnTo>
                      <a:pt x="29" y="36"/>
                    </a:lnTo>
                    <a:lnTo>
                      <a:pt x="29" y="35"/>
                    </a:lnTo>
                    <a:lnTo>
                      <a:pt x="31" y="35"/>
                    </a:lnTo>
                    <a:lnTo>
                      <a:pt x="31" y="33"/>
                    </a:lnTo>
                    <a:lnTo>
                      <a:pt x="33" y="31"/>
                    </a:lnTo>
                    <a:lnTo>
                      <a:pt x="33" y="29"/>
                    </a:lnTo>
                    <a:lnTo>
                      <a:pt x="34" y="29"/>
                    </a:lnTo>
                    <a:lnTo>
                      <a:pt x="34" y="27"/>
                    </a:lnTo>
                    <a:lnTo>
                      <a:pt x="36" y="25"/>
                    </a:lnTo>
                    <a:lnTo>
                      <a:pt x="36" y="23"/>
                    </a:lnTo>
                    <a:lnTo>
                      <a:pt x="38" y="23"/>
                    </a:lnTo>
                    <a:lnTo>
                      <a:pt x="38" y="21"/>
                    </a:lnTo>
                    <a:lnTo>
                      <a:pt x="38" y="19"/>
                    </a:lnTo>
                    <a:lnTo>
                      <a:pt x="40" y="19"/>
                    </a:lnTo>
                    <a:lnTo>
                      <a:pt x="40" y="17"/>
                    </a:lnTo>
                    <a:lnTo>
                      <a:pt x="42" y="15"/>
                    </a:lnTo>
                    <a:lnTo>
                      <a:pt x="13" y="0"/>
                    </a:lnTo>
                    <a:close/>
                  </a:path>
                </a:pathLst>
              </a:custGeom>
              <a:solidFill>
                <a:srgbClr val="000000"/>
              </a:solidFill>
              <a:ln w="9525">
                <a:noFill/>
                <a:round/>
                <a:headEnd/>
                <a:tailEnd/>
              </a:ln>
            </p:spPr>
            <p:txBody>
              <a:bodyPr/>
              <a:lstStyle/>
              <a:p>
                <a:endParaRPr lang="es-CO"/>
              </a:p>
            </p:txBody>
          </p:sp>
          <p:sp>
            <p:nvSpPr>
              <p:cNvPr id="110664" name="Freeform 72"/>
              <p:cNvSpPr>
                <a:spLocks/>
              </p:cNvSpPr>
              <p:nvPr/>
            </p:nvSpPr>
            <p:spPr bwMode="auto">
              <a:xfrm>
                <a:off x="2395" y="3464"/>
                <a:ext cx="91" cy="182"/>
              </a:xfrm>
              <a:custGeom>
                <a:avLst/>
                <a:gdLst/>
                <a:ahLst/>
                <a:cxnLst>
                  <a:cxn ang="0">
                    <a:pos x="58" y="6"/>
                  </a:cxn>
                  <a:cxn ang="0">
                    <a:pos x="56" y="17"/>
                  </a:cxn>
                  <a:cxn ang="0">
                    <a:pos x="54" y="27"/>
                  </a:cxn>
                  <a:cxn ang="0">
                    <a:pos x="52" y="38"/>
                  </a:cxn>
                  <a:cxn ang="0">
                    <a:pos x="48" y="50"/>
                  </a:cxn>
                  <a:cxn ang="0">
                    <a:pos x="46" y="60"/>
                  </a:cxn>
                  <a:cxn ang="0">
                    <a:pos x="43" y="71"/>
                  </a:cxn>
                  <a:cxn ang="0">
                    <a:pos x="39" y="81"/>
                  </a:cxn>
                  <a:cxn ang="0">
                    <a:pos x="35" y="92"/>
                  </a:cxn>
                  <a:cxn ang="0">
                    <a:pos x="31" y="102"/>
                  </a:cxn>
                  <a:cxn ang="0">
                    <a:pos x="27" y="111"/>
                  </a:cxn>
                  <a:cxn ang="0">
                    <a:pos x="23" y="123"/>
                  </a:cxn>
                  <a:cxn ang="0">
                    <a:pos x="18" y="132"/>
                  </a:cxn>
                  <a:cxn ang="0">
                    <a:pos x="14" y="142"/>
                  </a:cxn>
                  <a:cxn ang="0">
                    <a:pos x="8" y="152"/>
                  </a:cxn>
                  <a:cxn ang="0">
                    <a:pos x="4" y="161"/>
                  </a:cxn>
                  <a:cxn ang="0">
                    <a:pos x="29" y="182"/>
                  </a:cxn>
                  <a:cxn ang="0">
                    <a:pos x="35" y="173"/>
                  </a:cxn>
                  <a:cxn ang="0">
                    <a:pos x="41" y="161"/>
                  </a:cxn>
                  <a:cxn ang="0">
                    <a:pos x="44" y="152"/>
                  </a:cxn>
                  <a:cxn ang="0">
                    <a:pos x="50" y="140"/>
                  </a:cxn>
                  <a:cxn ang="0">
                    <a:pos x="54" y="131"/>
                  </a:cxn>
                  <a:cxn ang="0">
                    <a:pos x="60" y="119"/>
                  </a:cxn>
                  <a:cxn ang="0">
                    <a:pos x="64" y="107"/>
                  </a:cxn>
                  <a:cxn ang="0">
                    <a:pos x="68" y="98"/>
                  </a:cxn>
                  <a:cxn ang="0">
                    <a:pos x="71" y="86"/>
                  </a:cxn>
                  <a:cxn ang="0">
                    <a:pos x="75" y="75"/>
                  </a:cxn>
                  <a:cxn ang="0">
                    <a:pos x="77" y="63"/>
                  </a:cxn>
                  <a:cxn ang="0">
                    <a:pos x="81" y="52"/>
                  </a:cxn>
                  <a:cxn ang="0">
                    <a:pos x="85" y="40"/>
                  </a:cxn>
                  <a:cxn ang="0">
                    <a:pos x="87" y="29"/>
                  </a:cxn>
                  <a:cxn ang="0">
                    <a:pos x="89" y="17"/>
                  </a:cxn>
                  <a:cxn ang="0">
                    <a:pos x="91" y="6"/>
                  </a:cxn>
                </a:cxnLst>
                <a:rect l="0" t="0" r="r" b="b"/>
                <a:pathLst>
                  <a:path w="91" h="182">
                    <a:moveTo>
                      <a:pt x="60" y="0"/>
                    </a:moveTo>
                    <a:lnTo>
                      <a:pt x="58" y="6"/>
                    </a:lnTo>
                    <a:lnTo>
                      <a:pt x="58" y="12"/>
                    </a:lnTo>
                    <a:lnTo>
                      <a:pt x="56" y="17"/>
                    </a:lnTo>
                    <a:lnTo>
                      <a:pt x="54" y="23"/>
                    </a:lnTo>
                    <a:lnTo>
                      <a:pt x="54" y="27"/>
                    </a:lnTo>
                    <a:lnTo>
                      <a:pt x="52" y="33"/>
                    </a:lnTo>
                    <a:lnTo>
                      <a:pt x="52" y="38"/>
                    </a:lnTo>
                    <a:lnTo>
                      <a:pt x="50" y="44"/>
                    </a:lnTo>
                    <a:lnTo>
                      <a:pt x="48" y="50"/>
                    </a:lnTo>
                    <a:lnTo>
                      <a:pt x="46" y="54"/>
                    </a:lnTo>
                    <a:lnTo>
                      <a:pt x="46" y="60"/>
                    </a:lnTo>
                    <a:lnTo>
                      <a:pt x="44" y="65"/>
                    </a:lnTo>
                    <a:lnTo>
                      <a:pt x="43" y="71"/>
                    </a:lnTo>
                    <a:lnTo>
                      <a:pt x="41" y="77"/>
                    </a:lnTo>
                    <a:lnTo>
                      <a:pt x="39" y="81"/>
                    </a:lnTo>
                    <a:lnTo>
                      <a:pt x="37" y="86"/>
                    </a:lnTo>
                    <a:lnTo>
                      <a:pt x="35" y="92"/>
                    </a:lnTo>
                    <a:lnTo>
                      <a:pt x="33" y="96"/>
                    </a:lnTo>
                    <a:lnTo>
                      <a:pt x="31" y="102"/>
                    </a:lnTo>
                    <a:lnTo>
                      <a:pt x="29" y="107"/>
                    </a:lnTo>
                    <a:lnTo>
                      <a:pt x="27" y="111"/>
                    </a:lnTo>
                    <a:lnTo>
                      <a:pt x="25" y="117"/>
                    </a:lnTo>
                    <a:lnTo>
                      <a:pt x="23" y="123"/>
                    </a:lnTo>
                    <a:lnTo>
                      <a:pt x="21" y="127"/>
                    </a:lnTo>
                    <a:lnTo>
                      <a:pt x="18" y="132"/>
                    </a:lnTo>
                    <a:lnTo>
                      <a:pt x="16" y="138"/>
                    </a:lnTo>
                    <a:lnTo>
                      <a:pt x="14" y="142"/>
                    </a:lnTo>
                    <a:lnTo>
                      <a:pt x="12" y="148"/>
                    </a:lnTo>
                    <a:lnTo>
                      <a:pt x="8" y="152"/>
                    </a:lnTo>
                    <a:lnTo>
                      <a:pt x="6" y="157"/>
                    </a:lnTo>
                    <a:lnTo>
                      <a:pt x="4" y="161"/>
                    </a:lnTo>
                    <a:lnTo>
                      <a:pt x="0" y="167"/>
                    </a:lnTo>
                    <a:lnTo>
                      <a:pt x="29" y="182"/>
                    </a:lnTo>
                    <a:lnTo>
                      <a:pt x="31" y="178"/>
                    </a:lnTo>
                    <a:lnTo>
                      <a:pt x="35" y="173"/>
                    </a:lnTo>
                    <a:lnTo>
                      <a:pt x="37" y="167"/>
                    </a:lnTo>
                    <a:lnTo>
                      <a:pt x="41" y="161"/>
                    </a:lnTo>
                    <a:lnTo>
                      <a:pt x="43" y="157"/>
                    </a:lnTo>
                    <a:lnTo>
                      <a:pt x="44" y="152"/>
                    </a:lnTo>
                    <a:lnTo>
                      <a:pt x="48" y="146"/>
                    </a:lnTo>
                    <a:lnTo>
                      <a:pt x="50" y="140"/>
                    </a:lnTo>
                    <a:lnTo>
                      <a:pt x="52" y="134"/>
                    </a:lnTo>
                    <a:lnTo>
                      <a:pt x="54" y="131"/>
                    </a:lnTo>
                    <a:lnTo>
                      <a:pt x="56" y="125"/>
                    </a:lnTo>
                    <a:lnTo>
                      <a:pt x="60" y="119"/>
                    </a:lnTo>
                    <a:lnTo>
                      <a:pt x="62" y="113"/>
                    </a:lnTo>
                    <a:lnTo>
                      <a:pt x="64" y="107"/>
                    </a:lnTo>
                    <a:lnTo>
                      <a:pt x="66" y="102"/>
                    </a:lnTo>
                    <a:lnTo>
                      <a:pt x="68" y="98"/>
                    </a:lnTo>
                    <a:lnTo>
                      <a:pt x="69" y="92"/>
                    </a:lnTo>
                    <a:lnTo>
                      <a:pt x="71" y="86"/>
                    </a:lnTo>
                    <a:lnTo>
                      <a:pt x="73" y="81"/>
                    </a:lnTo>
                    <a:lnTo>
                      <a:pt x="75" y="75"/>
                    </a:lnTo>
                    <a:lnTo>
                      <a:pt x="77" y="69"/>
                    </a:lnTo>
                    <a:lnTo>
                      <a:pt x="77" y="63"/>
                    </a:lnTo>
                    <a:lnTo>
                      <a:pt x="79" y="58"/>
                    </a:lnTo>
                    <a:lnTo>
                      <a:pt x="81" y="52"/>
                    </a:lnTo>
                    <a:lnTo>
                      <a:pt x="83" y="46"/>
                    </a:lnTo>
                    <a:lnTo>
                      <a:pt x="85" y="40"/>
                    </a:lnTo>
                    <a:lnTo>
                      <a:pt x="85" y="35"/>
                    </a:lnTo>
                    <a:lnTo>
                      <a:pt x="87" y="29"/>
                    </a:lnTo>
                    <a:lnTo>
                      <a:pt x="89" y="23"/>
                    </a:lnTo>
                    <a:lnTo>
                      <a:pt x="89" y="17"/>
                    </a:lnTo>
                    <a:lnTo>
                      <a:pt x="91" y="12"/>
                    </a:lnTo>
                    <a:lnTo>
                      <a:pt x="91" y="6"/>
                    </a:lnTo>
                    <a:lnTo>
                      <a:pt x="60" y="0"/>
                    </a:lnTo>
                    <a:close/>
                  </a:path>
                </a:pathLst>
              </a:custGeom>
              <a:solidFill>
                <a:srgbClr val="000000"/>
              </a:solidFill>
              <a:ln w="9525">
                <a:noFill/>
                <a:round/>
                <a:headEnd/>
                <a:tailEnd/>
              </a:ln>
            </p:spPr>
            <p:txBody>
              <a:bodyPr/>
              <a:lstStyle/>
              <a:p>
                <a:endParaRPr lang="es-CO"/>
              </a:p>
            </p:txBody>
          </p:sp>
          <p:sp>
            <p:nvSpPr>
              <p:cNvPr id="110665" name="Freeform 73"/>
              <p:cNvSpPr>
                <a:spLocks/>
              </p:cNvSpPr>
              <p:nvPr/>
            </p:nvSpPr>
            <p:spPr bwMode="auto">
              <a:xfrm>
                <a:off x="2455" y="3439"/>
                <a:ext cx="34" cy="31"/>
              </a:xfrm>
              <a:custGeom>
                <a:avLst/>
                <a:gdLst/>
                <a:ahLst/>
                <a:cxnLst>
                  <a:cxn ang="0">
                    <a:pos x="4" y="0"/>
                  </a:cxn>
                  <a:cxn ang="0">
                    <a:pos x="4" y="2"/>
                  </a:cxn>
                  <a:cxn ang="0">
                    <a:pos x="4" y="4"/>
                  </a:cxn>
                  <a:cxn ang="0">
                    <a:pos x="2" y="4"/>
                  </a:cxn>
                  <a:cxn ang="0">
                    <a:pos x="2" y="6"/>
                  </a:cxn>
                  <a:cxn ang="0">
                    <a:pos x="2" y="8"/>
                  </a:cxn>
                  <a:cxn ang="0">
                    <a:pos x="2" y="10"/>
                  </a:cxn>
                  <a:cxn ang="0">
                    <a:pos x="2" y="12"/>
                  </a:cxn>
                  <a:cxn ang="0">
                    <a:pos x="2" y="14"/>
                  </a:cxn>
                  <a:cxn ang="0">
                    <a:pos x="2" y="15"/>
                  </a:cxn>
                  <a:cxn ang="0">
                    <a:pos x="2" y="17"/>
                  </a:cxn>
                  <a:cxn ang="0">
                    <a:pos x="0" y="17"/>
                  </a:cxn>
                  <a:cxn ang="0">
                    <a:pos x="0" y="19"/>
                  </a:cxn>
                  <a:cxn ang="0">
                    <a:pos x="0" y="21"/>
                  </a:cxn>
                  <a:cxn ang="0">
                    <a:pos x="0" y="23"/>
                  </a:cxn>
                  <a:cxn ang="0">
                    <a:pos x="0" y="25"/>
                  </a:cxn>
                  <a:cxn ang="0">
                    <a:pos x="31" y="31"/>
                  </a:cxn>
                  <a:cxn ang="0">
                    <a:pos x="31" y="29"/>
                  </a:cxn>
                  <a:cxn ang="0">
                    <a:pos x="32" y="27"/>
                  </a:cxn>
                  <a:cxn ang="0">
                    <a:pos x="32" y="25"/>
                  </a:cxn>
                  <a:cxn ang="0">
                    <a:pos x="32" y="23"/>
                  </a:cxn>
                  <a:cxn ang="0">
                    <a:pos x="32" y="21"/>
                  </a:cxn>
                  <a:cxn ang="0">
                    <a:pos x="32" y="19"/>
                  </a:cxn>
                  <a:cxn ang="0">
                    <a:pos x="32" y="17"/>
                  </a:cxn>
                  <a:cxn ang="0">
                    <a:pos x="34" y="15"/>
                  </a:cxn>
                  <a:cxn ang="0">
                    <a:pos x="34" y="14"/>
                  </a:cxn>
                  <a:cxn ang="0">
                    <a:pos x="34" y="12"/>
                  </a:cxn>
                  <a:cxn ang="0">
                    <a:pos x="34" y="10"/>
                  </a:cxn>
                  <a:cxn ang="0">
                    <a:pos x="34" y="8"/>
                  </a:cxn>
                  <a:cxn ang="0">
                    <a:pos x="34" y="6"/>
                  </a:cxn>
                  <a:cxn ang="0">
                    <a:pos x="34" y="4"/>
                  </a:cxn>
                  <a:cxn ang="0">
                    <a:pos x="4" y="0"/>
                  </a:cxn>
                </a:cxnLst>
                <a:rect l="0" t="0" r="r" b="b"/>
                <a:pathLst>
                  <a:path w="34" h="31">
                    <a:moveTo>
                      <a:pt x="4" y="0"/>
                    </a:moveTo>
                    <a:lnTo>
                      <a:pt x="4" y="2"/>
                    </a:lnTo>
                    <a:lnTo>
                      <a:pt x="4" y="4"/>
                    </a:lnTo>
                    <a:lnTo>
                      <a:pt x="2" y="4"/>
                    </a:lnTo>
                    <a:lnTo>
                      <a:pt x="2" y="6"/>
                    </a:lnTo>
                    <a:lnTo>
                      <a:pt x="2" y="8"/>
                    </a:lnTo>
                    <a:lnTo>
                      <a:pt x="2" y="10"/>
                    </a:lnTo>
                    <a:lnTo>
                      <a:pt x="2" y="12"/>
                    </a:lnTo>
                    <a:lnTo>
                      <a:pt x="2" y="14"/>
                    </a:lnTo>
                    <a:lnTo>
                      <a:pt x="2" y="15"/>
                    </a:lnTo>
                    <a:lnTo>
                      <a:pt x="2" y="17"/>
                    </a:lnTo>
                    <a:lnTo>
                      <a:pt x="0" y="17"/>
                    </a:lnTo>
                    <a:lnTo>
                      <a:pt x="0" y="19"/>
                    </a:lnTo>
                    <a:lnTo>
                      <a:pt x="0" y="21"/>
                    </a:lnTo>
                    <a:lnTo>
                      <a:pt x="0" y="23"/>
                    </a:lnTo>
                    <a:lnTo>
                      <a:pt x="0" y="25"/>
                    </a:lnTo>
                    <a:lnTo>
                      <a:pt x="31" y="31"/>
                    </a:lnTo>
                    <a:lnTo>
                      <a:pt x="31" y="29"/>
                    </a:lnTo>
                    <a:lnTo>
                      <a:pt x="32" y="27"/>
                    </a:lnTo>
                    <a:lnTo>
                      <a:pt x="32" y="25"/>
                    </a:lnTo>
                    <a:lnTo>
                      <a:pt x="32" y="23"/>
                    </a:lnTo>
                    <a:lnTo>
                      <a:pt x="32" y="21"/>
                    </a:lnTo>
                    <a:lnTo>
                      <a:pt x="32" y="19"/>
                    </a:lnTo>
                    <a:lnTo>
                      <a:pt x="32" y="17"/>
                    </a:lnTo>
                    <a:lnTo>
                      <a:pt x="34" y="15"/>
                    </a:lnTo>
                    <a:lnTo>
                      <a:pt x="34" y="14"/>
                    </a:lnTo>
                    <a:lnTo>
                      <a:pt x="34" y="12"/>
                    </a:lnTo>
                    <a:lnTo>
                      <a:pt x="34" y="10"/>
                    </a:lnTo>
                    <a:lnTo>
                      <a:pt x="34" y="8"/>
                    </a:lnTo>
                    <a:lnTo>
                      <a:pt x="34" y="6"/>
                    </a:lnTo>
                    <a:lnTo>
                      <a:pt x="34" y="4"/>
                    </a:lnTo>
                    <a:lnTo>
                      <a:pt x="4" y="0"/>
                    </a:lnTo>
                    <a:close/>
                  </a:path>
                </a:pathLst>
              </a:custGeom>
              <a:solidFill>
                <a:srgbClr val="000000"/>
              </a:solidFill>
              <a:ln w="9525">
                <a:noFill/>
                <a:round/>
                <a:headEnd/>
                <a:tailEnd/>
              </a:ln>
            </p:spPr>
            <p:txBody>
              <a:bodyPr/>
              <a:lstStyle/>
              <a:p>
                <a:endParaRPr lang="es-CO"/>
              </a:p>
            </p:txBody>
          </p:sp>
          <p:sp>
            <p:nvSpPr>
              <p:cNvPr id="110666" name="Freeform 74"/>
              <p:cNvSpPr>
                <a:spLocks/>
              </p:cNvSpPr>
              <p:nvPr/>
            </p:nvSpPr>
            <p:spPr bwMode="auto">
              <a:xfrm>
                <a:off x="2459" y="3389"/>
                <a:ext cx="36" cy="54"/>
              </a:xfrm>
              <a:custGeom>
                <a:avLst/>
                <a:gdLst/>
                <a:ahLst/>
                <a:cxnLst>
                  <a:cxn ang="0">
                    <a:pos x="4" y="0"/>
                  </a:cxn>
                  <a:cxn ang="0">
                    <a:pos x="4" y="2"/>
                  </a:cxn>
                  <a:cxn ang="0">
                    <a:pos x="4" y="4"/>
                  </a:cxn>
                  <a:cxn ang="0">
                    <a:pos x="4" y="6"/>
                  </a:cxn>
                  <a:cxn ang="0">
                    <a:pos x="4" y="8"/>
                  </a:cxn>
                  <a:cxn ang="0">
                    <a:pos x="4" y="10"/>
                  </a:cxn>
                  <a:cxn ang="0">
                    <a:pos x="4" y="12"/>
                  </a:cxn>
                  <a:cxn ang="0">
                    <a:pos x="2" y="14"/>
                  </a:cxn>
                  <a:cxn ang="0">
                    <a:pos x="2" y="16"/>
                  </a:cxn>
                  <a:cxn ang="0">
                    <a:pos x="2" y="18"/>
                  </a:cxn>
                  <a:cxn ang="0">
                    <a:pos x="2" y="19"/>
                  </a:cxn>
                  <a:cxn ang="0">
                    <a:pos x="2" y="21"/>
                  </a:cxn>
                  <a:cxn ang="0">
                    <a:pos x="2" y="23"/>
                  </a:cxn>
                  <a:cxn ang="0">
                    <a:pos x="2" y="25"/>
                  </a:cxn>
                  <a:cxn ang="0">
                    <a:pos x="2" y="27"/>
                  </a:cxn>
                  <a:cxn ang="0">
                    <a:pos x="2" y="29"/>
                  </a:cxn>
                  <a:cxn ang="0">
                    <a:pos x="2" y="31"/>
                  </a:cxn>
                  <a:cxn ang="0">
                    <a:pos x="2" y="33"/>
                  </a:cxn>
                  <a:cxn ang="0">
                    <a:pos x="2" y="35"/>
                  </a:cxn>
                  <a:cxn ang="0">
                    <a:pos x="2" y="37"/>
                  </a:cxn>
                  <a:cxn ang="0">
                    <a:pos x="2" y="39"/>
                  </a:cxn>
                  <a:cxn ang="0">
                    <a:pos x="0" y="41"/>
                  </a:cxn>
                  <a:cxn ang="0">
                    <a:pos x="0" y="42"/>
                  </a:cxn>
                  <a:cxn ang="0">
                    <a:pos x="0" y="44"/>
                  </a:cxn>
                  <a:cxn ang="0">
                    <a:pos x="0" y="46"/>
                  </a:cxn>
                  <a:cxn ang="0">
                    <a:pos x="0" y="48"/>
                  </a:cxn>
                  <a:cxn ang="0">
                    <a:pos x="0" y="50"/>
                  </a:cxn>
                  <a:cxn ang="0">
                    <a:pos x="30" y="54"/>
                  </a:cxn>
                  <a:cxn ang="0">
                    <a:pos x="32" y="54"/>
                  </a:cxn>
                  <a:cxn ang="0">
                    <a:pos x="32" y="52"/>
                  </a:cxn>
                  <a:cxn ang="0">
                    <a:pos x="32" y="50"/>
                  </a:cxn>
                  <a:cxn ang="0">
                    <a:pos x="32" y="48"/>
                  </a:cxn>
                  <a:cxn ang="0">
                    <a:pos x="32" y="46"/>
                  </a:cxn>
                  <a:cxn ang="0">
                    <a:pos x="32" y="44"/>
                  </a:cxn>
                  <a:cxn ang="0">
                    <a:pos x="32" y="42"/>
                  </a:cxn>
                  <a:cxn ang="0">
                    <a:pos x="32" y="41"/>
                  </a:cxn>
                  <a:cxn ang="0">
                    <a:pos x="32" y="39"/>
                  </a:cxn>
                  <a:cxn ang="0">
                    <a:pos x="32" y="37"/>
                  </a:cxn>
                  <a:cxn ang="0">
                    <a:pos x="34" y="35"/>
                  </a:cxn>
                  <a:cxn ang="0">
                    <a:pos x="34" y="33"/>
                  </a:cxn>
                  <a:cxn ang="0">
                    <a:pos x="34" y="31"/>
                  </a:cxn>
                  <a:cxn ang="0">
                    <a:pos x="34" y="29"/>
                  </a:cxn>
                  <a:cxn ang="0">
                    <a:pos x="34" y="27"/>
                  </a:cxn>
                  <a:cxn ang="0">
                    <a:pos x="34" y="25"/>
                  </a:cxn>
                  <a:cxn ang="0">
                    <a:pos x="34" y="23"/>
                  </a:cxn>
                  <a:cxn ang="0">
                    <a:pos x="34" y="21"/>
                  </a:cxn>
                  <a:cxn ang="0">
                    <a:pos x="34" y="19"/>
                  </a:cxn>
                  <a:cxn ang="0">
                    <a:pos x="34" y="18"/>
                  </a:cxn>
                  <a:cxn ang="0">
                    <a:pos x="34" y="16"/>
                  </a:cxn>
                  <a:cxn ang="0">
                    <a:pos x="34" y="14"/>
                  </a:cxn>
                  <a:cxn ang="0">
                    <a:pos x="34" y="12"/>
                  </a:cxn>
                  <a:cxn ang="0">
                    <a:pos x="34" y="10"/>
                  </a:cxn>
                  <a:cxn ang="0">
                    <a:pos x="34" y="8"/>
                  </a:cxn>
                  <a:cxn ang="0">
                    <a:pos x="34" y="6"/>
                  </a:cxn>
                  <a:cxn ang="0">
                    <a:pos x="36" y="4"/>
                  </a:cxn>
                  <a:cxn ang="0">
                    <a:pos x="36" y="2"/>
                  </a:cxn>
                  <a:cxn ang="0">
                    <a:pos x="36" y="0"/>
                  </a:cxn>
                  <a:cxn ang="0">
                    <a:pos x="4" y="0"/>
                  </a:cxn>
                </a:cxnLst>
                <a:rect l="0" t="0" r="r" b="b"/>
                <a:pathLst>
                  <a:path w="36" h="54">
                    <a:moveTo>
                      <a:pt x="4" y="0"/>
                    </a:moveTo>
                    <a:lnTo>
                      <a:pt x="4" y="2"/>
                    </a:lnTo>
                    <a:lnTo>
                      <a:pt x="4" y="4"/>
                    </a:lnTo>
                    <a:lnTo>
                      <a:pt x="4" y="6"/>
                    </a:lnTo>
                    <a:lnTo>
                      <a:pt x="4" y="8"/>
                    </a:lnTo>
                    <a:lnTo>
                      <a:pt x="4" y="10"/>
                    </a:lnTo>
                    <a:lnTo>
                      <a:pt x="4" y="12"/>
                    </a:lnTo>
                    <a:lnTo>
                      <a:pt x="2" y="14"/>
                    </a:lnTo>
                    <a:lnTo>
                      <a:pt x="2" y="16"/>
                    </a:lnTo>
                    <a:lnTo>
                      <a:pt x="2" y="18"/>
                    </a:lnTo>
                    <a:lnTo>
                      <a:pt x="2" y="19"/>
                    </a:lnTo>
                    <a:lnTo>
                      <a:pt x="2" y="21"/>
                    </a:lnTo>
                    <a:lnTo>
                      <a:pt x="2" y="23"/>
                    </a:lnTo>
                    <a:lnTo>
                      <a:pt x="2" y="25"/>
                    </a:lnTo>
                    <a:lnTo>
                      <a:pt x="2" y="27"/>
                    </a:lnTo>
                    <a:lnTo>
                      <a:pt x="2" y="29"/>
                    </a:lnTo>
                    <a:lnTo>
                      <a:pt x="2" y="31"/>
                    </a:lnTo>
                    <a:lnTo>
                      <a:pt x="2" y="33"/>
                    </a:lnTo>
                    <a:lnTo>
                      <a:pt x="2" y="35"/>
                    </a:lnTo>
                    <a:lnTo>
                      <a:pt x="2" y="37"/>
                    </a:lnTo>
                    <a:lnTo>
                      <a:pt x="2" y="39"/>
                    </a:lnTo>
                    <a:lnTo>
                      <a:pt x="0" y="41"/>
                    </a:lnTo>
                    <a:lnTo>
                      <a:pt x="0" y="42"/>
                    </a:lnTo>
                    <a:lnTo>
                      <a:pt x="0" y="44"/>
                    </a:lnTo>
                    <a:lnTo>
                      <a:pt x="0" y="46"/>
                    </a:lnTo>
                    <a:lnTo>
                      <a:pt x="0" y="48"/>
                    </a:lnTo>
                    <a:lnTo>
                      <a:pt x="0" y="50"/>
                    </a:lnTo>
                    <a:lnTo>
                      <a:pt x="30" y="54"/>
                    </a:lnTo>
                    <a:lnTo>
                      <a:pt x="32" y="54"/>
                    </a:lnTo>
                    <a:lnTo>
                      <a:pt x="32" y="52"/>
                    </a:lnTo>
                    <a:lnTo>
                      <a:pt x="32" y="50"/>
                    </a:lnTo>
                    <a:lnTo>
                      <a:pt x="32" y="48"/>
                    </a:lnTo>
                    <a:lnTo>
                      <a:pt x="32" y="46"/>
                    </a:lnTo>
                    <a:lnTo>
                      <a:pt x="32" y="44"/>
                    </a:lnTo>
                    <a:lnTo>
                      <a:pt x="32" y="42"/>
                    </a:lnTo>
                    <a:lnTo>
                      <a:pt x="32" y="41"/>
                    </a:lnTo>
                    <a:lnTo>
                      <a:pt x="32" y="39"/>
                    </a:lnTo>
                    <a:lnTo>
                      <a:pt x="32" y="37"/>
                    </a:lnTo>
                    <a:lnTo>
                      <a:pt x="34" y="35"/>
                    </a:lnTo>
                    <a:lnTo>
                      <a:pt x="34" y="33"/>
                    </a:lnTo>
                    <a:lnTo>
                      <a:pt x="34" y="31"/>
                    </a:lnTo>
                    <a:lnTo>
                      <a:pt x="34" y="29"/>
                    </a:lnTo>
                    <a:lnTo>
                      <a:pt x="34" y="27"/>
                    </a:lnTo>
                    <a:lnTo>
                      <a:pt x="34" y="25"/>
                    </a:lnTo>
                    <a:lnTo>
                      <a:pt x="34" y="23"/>
                    </a:lnTo>
                    <a:lnTo>
                      <a:pt x="34" y="21"/>
                    </a:lnTo>
                    <a:lnTo>
                      <a:pt x="34" y="19"/>
                    </a:lnTo>
                    <a:lnTo>
                      <a:pt x="34" y="18"/>
                    </a:lnTo>
                    <a:lnTo>
                      <a:pt x="34" y="16"/>
                    </a:lnTo>
                    <a:lnTo>
                      <a:pt x="34" y="14"/>
                    </a:lnTo>
                    <a:lnTo>
                      <a:pt x="34" y="12"/>
                    </a:lnTo>
                    <a:lnTo>
                      <a:pt x="34" y="10"/>
                    </a:lnTo>
                    <a:lnTo>
                      <a:pt x="34" y="8"/>
                    </a:lnTo>
                    <a:lnTo>
                      <a:pt x="34" y="6"/>
                    </a:lnTo>
                    <a:lnTo>
                      <a:pt x="36" y="4"/>
                    </a:lnTo>
                    <a:lnTo>
                      <a:pt x="36" y="2"/>
                    </a:lnTo>
                    <a:lnTo>
                      <a:pt x="36" y="0"/>
                    </a:lnTo>
                    <a:lnTo>
                      <a:pt x="4" y="0"/>
                    </a:lnTo>
                    <a:close/>
                  </a:path>
                </a:pathLst>
              </a:custGeom>
              <a:solidFill>
                <a:srgbClr val="000000"/>
              </a:solidFill>
              <a:ln w="9525">
                <a:noFill/>
                <a:round/>
                <a:headEnd/>
                <a:tailEnd/>
              </a:ln>
            </p:spPr>
            <p:txBody>
              <a:bodyPr/>
              <a:lstStyle/>
              <a:p>
                <a:endParaRPr lang="es-CO"/>
              </a:p>
            </p:txBody>
          </p:sp>
          <p:sp>
            <p:nvSpPr>
              <p:cNvPr id="110667" name="Freeform 75"/>
              <p:cNvSpPr>
                <a:spLocks/>
              </p:cNvSpPr>
              <p:nvPr/>
            </p:nvSpPr>
            <p:spPr bwMode="auto">
              <a:xfrm>
                <a:off x="2455" y="3280"/>
                <a:ext cx="40" cy="109"/>
              </a:xfrm>
              <a:custGeom>
                <a:avLst/>
                <a:gdLst/>
                <a:ahLst/>
                <a:cxnLst>
                  <a:cxn ang="0">
                    <a:pos x="2" y="8"/>
                  </a:cxn>
                  <a:cxn ang="0">
                    <a:pos x="2" y="15"/>
                  </a:cxn>
                  <a:cxn ang="0">
                    <a:pos x="4" y="21"/>
                  </a:cxn>
                  <a:cxn ang="0">
                    <a:pos x="4" y="27"/>
                  </a:cxn>
                  <a:cxn ang="0">
                    <a:pos x="4" y="34"/>
                  </a:cxn>
                  <a:cxn ang="0">
                    <a:pos x="6" y="40"/>
                  </a:cxn>
                  <a:cxn ang="0">
                    <a:pos x="6" y="48"/>
                  </a:cxn>
                  <a:cxn ang="0">
                    <a:pos x="6" y="54"/>
                  </a:cxn>
                  <a:cxn ang="0">
                    <a:pos x="6" y="59"/>
                  </a:cxn>
                  <a:cxn ang="0">
                    <a:pos x="8" y="67"/>
                  </a:cxn>
                  <a:cxn ang="0">
                    <a:pos x="8" y="73"/>
                  </a:cxn>
                  <a:cxn ang="0">
                    <a:pos x="8" y="80"/>
                  </a:cxn>
                  <a:cxn ang="0">
                    <a:pos x="8" y="86"/>
                  </a:cxn>
                  <a:cxn ang="0">
                    <a:pos x="8" y="92"/>
                  </a:cxn>
                  <a:cxn ang="0">
                    <a:pos x="8" y="100"/>
                  </a:cxn>
                  <a:cxn ang="0">
                    <a:pos x="8" y="105"/>
                  </a:cxn>
                  <a:cxn ang="0">
                    <a:pos x="40" y="109"/>
                  </a:cxn>
                  <a:cxn ang="0">
                    <a:pos x="40" y="103"/>
                  </a:cxn>
                  <a:cxn ang="0">
                    <a:pos x="40" y="96"/>
                  </a:cxn>
                  <a:cxn ang="0">
                    <a:pos x="40" y="90"/>
                  </a:cxn>
                  <a:cxn ang="0">
                    <a:pos x="40" y="82"/>
                  </a:cxn>
                  <a:cxn ang="0">
                    <a:pos x="40" y="75"/>
                  </a:cxn>
                  <a:cxn ang="0">
                    <a:pos x="38" y="69"/>
                  </a:cxn>
                  <a:cxn ang="0">
                    <a:pos x="38" y="61"/>
                  </a:cxn>
                  <a:cxn ang="0">
                    <a:pos x="38" y="56"/>
                  </a:cxn>
                  <a:cxn ang="0">
                    <a:pos x="38" y="48"/>
                  </a:cxn>
                  <a:cxn ang="0">
                    <a:pos x="38" y="40"/>
                  </a:cxn>
                  <a:cxn ang="0">
                    <a:pos x="36" y="34"/>
                  </a:cxn>
                  <a:cxn ang="0">
                    <a:pos x="36" y="27"/>
                  </a:cxn>
                  <a:cxn ang="0">
                    <a:pos x="34" y="21"/>
                  </a:cxn>
                  <a:cxn ang="0">
                    <a:pos x="34" y="13"/>
                  </a:cxn>
                  <a:cxn ang="0">
                    <a:pos x="32" y="8"/>
                  </a:cxn>
                  <a:cxn ang="0">
                    <a:pos x="32" y="0"/>
                  </a:cxn>
                </a:cxnLst>
                <a:rect l="0" t="0" r="r" b="b"/>
                <a:pathLst>
                  <a:path w="40" h="109">
                    <a:moveTo>
                      <a:pt x="0" y="6"/>
                    </a:moveTo>
                    <a:lnTo>
                      <a:pt x="2" y="8"/>
                    </a:lnTo>
                    <a:lnTo>
                      <a:pt x="2" y="11"/>
                    </a:lnTo>
                    <a:lnTo>
                      <a:pt x="2" y="15"/>
                    </a:lnTo>
                    <a:lnTo>
                      <a:pt x="2" y="17"/>
                    </a:lnTo>
                    <a:lnTo>
                      <a:pt x="4" y="21"/>
                    </a:lnTo>
                    <a:lnTo>
                      <a:pt x="4" y="25"/>
                    </a:lnTo>
                    <a:lnTo>
                      <a:pt x="4" y="27"/>
                    </a:lnTo>
                    <a:lnTo>
                      <a:pt x="4" y="31"/>
                    </a:lnTo>
                    <a:lnTo>
                      <a:pt x="4" y="34"/>
                    </a:lnTo>
                    <a:lnTo>
                      <a:pt x="6" y="38"/>
                    </a:lnTo>
                    <a:lnTo>
                      <a:pt x="6" y="40"/>
                    </a:lnTo>
                    <a:lnTo>
                      <a:pt x="6" y="44"/>
                    </a:lnTo>
                    <a:lnTo>
                      <a:pt x="6" y="48"/>
                    </a:lnTo>
                    <a:lnTo>
                      <a:pt x="6" y="50"/>
                    </a:lnTo>
                    <a:lnTo>
                      <a:pt x="6" y="54"/>
                    </a:lnTo>
                    <a:lnTo>
                      <a:pt x="6" y="57"/>
                    </a:lnTo>
                    <a:lnTo>
                      <a:pt x="6" y="59"/>
                    </a:lnTo>
                    <a:lnTo>
                      <a:pt x="8" y="63"/>
                    </a:lnTo>
                    <a:lnTo>
                      <a:pt x="8" y="67"/>
                    </a:lnTo>
                    <a:lnTo>
                      <a:pt x="8" y="69"/>
                    </a:lnTo>
                    <a:lnTo>
                      <a:pt x="8" y="73"/>
                    </a:lnTo>
                    <a:lnTo>
                      <a:pt x="8" y="77"/>
                    </a:lnTo>
                    <a:lnTo>
                      <a:pt x="8" y="80"/>
                    </a:lnTo>
                    <a:lnTo>
                      <a:pt x="8" y="82"/>
                    </a:lnTo>
                    <a:lnTo>
                      <a:pt x="8" y="86"/>
                    </a:lnTo>
                    <a:lnTo>
                      <a:pt x="8" y="90"/>
                    </a:lnTo>
                    <a:lnTo>
                      <a:pt x="8" y="92"/>
                    </a:lnTo>
                    <a:lnTo>
                      <a:pt x="8" y="96"/>
                    </a:lnTo>
                    <a:lnTo>
                      <a:pt x="8" y="100"/>
                    </a:lnTo>
                    <a:lnTo>
                      <a:pt x="8" y="102"/>
                    </a:lnTo>
                    <a:lnTo>
                      <a:pt x="8" y="105"/>
                    </a:lnTo>
                    <a:lnTo>
                      <a:pt x="8" y="109"/>
                    </a:lnTo>
                    <a:lnTo>
                      <a:pt x="40" y="109"/>
                    </a:lnTo>
                    <a:lnTo>
                      <a:pt x="40" y="107"/>
                    </a:lnTo>
                    <a:lnTo>
                      <a:pt x="40" y="103"/>
                    </a:lnTo>
                    <a:lnTo>
                      <a:pt x="40" y="100"/>
                    </a:lnTo>
                    <a:lnTo>
                      <a:pt x="40" y="96"/>
                    </a:lnTo>
                    <a:lnTo>
                      <a:pt x="40" y="92"/>
                    </a:lnTo>
                    <a:lnTo>
                      <a:pt x="40" y="90"/>
                    </a:lnTo>
                    <a:lnTo>
                      <a:pt x="40" y="86"/>
                    </a:lnTo>
                    <a:lnTo>
                      <a:pt x="40" y="82"/>
                    </a:lnTo>
                    <a:lnTo>
                      <a:pt x="40" y="79"/>
                    </a:lnTo>
                    <a:lnTo>
                      <a:pt x="40" y="75"/>
                    </a:lnTo>
                    <a:lnTo>
                      <a:pt x="40" y="73"/>
                    </a:lnTo>
                    <a:lnTo>
                      <a:pt x="38" y="69"/>
                    </a:lnTo>
                    <a:lnTo>
                      <a:pt x="38" y="65"/>
                    </a:lnTo>
                    <a:lnTo>
                      <a:pt x="38" y="61"/>
                    </a:lnTo>
                    <a:lnTo>
                      <a:pt x="38" y="57"/>
                    </a:lnTo>
                    <a:lnTo>
                      <a:pt x="38" y="56"/>
                    </a:lnTo>
                    <a:lnTo>
                      <a:pt x="38" y="52"/>
                    </a:lnTo>
                    <a:lnTo>
                      <a:pt x="38" y="48"/>
                    </a:lnTo>
                    <a:lnTo>
                      <a:pt x="38" y="44"/>
                    </a:lnTo>
                    <a:lnTo>
                      <a:pt x="38" y="40"/>
                    </a:lnTo>
                    <a:lnTo>
                      <a:pt x="36" y="38"/>
                    </a:lnTo>
                    <a:lnTo>
                      <a:pt x="36" y="34"/>
                    </a:lnTo>
                    <a:lnTo>
                      <a:pt x="36" y="31"/>
                    </a:lnTo>
                    <a:lnTo>
                      <a:pt x="36" y="27"/>
                    </a:lnTo>
                    <a:lnTo>
                      <a:pt x="36" y="23"/>
                    </a:lnTo>
                    <a:lnTo>
                      <a:pt x="34" y="21"/>
                    </a:lnTo>
                    <a:lnTo>
                      <a:pt x="34" y="17"/>
                    </a:lnTo>
                    <a:lnTo>
                      <a:pt x="34" y="13"/>
                    </a:lnTo>
                    <a:lnTo>
                      <a:pt x="34" y="9"/>
                    </a:lnTo>
                    <a:lnTo>
                      <a:pt x="32" y="8"/>
                    </a:lnTo>
                    <a:lnTo>
                      <a:pt x="32" y="4"/>
                    </a:lnTo>
                    <a:lnTo>
                      <a:pt x="32" y="0"/>
                    </a:lnTo>
                    <a:lnTo>
                      <a:pt x="0" y="6"/>
                    </a:lnTo>
                    <a:close/>
                  </a:path>
                </a:pathLst>
              </a:custGeom>
              <a:solidFill>
                <a:srgbClr val="000000"/>
              </a:solidFill>
              <a:ln w="9525">
                <a:noFill/>
                <a:round/>
                <a:headEnd/>
                <a:tailEnd/>
              </a:ln>
            </p:spPr>
            <p:txBody>
              <a:bodyPr/>
              <a:lstStyle/>
              <a:p>
                <a:endParaRPr lang="es-CO"/>
              </a:p>
            </p:txBody>
          </p:sp>
          <p:sp>
            <p:nvSpPr>
              <p:cNvPr id="110668" name="Freeform 76"/>
              <p:cNvSpPr>
                <a:spLocks/>
              </p:cNvSpPr>
              <p:nvPr/>
            </p:nvSpPr>
            <p:spPr bwMode="auto">
              <a:xfrm>
                <a:off x="1400" y="2779"/>
                <a:ext cx="1078" cy="1111"/>
              </a:xfrm>
              <a:custGeom>
                <a:avLst/>
                <a:gdLst/>
                <a:ahLst/>
                <a:cxnLst>
                  <a:cxn ang="0">
                    <a:pos x="892" y="1000"/>
                  </a:cxn>
                  <a:cxn ang="0">
                    <a:pos x="949" y="944"/>
                  </a:cxn>
                  <a:cxn ang="0">
                    <a:pos x="995" y="883"/>
                  </a:cxn>
                  <a:cxn ang="0">
                    <a:pos x="1034" y="814"/>
                  </a:cxn>
                  <a:cxn ang="0">
                    <a:pos x="1059" y="739"/>
                  </a:cxn>
                  <a:cxn ang="0">
                    <a:pos x="1074" y="662"/>
                  </a:cxn>
                  <a:cxn ang="0">
                    <a:pos x="1078" y="583"/>
                  </a:cxn>
                  <a:cxn ang="0">
                    <a:pos x="1072" y="503"/>
                  </a:cxn>
                  <a:cxn ang="0">
                    <a:pos x="1053" y="422"/>
                  </a:cxn>
                  <a:cxn ang="0">
                    <a:pos x="1022" y="344"/>
                  </a:cxn>
                  <a:cxn ang="0">
                    <a:pos x="980" y="269"/>
                  </a:cxn>
                  <a:cxn ang="0">
                    <a:pos x="928" y="200"/>
                  </a:cxn>
                  <a:cxn ang="0">
                    <a:pos x="869" y="140"/>
                  </a:cxn>
                  <a:cxn ang="0">
                    <a:pos x="804" y="90"/>
                  </a:cxn>
                  <a:cxn ang="0">
                    <a:pos x="733" y="52"/>
                  </a:cxn>
                  <a:cxn ang="0">
                    <a:pos x="658" y="23"/>
                  </a:cxn>
                  <a:cxn ang="0">
                    <a:pos x="581" y="6"/>
                  </a:cxn>
                  <a:cxn ang="0">
                    <a:pos x="504" y="0"/>
                  </a:cxn>
                  <a:cxn ang="0">
                    <a:pos x="426" y="6"/>
                  </a:cxn>
                  <a:cxn ang="0">
                    <a:pos x="349" y="23"/>
                  </a:cxn>
                  <a:cxn ang="0">
                    <a:pos x="276" y="54"/>
                  </a:cxn>
                  <a:cxn ang="0">
                    <a:pos x="207" y="96"/>
                  </a:cxn>
                  <a:cxn ang="0">
                    <a:pos x="147" y="148"/>
                  </a:cxn>
                  <a:cxn ang="0">
                    <a:pos x="96" y="207"/>
                  </a:cxn>
                  <a:cxn ang="0">
                    <a:pos x="57" y="274"/>
                  </a:cxn>
                  <a:cxn ang="0">
                    <a:pos x="27" y="347"/>
                  </a:cxn>
                  <a:cxn ang="0">
                    <a:pos x="7" y="422"/>
                  </a:cxn>
                  <a:cxn ang="0">
                    <a:pos x="0" y="501"/>
                  </a:cxn>
                  <a:cxn ang="0">
                    <a:pos x="3" y="581"/>
                  </a:cxn>
                  <a:cxn ang="0">
                    <a:pos x="17" y="662"/>
                  </a:cxn>
                  <a:cxn ang="0">
                    <a:pos x="44" y="741"/>
                  </a:cxn>
                  <a:cxn ang="0">
                    <a:pos x="82" y="817"/>
                  </a:cxn>
                  <a:cxn ang="0">
                    <a:pos x="130" y="890"/>
                  </a:cxn>
                  <a:cxn ang="0">
                    <a:pos x="188" y="954"/>
                  </a:cxn>
                  <a:cxn ang="0">
                    <a:pos x="253" y="1005"/>
                  </a:cxn>
                  <a:cxn ang="0">
                    <a:pos x="322" y="1048"/>
                  </a:cxn>
                  <a:cxn ang="0">
                    <a:pos x="395" y="1080"/>
                  </a:cxn>
                  <a:cxn ang="0">
                    <a:pos x="472" y="1101"/>
                  </a:cxn>
                  <a:cxn ang="0">
                    <a:pos x="548" y="1111"/>
                  </a:cxn>
                  <a:cxn ang="0">
                    <a:pos x="627" y="1109"/>
                  </a:cxn>
                  <a:cxn ang="0">
                    <a:pos x="704" y="1096"/>
                  </a:cxn>
                  <a:cxn ang="0">
                    <a:pos x="777" y="1069"/>
                  </a:cxn>
                  <a:cxn ang="0">
                    <a:pos x="848" y="1030"/>
                  </a:cxn>
                </a:cxnLst>
                <a:rect l="0" t="0" r="r" b="b"/>
                <a:pathLst>
                  <a:path w="1078" h="1111">
                    <a:moveTo>
                      <a:pt x="848" y="1030"/>
                    </a:moveTo>
                    <a:lnTo>
                      <a:pt x="871" y="1015"/>
                    </a:lnTo>
                    <a:lnTo>
                      <a:pt x="892" y="1000"/>
                    </a:lnTo>
                    <a:lnTo>
                      <a:pt x="913" y="982"/>
                    </a:lnTo>
                    <a:lnTo>
                      <a:pt x="932" y="963"/>
                    </a:lnTo>
                    <a:lnTo>
                      <a:pt x="949" y="944"/>
                    </a:lnTo>
                    <a:lnTo>
                      <a:pt x="967" y="925"/>
                    </a:lnTo>
                    <a:lnTo>
                      <a:pt x="982" y="904"/>
                    </a:lnTo>
                    <a:lnTo>
                      <a:pt x="995" y="883"/>
                    </a:lnTo>
                    <a:lnTo>
                      <a:pt x="1009" y="860"/>
                    </a:lnTo>
                    <a:lnTo>
                      <a:pt x="1022" y="837"/>
                    </a:lnTo>
                    <a:lnTo>
                      <a:pt x="1034" y="814"/>
                    </a:lnTo>
                    <a:lnTo>
                      <a:pt x="1043" y="789"/>
                    </a:lnTo>
                    <a:lnTo>
                      <a:pt x="1051" y="764"/>
                    </a:lnTo>
                    <a:lnTo>
                      <a:pt x="1059" y="739"/>
                    </a:lnTo>
                    <a:lnTo>
                      <a:pt x="1064" y="714"/>
                    </a:lnTo>
                    <a:lnTo>
                      <a:pt x="1070" y="689"/>
                    </a:lnTo>
                    <a:lnTo>
                      <a:pt x="1074" y="662"/>
                    </a:lnTo>
                    <a:lnTo>
                      <a:pt x="1076" y="637"/>
                    </a:lnTo>
                    <a:lnTo>
                      <a:pt x="1078" y="610"/>
                    </a:lnTo>
                    <a:lnTo>
                      <a:pt x="1078" y="583"/>
                    </a:lnTo>
                    <a:lnTo>
                      <a:pt x="1078" y="557"/>
                    </a:lnTo>
                    <a:lnTo>
                      <a:pt x="1076" y="530"/>
                    </a:lnTo>
                    <a:lnTo>
                      <a:pt x="1072" y="503"/>
                    </a:lnTo>
                    <a:lnTo>
                      <a:pt x="1066" y="476"/>
                    </a:lnTo>
                    <a:lnTo>
                      <a:pt x="1061" y="449"/>
                    </a:lnTo>
                    <a:lnTo>
                      <a:pt x="1053" y="422"/>
                    </a:lnTo>
                    <a:lnTo>
                      <a:pt x="1045" y="395"/>
                    </a:lnTo>
                    <a:lnTo>
                      <a:pt x="1034" y="370"/>
                    </a:lnTo>
                    <a:lnTo>
                      <a:pt x="1022" y="344"/>
                    </a:lnTo>
                    <a:lnTo>
                      <a:pt x="1011" y="319"/>
                    </a:lnTo>
                    <a:lnTo>
                      <a:pt x="995" y="294"/>
                    </a:lnTo>
                    <a:lnTo>
                      <a:pt x="980" y="269"/>
                    </a:lnTo>
                    <a:lnTo>
                      <a:pt x="965" y="244"/>
                    </a:lnTo>
                    <a:lnTo>
                      <a:pt x="947" y="221"/>
                    </a:lnTo>
                    <a:lnTo>
                      <a:pt x="928" y="200"/>
                    </a:lnTo>
                    <a:lnTo>
                      <a:pt x="909" y="179"/>
                    </a:lnTo>
                    <a:lnTo>
                      <a:pt x="890" y="159"/>
                    </a:lnTo>
                    <a:lnTo>
                      <a:pt x="869" y="140"/>
                    </a:lnTo>
                    <a:lnTo>
                      <a:pt x="848" y="123"/>
                    </a:lnTo>
                    <a:lnTo>
                      <a:pt x="827" y="106"/>
                    </a:lnTo>
                    <a:lnTo>
                      <a:pt x="804" y="90"/>
                    </a:lnTo>
                    <a:lnTo>
                      <a:pt x="780" y="77"/>
                    </a:lnTo>
                    <a:lnTo>
                      <a:pt x="756" y="63"/>
                    </a:lnTo>
                    <a:lnTo>
                      <a:pt x="733" y="52"/>
                    </a:lnTo>
                    <a:lnTo>
                      <a:pt x="708" y="40"/>
                    </a:lnTo>
                    <a:lnTo>
                      <a:pt x="683" y="31"/>
                    </a:lnTo>
                    <a:lnTo>
                      <a:pt x="658" y="23"/>
                    </a:lnTo>
                    <a:lnTo>
                      <a:pt x="633" y="15"/>
                    </a:lnTo>
                    <a:lnTo>
                      <a:pt x="608" y="10"/>
                    </a:lnTo>
                    <a:lnTo>
                      <a:pt x="581" y="6"/>
                    </a:lnTo>
                    <a:lnTo>
                      <a:pt x="556" y="2"/>
                    </a:lnTo>
                    <a:lnTo>
                      <a:pt x="529" y="0"/>
                    </a:lnTo>
                    <a:lnTo>
                      <a:pt x="504" y="0"/>
                    </a:lnTo>
                    <a:lnTo>
                      <a:pt x="477" y="0"/>
                    </a:lnTo>
                    <a:lnTo>
                      <a:pt x="452" y="2"/>
                    </a:lnTo>
                    <a:lnTo>
                      <a:pt x="426" y="6"/>
                    </a:lnTo>
                    <a:lnTo>
                      <a:pt x="401" y="10"/>
                    </a:lnTo>
                    <a:lnTo>
                      <a:pt x="374" y="15"/>
                    </a:lnTo>
                    <a:lnTo>
                      <a:pt x="349" y="23"/>
                    </a:lnTo>
                    <a:lnTo>
                      <a:pt x="324" y="33"/>
                    </a:lnTo>
                    <a:lnTo>
                      <a:pt x="301" y="42"/>
                    </a:lnTo>
                    <a:lnTo>
                      <a:pt x="276" y="54"/>
                    </a:lnTo>
                    <a:lnTo>
                      <a:pt x="253" y="67"/>
                    </a:lnTo>
                    <a:lnTo>
                      <a:pt x="230" y="81"/>
                    </a:lnTo>
                    <a:lnTo>
                      <a:pt x="207" y="96"/>
                    </a:lnTo>
                    <a:lnTo>
                      <a:pt x="186" y="111"/>
                    </a:lnTo>
                    <a:lnTo>
                      <a:pt x="167" y="131"/>
                    </a:lnTo>
                    <a:lnTo>
                      <a:pt x="147" y="148"/>
                    </a:lnTo>
                    <a:lnTo>
                      <a:pt x="128" y="167"/>
                    </a:lnTo>
                    <a:lnTo>
                      <a:pt x="113" y="188"/>
                    </a:lnTo>
                    <a:lnTo>
                      <a:pt x="96" y="207"/>
                    </a:lnTo>
                    <a:lnTo>
                      <a:pt x="82" y="230"/>
                    </a:lnTo>
                    <a:lnTo>
                      <a:pt x="69" y="251"/>
                    </a:lnTo>
                    <a:lnTo>
                      <a:pt x="57" y="274"/>
                    </a:lnTo>
                    <a:lnTo>
                      <a:pt x="46" y="298"/>
                    </a:lnTo>
                    <a:lnTo>
                      <a:pt x="36" y="322"/>
                    </a:lnTo>
                    <a:lnTo>
                      <a:pt x="27" y="347"/>
                    </a:lnTo>
                    <a:lnTo>
                      <a:pt x="19" y="372"/>
                    </a:lnTo>
                    <a:lnTo>
                      <a:pt x="13" y="397"/>
                    </a:lnTo>
                    <a:lnTo>
                      <a:pt x="7" y="422"/>
                    </a:lnTo>
                    <a:lnTo>
                      <a:pt x="3" y="449"/>
                    </a:lnTo>
                    <a:lnTo>
                      <a:pt x="2" y="476"/>
                    </a:lnTo>
                    <a:lnTo>
                      <a:pt x="0" y="501"/>
                    </a:lnTo>
                    <a:lnTo>
                      <a:pt x="0" y="528"/>
                    </a:lnTo>
                    <a:lnTo>
                      <a:pt x="0" y="555"/>
                    </a:lnTo>
                    <a:lnTo>
                      <a:pt x="3" y="581"/>
                    </a:lnTo>
                    <a:lnTo>
                      <a:pt x="5" y="608"/>
                    </a:lnTo>
                    <a:lnTo>
                      <a:pt x="11" y="635"/>
                    </a:lnTo>
                    <a:lnTo>
                      <a:pt x="17" y="662"/>
                    </a:lnTo>
                    <a:lnTo>
                      <a:pt x="25" y="689"/>
                    </a:lnTo>
                    <a:lnTo>
                      <a:pt x="34" y="716"/>
                    </a:lnTo>
                    <a:lnTo>
                      <a:pt x="44" y="741"/>
                    </a:lnTo>
                    <a:lnTo>
                      <a:pt x="55" y="768"/>
                    </a:lnTo>
                    <a:lnTo>
                      <a:pt x="67" y="792"/>
                    </a:lnTo>
                    <a:lnTo>
                      <a:pt x="82" y="817"/>
                    </a:lnTo>
                    <a:lnTo>
                      <a:pt x="97" y="842"/>
                    </a:lnTo>
                    <a:lnTo>
                      <a:pt x="113" y="867"/>
                    </a:lnTo>
                    <a:lnTo>
                      <a:pt x="130" y="890"/>
                    </a:lnTo>
                    <a:lnTo>
                      <a:pt x="149" y="911"/>
                    </a:lnTo>
                    <a:lnTo>
                      <a:pt x="168" y="933"/>
                    </a:lnTo>
                    <a:lnTo>
                      <a:pt x="188" y="954"/>
                    </a:lnTo>
                    <a:lnTo>
                      <a:pt x="209" y="971"/>
                    </a:lnTo>
                    <a:lnTo>
                      <a:pt x="230" y="988"/>
                    </a:lnTo>
                    <a:lnTo>
                      <a:pt x="253" y="1005"/>
                    </a:lnTo>
                    <a:lnTo>
                      <a:pt x="274" y="1021"/>
                    </a:lnTo>
                    <a:lnTo>
                      <a:pt x="297" y="1034"/>
                    </a:lnTo>
                    <a:lnTo>
                      <a:pt x="322" y="1048"/>
                    </a:lnTo>
                    <a:lnTo>
                      <a:pt x="345" y="1059"/>
                    </a:lnTo>
                    <a:lnTo>
                      <a:pt x="370" y="1071"/>
                    </a:lnTo>
                    <a:lnTo>
                      <a:pt x="395" y="1080"/>
                    </a:lnTo>
                    <a:lnTo>
                      <a:pt x="420" y="1088"/>
                    </a:lnTo>
                    <a:lnTo>
                      <a:pt x="445" y="1096"/>
                    </a:lnTo>
                    <a:lnTo>
                      <a:pt x="472" y="1101"/>
                    </a:lnTo>
                    <a:lnTo>
                      <a:pt x="497" y="1105"/>
                    </a:lnTo>
                    <a:lnTo>
                      <a:pt x="523" y="1109"/>
                    </a:lnTo>
                    <a:lnTo>
                      <a:pt x="548" y="1111"/>
                    </a:lnTo>
                    <a:lnTo>
                      <a:pt x="575" y="1111"/>
                    </a:lnTo>
                    <a:lnTo>
                      <a:pt x="600" y="1111"/>
                    </a:lnTo>
                    <a:lnTo>
                      <a:pt x="627" y="1109"/>
                    </a:lnTo>
                    <a:lnTo>
                      <a:pt x="652" y="1105"/>
                    </a:lnTo>
                    <a:lnTo>
                      <a:pt x="677" y="1101"/>
                    </a:lnTo>
                    <a:lnTo>
                      <a:pt x="704" y="1096"/>
                    </a:lnTo>
                    <a:lnTo>
                      <a:pt x="729" y="1088"/>
                    </a:lnTo>
                    <a:lnTo>
                      <a:pt x="754" y="1078"/>
                    </a:lnTo>
                    <a:lnTo>
                      <a:pt x="777" y="1069"/>
                    </a:lnTo>
                    <a:lnTo>
                      <a:pt x="802" y="1057"/>
                    </a:lnTo>
                    <a:lnTo>
                      <a:pt x="825" y="1046"/>
                    </a:lnTo>
                    <a:lnTo>
                      <a:pt x="848" y="1030"/>
                    </a:lnTo>
                    <a:close/>
                  </a:path>
                </a:pathLst>
              </a:custGeom>
              <a:solidFill>
                <a:srgbClr val="B5B5B5"/>
              </a:solidFill>
              <a:ln w="9525">
                <a:noFill/>
                <a:round/>
                <a:headEnd/>
                <a:tailEnd/>
              </a:ln>
            </p:spPr>
            <p:txBody>
              <a:bodyPr/>
              <a:lstStyle/>
              <a:p>
                <a:endParaRPr lang="es-CO"/>
              </a:p>
            </p:txBody>
          </p:sp>
          <p:sp>
            <p:nvSpPr>
              <p:cNvPr id="110669" name="Freeform 77"/>
              <p:cNvSpPr>
                <a:spLocks/>
              </p:cNvSpPr>
              <p:nvPr/>
            </p:nvSpPr>
            <p:spPr bwMode="auto">
              <a:xfrm>
                <a:off x="1695" y="2936"/>
                <a:ext cx="783" cy="954"/>
              </a:xfrm>
              <a:custGeom>
                <a:avLst/>
                <a:gdLst/>
                <a:ahLst/>
                <a:cxnLst>
                  <a:cxn ang="0">
                    <a:pos x="597" y="843"/>
                  </a:cxn>
                  <a:cxn ang="0">
                    <a:pos x="654" y="787"/>
                  </a:cxn>
                  <a:cxn ang="0">
                    <a:pos x="700" y="726"/>
                  </a:cxn>
                  <a:cxn ang="0">
                    <a:pos x="739" y="657"/>
                  </a:cxn>
                  <a:cxn ang="0">
                    <a:pos x="764" y="582"/>
                  </a:cxn>
                  <a:cxn ang="0">
                    <a:pos x="779" y="505"/>
                  </a:cxn>
                  <a:cxn ang="0">
                    <a:pos x="783" y="426"/>
                  </a:cxn>
                  <a:cxn ang="0">
                    <a:pos x="777" y="346"/>
                  </a:cxn>
                  <a:cxn ang="0">
                    <a:pos x="758" y="265"/>
                  </a:cxn>
                  <a:cxn ang="0">
                    <a:pos x="727" y="187"/>
                  </a:cxn>
                  <a:cxn ang="0">
                    <a:pos x="685" y="112"/>
                  </a:cxn>
                  <a:cxn ang="0">
                    <a:pos x="677" y="100"/>
                  </a:cxn>
                  <a:cxn ang="0">
                    <a:pos x="670" y="89"/>
                  </a:cxn>
                  <a:cxn ang="0">
                    <a:pos x="662" y="77"/>
                  </a:cxn>
                  <a:cxn ang="0">
                    <a:pos x="654" y="66"/>
                  </a:cxn>
                  <a:cxn ang="0">
                    <a:pos x="645" y="56"/>
                  </a:cxn>
                  <a:cxn ang="0">
                    <a:pos x="637" y="47"/>
                  </a:cxn>
                  <a:cxn ang="0">
                    <a:pos x="627" y="35"/>
                  </a:cxn>
                  <a:cxn ang="0">
                    <a:pos x="618" y="25"/>
                  </a:cxn>
                  <a:cxn ang="0">
                    <a:pos x="608" y="16"/>
                  </a:cxn>
                  <a:cxn ang="0">
                    <a:pos x="599" y="6"/>
                  </a:cxn>
                  <a:cxn ang="0">
                    <a:pos x="564" y="8"/>
                  </a:cxn>
                  <a:cxn ang="0">
                    <a:pos x="480" y="45"/>
                  </a:cxn>
                  <a:cxn ang="0">
                    <a:pos x="401" y="93"/>
                  </a:cxn>
                  <a:cxn ang="0">
                    <a:pos x="326" y="154"/>
                  </a:cxn>
                  <a:cxn ang="0">
                    <a:pos x="257" y="225"/>
                  </a:cxn>
                  <a:cxn ang="0">
                    <a:pos x="196" y="307"/>
                  </a:cxn>
                  <a:cxn ang="0">
                    <a:pos x="140" y="398"/>
                  </a:cxn>
                  <a:cxn ang="0">
                    <a:pos x="94" y="497"/>
                  </a:cxn>
                  <a:cxn ang="0">
                    <a:pos x="54" y="603"/>
                  </a:cxn>
                  <a:cxn ang="0">
                    <a:pos x="25" y="716"/>
                  </a:cxn>
                  <a:cxn ang="0">
                    <a:pos x="6" y="835"/>
                  </a:cxn>
                  <a:cxn ang="0">
                    <a:pos x="33" y="895"/>
                  </a:cxn>
                  <a:cxn ang="0">
                    <a:pos x="85" y="918"/>
                  </a:cxn>
                  <a:cxn ang="0">
                    <a:pos x="136" y="935"/>
                  </a:cxn>
                  <a:cxn ang="0">
                    <a:pos x="188" y="946"/>
                  </a:cxn>
                  <a:cxn ang="0">
                    <a:pos x="242" y="952"/>
                  </a:cxn>
                  <a:cxn ang="0">
                    <a:pos x="296" y="954"/>
                  </a:cxn>
                  <a:cxn ang="0">
                    <a:pos x="349" y="950"/>
                  </a:cxn>
                  <a:cxn ang="0">
                    <a:pos x="403" y="939"/>
                  </a:cxn>
                  <a:cxn ang="0">
                    <a:pos x="455" y="923"/>
                  </a:cxn>
                  <a:cxn ang="0">
                    <a:pos x="505" y="902"/>
                  </a:cxn>
                  <a:cxn ang="0">
                    <a:pos x="553" y="873"/>
                  </a:cxn>
                </a:cxnLst>
                <a:rect l="0" t="0" r="r" b="b"/>
                <a:pathLst>
                  <a:path w="783" h="954">
                    <a:moveTo>
                      <a:pt x="553" y="873"/>
                    </a:moveTo>
                    <a:lnTo>
                      <a:pt x="576" y="858"/>
                    </a:lnTo>
                    <a:lnTo>
                      <a:pt x="597" y="843"/>
                    </a:lnTo>
                    <a:lnTo>
                      <a:pt x="618" y="825"/>
                    </a:lnTo>
                    <a:lnTo>
                      <a:pt x="637" y="806"/>
                    </a:lnTo>
                    <a:lnTo>
                      <a:pt x="654" y="787"/>
                    </a:lnTo>
                    <a:lnTo>
                      <a:pt x="672" y="768"/>
                    </a:lnTo>
                    <a:lnTo>
                      <a:pt x="687" y="747"/>
                    </a:lnTo>
                    <a:lnTo>
                      <a:pt x="700" y="726"/>
                    </a:lnTo>
                    <a:lnTo>
                      <a:pt x="714" y="703"/>
                    </a:lnTo>
                    <a:lnTo>
                      <a:pt x="727" y="680"/>
                    </a:lnTo>
                    <a:lnTo>
                      <a:pt x="739" y="657"/>
                    </a:lnTo>
                    <a:lnTo>
                      <a:pt x="748" y="632"/>
                    </a:lnTo>
                    <a:lnTo>
                      <a:pt x="756" y="607"/>
                    </a:lnTo>
                    <a:lnTo>
                      <a:pt x="764" y="582"/>
                    </a:lnTo>
                    <a:lnTo>
                      <a:pt x="769" y="557"/>
                    </a:lnTo>
                    <a:lnTo>
                      <a:pt x="775" y="532"/>
                    </a:lnTo>
                    <a:lnTo>
                      <a:pt x="779" y="505"/>
                    </a:lnTo>
                    <a:lnTo>
                      <a:pt x="781" y="480"/>
                    </a:lnTo>
                    <a:lnTo>
                      <a:pt x="783" y="453"/>
                    </a:lnTo>
                    <a:lnTo>
                      <a:pt x="783" y="426"/>
                    </a:lnTo>
                    <a:lnTo>
                      <a:pt x="783" y="400"/>
                    </a:lnTo>
                    <a:lnTo>
                      <a:pt x="781" y="373"/>
                    </a:lnTo>
                    <a:lnTo>
                      <a:pt x="777" y="346"/>
                    </a:lnTo>
                    <a:lnTo>
                      <a:pt x="771" y="319"/>
                    </a:lnTo>
                    <a:lnTo>
                      <a:pt x="766" y="292"/>
                    </a:lnTo>
                    <a:lnTo>
                      <a:pt x="758" y="265"/>
                    </a:lnTo>
                    <a:lnTo>
                      <a:pt x="750" y="238"/>
                    </a:lnTo>
                    <a:lnTo>
                      <a:pt x="739" y="213"/>
                    </a:lnTo>
                    <a:lnTo>
                      <a:pt x="727" y="187"/>
                    </a:lnTo>
                    <a:lnTo>
                      <a:pt x="716" y="162"/>
                    </a:lnTo>
                    <a:lnTo>
                      <a:pt x="700" y="137"/>
                    </a:lnTo>
                    <a:lnTo>
                      <a:pt x="685" y="112"/>
                    </a:lnTo>
                    <a:lnTo>
                      <a:pt x="683" y="108"/>
                    </a:lnTo>
                    <a:lnTo>
                      <a:pt x="681" y="104"/>
                    </a:lnTo>
                    <a:lnTo>
                      <a:pt x="677" y="100"/>
                    </a:lnTo>
                    <a:lnTo>
                      <a:pt x="675" y="96"/>
                    </a:lnTo>
                    <a:lnTo>
                      <a:pt x="674" y="93"/>
                    </a:lnTo>
                    <a:lnTo>
                      <a:pt x="670" y="89"/>
                    </a:lnTo>
                    <a:lnTo>
                      <a:pt x="668" y="85"/>
                    </a:lnTo>
                    <a:lnTo>
                      <a:pt x="664" y="81"/>
                    </a:lnTo>
                    <a:lnTo>
                      <a:pt x="662" y="77"/>
                    </a:lnTo>
                    <a:lnTo>
                      <a:pt x="660" y="73"/>
                    </a:lnTo>
                    <a:lnTo>
                      <a:pt x="656" y="70"/>
                    </a:lnTo>
                    <a:lnTo>
                      <a:pt x="654" y="66"/>
                    </a:lnTo>
                    <a:lnTo>
                      <a:pt x="650" y="64"/>
                    </a:lnTo>
                    <a:lnTo>
                      <a:pt x="649" y="60"/>
                    </a:lnTo>
                    <a:lnTo>
                      <a:pt x="645" y="56"/>
                    </a:lnTo>
                    <a:lnTo>
                      <a:pt x="643" y="52"/>
                    </a:lnTo>
                    <a:lnTo>
                      <a:pt x="639" y="48"/>
                    </a:lnTo>
                    <a:lnTo>
                      <a:pt x="637" y="47"/>
                    </a:lnTo>
                    <a:lnTo>
                      <a:pt x="633" y="43"/>
                    </a:lnTo>
                    <a:lnTo>
                      <a:pt x="631" y="39"/>
                    </a:lnTo>
                    <a:lnTo>
                      <a:pt x="627" y="35"/>
                    </a:lnTo>
                    <a:lnTo>
                      <a:pt x="624" y="33"/>
                    </a:lnTo>
                    <a:lnTo>
                      <a:pt x="622" y="29"/>
                    </a:lnTo>
                    <a:lnTo>
                      <a:pt x="618" y="25"/>
                    </a:lnTo>
                    <a:lnTo>
                      <a:pt x="616" y="22"/>
                    </a:lnTo>
                    <a:lnTo>
                      <a:pt x="612" y="20"/>
                    </a:lnTo>
                    <a:lnTo>
                      <a:pt x="608" y="16"/>
                    </a:lnTo>
                    <a:lnTo>
                      <a:pt x="606" y="12"/>
                    </a:lnTo>
                    <a:lnTo>
                      <a:pt x="603" y="10"/>
                    </a:lnTo>
                    <a:lnTo>
                      <a:pt x="599" y="6"/>
                    </a:lnTo>
                    <a:lnTo>
                      <a:pt x="597" y="2"/>
                    </a:lnTo>
                    <a:lnTo>
                      <a:pt x="593" y="0"/>
                    </a:lnTo>
                    <a:lnTo>
                      <a:pt x="564" y="8"/>
                    </a:lnTo>
                    <a:lnTo>
                      <a:pt x="535" y="20"/>
                    </a:lnTo>
                    <a:lnTo>
                      <a:pt x="509" y="31"/>
                    </a:lnTo>
                    <a:lnTo>
                      <a:pt x="480" y="45"/>
                    </a:lnTo>
                    <a:lnTo>
                      <a:pt x="453" y="60"/>
                    </a:lnTo>
                    <a:lnTo>
                      <a:pt x="426" y="75"/>
                    </a:lnTo>
                    <a:lnTo>
                      <a:pt x="401" y="93"/>
                    </a:lnTo>
                    <a:lnTo>
                      <a:pt x="374" y="112"/>
                    </a:lnTo>
                    <a:lnTo>
                      <a:pt x="349" y="133"/>
                    </a:lnTo>
                    <a:lnTo>
                      <a:pt x="326" y="154"/>
                    </a:lnTo>
                    <a:lnTo>
                      <a:pt x="303" y="177"/>
                    </a:lnTo>
                    <a:lnTo>
                      <a:pt x="280" y="200"/>
                    </a:lnTo>
                    <a:lnTo>
                      <a:pt x="257" y="225"/>
                    </a:lnTo>
                    <a:lnTo>
                      <a:pt x="236" y="252"/>
                    </a:lnTo>
                    <a:lnTo>
                      <a:pt x="215" y="279"/>
                    </a:lnTo>
                    <a:lnTo>
                      <a:pt x="196" y="307"/>
                    </a:lnTo>
                    <a:lnTo>
                      <a:pt x="177" y="336"/>
                    </a:lnTo>
                    <a:lnTo>
                      <a:pt x="157" y="367"/>
                    </a:lnTo>
                    <a:lnTo>
                      <a:pt x="140" y="398"/>
                    </a:lnTo>
                    <a:lnTo>
                      <a:pt x="123" y="430"/>
                    </a:lnTo>
                    <a:lnTo>
                      <a:pt x="108" y="463"/>
                    </a:lnTo>
                    <a:lnTo>
                      <a:pt x="94" y="497"/>
                    </a:lnTo>
                    <a:lnTo>
                      <a:pt x="79" y="532"/>
                    </a:lnTo>
                    <a:lnTo>
                      <a:pt x="67" y="566"/>
                    </a:lnTo>
                    <a:lnTo>
                      <a:pt x="54" y="603"/>
                    </a:lnTo>
                    <a:lnTo>
                      <a:pt x="44" y="641"/>
                    </a:lnTo>
                    <a:lnTo>
                      <a:pt x="35" y="678"/>
                    </a:lnTo>
                    <a:lnTo>
                      <a:pt x="25" y="716"/>
                    </a:lnTo>
                    <a:lnTo>
                      <a:pt x="17" y="756"/>
                    </a:lnTo>
                    <a:lnTo>
                      <a:pt x="10" y="795"/>
                    </a:lnTo>
                    <a:lnTo>
                      <a:pt x="6" y="835"/>
                    </a:lnTo>
                    <a:lnTo>
                      <a:pt x="0" y="877"/>
                    </a:lnTo>
                    <a:lnTo>
                      <a:pt x="17" y="885"/>
                    </a:lnTo>
                    <a:lnTo>
                      <a:pt x="33" y="895"/>
                    </a:lnTo>
                    <a:lnTo>
                      <a:pt x="50" y="902"/>
                    </a:lnTo>
                    <a:lnTo>
                      <a:pt x="67" y="910"/>
                    </a:lnTo>
                    <a:lnTo>
                      <a:pt x="85" y="918"/>
                    </a:lnTo>
                    <a:lnTo>
                      <a:pt x="102" y="923"/>
                    </a:lnTo>
                    <a:lnTo>
                      <a:pt x="119" y="929"/>
                    </a:lnTo>
                    <a:lnTo>
                      <a:pt x="136" y="935"/>
                    </a:lnTo>
                    <a:lnTo>
                      <a:pt x="154" y="939"/>
                    </a:lnTo>
                    <a:lnTo>
                      <a:pt x="171" y="942"/>
                    </a:lnTo>
                    <a:lnTo>
                      <a:pt x="188" y="946"/>
                    </a:lnTo>
                    <a:lnTo>
                      <a:pt x="207" y="948"/>
                    </a:lnTo>
                    <a:lnTo>
                      <a:pt x="225" y="952"/>
                    </a:lnTo>
                    <a:lnTo>
                      <a:pt x="242" y="952"/>
                    </a:lnTo>
                    <a:lnTo>
                      <a:pt x="261" y="954"/>
                    </a:lnTo>
                    <a:lnTo>
                      <a:pt x="278" y="954"/>
                    </a:lnTo>
                    <a:lnTo>
                      <a:pt x="296" y="954"/>
                    </a:lnTo>
                    <a:lnTo>
                      <a:pt x="315" y="954"/>
                    </a:lnTo>
                    <a:lnTo>
                      <a:pt x="332" y="952"/>
                    </a:lnTo>
                    <a:lnTo>
                      <a:pt x="349" y="950"/>
                    </a:lnTo>
                    <a:lnTo>
                      <a:pt x="367" y="946"/>
                    </a:lnTo>
                    <a:lnTo>
                      <a:pt x="386" y="944"/>
                    </a:lnTo>
                    <a:lnTo>
                      <a:pt x="403" y="939"/>
                    </a:lnTo>
                    <a:lnTo>
                      <a:pt x="420" y="935"/>
                    </a:lnTo>
                    <a:lnTo>
                      <a:pt x="438" y="929"/>
                    </a:lnTo>
                    <a:lnTo>
                      <a:pt x="455" y="923"/>
                    </a:lnTo>
                    <a:lnTo>
                      <a:pt x="472" y="918"/>
                    </a:lnTo>
                    <a:lnTo>
                      <a:pt x="487" y="910"/>
                    </a:lnTo>
                    <a:lnTo>
                      <a:pt x="505" y="902"/>
                    </a:lnTo>
                    <a:lnTo>
                      <a:pt x="522" y="893"/>
                    </a:lnTo>
                    <a:lnTo>
                      <a:pt x="537" y="883"/>
                    </a:lnTo>
                    <a:lnTo>
                      <a:pt x="553" y="873"/>
                    </a:lnTo>
                    <a:close/>
                  </a:path>
                </a:pathLst>
              </a:custGeom>
              <a:solidFill>
                <a:srgbClr val="5E5E5E"/>
              </a:solidFill>
              <a:ln w="9525">
                <a:noFill/>
                <a:round/>
                <a:headEnd/>
                <a:tailEnd/>
              </a:ln>
            </p:spPr>
            <p:txBody>
              <a:bodyPr/>
              <a:lstStyle/>
              <a:p>
                <a:endParaRPr lang="es-CO"/>
              </a:p>
            </p:txBody>
          </p:sp>
          <p:sp>
            <p:nvSpPr>
              <p:cNvPr id="110670" name="Freeform 78"/>
              <p:cNvSpPr>
                <a:spLocks/>
              </p:cNvSpPr>
              <p:nvPr/>
            </p:nvSpPr>
            <p:spPr bwMode="auto">
              <a:xfrm>
                <a:off x="4114" y="2720"/>
                <a:ext cx="77" cy="53"/>
              </a:xfrm>
              <a:custGeom>
                <a:avLst/>
                <a:gdLst/>
                <a:ahLst/>
                <a:cxnLst>
                  <a:cxn ang="0">
                    <a:pos x="75" y="53"/>
                  </a:cxn>
                  <a:cxn ang="0">
                    <a:pos x="77" y="48"/>
                  </a:cxn>
                  <a:cxn ang="0">
                    <a:pos x="77" y="44"/>
                  </a:cxn>
                  <a:cxn ang="0">
                    <a:pos x="77" y="40"/>
                  </a:cxn>
                  <a:cxn ang="0">
                    <a:pos x="77" y="34"/>
                  </a:cxn>
                  <a:cxn ang="0">
                    <a:pos x="77" y="30"/>
                  </a:cxn>
                  <a:cxn ang="0">
                    <a:pos x="75" y="27"/>
                  </a:cxn>
                  <a:cxn ang="0">
                    <a:pos x="75" y="25"/>
                  </a:cxn>
                  <a:cxn ang="0">
                    <a:pos x="73" y="21"/>
                  </a:cxn>
                  <a:cxn ang="0">
                    <a:pos x="71" y="17"/>
                  </a:cxn>
                  <a:cxn ang="0">
                    <a:pos x="67" y="15"/>
                  </a:cxn>
                  <a:cxn ang="0">
                    <a:pos x="66" y="11"/>
                  </a:cxn>
                  <a:cxn ang="0">
                    <a:pos x="64" y="9"/>
                  </a:cxn>
                  <a:cxn ang="0">
                    <a:pos x="60" y="7"/>
                  </a:cxn>
                  <a:cxn ang="0">
                    <a:pos x="56" y="5"/>
                  </a:cxn>
                  <a:cxn ang="0">
                    <a:pos x="54" y="4"/>
                  </a:cxn>
                  <a:cxn ang="0">
                    <a:pos x="50" y="2"/>
                  </a:cxn>
                  <a:cxn ang="0">
                    <a:pos x="46" y="2"/>
                  </a:cxn>
                  <a:cxn ang="0">
                    <a:pos x="43" y="2"/>
                  </a:cxn>
                  <a:cxn ang="0">
                    <a:pos x="39" y="0"/>
                  </a:cxn>
                  <a:cxn ang="0">
                    <a:pos x="35" y="0"/>
                  </a:cxn>
                  <a:cxn ang="0">
                    <a:pos x="31" y="2"/>
                  </a:cxn>
                  <a:cxn ang="0">
                    <a:pos x="27" y="2"/>
                  </a:cxn>
                  <a:cxn ang="0">
                    <a:pos x="23" y="2"/>
                  </a:cxn>
                  <a:cxn ang="0">
                    <a:pos x="21" y="4"/>
                  </a:cxn>
                  <a:cxn ang="0">
                    <a:pos x="18" y="5"/>
                  </a:cxn>
                  <a:cxn ang="0">
                    <a:pos x="14" y="7"/>
                  </a:cxn>
                  <a:cxn ang="0">
                    <a:pos x="12" y="9"/>
                  </a:cxn>
                  <a:cxn ang="0">
                    <a:pos x="8" y="13"/>
                  </a:cxn>
                  <a:cxn ang="0">
                    <a:pos x="6" y="17"/>
                  </a:cxn>
                  <a:cxn ang="0">
                    <a:pos x="4" y="19"/>
                  </a:cxn>
                  <a:cxn ang="0">
                    <a:pos x="0" y="25"/>
                  </a:cxn>
                  <a:cxn ang="0">
                    <a:pos x="0" y="28"/>
                  </a:cxn>
                  <a:cxn ang="0">
                    <a:pos x="75" y="53"/>
                  </a:cxn>
                </a:cxnLst>
                <a:rect l="0" t="0" r="r" b="b"/>
                <a:pathLst>
                  <a:path w="77" h="53">
                    <a:moveTo>
                      <a:pt x="75" y="53"/>
                    </a:moveTo>
                    <a:lnTo>
                      <a:pt x="77" y="48"/>
                    </a:lnTo>
                    <a:lnTo>
                      <a:pt x="77" y="44"/>
                    </a:lnTo>
                    <a:lnTo>
                      <a:pt x="77" y="40"/>
                    </a:lnTo>
                    <a:lnTo>
                      <a:pt x="77" y="34"/>
                    </a:lnTo>
                    <a:lnTo>
                      <a:pt x="77" y="30"/>
                    </a:lnTo>
                    <a:lnTo>
                      <a:pt x="75" y="27"/>
                    </a:lnTo>
                    <a:lnTo>
                      <a:pt x="75" y="25"/>
                    </a:lnTo>
                    <a:lnTo>
                      <a:pt x="73" y="21"/>
                    </a:lnTo>
                    <a:lnTo>
                      <a:pt x="71" y="17"/>
                    </a:lnTo>
                    <a:lnTo>
                      <a:pt x="67" y="15"/>
                    </a:lnTo>
                    <a:lnTo>
                      <a:pt x="66" y="11"/>
                    </a:lnTo>
                    <a:lnTo>
                      <a:pt x="64" y="9"/>
                    </a:lnTo>
                    <a:lnTo>
                      <a:pt x="60" y="7"/>
                    </a:lnTo>
                    <a:lnTo>
                      <a:pt x="56" y="5"/>
                    </a:lnTo>
                    <a:lnTo>
                      <a:pt x="54" y="4"/>
                    </a:lnTo>
                    <a:lnTo>
                      <a:pt x="50" y="2"/>
                    </a:lnTo>
                    <a:lnTo>
                      <a:pt x="46" y="2"/>
                    </a:lnTo>
                    <a:lnTo>
                      <a:pt x="43" y="2"/>
                    </a:lnTo>
                    <a:lnTo>
                      <a:pt x="39" y="0"/>
                    </a:lnTo>
                    <a:lnTo>
                      <a:pt x="35" y="0"/>
                    </a:lnTo>
                    <a:lnTo>
                      <a:pt x="31" y="2"/>
                    </a:lnTo>
                    <a:lnTo>
                      <a:pt x="27" y="2"/>
                    </a:lnTo>
                    <a:lnTo>
                      <a:pt x="23" y="2"/>
                    </a:lnTo>
                    <a:lnTo>
                      <a:pt x="21" y="4"/>
                    </a:lnTo>
                    <a:lnTo>
                      <a:pt x="18" y="5"/>
                    </a:lnTo>
                    <a:lnTo>
                      <a:pt x="14" y="7"/>
                    </a:lnTo>
                    <a:lnTo>
                      <a:pt x="12" y="9"/>
                    </a:lnTo>
                    <a:lnTo>
                      <a:pt x="8" y="13"/>
                    </a:lnTo>
                    <a:lnTo>
                      <a:pt x="6" y="17"/>
                    </a:lnTo>
                    <a:lnTo>
                      <a:pt x="4" y="19"/>
                    </a:lnTo>
                    <a:lnTo>
                      <a:pt x="0" y="25"/>
                    </a:lnTo>
                    <a:lnTo>
                      <a:pt x="0" y="28"/>
                    </a:lnTo>
                    <a:lnTo>
                      <a:pt x="75" y="53"/>
                    </a:lnTo>
                    <a:close/>
                  </a:path>
                </a:pathLst>
              </a:custGeom>
              <a:solidFill>
                <a:srgbClr val="000000"/>
              </a:solidFill>
              <a:ln w="9525">
                <a:noFill/>
                <a:round/>
                <a:headEnd/>
                <a:tailEnd/>
              </a:ln>
            </p:spPr>
            <p:txBody>
              <a:bodyPr/>
              <a:lstStyle/>
              <a:p>
                <a:endParaRPr lang="es-CO"/>
              </a:p>
            </p:txBody>
          </p:sp>
          <p:sp>
            <p:nvSpPr>
              <p:cNvPr id="110671" name="Freeform 79"/>
              <p:cNvSpPr>
                <a:spLocks/>
              </p:cNvSpPr>
              <p:nvPr/>
            </p:nvSpPr>
            <p:spPr bwMode="auto">
              <a:xfrm>
                <a:off x="4095" y="2748"/>
                <a:ext cx="328" cy="875"/>
              </a:xfrm>
              <a:custGeom>
                <a:avLst/>
                <a:gdLst/>
                <a:ahLst/>
                <a:cxnLst>
                  <a:cxn ang="0">
                    <a:pos x="298" y="783"/>
                  </a:cxn>
                  <a:cxn ang="0">
                    <a:pos x="244" y="695"/>
                  </a:cxn>
                  <a:cxn ang="0">
                    <a:pos x="200" y="611"/>
                  </a:cxn>
                  <a:cxn ang="0">
                    <a:pos x="165" y="532"/>
                  </a:cxn>
                  <a:cxn ang="0">
                    <a:pos x="136" y="457"/>
                  </a:cxn>
                  <a:cxn ang="0">
                    <a:pos x="115" y="388"/>
                  </a:cxn>
                  <a:cxn ang="0">
                    <a:pos x="100" y="325"/>
                  </a:cxn>
                  <a:cxn ang="0">
                    <a:pos x="88" y="265"/>
                  </a:cxn>
                  <a:cxn ang="0">
                    <a:pos x="83" y="213"/>
                  </a:cxn>
                  <a:cxn ang="0">
                    <a:pos x="81" y="167"/>
                  </a:cxn>
                  <a:cxn ang="0">
                    <a:pos x="81" y="127"/>
                  </a:cxn>
                  <a:cxn ang="0">
                    <a:pos x="83" y="93"/>
                  </a:cxn>
                  <a:cxn ang="0">
                    <a:pos x="86" y="64"/>
                  </a:cxn>
                  <a:cxn ang="0">
                    <a:pos x="90" y="45"/>
                  </a:cxn>
                  <a:cxn ang="0">
                    <a:pos x="92" y="31"/>
                  </a:cxn>
                  <a:cxn ang="0">
                    <a:pos x="94" y="25"/>
                  </a:cxn>
                  <a:cxn ang="0">
                    <a:pos x="17" y="2"/>
                  </a:cxn>
                  <a:cxn ang="0">
                    <a:pos x="16" y="12"/>
                  </a:cxn>
                  <a:cxn ang="0">
                    <a:pos x="12" y="29"/>
                  </a:cxn>
                  <a:cxn ang="0">
                    <a:pos x="8" y="54"/>
                  </a:cxn>
                  <a:cxn ang="0">
                    <a:pos x="4" y="85"/>
                  </a:cxn>
                  <a:cxn ang="0">
                    <a:pos x="2" y="123"/>
                  </a:cxn>
                  <a:cxn ang="0">
                    <a:pos x="0" y="167"/>
                  </a:cxn>
                  <a:cxn ang="0">
                    <a:pos x="4" y="219"/>
                  </a:cxn>
                  <a:cxn ang="0">
                    <a:pos x="10" y="277"/>
                  </a:cxn>
                  <a:cxn ang="0">
                    <a:pos x="21" y="340"/>
                  </a:cxn>
                  <a:cxn ang="0">
                    <a:pos x="39" y="409"/>
                  </a:cxn>
                  <a:cxn ang="0">
                    <a:pos x="60" y="484"/>
                  </a:cxn>
                  <a:cxn ang="0">
                    <a:pos x="90" y="563"/>
                  </a:cxn>
                  <a:cxn ang="0">
                    <a:pos x="129" y="647"/>
                  </a:cxn>
                  <a:cxn ang="0">
                    <a:pos x="175" y="735"/>
                  </a:cxn>
                  <a:cxn ang="0">
                    <a:pos x="232" y="827"/>
                  </a:cxn>
                  <a:cxn ang="0">
                    <a:pos x="328" y="829"/>
                  </a:cxn>
                </a:cxnLst>
                <a:rect l="0" t="0" r="r" b="b"/>
                <a:pathLst>
                  <a:path w="328" h="875">
                    <a:moveTo>
                      <a:pt x="328" y="829"/>
                    </a:moveTo>
                    <a:lnTo>
                      <a:pt x="298" y="783"/>
                    </a:lnTo>
                    <a:lnTo>
                      <a:pt x="271" y="739"/>
                    </a:lnTo>
                    <a:lnTo>
                      <a:pt x="244" y="695"/>
                    </a:lnTo>
                    <a:lnTo>
                      <a:pt x="221" y="653"/>
                    </a:lnTo>
                    <a:lnTo>
                      <a:pt x="200" y="611"/>
                    </a:lnTo>
                    <a:lnTo>
                      <a:pt x="181" y="570"/>
                    </a:lnTo>
                    <a:lnTo>
                      <a:pt x="165" y="532"/>
                    </a:lnTo>
                    <a:lnTo>
                      <a:pt x="150" y="494"/>
                    </a:lnTo>
                    <a:lnTo>
                      <a:pt x="136" y="457"/>
                    </a:lnTo>
                    <a:lnTo>
                      <a:pt x="125" y="423"/>
                    </a:lnTo>
                    <a:lnTo>
                      <a:pt x="115" y="388"/>
                    </a:lnTo>
                    <a:lnTo>
                      <a:pt x="106" y="355"/>
                    </a:lnTo>
                    <a:lnTo>
                      <a:pt x="100" y="325"/>
                    </a:lnTo>
                    <a:lnTo>
                      <a:pt x="94" y="294"/>
                    </a:lnTo>
                    <a:lnTo>
                      <a:pt x="88" y="265"/>
                    </a:lnTo>
                    <a:lnTo>
                      <a:pt x="86" y="238"/>
                    </a:lnTo>
                    <a:lnTo>
                      <a:pt x="83" y="213"/>
                    </a:lnTo>
                    <a:lnTo>
                      <a:pt x="81" y="188"/>
                    </a:lnTo>
                    <a:lnTo>
                      <a:pt x="81" y="167"/>
                    </a:lnTo>
                    <a:lnTo>
                      <a:pt x="81" y="146"/>
                    </a:lnTo>
                    <a:lnTo>
                      <a:pt x="81" y="127"/>
                    </a:lnTo>
                    <a:lnTo>
                      <a:pt x="83" y="108"/>
                    </a:lnTo>
                    <a:lnTo>
                      <a:pt x="83" y="93"/>
                    </a:lnTo>
                    <a:lnTo>
                      <a:pt x="85" y="77"/>
                    </a:lnTo>
                    <a:lnTo>
                      <a:pt x="86" y="64"/>
                    </a:lnTo>
                    <a:lnTo>
                      <a:pt x="88" y="54"/>
                    </a:lnTo>
                    <a:lnTo>
                      <a:pt x="90" y="45"/>
                    </a:lnTo>
                    <a:lnTo>
                      <a:pt x="92" y="37"/>
                    </a:lnTo>
                    <a:lnTo>
                      <a:pt x="92" y="31"/>
                    </a:lnTo>
                    <a:lnTo>
                      <a:pt x="94" y="27"/>
                    </a:lnTo>
                    <a:lnTo>
                      <a:pt x="94" y="25"/>
                    </a:lnTo>
                    <a:lnTo>
                      <a:pt x="19" y="0"/>
                    </a:lnTo>
                    <a:lnTo>
                      <a:pt x="17" y="2"/>
                    </a:lnTo>
                    <a:lnTo>
                      <a:pt x="17" y="6"/>
                    </a:lnTo>
                    <a:lnTo>
                      <a:pt x="16" y="12"/>
                    </a:lnTo>
                    <a:lnTo>
                      <a:pt x="14" y="20"/>
                    </a:lnTo>
                    <a:lnTo>
                      <a:pt x="12" y="29"/>
                    </a:lnTo>
                    <a:lnTo>
                      <a:pt x="10" y="41"/>
                    </a:lnTo>
                    <a:lnTo>
                      <a:pt x="8" y="54"/>
                    </a:lnTo>
                    <a:lnTo>
                      <a:pt x="6" y="68"/>
                    </a:lnTo>
                    <a:lnTo>
                      <a:pt x="4" y="85"/>
                    </a:lnTo>
                    <a:lnTo>
                      <a:pt x="2" y="104"/>
                    </a:lnTo>
                    <a:lnTo>
                      <a:pt x="2" y="123"/>
                    </a:lnTo>
                    <a:lnTo>
                      <a:pt x="0" y="144"/>
                    </a:lnTo>
                    <a:lnTo>
                      <a:pt x="0" y="167"/>
                    </a:lnTo>
                    <a:lnTo>
                      <a:pt x="2" y="194"/>
                    </a:lnTo>
                    <a:lnTo>
                      <a:pt x="4" y="219"/>
                    </a:lnTo>
                    <a:lnTo>
                      <a:pt x="6" y="248"/>
                    </a:lnTo>
                    <a:lnTo>
                      <a:pt x="10" y="277"/>
                    </a:lnTo>
                    <a:lnTo>
                      <a:pt x="16" y="307"/>
                    </a:lnTo>
                    <a:lnTo>
                      <a:pt x="21" y="340"/>
                    </a:lnTo>
                    <a:lnTo>
                      <a:pt x="29" y="375"/>
                    </a:lnTo>
                    <a:lnTo>
                      <a:pt x="39" y="409"/>
                    </a:lnTo>
                    <a:lnTo>
                      <a:pt x="48" y="446"/>
                    </a:lnTo>
                    <a:lnTo>
                      <a:pt x="60" y="484"/>
                    </a:lnTo>
                    <a:lnTo>
                      <a:pt x="75" y="522"/>
                    </a:lnTo>
                    <a:lnTo>
                      <a:pt x="90" y="563"/>
                    </a:lnTo>
                    <a:lnTo>
                      <a:pt x="108" y="605"/>
                    </a:lnTo>
                    <a:lnTo>
                      <a:pt x="129" y="647"/>
                    </a:lnTo>
                    <a:lnTo>
                      <a:pt x="150" y="689"/>
                    </a:lnTo>
                    <a:lnTo>
                      <a:pt x="175" y="735"/>
                    </a:lnTo>
                    <a:lnTo>
                      <a:pt x="202" y="781"/>
                    </a:lnTo>
                    <a:lnTo>
                      <a:pt x="232" y="827"/>
                    </a:lnTo>
                    <a:lnTo>
                      <a:pt x="263" y="875"/>
                    </a:lnTo>
                    <a:lnTo>
                      <a:pt x="328" y="829"/>
                    </a:lnTo>
                    <a:close/>
                  </a:path>
                </a:pathLst>
              </a:custGeom>
              <a:noFill/>
              <a:ln w="9525">
                <a:noFill/>
                <a:round/>
                <a:headEnd/>
                <a:tailEnd/>
              </a:ln>
            </p:spPr>
            <p:txBody>
              <a:bodyPr/>
              <a:lstStyle/>
              <a:p>
                <a:endParaRPr lang="es-CO"/>
              </a:p>
            </p:txBody>
          </p:sp>
          <p:sp>
            <p:nvSpPr>
              <p:cNvPr id="110672" name="Freeform 80"/>
              <p:cNvSpPr>
                <a:spLocks/>
              </p:cNvSpPr>
              <p:nvPr/>
            </p:nvSpPr>
            <p:spPr bwMode="auto">
              <a:xfrm>
                <a:off x="4358" y="3577"/>
                <a:ext cx="518" cy="1324"/>
              </a:xfrm>
              <a:custGeom>
                <a:avLst/>
                <a:gdLst/>
                <a:ahLst/>
                <a:cxnLst>
                  <a:cxn ang="0">
                    <a:pos x="510" y="1286"/>
                  </a:cxn>
                  <a:cxn ang="0">
                    <a:pos x="516" y="1209"/>
                  </a:cxn>
                  <a:cxn ang="0">
                    <a:pos x="518" y="1132"/>
                  </a:cxn>
                  <a:cxn ang="0">
                    <a:pos x="516" y="1055"/>
                  </a:cxn>
                  <a:cxn ang="0">
                    <a:pos x="506" y="977"/>
                  </a:cxn>
                  <a:cxn ang="0">
                    <a:pos x="495" y="898"/>
                  </a:cxn>
                  <a:cxn ang="0">
                    <a:pos x="476" y="819"/>
                  </a:cxn>
                  <a:cxn ang="0">
                    <a:pos x="453" y="739"/>
                  </a:cxn>
                  <a:cxn ang="0">
                    <a:pos x="426" y="658"/>
                  </a:cxn>
                  <a:cxn ang="0">
                    <a:pos x="393" y="576"/>
                  </a:cxn>
                  <a:cxn ang="0">
                    <a:pos x="357" y="491"/>
                  </a:cxn>
                  <a:cxn ang="0">
                    <a:pos x="315" y="407"/>
                  </a:cxn>
                  <a:cxn ang="0">
                    <a:pos x="267" y="321"/>
                  </a:cxn>
                  <a:cxn ang="0">
                    <a:pos x="215" y="230"/>
                  </a:cxn>
                  <a:cxn ang="0">
                    <a:pos x="159" y="140"/>
                  </a:cxn>
                  <a:cxn ang="0">
                    <a:pos x="98" y="48"/>
                  </a:cxn>
                  <a:cxn ang="0">
                    <a:pos x="0" y="46"/>
                  </a:cxn>
                  <a:cxn ang="0">
                    <a:pos x="63" y="138"/>
                  </a:cxn>
                  <a:cxn ang="0">
                    <a:pos x="121" y="229"/>
                  </a:cxn>
                  <a:cxn ang="0">
                    <a:pos x="173" y="317"/>
                  </a:cxn>
                  <a:cxn ang="0">
                    <a:pos x="221" y="401"/>
                  </a:cxn>
                  <a:cxn ang="0">
                    <a:pos x="265" y="486"/>
                  </a:cxn>
                  <a:cxn ang="0">
                    <a:pos x="303" y="566"/>
                  </a:cxn>
                  <a:cxn ang="0">
                    <a:pos x="336" y="647"/>
                  </a:cxn>
                  <a:cxn ang="0">
                    <a:pos x="365" y="724"/>
                  </a:cxn>
                  <a:cxn ang="0">
                    <a:pos x="389" y="800"/>
                  </a:cxn>
                  <a:cxn ang="0">
                    <a:pos x="409" y="877"/>
                  </a:cxn>
                  <a:cxn ang="0">
                    <a:pos x="422" y="950"/>
                  </a:cxn>
                  <a:cxn ang="0">
                    <a:pos x="432" y="1025"/>
                  </a:cxn>
                  <a:cxn ang="0">
                    <a:pos x="437" y="1098"/>
                  </a:cxn>
                  <a:cxn ang="0">
                    <a:pos x="437" y="1169"/>
                  </a:cxn>
                  <a:cxn ang="0">
                    <a:pos x="434" y="1242"/>
                  </a:cxn>
                  <a:cxn ang="0">
                    <a:pos x="426" y="1313"/>
                  </a:cxn>
                </a:cxnLst>
                <a:rect l="0" t="0" r="r" b="b"/>
                <a:pathLst>
                  <a:path w="518" h="1324">
                    <a:moveTo>
                      <a:pt x="505" y="1324"/>
                    </a:moveTo>
                    <a:lnTo>
                      <a:pt x="510" y="1286"/>
                    </a:lnTo>
                    <a:lnTo>
                      <a:pt x="514" y="1247"/>
                    </a:lnTo>
                    <a:lnTo>
                      <a:pt x="516" y="1209"/>
                    </a:lnTo>
                    <a:lnTo>
                      <a:pt x="518" y="1171"/>
                    </a:lnTo>
                    <a:lnTo>
                      <a:pt x="518" y="1132"/>
                    </a:lnTo>
                    <a:lnTo>
                      <a:pt x="518" y="1094"/>
                    </a:lnTo>
                    <a:lnTo>
                      <a:pt x="516" y="1055"/>
                    </a:lnTo>
                    <a:lnTo>
                      <a:pt x="512" y="1017"/>
                    </a:lnTo>
                    <a:lnTo>
                      <a:pt x="506" y="977"/>
                    </a:lnTo>
                    <a:lnTo>
                      <a:pt x="501" y="938"/>
                    </a:lnTo>
                    <a:lnTo>
                      <a:pt x="495" y="898"/>
                    </a:lnTo>
                    <a:lnTo>
                      <a:pt x="485" y="860"/>
                    </a:lnTo>
                    <a:lnTo>
                      <a:pt x="476" y="819"/>
                    </a:lnTo>
                    <a:lnTo>
                      <a:pt x="466" y="779"/>
                    </a:lnTo>
                    <a:lnTo>
                      <a:pt x="453" y="739"/>
                    </a:lnTo>
                    <a:lnTo>
                      <a:pt x="439" y="699"/>
                    </a:lnTo>
                    <a:lnTo>
                      <a:pt x="426" y="658"/>
                    </a:lnTo>
                    <a:lnTo>
                      <a:pt x="411" y="616"/>
                    </a:lnTo>
                    <a:lnTo>
                      <a:pt x="393" y="576"/>
                    </a:lnTo>
                    <a:lnTo>
                      <a:pt x="376" y="534"/>
                    </a:lnTo>
                    <a:lnTo>
                      <a:pt x="357" y="491"/>
                    </a:lnTo>
                    <a:lnTo>
                      <a:pt x="336" y="449"/>
                    </a:lnTo>
                    <a:lnTo>
                      <a:pt x="315" y="407"/>
                    </a:lnTo>
                    <a:lnTo>
                      <a:pt x="292" y="363"/>
                    </a:lnTo>
                    <a:lnTo>
                      <a:pt x="267" y="321"/>
                    </a:lnTo>
                    <a:lnTo>
                      <a:pt x="242" y="277"/>
                    </a:lnTo>
                    <a:lnTo>
                      <a:pt x="215" y="230"/>
                    </a:lnTo>
                    <a:lnTo>
                      <a:pt x="188" y="186"/>
                    </a:lnTo>
                    <a:lnTo>
                      <a:pt x="159" y="140"/>
                    </a:lnTo>
                    <a:lnTo>
                      <a:pt x="129" y="94"/>
                    </a:lnTo>
                    <a:lnTo>
                      <a:pt x="98" y="48"/>
                    </a:lnTo>
                    <a:lnTo>
                      <a:pt x="65" y="0"/>
                    </a:lnTo>
                    <a:lnTo>
                      <a:pt x="0" y="46"/>
                    </a:lnTo>
                    <a:lnTo>
                      <a:pt x="33" y="92"/>
                    </a:lnTo>
                    <a:lnTo>
                      <a:pt x="63" y="138"/>
                    </a:lnTo>
                    <a:lnTo>
                      <a:pt x="92" y="184"/>
                    </a:lnTo>
                    <a:lnTo>
                      <a:pt x="121" y="229"/>
                    </a:lnTo>
                    <a:lnTo>
                      <a:pt x="148" y="273"/>
                    </a:lnTo>
                    <a:lnTo>
                      <a:pt x="173" y="317"/>
                    </a:lnTo>
                    <a:lnTo>
                      <a:pt x="198" y="359"/>
                    </a:lnTo>
                    <a:lnTo>
                      <a:pt x="221" y="401"/>
                    </a:lnTo>
                    <a:lnTo>
                      <a:pt x="244" y="443"/>
                    </a:lnTo>
                    <a:lnTo>
                      <a:pt x="265" y="486"/>
                    </a:lnTo>
                    <a:lnTo>
                      <a:pt x="284" y="526"/>
                    </a:lnTo>
                    <a:lnTo>
                      <a:pt x="303" y="566"/>
                    </a:lnTo>
                    <a:lnTo>
                      <a:pt x="320" y="607"/>
                    </a:lnTo>
                    <a:lnTo>
                      <a:pt x="336" y="647"/>
                    </a:lnTo>
                    <a:lnTo>
                      <a:pt x="351" y="685"/>
                    </a:lnTo>
                    <a:lnTo>
                      <a:pt x="365" y="724"/>
                    </a:lnTo>
                    <a:lnTo>
                      <a:pt x="378" y="762"/>
                    </a:lnTo>
                    <a:lnTo>
                      <a:pt x="389" y="800"/>
                    </a:lnTo>
                    <a:lnTo>
                      <a:pt x="399" y="839"/>
                    </a:lnTo>
                    <a:lnTo>
                      <a:pt x="409" y="877"/>
                    </a:lnTo>
                    <a:lnTo>
                      <a:pt x="416" y="913"/>
                    </a:lnTo>
                    <a:lnTo>
                      <a:pt x="422" y="950"/>
                    </a:lnTo>
                    <a:lnTo>
                      <a:pt x="428" y="988"/>
                    </a:lnTo>
                    <a:lnTo>
                      <a:pt x="432" y="1025"/>
                    </a:lnTo>
                    <a:lnTo>
                      <a:pt x="436" y="1061"/>
                    </a:lnTo>
                    <a:lnTo>
                      <a:pt x="437" y="1098"/>
                    </a:lnTo>
                    <a:lnTo>
                      <a:pt x="439" y="1134"/>
                    </a:lnTo>
                    <a:lnTo>
                      <a:pt x="437" y="1169"/>
                    </a:lnTo>
                    <a:lnTo>
                      <a:pt x="437" y="1205"/>
                    </a:lnTo>
                    <a:lnTo>
                      <a:pt x="434" y="1242"/>
                    </a:lnTo>
                    <a:lnTo>
                      <a:pt x="430" y="1278"/>
                    </a:lnTo>
                    <a:lnTo>
                      <a:pt x="426" y="1313"/>
                    </a:lnTo>
                    <a:lnTo>
                      <a:pt x="505" y="1324"/>
                    </a:lnTo>
                    <a:close/>
                  </a:path>
                </a:pathLst>
              </a:custGeom>
              <a:noFill/>
              <a:ln w="9525">
                <a:noFill/>
                <a:round/>
                <a:headEnd/>
                <a:tailEnd/>
              </a:ln>
            </p:spPr>
            <p:txBody>
              <a:bodyPr/>
              <a:lstStyle/>
              <a:p>
                <a:endParaRPr lang="es-CO"/>
              </a:p>
            </p:txBody>
          </p:sp>
          <p:sp>
            <p:nvSpPr>
              <p:cNvPr id="110673" name="Freeform 81"/>
              <p:cNvSpPr>
                <a:spLocks/>
              </p:cNvSpPr>
              <p:nvPr/>
            </p:nvSpPr>
            <p:spPr bwMode="auto">
              <a:xfrm>
                <a:off x="3222" y="4890"/>
                <a:ext cx="1641" cy="907"/>
              </a:xfrm>
              <a:custGeom>
                <a:avLst/>
                <a:gdLst/>
                <a:ahLst/>
                <a:cxnLst>
                  <a:cxn ang="0">
                    <a:pos x="83" y="897"/>
                  </a:cxn>
                  <a:cxn ang="0">
                    <a:pos x="242" y="907"/>
                  </a:cxn>
                  <a:cxn ang="0">
                    <a:pos x="397" y="903"/>
                  </a:cxn>
                  <a:cxn ang="0">
                    <a:pos x="547" y="884"/>
                  </a:cxn>
                  <a:cxn ang="0">
                    <a:pos x="691" y="853"/>
                  </a:cxn>
                  <a:cxn ang="0">
                    <a:pos x="825" y="809"/>
                  </a:cxn>
                  <a:cxn ang="0">
                    <a:pos x="952" y="757"/>
                  </a:cxn>
                  <a:cxn ang="0">
                    <a:pos x="1071" y="696"/>
                  </a:cxn>
                  <a:cxn ang="0">
                    <a:pos x="1180" y="627"/>
                  </a:cxn>
                  <a:cxn ang="0">
                    <a:pos x="1278" y="552"/>
                  </a:cxn>
                  <a:cxn ang="0">
                    <a:pos x="1368" y="473"/>
                  </a:cxn>
                  <a:cxn ang="0">
                    <a:pos x="1445" y="391"/>
                  </a:cxn>
                  <a:cxn ang="0">
                    <a:pos x="1510" y="306"/>
                  </a:cxn>
                  <a:cxn ang="0">
                    <a:pos x="1564" y="222"/>
                  </a:cxn>
                  <a:cxn ang="0">
                    <a:pos x="1606" y="136"/>
                  </a:cxn>
                  <a:cxn ang="0">
                    <a:pos x="1633" y="53"/>
                  </a:cxn>
                  <a:cxn ang="0">
                    <a:pos x="1562" y="0"/>
                  </a:cxn>
                  <a:cxn ang="0">
                    <a:pos x="1545" y="71"/>
                  </a:cxn>
                  <a:cxn ang="0">
                    <a:pos x="1514" y="143"/>
                  </a:cxn>
                  <a:cxn ang="0">
                    <a:pos x="1472" y="222"/>
                  </a:cxn>
                  <a:cxn ang="0">
                    <a:pos x="1416" y="301"/>
                  </a:cxn>
                  <a:cxn ang="0">
                    <a:pos x="1349" y="377"/>
                  </a:cxn>
                  <a:cxn ang="0">
                    <a:pos x="1270" y="454"/>
                  </a:cxn>
                  <a:cxn ang="0">
                    <a:pos x="1182" y="527"/>
                  </a:cxn>
                  <a:cxn ang="0">
                    <a:pos x="1084" y="594"/>
                  </a:cxn>
                  <a:cxn ang="0">
                    <a:pos x="975" y="656"/>
                  </a:cxn>
                  <a:cxn ang="0">
                    <a:pos x="860" y="711"/>
                  </a:cxn>
                  <a:cxn ang="0">
                    <a:pos x="735" y="755"/>
                  </a:cxn>
                  <a:cxn ang="0">
                    <a:pos x="603" y="792"/>
                  </a:cxn>
                  <a:cxn ang="0">
                    <a:pos x="465" y="817"/>
                  </a:cxn>
                  <a:cxn ang="0">
                    <a:pos x="319" y="826"/>
                  </a:cxn>
                  <a:cxn ang="0">
                    <a:pos x="169" y="825"/>
                  </a:cxn>
                  <a:cxn ang="0">
                    <a:pos x="12" y="805"/>
                  </a:cxn>
                </a:cxnLst>
                <a:rect l="0" t="0" r="r" b="b"/>
                <a:pathLst>
                  <a:path w="1641" h="907">
                    <a:moveTo>
                      <a:pt x="0" y="886"/>
                    </a:moveTo>
                    <a:lnTo>
                      <a:pt x="83" y="897"/>
                    </a:lnTo>
                    <a:lnTo>
                      <a:pt x="163" y="905"/>
                    </a:lnTo>
                    <a:lnTo>
                      <a:pt x="242" y="907"/>
                    </a:lnTo>
                    <a:lnTo>
                      <a:pt x="321" y="907"/>
                    </a:lnTo>
                    <a:lnTo>
                      <a:pt x="397" y="903"/>
                    </a:lnTo>
                    <a:lnTo>
                      <a:pt x="474" y="895"/>
                    </a:lnTo>
                    <a:lnTo>
                      <a:pt x="547" y="884"/>
                    </a:lnTo>
                    <a:lnTo>
                      <a:pt x="620" y="871"/>
                    </a:lnTo>
                    <a:lnTo>
                      <a:pt x="691" y="853"/>
                    </a:lnTo>
                    <a:lnTo>
                      <a:pt x="758" y="832"/>
                    </a:lnTo>
                    <a:lnTo>
                      <a:pt x="825" y="809"/>
                    </a:lnTo>
                    <a:lnTo>
                      <a:pt x="890" y="784"/>
                    </a:lnTo>
                    <a:lnTo>
                      <a:pt x="952" y="757"/>
                    </a:lnTo>
                    <a:lnTo>
                      <a:pt x="1013" y="727"/>
                    </a:lnTo>
                    <a:lnTo>
                      <a:pt x="1071" y="696"/>
                    </a:lnTo>
                    <a:lnTo>
                      <a:pt x="1126" y="661"/>
                    </a:lnTo>
                    <a:lnTo>
                      <a:pt x="1180" y="627"/>
                    </a:lnTo>
                    <a:lnTo>
                      <a:pt x="1230" y="590"/>
                    </a:lnTo>
                    <a:lnTo>
                      <a:pt x="1278" y="552"/>
                    </a:lnTo>
                    <a:lnTo>
                      <a:pt x="1324" y="514"/>
                    </a:lnTo>
                    <a:lnTo>
                      <a:pt x="1368" y="473"/>
                    </a:lnTo>
                    <a:lnTo>
                      <a:pt x="1408" y="433"/>
                    </a:lnTo>
                    <a:lnTo>
                      <a:pt x="1445" y="391"/>
                    </a:lnTo>
                    <a:lnTo>
                      <a:pt x="1479" y="349"/>
                    </a:lnTo>
                    <a:lnTo>
                      <a:pt x="1510" y="306"/>
                    </a:lnTo>
                    <a:lnTo>
                      <a:pt x="1539" y="264"/>
                    </a:lnTo>
                    <a:lnTo>
                      <a:pt x="1564" y="222"/>
                    </a:lnTo>
                    <a:lnTo>
                      <a:pt x="1587" y="178"/>
                    </a:lnTo>
                    <a:lnTo>
                      <a:pt x="1606" y="136"/>
                    </a:lnTo>
                    <a:lnTo>
                      <a:pt x="1621" y="94"/>
                    </a:lnTo>
                    <a:lnTo>
                      <a:pt x="1633" y="53"/>
                    </a:lnTo>
                    <a:lnTo>
                      <a:pt x="1641" y="11"/>
                    </a:lnTo>
                    <a:lnTo>
                      <a:pt x="1562" y="0"/>
                    </a:lnTo>
                    <a:lnTo>
                      <a:pt x="1554" y="34"/>
                    </a:lnTo>
                    <a:lnTo>
                      <a:pt x="1545" y="71"/>
                    </a:lnTo>
                    <a:lnTo>
                      <a:pt x="1531" y="107"/>
                    </a:lnTo>
                    <a:lnTo>
                      <a:pt x="1514" y="143"/>
                    </a:lnTo>
                    <a:lnTo>
                      <a:pt x="1495" y="182"/>
                    </a:lnTo>
                    <a:lnTo>
                      <a:pt x="1472" y="222"/>
                    </a:lnTo>
                    <a:lnTo>
                      <a:pt x="1445" y="260"/>
                    </a:lnTo>
                    <a:lnTo>
                      <a:pt x="1416" y="301"/>
                    </a:lnTo>
                    <a:lnTo>
                      <a:pt x="1385" y="339"/>
                    </a:lnTo>
                    <a:lnTo>
                      <a:pt x="1349" y="377"/>
                    </a:lnTo>
                    <a:lnTo>
                      <a:pt x="1313" y="416"/>
                    </a:lnTo>
                    <a:lnTo>
                      <a:pt x="1270" y="454"/>
                    </a:lnTo>
                    <a:lnTo>
                      <a:pt x="1228" y="491"/>
                    </a:lnTo>
                    <a:lnTo>
                      <a:pt x="1182" y="527"/>
                    </a:lnTo>
                    <a:lnTo>
                      <a:pt x="1134" y="562"/>
                    </a:lnTo>
                    <a:lnTo>
                      <a:pt x="1084" y="594"/>
                    </a:lnTo>
                    <a:lnTo>
                      <a:pt x="1030" y="627"/>
                    </a:lnTo>
                    <a:lnTo>
                      <a:pt x="975" y="656"/>
                    </a:lnTo>
                    <a:lnTo>
                      <a:pt x="919" y="684"/>
                    </a:lnTo>
                    <a:lnTo>
                      <a:pt x="860" y="711"/>
                    </a:lnTo>
                    <a:lnTo>
                      <a:pt x="798" y="734"/>
                    </a:lnTo>
                    <a:lnTo>
                      <a:pt x="735" y="755"/>
                    </a:lnTo>
                    <a:lnTo>
                      <a:pt x="670" y="775"/>
                    </a:lnTo>
                    <a:lnTo>
                      <a:pt x="603" y="792"/>
                    </a:lnTo>
                    <a:lnTo>
                      <a:pt x="534" y="805"/>
                    </a:lnTo>
                    <a:lnTo>
                      <a:pt x="465" y="817"/>
                    </a:lnTo>
                    <a:lnTo>
                      <a:pt x="392" y="823"/>
                    </a:lnTo>
                    <a:lnTo>
                      <a:pt x="319" y="826"/>
                    </a:lnTo>
                    <a:lnTo>
                      <a:pt x="244" y="828"/>
                    </a:lnTo>
                    <a:lnTo>
                      <a:pt x="169" y="825"/>
                    </a:lnTo>
                    <a:lnTo>
                      <a:pt x="90" y="817"/>
                    </a:lnTo>
                    <a:lnTo>
                      <a:pt x="12" y="805"/>
                    </a:lnTo>
                    <a:lnTo>
                      <a:pt x="0" y="886"/>
                    </a:lnTo>
                    <a:close/>
                  </a:path>
                </a:pathLst>
              </a:custGeom>
              <a:noFill/>
              <a:ln w="9525">
                <a:noFill/>
                <a:round/>
                <a:headEnd/>
                <a:tailEnd/>
              </a:ln>
            </p:spPr>
            <p:txBody>
              <a:bodyPr/>
              <a:lstStyle/>
              <a:p>
                <a:endParaRPr lang="es-CO"/>
              </a:p>
            </p:txBody>
          </p:sp>
          <p:sp>
            <p:nvSpPr>
              <p:cNvPr id="110674" name="Freeform 82"/>
              <p:cNvSpPr>
                <a:spLocks/>
              </p:cNvSpPr>
              <p:nvPr/>
            </p:nvSpPr>
            <p:spPr bwMode="auto">
              <a:xfrm>
                <a:off x="3188" y="5695"/>
                <a:ext cx="46" cy="81"/>
              </a:xfrm>
              <a:custGeom>
                <a:avLst/>
                <a:gdLst/>
                <a:ahLst/>
                <a:cxnLst>
                  <a:cxn ang="0">
                    <a:pos x="46" y="0"/>
                  </a:cxn>
                  <a:cxn ang="0">
                    <a:pos x="42" y="0"/>
                  </a:cxn>
                  <a:cxn ang="0">
                    <a:pos x="36" y="0"/>
                  </a:cxn>
                  <a:cxn ang="0">
                    <a:pos x="32" y="0"/>
                  </a:cxn>
                  <a:cxn ang="0">
                    <a:pos x="28" y="2"/>
                  </a:cxn>
                  <a:cxn ang="0">
                    <a:pos x="25" y="2"/>
                  </a:cxn>
                  <a:cxn ang="0">
                    <a:pos x="21" y="4"/>
                  </a:cxn>
                  <a:cxn ang="0">
                    <a:pos x="19" y="6"/>
                  </a:cxn>
                  <a:cxn ang="0">
                    <a:pos x="15" y="8"/>
                  </a:cxn>
                  <a:cxn ang="0">
                    <a:pos x="11" y="12"/>
                  </a:cxn>
                  <a:cxn ang="0">
                    <a:pos x="9" y="14"/>
                  </a:cxn>
                  <a:cxn ang="0">
                    <a:pos x="7" y="18"/>
                  </a:cxn>
                  <a:cxn ang="0">
                    <a:pos x="5" y="20"/>
                  </a:cxn>
                  <a:cxn ang="0">
                    <a:pos x="4" y="23"/>
                  </a:cxn>
                  <a:cxn ang="0">
                    <a:pos x="2" y="27"/>
                  </a:cxn>
                  <a:cxn ang="0">
                    <a:pos x="2" y="31"/>
                  </a:cxn>
                  <a:cxn ang="0">
                    <a:pos x="0" y="35"/>
                  </a:cxn>
                  <a:cxn ang="0">
                    <a:pos x="0" y="39"/>
                  </a:cxn>
                  <a:cxn ang="0">
                    <a:pos x="0" y="41"/>
                  </a:cxn>
                  <a:cxn ang="0">
                    <a:pos x="0" y="44"/>
                  </a:cxn>
                  <a:cxn ang="0">
                    <a:pos x="0" y="48"/>
                  </a:cxn>
                  <a:cxn ang="0">
                    <a:pos x="2" y="52"/>
                  </a:cxn>
                  <a:cxn ang="0">
                    <a:pos x="2" y="56"/>
                  </a:cxn>
                  <a:cxn ang="0">
                    <a:pos x="4" y="60"/>
                  </a:cxn>
                  <a:cxn ang="0">
                    <a:pos x="5" y="64"/>
                  </a:cxn>
                  <a:cxn ang="0">
                    <a:pos x="7" y="66"/>
                  </a:cxn>
                  <a:cxn ang="0">
                    <a:pos x="11" y="69"/>
                  </a:cxn>
                  <a:cxn ang="0">
                    <a:pos x="13" y="71"/>
                  </a:cxn>
                  <a:cxn ang="0">
                    <a:pos x="17" y="73"/>
                  </a:cxn>
                  <a:cxn ang="0">
                    <a:pos x="21" y="75"/>
                  </a:cxn>
                  <a:cxn ang="0">
                    <a:pos x="25" y="77"/>
                  </a:cxn>
                  <a:cxn ang="0">
                    <a:pos x="28" y="79"/>
                  </a:cxn>
                  <a:cxn ang="0">
                    <a:pos x="34" y="81"/>
                  </a:cxn>
                  <a:cxn ang="0">
                    <a:pos x="46" y="0"/>
                  </a:cxn>
                </a:cxnLst>
                <a:rect l="0" t="0" r="r" b="b"/>
                <a:pathLst>
                  <a:path w="46" h="81">
                    <a:moveTo>
                      <a:pt x="46" y="0"/>
                    </a:moveTo>
                    <a:lnTo>
                      <a:pt x="42" y="0"/>
                    </a:lnTo>
                    <a:lnTo>
                      <a:pt x="36" y="0"/>
                    </a:lnTo>
                    <a:lnTo>
                      <a:pt x="32" y="0"/>
                    </a:lnTo>
                    <a:lnTo>
                      <a:pt x="28" y="2"/>
                    </a:lnTo>
                    <a:lnTo>
                      <a:pt x="25" y="2"/>
                    </a:lnTo>
                    <a:lnTo>
                      <a:pt x="21" y="4"/>
                    </a:lnTo>
                    <a:lnTo>
                      <a:pt x="19" y="6"/>
                    </a:lnTo>
                    <a:lnTo>
                      <a:pt x="15" y="8"/>
                    </a:lnTo>
                    <a:lnTo>
                      <a:pt x="11" y="12"/>
                    </a:lnTo>
                    <a:lnTo>
                      <a:pt x="9" y="14"/>
                    </a:lnTo>
                    <a:lnTo>
                      <a:pt x="7" y="18"/>
                    </a:lnTo>
                    <a:lnTo>
                      <a:pt x="5" y="20"/>
                    </a:lnTo>
                    <a:lnTo>
                      <a:pt x="4" y="23"/>
                    </a:lnTo>
                    <a:lnTo>
                      <a:pt x="2" y="27"/>
                    </a:lnTo>
                    <a:lnTo>
                      <a:pt x="2" y="31"/>
                    </a:lnTo>
                    <a:lnTo>
                      <a:pt x="0" y="35"/>
                    </a:lnTo>
                    <a:lnTo>
                      <a:pt x="0" y="39"/>
                    </a:lnTo>
                    <a:lnTo>
                      <a:pt x="0" y="41"/>
                    </a:lnTo>
                    <a:lnTo>
                      <a:pt x="0" y="44"/>
                    </a:lnTo>
                    <a:lnTo>
                      <a:pt x="0" y="48"/>
                    </a:lnTo>
                    <a:lnTo>
                      <a:pt x="2" y="52"/>
                    </a:lnTo>
                    <a:lnTo>
                      <a:pt x="2" y="56"/>
                    </a:lnTo>
                    <a:lnTo>
                      <a:pt x="4" y="60"/>
                    </a:lnTo>
                    <a:lnTo>
                      <a:pt x="5" y="64"/>
                    </a:lnTo>
                    <a:lnTo>
                      <a:pt x="7" y="66"/>
                    </a:lnTo>
                    <a:lnTo>
                      <a:pt x="11" y="69"/>
                    </a:lnTo>
                    <a:lnTo>
                      <a:pt x="13" y="71"/>
                    </a:lnTo>
                    <a:lnTo>
                      <a:pt x="17" y="73"/>
                    </a:lnTo>
                    <a:lnTo>
                      <a:pt x="21" y="75"/>
                    </a:lnTo>
                    <a:lnTo>
                      <a:pt x="25" y="77"/>
                    </a:lnTo>
                    <a:lnTo>
                      <a:pt x="28" y="79"/>
                    </a:lnTo>
                    <a:lnTo>
                      <a:pt x="34" y="81"/>
                    </a:lnTo>
                    <a:lnTo>
                      <a:pt x="46" y="0"/>
                    </a:lnTo>
                    <a:close/>
                  </a:path>
                </a:pathLst>
              </a:custGeom>
              <a:noFill/>
              <a:ln w="9525">
                <a:noFill/>
                <a:round/>
                <a:headEnd/>
                <a:tailEnd/>
              </a:ln>
            </p:spPr>
            <p:txBody>
              <a:bodyPr/>
              <a:lstStyle/>
              <a:p>
                <a:endParaRPr lang="es-CO"/>
              </a:p>
            </p:txBody>
          </p:sp>
          <p:sp>
            <p:nvSpPr>
              <p:cNvPr id="110675" name="Freeform 83"/>
              <p:cNvSpPr>
                <a:spLocks/>
              </p:cNvSpPr>
              <p:nvPr/>
            </p:nvSpPr>
            <p:spPr bwMode="auto">
              <a:xfrm>
                <a:off x="2286" y="661"/>
                <a:ext cx="1331" cy="961"/>
              </a:xfrm>
              <a:custGeom>
                <a:avLst/>
                <a:gdLst/>
                <a:ahLst/>
                <a:cxnLst>
                  <a:cxn ang="0">
                    <a:pos x="982" y="944"/>
                  </a:cxn>
                  <a:cxn ang="0">
                    <a:pos x="984" y="946"/>
                  </a:cxn>
                  <a:cxn ang="0">
                    <a:pos x="984" y="950"/>
                  </a:cxn>
                  <a:cxn ang="0">
                    <a:pos x="984" y="954"/>
                  </a:cxn>
                  <a:cxn ang="0">
                    <a:pos x="986" y="956"/>
                  </a:cxn>
                  <a:cxn ang="0">
                    <a:pos x="986" y="959"/>
                  </a:cxn>
                  <a:cxn ang="0">
                    <a:pos x="1331" y="862"/>
                  </a:cxn>
                  <a:cxn ang="0">
                    <a:pos x="1291" y="743"/>
                  </a:cxn>
                  <a:cxn ang="0">
                    <a:pos x="1243" y="631"/>
                  </a:cxn>
                  <a:cxn ang="0">
                    <a:pos x="1186" y="530"/>
                  </a:cxn>
                  <a:cxn ang="0">
                    <a:pos x="1122" y="436"/>
                  </a:cxn>
                  <a:cxn ang="0">
                    <a:pos x="1053" y="351"/>
                  </a:cxn>
                  <a:cxn ang="0">
                    <a:pos x="977" y="274"/>
                  </a:cxn>
                  <a:cxn ang="0">
                    <a:pos x="896" y="207"/>
                  </a:cxn>
                  <a:cxn ang="0">
                    <a:pos x="812" y="150"/>
                  </a:cxn>
                  <a:cxn ang="0">
                    <a:pos x="721" y="102"/>
                  </a:cxn>
                  <a:cxn ang="0">
                    <a:pos x="627" y="61"/>
                  </a:cxn>
                  <a:cxn ang="0">
                    <a:pos x="533" y="33"/>
                  </a:cxn>
                  <a:cxn ang="0">
                    <a:pos x="436" y="12"/>
                  </a:cxn>
                  <a:cxn ang="0">
                    <a:pos x="336" y="2"/>
                  </a:cxn>
                  <a:cxn ang="0">
                    <a:pos x="236" y="2"/>
                  </a:cxn>
                  <a:cxn ang="0">
                    <a:pos x="136" y="12"/>
                  </a:cxn>
                  <a:cxn ang="0">
                    <a:pos x="36" y="33"/>
                  </a:cxn>
                  <a:cxn ang="0">
                    <a:pos x="33" y="33"/>
                  </a:cxn>
                  <a:cxn ang="0">
                    <a:pos x="29" y="35"/>
                  </a:cxn>
                  <a:cxn ang="0">
                    <a:pos x="25" y="35"/>
                  </a:cxn>
                  <a:cxn ang="0">
                    <a:pos x="21" y="37"/>
                  </a:cxn>
                  <a:cxn ang="0">
                    <a:pos x="17" y="37"/>
                  </a:cxn>
                  <a:cxn ang="0">
                    <a:pos x="15" y="38"/>
                  </a:cxn>
                  <a:cxn ang="0">
                    <a:pos x="12" y="38"/>
                  </a:cxn>
                  <a:cxn ang="0">
                    <a:pos x="8" y="40"/>
                  </a:cxn>
                  <a:cxn ang="0">
                    <a:pos x="4" y="40"/>
                  </a:cxn>
                  <a:cxn ang="0">
                    <a:pos x="2" y="42"/>
                  </a:cxn>
                  <a:cxn ang="0">
                    <a:pos x="40" y="48"/>
                  </a:cxn>
                  <a:cxn ang="0">
                    <a:pos x="121" y="65"/>
                  </a:cxn>
                  <a:cxn ang="0">
                    <a:pos x="201" y="88"/>
                  </a:cxn>
                  <a:cxn ang="0">
                    <a:pos x="278" y="117"/>
                  </a:cxn>
                  <a:cxn ang="0">
                    <a:pos x="355" y="150"/>
                  </a:cxn>
                  <a:cxn ang="0">
                    <a:pos x="428" y="188"/>
                  </a:cxn>
                  <a:cxn ang="0">
                    <a:pos x="501" y="234"/>
                  </a:cxn>
                  <a:cxn ang="0">
                    <a:pos x="568" y="284"/>
                  </a:cxn>
                  <a:cxn ang="0">
                    <a:pos x="633" y="338"/>
                  </a:cxn>
                  <a:cxn ang="0">
                    <a:pos x="695" y="399"/>
                  </a:cxn>
                  <a:cxn ang="0">
                    <a:pos x="752" y="466"/>
                  </a:cxn>
                  <a:cxn ang="0">
                    <a:pos x="806" y="539"/>
                  </a:cxn>
                  <a:cxn ang="0">
                    <a:pos x="854" y="618"/>
                  </a:cxn>
                  <a:cxn ang="0">
                    <a:pos x="898" y="702"/>
                  </a:cxn>
                  <a:cxn ang="0">
                    <a:pos x="936" y="794"/>
                  </a:cxn>
                  <a:cxn ang="0">
                    <a:pos x="969" y="890"/>
                  </a:cxn>
                </a:cxnLst>
                <a:rect l="0" t="0" r="r" b="b"/>
                <a:pathLst>
                  <a:path w="1331" h="961">
                    <a:moveTo>
                      <a:pt x="982" y="942"/>
                    </a:moveTo>
                    <a:lnTo>
                      <a:pt x="982" y="944"/>
                    </a:lnTo>
                    <a:lnTo>
                      <a:pt x="982" y="946"/>
                    </a:lnTo>
                    <a:lnTo>
                      <a:pt x="984" y="946"/>
                    </a:lnTo>
                    <a:lnTo>
                      <a:pt x="984" y="948"/>
                    </a:lnTo>
                    <a:lnTo>
                      <a:pt x="984" y="950"/>
                    </a:lnTo>
                    <a:lnTo>
                      <a:pt x="984" y="952"/>
                    </a:lnTo>
                    <a:lnTo>
                      <a:pt x="984" y="954"/>
                    </a:lnTo>
                    <a:lnTo>
                      <a:pt x="986" y="954"/>
                    </a:lnTo>
                    <a:lnTo>
                      <a:pt x="986" y="956"/>
                    </a:lnTo>
                    <a:lnTo>
                      <a:pt x="986" y="957"/>
                    </a:lnTo>
                    <a:lnTo>
                      <a:pt x="986" y="959"/>
                    </a:lnTo>
                    <a:lnTo>
                      <a:pt x="988" y="961"/>
                    </a:lnTo>
                    <a:lnTo>
                      <a:pt x="1331" y="862"/>
                    </a:lnTo>
                    <a:lnTo>
                      <a:pt x="1312" y="800"/>
                    </a:lnTo>
                    <a:lnTo>
                      <a:pt x="1291" y="743"/>
                    </a:lnTo>
                    <a:lnTo>
                      <a:pt x="1268" y="685"/>
                    </a:lnTo>
                    <a:lnTo>
                      <a:pt x="1243" y="631"/>
                    </a:lnTo>
                    <a:lnTo>
                      <a:pt x="1216" y="579"/>
                    </a:lnTo>
                    <a:lnTo>
                      <a:pt x="1186" y="530"/>
                    </a:lnTo>
                    <a:lnTo>
                      <a:pt x="1155" y="482"/>
                    </a:lnTo>
                    <a:lnTo>
                      <a:pt x="1122" y="436"/>
                    </a:lnTo>
                    <a:lnTo>
                      <a:pt x="1088" y="391"/>
                    </a:lnTo>
                    <a:lnTo>
                      <a:pt x="1053" y="351"/>
                    </a:lnTo>
                    <a:lnTo>
                      <a:pt x="1015" y="311"/>
                    </a:lnTo>
                    <a:lnTo>
                      <a:pt x="977" y="274"/>
                    </a:lnTo>
                    <a:lnTo>
                      <a:pt x="938" y="240"/>
                    </a:lnTo>
                    <a:lnTo>
                      <a:pt x="896" y="207"/>
                    </a:lnTo>
                    <a:lnTo>
                      <a:pt x="854" y="179"/>
                    </a:lnTo>
                    <a:lnTo>
                      <a:pt x="812" y="150"/>
                    </a:lnTo>
                    <a:lnTo>
                      <a:pt x="765" y="125"/>
                    </a:lnTo>
                    <a:lnTo>
                      <a:pt x="721" y="102"/>
                    </a:lnTo>
                    <a:lnTo>
                      <a:pt x="675" y="81"/>
                    </a:lnTo>
                    <a:lnTo>
                      <a:pt x="627" y="61"/>
                    </a:lnTo>
                    <a:lnTo>
                      <a:pt x="581" y="46"/>
                    </a:lnTo>
                    <a:lnTo>
                      <a:pt x="533" y="33"/>
                    </a:lnTo>
                    <a:lnTo>
                      <a:pt x="483" y="21"/>
                    </a:lnTo>
                    <a:lnTo>
                      <a:pt x="436" y="12"/>
                    </a:lnTo>
                    <a:lnTo>
                      <a:pt x="386" y="6"/>
                    </a:lnTo>
                    <a:lnTo>
                      <a:pt x="336" y="2"/>
                    </a:lnTo>
                    <a:lnTo>
                      <a:pt x="286" y="0"/>
                    </a:lnTo>
                    <a:lnTo>
                      <a:pt x="236" y="2"/>
                    </a:lnTo>
                    <a:lnTo>
                      <a:pt x="186" y="6"/>
                    </a:lnTo>
                    <a:lnTo>
                      <a:pt x="136" y="12"/>
                    </a:lnTo>
                    <a:lnTo>
                      <a:pt x="86" y="21"/>
                    </a:lnTo>
                    <a:lnTo>
                      <a:pt x="36" y="33"/>
                    </a:lnTo>
                    <a:lnTo>
                      <a:pt x="35" y="33"/>
                    </a:lnTo>
                    <a:lnTo>
                      <a:pt x="33" y="33"/>
                    </a:lnTo>
                    <a:lnTo>
                      <a:pt x="31" y="33"/>
                    </a:lnTo>
                    <a:lnTo>
                      <a:pt x="29" y="35"/>
                    </a:lnTo>
                    <a:lnTo>
                      <a:pt x="27" y="35"/>
                    </a:lnTo>
                    <a:lnTo>
                      <a:pt x="25" y="35"/>
                    </a:lnTo>
                    <a:lnTo>
                      <a:pt x="23" y="35"/>
                    </a:lnTo>
                    <a:lnTo>
                      <a:pt x="21" y="37"/>
                    </a:lnTo>
                    <a:lnTo>
                      <a:pt x="19" y="37"/>
                    </a:lnTo>
                    <a:lnTo>
                      <a:pt x="17" y="37"/>
                    </a:lnTo>
                    <a:lnTo>
                      <a:pt x="15" y="37"/>
                    </a:lnTo>
                    <a:lnTo>
                      <a:pt x="15" y="38"/>
                    </a:lnTo>
                    <a:lnTo>
                      <a:pt x="13" y="38"/>
                    </a:lnTo>
                    <a:lnTo>
                      <a:pt x="12" y="38"/>
                    </a:lnTo>
                    <a:lnTo>
                      <a:pt x="10" y="38"/>
                    </a:lnTo>
                    <a:lnTo>
                      <a:pt x="8" y="40"/>
                    </a:lnTo>
                    <a:lnTo>
                      <a:pt x="6" y="40"/>
                    </a:lnTo>
                    <a:lnTo>
                      <a:pt x="4" y="40"/>
                    </a:lnTo>
                    <a:lnTo>
                      <a:pt x="2" y="40"/>
                    </a:lnTo>
                    <a:lnTo>
                      <a:pt x="2" y="42"/>
                    </a:lnTo>
                    <a:lnTo>
                      <a:pt x="0" y="42"/>
                    </a:lnTo>
                    <a:lnTo>
                      <a:pt x="40" y="48"/>
                    </a:lnTo>
                    <a:lnTo>
                      <a:pt x="81" y="56"/>
                    </a:lnTo>
                    <a:lnTo>
                      <a:pt x="121" y="65"/>
                    </a:lnTo>
                    <a:lnTo>
                      <a:pt x="161" y="77"/>
                    </a:lnTo>
                    <a:lnTo>
                      <a:pt x="201" y="88"/>
                    </a:lnTo>
                    <a:lnTo>
                      <a:pt x="240" y="102"/>
                    </a:lnTo>
                    <a:lnTo>
                      <a:pt x="278" y="117"/>
                    </a:lnTo>
                    <a:lnTo>
                      <a:pt x="317" y="132"/>
                    </a:lnTo>
                    <a:lnTo>
                      <a:pt x="355" y="150"/>
                    </a:lnTo>
                    <a:lnTo>
                      <a:pt x="391" y="169"/>
                    </a:lnTo>
                    <a:lnTo>
                      <a:pt x="428" y="188"/>
                    </a:lnTo>
                    <a:lnTo>
                      <a:pt x="464" y="211"/>
                    </a:lnTo>
                    <a:lnTo>
                      <a:pt x="501" y="234"/>
                    </a:lnTo>
                    <a:lnTo>
                      <a:pt x="535" y="257"/>
                    </a:lnTo>
                    <a:lnTo>
                      <a:pt x="568" y="284"/>
                    </a:lnTo>
                    <a:lnTo>
                      <a:pt x="601" y="311"/>
                    </a:lnTo>
                    <a:lnTo>
                      <a:pt x="633" y="338"/>
                    </a:lnTo>
                    <a:lnTo>
                      <a:pt x="666" y="368"/>
                    </a:lnTo>
                    <a:lnTo>
                      <a:pt x="695" y="399"/>
                    </a:lnTo>
                    <a:lnTo>
                      <a:pt x="725" y="432"/>
                    </a:lnTo>
                    <a:lnTo>
                      <a:pt x="752" y="466"/>
                    </a:lnTo>
                    <a:lnTo>
                      <a:pt x="779" y="503"/>
                    </a:lnTo>
                    <a:lnTo>
                      <a:pt x="806" y="539"/>
                    </a:lnTo>
                    <a:lnTo>
                      <a:pt x="831" y="578"/>
                    </a:lnTo>
                    <a:lnTo>
                      <a:pt x="854" y="618"/>
                    </a:lnTo>
                    <a:lnTo>
                      <a:pt x="877" y="660"/>
                    </a:lnTo>
                    <a:lnTo>
                      <a:pt x="898" y="702"/>
                    </a:lnTo>
                    <a:lnTo>
                      <a:pt x="917" y="748"/>
                    </a:lnTo>
                    <a:lnTo>
                      <a:pt x="936" y="794"/>
                    </a:lnTo>
                    <a:lnTo>
                      <a:pt x="954" y="842"/>
                    </a:lnTo>
                    <a:lnTo>
                      <a:pt x="969" y="890"/>
                    </a:lnTo>
                    <a:lnTo>
                      <a:pt x="982" y="942"/>
                    </a:lnTo>
                    <a:close/>
                  </a:path>
                </a:pathLst>
              </a:custGeom>
              <a:solidFill>
                <a:srgbClr val="404040"/>
              </a:solidFill>
              <a:ln w="9525">
                <a:noFill/>
                <a:round/>
                <a:headEnd/>
                <a:tailEnd/>
              </a:ln>
            </p:spPr>
            <p:txBody>
              <a:bodyPr/>
              <a:lstStyle/>
              <a:p>
                <a:endParaRPr lang="es-CO"/>
              </a:p>
            </p:txBody>
          </p:sp>
          <p:sp>
            <p:nvSpPr>
              <p:cNvPr id="110676" name="Freeform 84"/>
              <p:cNvSpPr>
                <a:spLocks/>
              </p:cNvSpPr>
              <p:nvPr/>
            </p:nvSpPr>
            <p:spPr bwMode="auto">
              <a:xfrm>
                <a:off x="1333" y="698"/>
                <a:ext cx="2200" cy="1444"/>
              </a:xfrm>
              <a:custGeom>
                <a:avLst/>
                <a:gdLst/>
                <a:ahLst/>
                <a:cxnLst>
                  <a:cxn ang="0">
                    <a:pos x="966" y="9"/>
                  </a:cxn>
                  <a:cxn ang="0">
                    <a:pos x="941" y="9"/>
                  </a:cxn>
                  <a:cxn ang="0">
                    <a:pos x="917" y="9"/>
                  </a:cxn>
                  <a:cxn ang="0">
                    <a:pos x="890" y="9"/>
                  </a:cxn>
                  <a:cxn ang="0">
                    <a:pos x="865" y="9"/>
                  </a:cxn>
                  <a:cxn ang="0">
                    <a:pos x="840" y="11"/>
                  </a:cxn>
                  <a:cxn ang="0">
                    <a:pos x="813" y="15"/>
                  </a:cxn>
                  <a:cxn ang="0">
                    <a:pos x="788" y="19"/>
                  </a:cxn>
                  <a:cxn ang="0">
                    <a:pos x="763" y="23"/>
                  </a:cxn>
                  <a:cxn ang="0">
                    <a:pos x="738" y="28"/>
                  </a:cxn>
                  <a:cxn ang="0">
                    <a:pos x="711" y="34"/>
                  </a:cxn>
                  <a:cxn ang="0">
                    <a:pos x="565" y="84"/>
                  </a:cxn>
                  <a:cxn ang="0">
                    <a:pos x="433" y="155"/>
                  </a:cxn>
                  <a:cxn ang="0">
                    <a:pos x="318" y="243"/>
                  </a:cxn>
                  <a:cxn ang="0">
                    <a:pos x="216" y="353"/>
                  </a:cxn>
                  <a:cxn ang="0">
                    <a:pos x="136" y="475"/>
                  </a:cxn>
                  <a:cxn ang="0">
                    <a:pos x="70" y="615"/>
                  </a:cxn>
                  <a:cxn ang="0">
                    <a:pos x="26" y="767"/>
                  </a:cxn>
                  <a:cxn ang="0">
                    <a:pos x="3" y="932"/>
                  </a:cxn>
                  <a:cxn ang="0">
                    <a:pos x="1" y="1108"/>
                  </a:cxn>
                  <a:cxn ang="0">
                    <a:pos x="23" y="1293"/>
                  </a:cxn>
                  <a:cxn ang="0">
                    <a:pos x="51" y="1421"/>
                  </a:cxn>
                  <a:cxn ang="0">
                    <a:pos x="53" y="1427"/>
                  </a:cxn>
                  <a:cxn ang="0">
                    <a:pos x="53" y="1433"/>
                  </a:cxn>
                  <a:cxn ang="0">
                    <a:pos x="55" y="1437"/>
                  </a:cxn>
                  <a:cxn ang="0">
                    <a:pos x="57" y="1442"/>
                  </a:cxn>
                  <a:cxn ang="0">
                    <a:pos x="391" y="1285"/>
                  </a:cxn>
                  <a:cxn ang="0">
                    <a:pos x="370" y="1120"/>
                  </a:cxn>
                  <a:cxn ang="0">
                    <a:pos x="364" y="961"/>
                  </a:cxn>
                  <a:cxn ang="0">
                    <a:pos x="377" y="813"/>
                  </a:cxn>
                  <a:cxn ang="0">
                    <a:pos x="408" y="673"/>
                  </a:cxn>
                  <a:cxn ang="0">
                    <a:pos x="456" y="542"/>
                  </a:cxn>
                  <a:cxn ang="0">
                    <a:pos x="518" y="424"/>
                  </a:cxn>
                  <a:cxn ang="0">
                    <a:pos x="594" y="316"/>
                  </a:cxn>
                  <a:cxn ang="0">
                    <a:pos x="684" y="222"/>
                  </a:cxn>
                  <a:cxn ang="0">
                    <a:pos x="788" y="140"/>
                  </a:cxn>
                  <a:cxn ang="0">
                    <a:pos x="905" y="72"/>
                  </a:cxn>
                  <a:cxn ang="0">
                    <a:pos x="1022" y="72"/>
                  </a:cxn>
                  <a:cxn ang="0">
                    <a:pos x="1131" y="111"/>
                  </a:cxn>
                  <a:cxn ang="0">
                    <a:pos x="1239" y="159"/>
                  </a:cxn>
                  <a:cxn ang="0">
                    <a:pos x="1342" y="218"/>
                  </a:cxn>
                  <a:cxn ang="0">
                    <a:pos x="1438" y="285"/>
                  </a:cxn>
                  <a:cxn ang="0">
                    <a:pos x="1530" y="366"/>
                  </a:cxn>
                  <a:cxn ang="0">
                    <a:pos x="1613" y="456"/>
                  </a:cxn>
                  <a:cxn ang="0">
                    <a:pos x="1688" y="558"/>
                  </a:cxn>
                  <a:cxn ang="0">
                    <a:pos x="1753" y="671"/>
                  </a:cxn>
                  <a:cxn ang="0">
                    <a:pos x="1807" y="798"/>
                  </a:cxn>
                  <a:cxn ang="0">
                    <a:pos x="1851" y="936"/>
                  </a:cxn>
                  <a:cxn ang="0">
                    <a:pos x="1851" y="942"/>
                  </a:cxn>
                  <a:cxn ang="0">
                    <a:pos x="1853" y="945"/>
                  </a:cxn>
                  <a:cxn ang="0">
                    <a:pos x="1853" y="951"/>
                  </a:cxn>
                  <a:cxn ang="0">
                    <a:pos x="1855" y="955"/>
                  </a:cxn>
                  <a:cxn ang="0">
                    <a:pos x="2181" y="798"/>
                  </a:cxn>
                  <a:cxn ang="0">
                    <a:pos x="2116" y="636"/>
                  </a:cxn>
                  <a:cxn ang="0">
                    <a:pos x="2035" y="495"/>
                  </a:cxn>
                  <a:cxn ang="0">
                    <a:pos x="1939" y="368"/>
                  </a:cxn>
                  <a:cxn ang="0">
                    <a:pos x="1832" y="260"/>
                  </a:cxn>
                  <a:cxn ang="0">
                    <a:pos x="1713" y="170"/>
                  </a:cxn>
                  <a:cxn ang="0">
                    <a:pos x="1586" y="99"/>
                  </a:cxn>
                  <a:cxn ang="0">
                    <a:pos x="1454" y="47"/>
                  </a:cxn>
                  <a:cxn ang="0">
                    <a:pos x="1316" y="15"/>
                  </a:cxn>
                  <a:cxn ang="0">
                    <a:pos x="1174" y="0"/>
                  </a:cxn>
                  <a:cxn ang="0">
                    <a:pos x="1032" y="5"/>
                  </a:cxn>
                </a:cxnLst>
                <a:rect l="0" t="0" r="r" b="b"/>
                <a:pathLst>
                  <a:path w="2200" h="1444">
                    <a:moveTo>
                      <a:pt x="984" y="11"/>
                    </a:moveTo>
                    <a:lnTo>
                      <a:pt x="974" y="11"/>
                    </a:lnTo>
                    <a:lnTo>
                      <a:pt x="966" y="9"/>
                    </a:lnTo>
                    <a:lnTo>
                      <a:pt x="959" y="9"/>
                    </a:lnTo>
                    <a:lnTo>
                      <a:pt x="949" y="9"/>
                    </a:lnTo>
                    <a:lnTo>
                      <a:pt x="941" y="9"/>
                    </a:lnTo>
                    <a:lnTo>
                      <a:pt x="932" y="9"/>
                    </a:lnTo>
                    <a:lnTo>
                      <a:pt x="924" y="9"/>
                    </a:lnTo>
                    <a:lnTo>
                      <a:pt x="917" y="9"/>
                    </a:lnTo>
                    <a:lnTo>
                      <a:pt x="907" y="9"/>
                    </a:lnTo>
                    <a:lnTo>
                      <a:pt x="899" y="9"/>
                    </a:lnTo>
                    <a:lnTo>
                      <a:pt x="890" y="9"/>
                    </a:lnTo>
                    <a:lnTo>
                      <a:pt x="882" y="9"/>
                    </a:lnTo>
                    <a:lnTo>
                      <a:pt x="872" y="9"/>
                    </a:lnTo>
                    <a:lnTo>
                      <a:pt x="865" y="9"/>
                    </a:lnTo>
                    <a:lnTo>
                      <a:pt x="857" y="11"/>
                    </a:lnTo>
                    <a:lnTo>
                      <a:pt x="847" y="11"/>
                    </a:lnTo>
                    <a:lnTo>
                      <a:pt x="840" y="11"/>
                    </a:lnTo>
                    <a:lnTo>
                      <a:pt x="830" y="13"/>
                    </a:lnTo>
                    <a:lnTo>
                      <a:pt x="823" y="13"/>
                    </a:lnTo>
                    <a:lnTo>
                      <a:pt x="813" y="15"/>
                    </a:lnTo>
                    <a:lnTo>
                      <a:pt x="805" y="15"/>
                    </a:lnTo>
                    <a:lnTo>
                      <a:pt x="798" y="17"/>
                    </a:lnTo>
                    <a:lnTo>
                      <a:pt x="788" y="19"/>
                    </a:lnTo>
                    <a:lnTo>
                      <a:pt x="780" y="19"/>
                    </a:lnTo>
                    <a:lnTo>
                      <a:pt x="771" y="21"/>
                    </a:lnTo>
                    <a:lnTo>
                      <a:pt x="763" y="23"/>
                    </a:lnTo>
                    <a:lnTo>
                      <a:pt x="753" y="24"/>
                    </a:lnTo>
                    <a:lnTo>
                      <a:pt x="746" y="26"/>
                    </a:lnTo>
                    <a:lnTo>
                      <a:pt x="738" y="28"/>
                    </a:lnTo>
                    <a:lnTo>
                      <a:pt x="729" y="30"/>
                    </a:lnTo>
                    <a:lnTo>
                      <a:pt x="721" y="32"/>
                    </a:lnTo>
                    <a:lnTo>
                      <a:pt x="711" y="34"/>
                    </a:lnTo>
                    <a:lnTo>
                      <a:pt x="661" y="47"/>
                    </a:lnTo>
                    <a:lnTo>
                      <a:pt x="613" y="65"/>
                    </a:lnTo>
                    <a:lnTo>
                      <a:pt x="565" y="84"/>
                    </a:lnTo>
                    <a:lnTo>
                      <a:pt x="519" y="105"/>
                    </a:lnTo>
                    <a:lnTo>
                      <a:pt x="475" y="128"/>
                    </a:lnTo>
                    <a:lnTo>
                      <a:pt x="433" y="155"/>
                    </a:lnTo>
                    <a:lnTo>
                      <a:pt x="393" y="182"/>
                    </a:lnTo>
                    <a:lnTo>
                      <a:pt x="354" y="212"/>
                    </a:lnTo>
                    <a:lnTo>
                      <a:pt x="318" y="243"/>
                    </a:lnTo>
                    <a:lnTo>
                      <a:pt x="282" y="278"/>
                    </a:lnTo>
                    <a:lnTo>
                      <a:pt x="249" y="314"/>
                    </a:lnTo>
                    <a:lnTo>
                      <a:pt x="216" y="353"/>
                    </a:lnTo>
                    <a:lnTo>
                      <a:pt x="188" y="391"/>
                    </a:lnTo>
                    <a:lnTo>
                      <a:pt x="161" y="433"/>
                    </a:lnTo>
                    <a:lnTo>
                      <a:pt x="136" y="475"/>
                    </a:lnTo>
                    <a:lnTo>
                      <a:pt x="111" y="521"/>
                    </a:lnTo>
                    <a:lnTo>
                      <a:pt x="90" y="567"/>
                    </a:lnTo>
                    <a:lnTo>
                      <a:pt x="70" y="615"/>
                    </a:lnTo>
                    <a:lnTo>
                      <a:pt x="53" y="665"/>
                    </a:lnTo>
                    <a:lnTo>
                      <a:pt x="40" y="715"/>
                    </a:lnTo>
                    <a:lnTo>
                      <a:pt x="26" y="767"/>
                    </a:lnTo>
                    <a:lnTo>
                      <a:pt x="17" y="821"/>
                    </a:lnTo>
                    <a:lnTo>
                      <a:pt x="9" y="876"/>
                    </a:lnTo>
                    <a:lnTo>
                      <a:pt x="3" y="932"/>
                    </a:lnTo>
                    <a:lnTo>
                      <a:pt x="0" y="989"/>
                    </a:lnTo>
                    <a:lnTo>
                      <a:pt x="0" y="1049"/>
                    </a:lnTo>
                    <a:lnTo>
                      <a:pt x="1" y="1108"/>
                    </a:lnTo>
                    <a:lnTo>
                      <a:pt x="7" y="1168"/>
                    </a:lnTo>
                    <a:lnTo>
                      <a:pt x="13" y="1229"/>
                    </a:lnTo>
                    <a:lnTo>
                      <a:pt x="23" y="1293"/>
                    </a:lnTo>
                    <a:lnTo>
                      <a:pt x="36" y="1356"/>
                    </a:lnTo>
                    <a:lnTo>
                      <a:pt x="51" y="1419"/>
                    </a:lnTo>
                    <a:lnTo>
                      <a:pt x="51" y="1421"/>
                    </a:lnTo>
                    <a:lnTo>
                      <a:pt x="51" y="1423"/>
                    </a:lnTo>
                    <a:lnTo>
                      <a:pt x="51" y="1425"/>
                    </a:lnTo>
                    <a:lnTo>
                      <a:pt x="53" y="1427"/>
                    </a:lnTo>
                    <a:lnTo>
                      <a:pt x="53" y="1429"/>
                    </a:lnTo>
                    <a:lnTo>
                      <a:pt x="53" y="1431"/>
                    </a:lnTo>
                    <a:lnTo>
                      <a:pt x="53" y="1433"/>
                    </a:lnTo>
                    <a:lnTo>
                      <a:pt x="55" y="1433"/>
                    </a:lnTo>
                    <a:lnTo>
                      <a:pt x="55" y="1435"/>
                    </a:lnTo>
                    <a:lnTo>
                      <a:pt x="55" y="1437"/>
                    </a:lnTo>
                    <a:lnTo>
                      <a:pt x="55" y="1438"/>
                    </a:lnTo>
                    <a:lnTo>
                      <a:pt x="55" y="1440"/>
                    </a:lnTo>
                    <a:lnTo>
                      <a:pt x="57" y="1442"/>
                    </a:lnTo>
                    <a:lnTo>
                      <a:pt x="57" y="1444"/>
                    </a:lnTo>
                    <a:lnTo>
                      <a:pt x="402" y="1343"/>
                    </a:lnTo>
                    <a:lnTo>
                      <a:pt x="391" y="1285"/>
                    </a:lnTo>
                    <a:lnTo>
                      <a:pt x="381" y="1229"/>
                    </a:lnTo>
                    <a:lnTo>
                      <a:pt x="374" y="1174"/>
                    </a:lnTo>
                    <a:lnTo>
                      <a:pt x="370" y="1120"/>
                    </a:lnTo>
                    <a:lnTo>
                      <a:pt x="366" y="1066"/>
                    </a:lnTo>
                    <a:lnTo>
                      <a:pt x="364" y="1013"/>
                    </a:lnTo>
                    <a:lnTo>
                      <a:pt x="364" y="961"/>
                    </a:lnTo>
                    <a:lnTo>
                      <a:pt x="368" y="911"/>
                    </a:lnTo>
                    <a:lnTo>
                      <a:pt x="372" y="861"/>
                    </a:lnTo>
                    <a:lnTo>
                      <a:pt x="377" y="813"/>
                    </a:lnTo>
                    <a:lnTo>
                      <a:pt x="387" y="765"/>
                    </a:lnTo>
                    <a:lnTo>
                      <a:pt x="397" y="717"/>
                    </a:lnTo>
                    <a:lnTo>
                      <a:pt x="408" y="673"/>
                    </a:lnTo>
                    <a:lnTo>
                      <a:pt x="423" y="629"/>
                    </a:lnTo>
                    <a:lnTo>
                      <a:pt x="439" y="585"/>
                    </a:lnTo>
                    <a:lnTo>
                      <a:pt x="456" y="542"/>
                    </a:lnTo>
                    <a:lnTo>
                      <a:pt x="475" y="502"/>
                    </a:lnTo>
                    <a:lnTo>
                      <a:pt x="494" y="462"/>
                    </a:lnTo>
                    <a:lnTo>
                      <a:pt x="518" y="424"/>
                    </a:lnTo>
                    <a:lnTo>
                      <a:pt x="542" y="387"/>
                    </a:lnTo>
                    <a:lnTo>
                      <a:pt x="567" y="351"/>
                    </a:lnTo>
                    <a:lnTo>
                      <a:pt x="594" y="316"/>
                    </a:lnTo>
                    <a:lnTo>
                      <a:pt x="623" y="283"/>
                    </a:lnTo>
                    <a:lnTo>
                      <a:pt x="654" y="253"/>
                    </a:lnTo>
                    <a:lnTo>
                      <a:pt x="684" y="222"/>
                    </a:lnTo>
                    <a:lnTo>
                      <a:pt x="719" y="193"/>
                    </a:lnTo>
                    <a:lnTo>
                      <a:pt x="753" y="166"/>
                    </a:lnTo>
                    <a:lnTo>
                      <a:pt x="788" y="140"/>
                    </a:lnTo>
                    <a:lnTo>
                      <a:pt x="826" y="117"/>
                    </a:lnTo>
                    <a:lnTo>
                      <a:pt x="865" y="94"/>
                    </a:lnTo>
                    <a:lnTo>
                      <a:pt x="905" y="72"/>
                    </a:lnTo>
                    <a:lnTo>
                      <a:pt x="947" y="53"/>
                    </a:lnTo>
                    <a:lnTo>
                      <a:pt x="984" y="63"/>
                    </a:lnTo>
                    <a:lnTo>
                      <a:pt x="1022" y="72"/>
                    </a:lnTo>
                    <a:lnTo>
                      <a:pt x="1059" y="84"/>
                    </a:lnTo>
                    <a:lnTo>
                      <a:pt x="1095" y="97"/>
                    </a:lnTo>
                    <a:lnTo>
                      <a:pt x="1131" y="111"/>
                    </a:lnTo>
                    <a:lnTo>
                      <a:pt x="1168" y="126"/>
                    </a:lnTo>
                    <a:lnTo>
                      <a:pt x="1204" y="142"/>
                    </a:lnTo>
                    <a:lnTo>
                      <a:pt x="1239" y="159"/>
                    </a:lnTo>
                    <a:lnTo>
                      <a:pt x="1273" y="178"/>
                    </a:lnTo>
                    <a:lnTo>
                      <a:pt x="1308" y="197"/>
                    </a:lnTo>
                    <a:lnTo>
                      <a:pt x="1342" y="218"/>
                    </a:lnTo>
                    <a:lnTo>
                      <a:pt x="1375" y="239"/>
                    </a:lnTo>
                    <a:lnTo>
                      <a:pt x="1408" y="262"/>
                    </a:lnTo>
                    <a:lnTo>
                      <a:pt x="1438" y="285"/>
                    </a:lnTo>
                    <a:lnTo>
                      <a:pt x="1469" y="312"/>
                    </a:lnTo>
                    <a:lnTo>
                      <a:pt x="1500" y="337"/>
                    </a:lnTo>
                    <a:lnTo>
                      <a:pt x="1530" y="366"/>
                    </a:lnTo>
                    <a:lnTo>
                      <a:pt x="1557" y="395"/>
                    </a:lnTo>
                    <a:lnTo>
                      <a:pt x="1586" y="424"/>
                    </a:lnTo>
                    <a:lnTo>
                      <a:pt x="1613" y="456"/>
                    </a:lnTo>
                    <a:lnTo>
                      <a:pt x="1638" y="489"/>
                    </a:lnTo>
                    <a:lnTo>
                      <a:pt x="1663" y="523"/>
                    </a:lnTo>
                    <a:lnTo>
                      <a:pt x="1688" y="558"/>
                    </a:lnTo>
                    <a:lnTo>
                      <a:pt x="1711" y="594"/>
                    </a:lnTo>
                    <a:lnTo>
                      <a:pt x="1732" y="633"/>
                    </a:lnTo>
                    <a:lnTo>
                      <a:pt x="1753" y="671"/>
                    </a:lnTo>
                    <a:lnTo>
                      <a:pt x="1772" y="711"/>
                    </a:lnTo>
                    <a:lnTo>
                      <a:pt x="1789" y="754"/>
                    </a:lnTo>
                    <a:lnTo>
                      <a:pt x="1807" y="798"/>
                    </a:lnTo>
                    <a:lnTo>
                      <a:pt x="1822" y="842"/>
                    </a:lnTo>
                    <a:lnTo>
                      <a:pt x="1837" y="888"/>
                    </a:lnTo>
                    <a:lnTo>
                      <a:pt x="1851" y="936"/>
                    </a:lnTo>
                    <a:lnTo>
                      <a:pt x="1851" y="938"/>
                    </a:lnTo>
                    <a:lnTo>
                      <a:pt x="1851" y="940"/>
                    </a:lnTo>
                    <a:lnTo>
                      <a:pt x="1851" y="942"/>
                    </a:lnTo>
                    <a:lnTo>
                      <a:pt x="1851" y="943"/>
                    </a:lnTo>
                    <a:lnTo>
                      <a:pt x="1853" y="943"/>
                    </a:lnTo>
                    <a:lnTo>
                      <a:pt x="1853" y="945"/>
                    </a:lnTo>
                    <a:lnTo>
                      <a:pt x="1853" y="947"/>
                    </a:lnTo>
                    <a:lnTo>
                      <a:pt x="1853" y="949"/>
                    </a:lnTo>
                    <a:lnTo>
                      <a:pt x="1853" y="951"/>
                    </a:lnTo>
                    <a:lnTo>
                      <a:pt x="1855" y="951"/>
                    </a:lnTo>
                    <a:lnTo>
                      <a:pt x="1855" y="953"/>
                    </a:lnTo>
                    <a:lnTo>
                      <a:pt x="1855" y="955"/>
                    </a:lnTo>
                    <a:lnTo>
                      <a:pt x="1855" y="957"/>
                    </a:lnTo>
                    <a:lnTo>
                      <a:pt x="2200" y="855"/>
                    </a:lnTo>
                    <a:lnTo>
                      <a:pt x="2181" y="798"/>
                    </a:lnTo>
                    <a:lnTo>
                      <a:pt x="2162" y="742"/>
                    </a:lnTo>
                    <a:lnTo>
                      <a:pt x="2139" y="688"/>
                    </a:lnTo>
                    <a:lnTo>
                      <a:pt x="2116" y="636"/>
                    </a:lnTo>
                    <a:lnTo>
                      <a:pt x="2091" y="587"/>
                    </a:lnTo>
                    <a:lnTo>
                      <a:pt x="2064" y="541"/>
                    </a:lnTo>
                    <a:lnTo>
                      <a:pt x="2035" y="495"/>
                    </a:lnTo>
                    <a:lnTo>
                      <a:pt x="2004" y="450"/>
                    </a:lnTo>
                    <a:lnTo>
                      <a:pt x="1972" y="408"/>
                    </a:lnTo>
                    <a:lnTo>
                      <a:pt x="1939" y="368"/>
                    </a:lnTo>
                    <a:lnTo>
                      <a:pt x="1905" y="330"/>
                    </a:lnTo>
                    <a:lnTo>
                      <a:pt x="1868" y="295"/>
                    </a:lnTo>
                    <a:lnTo>
                      <a:pt x="1832" y="260"/>
                    </a:lnTo>
                    <a:lnTo>
                      <a:pt x="1793" y="228"/>
                    </a:lnTo>
                    <a:lnTo>
                      <a:pt x="1753" y="199"/>
                    </a:lnTo>
                    <a:lnTo>
                      <a:pt x="1713" y="170"/>
                    </a:lnTo>
                    <a:lnTo>
                      <a:pt x="1672" y="145"/>
                    </a:lnTo>
                    <a:lnTo>
                      <a:pt x="1630" y="122"/>
                    </a:lnTo>
                    <a:lnTo>
                      <a:pt x="1586" y="99"/>
                    </a:lnTo>
                    <a:lnTo>
                      <a:pt x="1542" y="80"/>
                    </a:lnTo>
                    <a:lnTo>
                      <a:pt x="1498" y="63"/>
                    </a:lnTo>
                    <a:lnTo>
                      <a:pt x="1454" y="47"/>
                    </a:lnTo>
                    <a:lnTo>
                      <a:pt x="1408" y="34"/>
                    </a:lnTo>
                    <a:lnTo>
                      <a:pt x="1362" y="23"/>
                    </a:lnTo>
                    <a:lnTo>
                      <a:pt x="1316" y="15"/>
                    </a:lnTo>
                    <a:lnTo>
                      <a:pt x="1268" y="7"/>
                    </a:lnTo>
                    <a:lnTo>
                      <a:pt x="1222" y="3"/>
                    </a:lnTo>
                    <a:lnTo>
                      <a:pt x="1174" y="0"/>
                    </a:lnTo>
                    <a:lnTo>
                      <a:pt x="1126" y="0"/>
                    </a:lnTo>
                    <a:lnTo>
                      <a:pt x="1078" y="1"/>
                    </a:lnTo>
                    <a:lnTo>
                      <a:pt x="1032" y="5"/>
                    </a:lnTo>
                    <a:lnTo>
                      <a:pt x="984" y="11"/>
                    </a:lnTo>
                    <a:close/>
                  </a:path>
                </a:pathLst>
              </a:custGeom>
              <a:solidFill>
                <a:srgbClr val="000000"/>
              </a:solidFill>
              <a:ln w="9525">
                <a:noFill/>
                <a:round/>
                <a:headEnd/>
                <a:tailEnd/>
              </a:ln>
            </p:spPr>
            <p:txBody>
              <a:bodyPr/>
              <a:lstStyle/>
              <a:p>
                <a:endParaRPr lang="es-CO"/>
              </a:p>
            </p:txBody>
          </p:sp>
          <p:sp>
            <p:nvSpPr>
              <p:cNvPr id="110677" name="Freeform 85"/>
              <p:cNvSpPr>
                <a:spLocks/>
              </p:cNvSpPr>
              <p:nvPr/>
            </p:nvSpPr>
            <p:spPr bwMode="auto">
              <a:xfrm>
                <a:off x="1208" y="699"/>
                <a:ext cx="1042" cy="1436"/>
              </a:xfrm>
              <a:custGeom>
                <a:avLst/>
                <a:gdLst/>
                <a:ahLst/>
                <a:cxnLst>
                  <a:cxn ang="0">
                    <a:pos x="1030" y="8"/>
                  </a:cxn>
                  <a:cxn ang="0">
                    <a:pos x="1011" y="6"/>
                  </a:cxn>
                  <a:cxn ang="0">
                    <a:pos x="990" y="2"/>
                  </a:cxn>
                  <a:cxn ang="0">
                    <a:pos x="969" y="2"/>
                  </a:cxn>
                  <a:cxn ang="0">
                    <a:pos x="949" y="0"/>
                  </a:cxn>
                  <a:cxn ang="0">
                    <a:pos x="928" y="0"/>
                  </a:cxn>
                  <a:cxn ang="0">
                    <a:pos x="907" y="0"/>
                  </a:cxn>
                  <a:cxn ang="0">
                    <a:pos x="886" y="0"/>
                  </a:cxn>
                  <a:cxn ang="0">
                    <a:pos x="867" y="0"/>
                  </a:cxn>
                  <a:cxn ang="0">
                    <a:pos x="846" y="2"/>
                  </a:cxn>
                  <a:cxn ang="0">
                    <a:pos x="825" y="4"/>
                  </a:cxn>
                  <a:cxn ang="0">
                    <a:pos x="806" y="8"/>
                  </a:cxn>
                  <a:cxn ang="0">
                    <a:pos x="784" y="10"/>
                  </a:cxn>
                  <a:cxn ang="0">
                    <a:pos x="763" y="14"/>
                  </a:cxn>
                  <a:cxn ang="0">
                    <a:pos x="742" y="18"/>
                  </a:cxn>
                  <a:cxn ang="0">
                    <a:pos x="723" y="23"/>
                  </a:cxn>
                  <a:cxn ang="0">
                    <a:pos x="662" y="39"/>
                  </a:cxn>
                  <a:cxn ang="0">
                    <a:pos x="566" y="75"/>
                  </a:cxn>
                  <a:cxn ang="0">
                    <a:pos x="476" y="119"/>
                  </a:cxn>
                  <a:cxn ang="0">
                    <a:pos x="393" y="173"/>
                  </a:cxn>
                  <a:cxn ang="0">
                    <a:pos x="316" y="236"/>
                  </a:cxn>
                  <a:cxn ang="0">
                    <a:pos x="249" y="305"/>
                  </a:cxn>
                  <a:cxn ang="0">
                    <a:pos x="188" y="382"/>
                  </a:cxn>
                  <a:cxn ang="0">
                    <a:pos x="134" y="469"/>
                  </a:cxn>
                  <a:cxn ang="0">
                    <a:pos x="90" y="559"/>
                  </a:cxn>
                  <a:cxn ang="0">
                    <a:pos x="54" y="657"/>
                  </a:cxn>
                  <a:cxn ang="0">
                    <a:pos x="27" y="760"/>
                  </a:cxn>
                  <a:cxn ang="0">
                    <a:pos x="9" y="868"/>
                  </a:cxn>
                  <a:cxn ang="0">
                    <a:pos x="0" y="981"/>
                  </a:cxn>
                  <a:cxn ang="0">
                    <a:pos x="2" y="1100"/>
                  </a:cxn>
                  <a:cxn ang="0">
                    <a:pos x="13" y="1223"/>
                  </a:cxn>
                  <a:cxn ang="0">
                    <a:pos x="36" y="1347"/>
                  </a:cxn>
                  <a:cxn ang="0">
                    <a:pos x="52" y="1412"/>
                  </a:cxn>
                  <a:cxn ang="0">
                    <a:pos x="52" y="1416"/>
                  </a:cxn>
                  <a:cxn ang="0">
                    <a:pos x="54" y="1420"/>
                  </a:cxn>
                  <a:cxn ang="0">
                    <a:pos x="54" y="1424"/>
                  </a:cxn>
                  <a:cxn ang="0">
                    <a:pos x="55" y="1426"/>
                  </a:cxn>
                  <a:cxn ang="0">
                    <a:pos x="55" y="1430"/>
                  </a:cxn>
                  <a:cxn ang="0">
                    <a:pos x="57" y="1434"/>
                  </a:cxn>
                  <a:cxn ang="0">
                    <a:pos x="403" y="1334"/>
                  </a:cxn>
                  <a:cxn ang="0">
                    <a:pos x="382" y="1213"/>
                  </a:cxn>
                  <a:cxn ang="0">
                    <a:pos x="368" y="1096"/>
                  </a:cxn>
                  <a:cxn ang="0">
                    <a:pos x="364" y="983"/>
                  </a:cxn>
                  <a:cxn ang="0">
                    <a:pos x="370" y="873"/>
                  </a:cxn>
                  <a:cxn ang="0">
                    <a:pos x="384" y="768"/>
                  </a:cxn>
                  <a:cxn ang="0">
                    <a:pos x="407" y="668"/>
                  </a:cxn>
                  <a:cxn ang="0">
                    <a:pos x="437" y="574"/>
                  </a:cxn>
                  <a:cxn ang="0">
                    <a:pos x="478" y="484"/>
                  </a:cxn>
                  <a:cxn ang="0">
                    <a:pos x="524" y="401"/>
                  </a:cxn>
                  <a:cxn ang="0">
                    <a:pos x="577" y="325"/>
                  </a:cxn>
                  <a:cxn ang="0">
                    <a:pos x="639" y="254"/>
                  </a:cxn>
                  <a:cxn ang="0">
                    <a:pos x="706" y="190"/>
                  </a:cxn>
                  <a:cxn ang="0">
                    <a:pos x="781" y="133"/>
                  </a:cxn>
                  <a:cxn ang="0">
                    <a:pos x="861" y="85"/>
                  </a:cxn>
                  <a:cxn ang="0">
                    <a:pos x="948" y="43"/>
                  </a:cxn>
                  <a:cxn ang="0">
                    <a:pos x="1042" y="10"/>
                  </a:cxn>
                </a:cxnLst>
                <a:rect l="0" t="0" r="r" b="b"/>
                <a:pathLst>
                  <a:path w="1042" h="1436">
                    <a:moveTo>
                      <a:pt x="1042" y="10"/>
                    </a:moveTo>
                    <a:lnTo>
                      <a:pt x="1030" y="8"/>
                    </a:lnTo>
                    <a:lnTo>
                      <a:pt x="1020" y="6"/>
                    </a:lnTo>
                    <a:lnTo>
                      <a:pt x="1011" y="6"/>
                    </a:lnTo>
                    <a:lnTo>
                      <a:pt x="999" y="4"/>
                    </a:lnTo>
                    <a:lnTo>
                      <a:pt x="990" y="2"/>
                    </a:lnTo>
                    <a:lnTo>
                      <a:pt x="980" y="2"/>
                    </a:lnTo>
                    <a:lnTo>
                      <a:pt x="969" y="2"/>
                    </a:lnTo>
                    <a:lnTo>
                      <a:pt x="959" y="0"/>
                    </a:lnTo>
                    <a:lnTo>
                      <a:pt x="949" y="0"/>
                    </a:lnTo>
                    <a:lnTo>
                      <a:pt x="938" y="0"/>
                    </a:lnTo>
                    <a:lnTo>
                      <a:pt x="928" y="0"/>
                    </a:lnTo>
                    <a:lnTo>
                      <a:pt x="919" y="0"/>
                    </a:lnTo>
                    <a:lnTo>
                      <a:pt x="907" y="0"/>
                    </a:lnTo>
                    <a:lnTo>
                      <a:pt x="898" y="0"/>
                    </a:lnTo>
                    <a:lnTo>
                      <a:pt x="886" y="0"/>
                    </a:lnTo>
                    <a:lnTo>
                      <a:pt x="877" y="0"/>
                    </a:lnTo>
                    <a:lnTo>
                      <a:pt x="867" y="0"/>
                    </a:lnTo>
                    <a:lnTo>
                      <a:pt x="855" y="2"/>
                    </a:lnTo>
                    <a:lnTo>
                      <a:pt x="846" y="2"/>
                    </a:lnTo>
                    <a:lnTo>
                      <a:pt x="836" y="4"/>
                    </a:lnTo>
                    <a:lnTo>
                      <a:pt x="825" y="4"/>
                    </a:lnTo>
                    <a:lnTo>
                      <a:pt x="815" y="6"/>
                    </a:lnTo>
                    <a:lnTo>
                      <a:pt x="806" y="8"/>
                    </a:lnTo>
                    <a:lnTo>
                      <a:pt x="794" y="8"/>
                    </a:lnTo>
                    <a:lnTo>
                      <a:pt x="784" y="10"/>
                    </a:lnTo>
                    <a:lnTo>
                      <a:pt x="773" y="12"/>
                    </a:lnTo>
                    <a:lnTo>
                      <a:pt x="763" y="14"/>
                    </a:lnTo>
                    <a:lnTo>
                      <a:pt x="754" y="16"/>
                    </a:lnTo>
                    <a:lnTo>
                      <a:pt x="742" y="18"/>
                    </a:lnTo>
                    <a:lnTo>
                      <a:pt x="733" y="20"/>
                    </a:lnTo>
                    <a:lnTo>
                      <a:pt x="723" y="23"/>
                    </a:lnTo>
                    <a:lnTo>
                      <a:pt x="712" y="25"/>
                    </a:lnTo>
                    <a:lnTo>
                      <a:pt x="662" y="39"/>
                    </a:lnTo>
                    <a:lnTo>
                      <a:pt x="614" y="56"/>
                    </a:lnTo>
                    <a:lnTo>
                      <a:pt x="566" y="75"/>
                    </a:lnTo>
                    <a:lnTo>
                      <a:pt x="520" y="96"/>
                    </a:lnTo>
                    <a:lnTo>
                      <a:pt x="476" y="119"/>
                    </a:lnTo>
                    <a:lnTo>
                      <a:pt x="433" y="146"/>
                    </a:lnTo>
                    <a:lnTo>
                      <a:pt x="393" y="173"/>
                    </a:lnTo>
                    <a:lnTo>
                      <a:pt x="355" y="204"/>
                    </a:lnTo>
                    <a:lnTo>
                      <a:pt x="316" y="236"/>
                    </a:lnTo>
                    <a:lnTo>
                      <a:pt x="282" y="269"/>
                    </a:lnTo>
                    <a:lnTo>
                      <a:pt x="249" y="305"/>
                    </a:lnTo>
                    <a:lnTo>
                      <a:pt x="217" y="344"/>
                    </a:lnTo>
                    <a:lnTo>
                      <a:pt x="188" y="382"/>
                    </a:lnTo>
                    <a:lnTo>
                      <a:pt x="161" y="424"/>
                    </a:lnTo>
                    <a:lnTo>
                      <a:pt x="134" y="469"/>
                    </a:lnTo>
                    <a:lnTo>
                      <a:pt x="111" y="513"/>
                    </a:lnTo>
                    <a:lnTo>
                      <a:pt x="90" y="559"/>
                    </a:lnTo>
                    <a:lnTo>
                      <a:pt x="71" y="607"/>
                    </a:lnTo>
                    <a:lnTo>
                      <a:pt x="54" y="657"/>
                    </a:lnTo>
                    <a:lnTo>
                      <a:pt x="40" y="706"/>
                    </a:lnTo>
                    <a:lnTo>
                      <a:pt x="27" y="760"/>
                    </a:lnTo>
                    <a:lnTo>
                      <a:pt x="17" y="814"/>
                    </a:lnTo>
                    <a:lnTo>
                      <a:pt x="9" y="868"/>
                    </a:lnTo>
                    <a:lnTo>
                      <a:pt x="4" y="925"/>
                    </a:lnTo>
                    <a:lnTo>
                      <a:pt x="0" y="981"/>
                    </a:lnTo>
                    <a:lnTo>
                      <a:pt x="0" y="1040"/>
                    </a:lnTo>
                    <a:lnTo>
                      <a:pt x="2" y="1100"/>
                    </a:lnTo>
                    <a:lnTo>
                      <a:pt x="6" y="1159"/>
                    </a:lnTo>
                    <a:lnTo>
                      <a:pt x="13" y="1223"/>
                    </a:lnTo>
                    <a:lnTo>
                      <a:pt x="23" y="1284"/>
                    </a:lnTo>
                    <a:lnTo>
                      <a:pt x="36" y="1347"/>
                    </a:lnTo>
                    <a:lnTo>
                      <a:pt x="50" y="1411"/>
                    </a:lnTo>
                    <a:lnTo>
                      <a:pt x="52" y="1412"/>
                    </a:lnTo>
                    <a:lnTo>
                      <a:pt x="52" y="1414"/>
                    </a:lnTo>
                    <a:lnTo>
                      <a:pt x="52" y="1416"/>
                    </a:lnTo>
                    <a:lnTo>
                      <a:pt x="52" y="1418"/>
                    </a:lnTo>
                    <a:lnTo>
                      <a:pt x="54" y="1420"/>
                    </a:lnTo>
                    <a:lnTo>
                      <a:pt x="54" y="1422"/>
                    </a:lnTo>
                    <a:lnTo>
                      <a:pt x="54" y="1424"/>
                    </a:lnTo>
                    <a:lnTo>
                      <a:pt x="54" y="1426"/>
                    </a:lnTo>
                    <a:lnTo>
                      <a:pt x="55" y="1426"/>
                    </a:lnTo>
                    <a:lnTo>
                      <a:pt x="55" y="1428"/>
                    </a:lnTo>
                    <a:lnTo>
                      <a:pt x="55" y="1430"/>
                    </a:lnTo>
                    <a:lnTo>
                      <a:pt x="55" y="1432"/>
                    </a:lnTo>
                    <a:lnTo>
                      <a:pt x="57" y="1434"/>
                    </a:lnTo>
                    <a:lnTo>
                      <a:pt x="57" y="1436"/>
                    </a:lnTo>
                    <a:lnTo>
                      <a:pt x="403" y="1334"/>
                    </a:lnTo>
                    <a:lnTo>
                      <a:pt x="391" y="1274"/>
                    </a:lnTo>
                    <a:lnTo>
                      <a:pt x="382" y="1213"/>
                    </a:lnTo>
                    <a:lnTo>
                      <a:pt x="374" y="1155"/>
                    </a:lnTo>
                    <a:lnTo>
                      <a:pt x="368" y="1096"/>
                    </a:lnTo>
                    <a:lnTo>
                      <a:pt x="364" y="1038"/>
                    </a:lnTo>
                    <a:lnTo>
                      <a:pt x="364" y="983"/>
                    </a:lnTo>
                    <a:lnTo>
                      <a:pt x="366" y="927"/>
                    </a:lnTo>
                    <a:lnTo>
                      <a:pt x="370" y="873"/>
                    </a:lnTo>
                    <a:lnTo>
                      <a:pt x="376" y="820"/>
                    </a:lnTo>
                    <a:lnTo>
                      <a:pt x="384" y="768"/>
                    </a:lnTo>
                    <a:lnTo>
                      <a:pt x="395" y="718"/>
                    </a:lnTo>
                    <a:lnTo>
                      <a:pt x="407" y="668"/>
                    </a:lnTo>
                    <a:lnTo>
                      <a:pt x="422" y="620"/>
                    </a:lnTo>
                    <a:lnTo>
                      <a:pt x="437" y="574"/>
                    </a:lnTo>
                    <a:lnTo>
                      <a:pt x="456" y="528"/>
                    </a:lnTo>
                    <a:lnTo>
                      <a:pt x="478" y="484"/>
                    </a:lnTo>
                    <a:lnTo>
                      <a:pt x="499" y="442"/>
                    </a:lnTo>
                    <a:lnTo>
                      <a:pt x="524" y="401"/>
                    </a:lnTo>
                    <a:lnTo>
                      <a:pt x="548" y="361"/>
                    </a:lnTo>
                    <a:lnTo>
                      <a:pt x="577" y="325"/>
                    </a:lnTo>
                    <a:lnTo>
                      <a:pt x="606" y="288"/>
                    </a:lnTo>
                    <a:lnTo>
                      <a:pt x="639" y="254"/>
                    </a:lnTo>
                    <a:lnTo>
                      <a:pt x="671" y="221"/>
                    </a:lnTo>
                    <a:lnTo>
                      <a:pt x="706" y="190"/>
                    </a:lnTo>
                    <a:lnTo>
                      <a:pt x="742" y="160"/>
                    </a:lnTo>
                    <a:lnTo>
                      <a:pt x="781" y="133"/>
                    </a:lnTo>
                    <a:lnTo>
                      <a:pt x="821" y="108"/>
                    </a:lnTo>
                    <a:lnTo>
                      <a:pt x="861" y="85"/>
                    </a:lnTo>
                    <a:lnTo>
                      <a:pt x="903" y="62"/>
                    </a:lnTo>
                    <a:lnTo>
                      <a:pt x="948" y="43"/>
                    </a:lnTo>
                    <a:lnTo>
                      <a:pt x="994" y="25"/>
                    </a:lnTo>
                    <a:lnTo>
                      <a:pt x="1042" y="10"/>
                    </a:lnTo>
                    <a:close/>
                  </a:path>
                </a:pathLst>
              </a:custGeom>
              <a:solidFill>
                <a:srgbClr val="404040"/>
              </a:solidFill>
              <a:ln w="9525">
                <a:noFill/>
                <a:round/>
                <a:headEnd/>
                <a:tailEnd/>
              </a:ln>
            </p:spPr>
            <p:txBody>
              <a:bodyPr/>
              <a:lstStyle/>
              <a:p>
                <a:endParaRPr lang="es-CO"/>
              </a:p>
            </p:txBody>
          </p:sp>
          <p:sp>
            <p:nvSpPr>
              <p:cNvPr id="110678" name="Freeform 86"/>
              <p:cNvSpPr>
                <a:spLocks/>
              </p:cNvSpPr>
              <p:nvPr/>
            </p:nvSpPr>
            <p:spPr bwMode="auto">
              <a:xfrm>
                <a:off x="3236" y="1482"/>
                <a:ext cx="535" cy="534"/>
              </a:xfrm>
              <a:custGeom>
                <a:avLst/>
                <a:gdLst/>
                <a:ahLst/>
                <a:cxnLst>
                  <a:cxn ang="0">
                    <a:pos x="535" y="390"/>
                  </a:cxn>
                  <a:cxn ang="0">
                    <a:pos x="477" y="0"/>
                  </a:cxn>
                  <a:cxn ang="0">
                    <a:pos x="0" y="142"/>
                  </a:cxn>
                  <a:cxn ang="0">
                    <a:pos x="145" y="534"/>
                  </a:cxn>
                  <a:cxn ang="0">
                    <a:pos x="535" y="390"/>
                  </a:cxn>
                </a:cxnLst>
                <a:rect l="0" t="0" r="r" b="b"/>
                <a:pathLst>
                  <a:path w="535" h="534">
                    <a:moveTo>
                      <a:pt x="535" y="390"/>
                    </a:moveTo>
                    <a:lnTo>
                      <a:pt x="477" y="0"/>
                    </a:lnTo>
                    <a:lnTo>
                      <a:pt x="0" y="142"/>
                    </a:lnTo>
                    <a:lnTo>
                      <a:pt x="145" y="534"/>
                    </a:lnTo>
                    <a:lnTo>
                      <a:pt x="535" y="390"/>
                    </a:lnTo>
                    <a:close/>
                  </a:path>
                </a:pathLst>
              </a:custGeom>
              <a:solidFill>
                <a:srgbClr val="7F7F7F"/>
              </a:solidFill>
              <a:ln w="9525">
                <a:noFill/>
                <a:round/>
                <a:headEnd/>
                <a:tailEnd/>
              </a:ln>
            </p:spPr>
            <p:txBody>
              <a:bodyPr/>
              <a:lstStyle/>
              <a:p>
                <a:endParaRPr lang="es-CO"/>
              </a:p>
            </p:txBody>
          </p:sp>
          <p:sp>
            <p:nvSpPr>
              <p:cNvPr id="110679" name="Freeform 87"/>
              <p:cNvSpPr>
                <a:spLocks/>
              </p:cNvSpPr>
              <p:nvPr/>
            </p:nvSpPr>
            <p:spPr bwMode="auto">
              <a:xfrm>
                <a:off x="3706" y="1476"/>
                <a:ext cx="73" cy="398"/>
              </a:xfrm>
              <a:custGeom>
                <a:avLst/>
                <a:gdLst/>
                <a:ahLst/>
                <a:cxnLst>
                  <a:cxn ang="0">
                    <a:pos x="9" y="12"/>
                  </a:cxn>
                  <a:cxn ang="0">
                    <a:pos x="0" y="8"/>
                  </a:cxn>
                  <a:cxn ang="0">
                    <a:pos x="59" y="398"/>
                  </a:cxn>
                  <a:cxn ang="0">
                    <a:pos x="73" y="396"/>
                  </a:cxn>
                  <a:cxn ang="0">
                    <a:pos x="13" y="6"/>
                  </a:cxn>
                  <a:cxn ang="0">
                    <a:pos x="5" y="0"/>
                  </a:cxn>
                  <a:cxn ang="0">
                    <a:pos x="13" y="6"/>
                  </a:cxn>
                  <a:cxn ang="0">
                    <a:pos x="13" y="4"/>
                  </a:cxn>
                  <a:cxn ang="0">
                    <a:pos x="11" y="2"/>
                  </a:cxn>
                  <a:cxn ang="0">
                    <a:pos x="11" y="0"/>
                  </a:cxn>
                  <a:cxn ang="0">
                    <a:pos x="9" y="0"/>
                  </a:cxn>
                  <a:cxn ang="0">
                    <a:pos x="7" y="0"/>
                  </a:cxn>
                  <a:cxn ang="0">
                    <a:pos x="5" y="0"/>
                  </a:cxn>
                  <a:cxn ang="0">
                    <a:pos x="4" y="0"/>
                  </a:cxn>
                  <a:cxn ang="0">
                    <a:pos x="4" y="2"/>
                  </a:cxn>
                  <a:cxn ang="0">
                    <a:pos x="2" y="2"/>
                  </a:cxn>
                  <a:cxn ang="0">
                    <a:pos x="2" y="4"/>
                  </a:cxn>
                  <a:cxn ang="0">
                    <a:pos x="0" y="4"/>
                  </a:cxn>
                  <a:cxn ang="0">
                    <a:pos x="0" y="6"/>
                  </a:cxn>
                  <a:cxn ang="0">
                    <a:pos x="0" y="8"/>
                  </a:cxn>
                  <a:cxn ang="0">
                    <a:pos x="9" y="12"/>
                  </a:cxn>
                </a:cxnLst>
                <a:rect l="0" t="0" r="r" b="b"/>
                <a:pathLst>
                  <a:path w="73" h="398">
                    <a:moveTo>
                      <a:pt x="9" y="12"/>
                    </a:moveTo>
                    <a:lnTo>
                      <a:pt x="0" y="8"/>
                    </a:lnTo>
                    <a:lnTo>
                      <a:pt x="59" y="398"/>
                    </a:lnTo>
                    <a:lnTo>
                      <a:pt x="73" y="396"/>
                    </a:lnTo>
                    <a:lnTo>
                      <a:pt x="13" y="6"/>
                    </a:lnTo>
                    <a:lnTo>
                      <a:pt x="5" y="0"/>
                    </a:lnTo>
                    <a:lnTo>
                      <a:pt x="13" y="6"/>
                    </a:lnTo>
                    <a:lnTo>
                      <a:pt x="13" y="4"/>
                    </a:lnTo>
                    <a:lnTo>
                      <a:pt x="11" y="2"/>
                    </a:lnTo>
                    <a:lnTo>
                      <a:pt x="11" y="0"/>
                    </a:lnTo>
                    <a:lnTo>
                      <a:pt x="9" y="0"/>
                    </a:lnTo>
                    <a:lnTo>
                      <a:pt x="7" y="0"/>
                    </a:lnTo>
                    <a:lnTo>
                      <a:pt x="5" y="0"/>
                    </a:lnTo>
                    <a:lnTo>
                      <a:pt x="4" y="0"/>
                    </a:lnTo>
                    <a:lnTo>
                      <a:pt x="4" y="2"/>
                    </a:lnTo>
                    <a:lnTo>
                      <a:pt x="2" y="2"/>
                    </a:lnTo>
                    <a:lnTo>
                      <a:pt x="2" y="4"/>
                    </a:lnTo>
                    <a:lnTo>
                      <a:pt x="0" y="4"/>
                    </a:lnTo>
                    <a:lnTo>
                      <a:pt x="0" y="6"/>
                    </a:lnTo>
                    <a:lnTo>
                      <a:pt x="0" y="8"/>
                    </a:lnTo>
                    <a:lnTo>
                      <a:pt x="9" y="12"/>
                    </a:lnTo>
                    <a:close/>
                  </a:path>
                </a:pathLst>
              </a:custGeom>
              <a:solidFill>
                <a:srgbClr val="000000"/>
              </a:solidFill>
              <a:ln w="9525">
                <a:noFill/>
                <a:round/>
                <a:headEnd/>
                <a:tailEnd/>
              </a:ln>
            </p:spPr>
            <p:txBody>
              <a:bodyPr/>
              <a:lstStyle/>
              <a:p>
                <a:endParaRPr lang="es-CO"/>
              </a:p>
            </p:txBody>
          </p:sp>
          <p:sp>
            <p:nvSpPr>
              <p:cNvPr id="110680" name="Freeform 88"/>
              <p:cNvSpPr>
                <a:spLocks/>
              </p:cNvSpPr>
              <p:nvPr/>
            </p:nvSpPr>
            <p:spPr bwMode="auto">
              <a:xfrm>
                <a:off x="3230" y="1476"/>
                <a:ext cx="485" cy="156"/>
              </a:xfrm>
              <a:custGeom>
                <a:avLst/>
                <a:gdLst/>
                <a:ahLst/>
                <a:cxnLst>
                  <a:cxn ang="0">
                    <a:pos x="13" y="146"/>
                  </a:cxn>
                  <a:cxn ang="0">
                    <a:pos x="8" y="154"/>
                  </a:cxn>
                  <a:cxn ang="0">
                    <a:pos x="485" y="12"/>
                  </a:cxn>
                  <a:cxn ang="0">
                    <a:pos x="481" y="0"/>
                  </a:cxn>
                  <a:cxn ang="0">
                    <a:pos x="6" y="142"/>
                  </a:cxn>
                  <a:cxn ang="0">
                    <a:pos x="0" y="150"/>
                  </a:cxn>
                  <a:cxn ang="0">
                    <a:pos x="6" y="142"/>
                  </a:cxn>
                  <a:cxn ang="0">
                    <a:pos x="4" y="142"/>
                  </a:cxn>
                  <a:cxn ang="0">
                    <a:pos x="2" y="144"/>
                  </a:cxn>
                  <a:cxn ang="0">
                    <a:pos x="2" y="146"/>
                  </a:cxn>
                  <a:cxn ang="0">
                    <a:pos x="0" y="146"/>
                  </a:cxn>
                  <a:cxn ang="0">
                    <a:pos x="0" y="148"/>
                  </a:cxn>
                  <a:cxn ang="0">
                    <a:pos x="0" y="150"/>
                  </a:cxn>
                  <a:cxn ang="0">
                    <a:pos x="0" y="152"/>
                  </a:cxn>
                  <a:cxn ang="0">
                    <a:pos x="2" y="152"/>
                  </a:cxn>
                  <a:cxn ang="0">
                    <a:pos x="2" y="154"/>
                  </a:cxn>
                  <a:cxn ang="0">
                    <a:pos x="4" y="154"/>
                  </a:cxn>
                  <a:cxn ang="0">
                    <a:pos x="6" y="156"/>
                  </a:cxn>
                  <a:cxn ang="0">
                    <a:pos x="8" y="156"/>
                  </a:cxn>
                  <a:cxn ang="0">
                    <a:pos x="8" y="154"/>
                  </a:cxn>
                  <a:cxn ang="0">
                    <a:pos x="13" y="146"/>
                  </a:cxn>
                </a:cxnLst>
                <a:rect l="0" t="0" r="r" b="b"/>
                <a:pathLst>
                  <a:path w="485" h="156">
                    <a:moveTo>
                      <a:pt x="13" y="146"/>
                    </a:moveTo>
                    <a:lnTo>
                      <a:pt x="8" y="154"/>
                    </a:lnTo>
                    <a:lnTo>
                      <a:pt x="485" y="12"/>
                    </a:lnTo>
                    <a:lnTo>
                      <a:pt x="481" y="0"/>
                    </a:lnTo>
                    <a:lnTo>
                      <a:pt x="6" y="142"/>
                    </a:lnTo>
                    <a:lnTo>
                      <a:pt x="0" y="150"/>
                    </a:lnTo>
                    <a:lnTo>
                      <a:pt x="6" y="142"/>
                    </a:lnTo>
                    <a:lnTo>
                      <a:pt x="4" y="142"/>
                    </a:lnTo>
                    <a:lnTo>
                      <a:pt x="2" y="144"/>
                    </a:lnTo>
                    <a:lnTo>
                      <a:pt x="2" y="146"/>
                    </a:lnTo>
                    <a:lnTo>
                      <a:pt x="0" y="146"/>
                    </a:lnTo>
                    <a:lnTo>
                      <a:pt x="0" y="148"/>
                    </a:lnTo>
                    <a:lnTo>
                      <a:pt x="0" y="150"/>
                    </a:lnTo>
                    <a:lnTo>
                      <a:pt x="0" y="152"/>
                    </a:lnTo>
                    <a:lnTo>
                      <a:pt x="2" y="152"/>
                    </a:lnTo>
                    <a:lnTo>
                      <a:pt x="2" y="154"/>
                    </a:lnTo>
                    <a:lnTo>
                      <a:pt x="4" y="154"/>
                    </a:lnTo>
                    <a:lnTo>
                      <a:pt x="6" y="156"/>
                    </a:lnTo>
                    <a:lnTo>
                      <a:pt x="8" y="156"/>
                    </a:lnTo>
                    <a:lnTo>
                      <a:pt x="8" y="154"/>
                    </a:lnTo>
                    <a:lnTo>
                      <a:pt x="13" y="146"/>
                    </a:lnTo>
                    <a:close/>
                  </a:path>
                </a:pathLst>
              </a:custGeom>
              <a:solidFill>
                <a:srgbClr val="000000"/>
              </a:solidFill>
              <a:ln w="9525">
                <a:noFill/>
                <a:round/>
                <a:headEnd/>
                <a:tailEnd/>
              </a:ln>
            </p:spPr>
            <p:txBody>
              <a:bodyPr/>
              <a:lstStyle/>
              <a:p>
                <a:endParaRPr lang="es-CO"/>
              </a:p>
            </p:txBody>
          </p:sp>
          <p:sp>
            <p:nvSpPr>
              <p:cNvPr id="110681" name="Freeform 89"/>
              <p:cNvSpPr>
                <a:spLocks/>
              </p:cNvSpPr>
              <p:nvPr/>
            </p:nvSpPr>
            <p:spPr bwMode="auto">
              <a:xfrm>
                <a:off x="3230" y="1622"/>
                <a:ext cx="157" cy="399"/>
              </a:xfrm>
              <a:custGeom>
                <a:avLst/>
                <a:gdLst/>
                <a:ahLst/>
                <a:cxnLst>
                  <a:cxn ang="0">
                    <a:pos x="148" y="388"/>
                  </a:cxn>
                  <a:cxn ang="0">
                    <a:pos x="157" y="392"/>
                  </a:cxn>
                  <a:cxn ang="0">
                    <a:pos x="13" y="0"/>
                  </a:cxn>
                  <a:cxn ang="0">
                    <a:pos x="0" y="4"/>
                  </a:cxn>
                  <a:cxn ang="0">
                    <a:pos x="144" y="395"/>
                  </a:cxn>
                  <a:cxn ang="0">
                    <a:pos x="153" y="399"/>
                  </a:cxn>
                  <a:cxn ang="0">
                    <a:pos x="144" y="395"/>
                  </a:cxn>
                  <a:cxn ang="0">
                    <a:pos x="146" y="397"/>
                  </a:cxn>
                  <a:cxn ang="0">
                    <a:pos x="146" y="399"/>
                  </a:cxn>
                  <a:cxn ang="0">
                    <a:pos x="148" y="399"/>
                  </a:cxn>
                  <a:cxn ang="0">
                    <a:pos x="150" y="399"/>
                  </a:cxn>
                  <a:cxn ang="0">
                    <a:pos x="151" y="399"/>
                  </a:cxn>
                  <a:cxn ang="0">
                    <a:pos x="153" y="399"/>
                  </a:cxn>
                  <a:cxn ang="0">
                    <a:pos x="155" y="399"/>
                  </a:cxn>
                  <a:cxn ang="0">
                    <a:pos x="155" y="397"/>
                  </a:cxn>
                  <a:cxn ang="0">
                    <a:pos x="157" y="395"/>
                  </a:cxn>
                  <a:cxn ang="0">
                    <a:pos x="157" y="394"/>
                  </a:cxn>
                  <a:cxn ang="0">
                    <a:pos x="157" y="392"/>
                  </a:cxn>
                  <a:cxn ang="0">
                    <a:pos x="148" y="388"/>
                  </a:cxn>
                </a:cxnLst>
                <a:rect l="0" t="0" r="r" b="b"/>
                <a:pathLst>
                  <a:path w="157" h="399">
                    <a:moveTo>
                      <a:pt x="148" y="388"/>
                    </a:moveTo>
                    <a:lnTo>
                      <a:pt x="157" y="392"/>
                    </a:lnTo>
                    <a:lnTo>
                      <a:pt x="13" y="0"/>
                    </a:lnTo>
                    <a:lnTo>
                      <a:pt x="0" y="4"/>
                    </a:lnTo>
                    <a:lnTo>
                      <a:pt x="144" y="395"/>
                    </a:lnTo>
                    <a:lnTo>
                      <a:pt x="153" y="399"/>
                    </a:lnTo>
                    <a:lnTo>
                      <a:pt x="144" y="395"/>
                    </a:lnTo>
                    <a:lnTo>
                      <a:pt x="146" y="397"/>
                    </a:lnTo>
                    <a:lnTo>
                      <a:pt x="146" y="399"/>
                    </a:lnTo>
                    <a:lnTo>
                      <a:pt x="148" y="399"/>
                    </a:lnTo>
                    <a:lnTo>
                      <a:pt x="150" y="399"/>
                    </a:lnTo>
                    <a:lnTo>
                      <a:pt x="151" y="399"/>
                    </a:lnTo>
                    <a:lnTo>
                      <a:pt x="153" y="399"/>
                    </a:lnTo>
                    <a:lnTo>
                      <a:pt x="155" y="399"/>
                    </a:lnTo>
                    <a:lnTo>
                      <a:pt x="155" y="397"/>
                    </a:lnTo>
                    <a:lnTo>
                      <a:pt x="157" y="395"/>
                    </a:lnTo>
                    <a:lnTo>
                      <a:pt x="157" y="394"/>
                    </a:lnTo>
                    <a:lnTo>
                      <a:pt x="157" y="392"/>
                    </a:lnTo>
                    <a:lnTo>
                      <a:pt x="148" y="388"/>
                    </a:lnTo>
                    <a:close/>
                  </a:path>
                </a:pathLst>
              </a:custGeom>
              <a:solidFill>
                <a:srgbClr val="000000"/>
              </a:solidFill>
              <a:ln w="9525">
                <a:noFill/>
                <a:round/>
                <a:headEnd/>
                <a:tailEnd/>
              </a:ln>
            </p:spPr>
            <p:txBody>
              <a:bodyPr/>
              <a:lstStyle/>
              <a:p>
                <a:endParaRPr lang="es-CO"/>
              </a:p>
            </p:txBody>
          </p:sp>
          <p:sp>
            <p:nvSpPr>
              <p:cNvPr id="110682" name="Freeform 90"/>
              <p:cNvSpPr>
                <a:spLocks/>
              </p:cNvSpPr>
              <p:nvPr/>
            </p:nvSpPr>
            <p:spPr bwMode="auto">
              <a:xfrm>
                <a:off x="3378" y="1866"/>
                <a:ext cx="401" cy="155"/>
              </a:xfrm>
              <a:custGeom>
                <a:avLst/>
                <a:gdLst/>
                <a:ahLst/>
                <a:cxnLst>
                  <a:cxn ang="0">
                    <a:pos x="387" y="8"/>
                  </a:cxn>
                  <a:cxn ang="0">
                    <a:pos x="391" y="0"/>
                  </a:cxn>
                  <a:cxn ang="0">
                    <a:pos x="0" y="144"/>
                  </a:cxn>
                  <a:cxn ang="0">
                    <a:pos x="5" y="155"/>
                  </a:cxn>
                  <a:cxn ang="0">
                    <a:pos x="395" y="11"/>
                  </a:cxn>
                  <a:cxn ang="0">
                    <a:pos x="401" y="6"/>
                  </a:cxn>
                  <a:cxn ang="0">
                    <a:pos x="395" y="11"/>
                  </a:cxn>
                  <a:cxn ang="0">
                    <a:pos x="397" y="11"/>
                  </a:cxn>
                  <a:cxn ang="0">
                    <a:pos x="399" y="10"/>
                  </a:cxn>
                  <a:cxn ang="0">
                    <a:pos x="399" y="8"/>
                  </a:cxn>
                  <a:cxn ang="0">
                    <a:pos x="401" y="8"/>
                  </a:cxn>
                  <a:cxn ang="0">
                    <a:pos x="401" y="6"/>
                  </a:cxn>
                  <a:cxn ang="0">
                    <a:pos x="401" y="4"/>
                  </a:cxn>
                  <a:cxn ang="0">
                    <a:pos x="399" y="4"/>
                  </a:cxn>
                  <a:cxn ang="0">
                    <a:pos x="399" y="2"/>
                  </a:cxn>
                  <a:cxn ang="0">
                    <a:pos x="397" y="0"/>
                  </a:cxn>
                  <a:cxn ang="0">
                    <a:pos x="395" y="0"/>
                  </a:cxn>
                  <a:cxn ang="0">
                    <a:pos x="393" y="0"/>
                  </a:cxn>
                  <a:cxn ang="0">
                    <a:pos x="391" y="0"/>
                  </a:cxn>
                  <a:cxn ang="0">
                    <a:pos x="387" y="8"/>
                  </a:cxn>
                </a:cxnLst>
                <a:rect l="0" t="0" r="r" b="b"/>
                <a:pathLst>
                  <a:path w="401" h="155">
                    <a:moveTo>
                      <a:pt x="387" y="8"/>
                    </a:moveTo>
                    <a:lnTo>
                      <a:pt x="391" y="0"/>
                    </a:lnTo>
                    <a:lnTo>
                      <a:pt x="0" y="144"/>
                    </a:lnTo>
                    <a:lnTo>
                      <a:pt x="5" y="155"/>
                    </a:lnTo>
                    <a:lnTo>
                      <a:pt x="395" y="11"/>
                    </a:lnTo>
                    <a:lnTo>
                      <a:pt x="401" y="6"/>
                    </a:lnTo>
                    <a:lnTo>
                      <a:pt x="395" y="11"/>
                    </a:lnTo>
                    <a:lnTo>
                      <a:pt x="397" y="11"/>
                    </a:lnTo>
                    <a:lnTo>
                      <a:pt x="399" y="10"/>
                    </a:lnTo>
                    <a:lnTo>
                      <a:pt x="399" y="8"/>
                    </a:lnTo>
                    <a:lnTo>
                      <a:pt x="401" y="8"/>
                    </a:lnTo>
                    <a:lnTo>
                      <a:pt x="401" y="6"/>
                    </a:lnTo>
                    <a:lnTo>
                      <a:pt x="401" y="4"/>
                    </a:lnTo>
                    <a:lnTo>
                      <a:pt x="399" y="4"/>
                    </a:lnTo>
                    <a:lnTo>
                      <a:pt x="399" y="2"/>
                    </a:lnTo>
                    <a:lnTo>
                      <a:pt x="397" y="0"/>
                    </a:lnTo>
                    <a:lnTo>
                      <a:pt x="395" y="0"/>
                    </a:lnTo>
                    <a:lnTo>
                      <a:pt x="393" y="0"/>
                    </a:lnTo>
                    <a:lnTo>
                      <a:pt x="391" y="0"/>
                    </a:lnTo>
                    <a:lnTo>
                      <a:pt x="387" y="8"/>
                    </a:lnTo>
                    <a:close/>
                  </a:path>
                </a:pathLst>
              </a:custGeom>
              <a:solidFill>
                <a:srgbClr val="000000"/>
              </a:solidFill>
              <a:ln w="9525">
                <a:noFill/>
                <a:round/>
                <a:headEnd/>
                <a:tailEnd/>
              </a:ln>
            </p:spPr>
            <p:txBody>
              <a:bodyPr/>
              <a:lstStyle/>
              <a:p>
                <a:endParaRPr lang="es-CO"/>
              </a:p>
            </p:txBody>
          </p:sp>
          <p:sp>
            <p:nvSpPr>
              <p:cNvPr id="110683" name="Freeform 91"/>
              <p:cNvSpPr>
                <a:spLocks/>
              </p:cNvSpPr>
              <p:nvPr/>
            </p:nvSpPr>
            <p:spPr bwMode="auto">
              <a:xfrm>
                <a:off x="3270" y="1856"/>
                <a:ext cx="501" cy="160"/>
              </a:xfrm>
              <a:custGeom>
                <a:avLst/>
                <a:gdLst/>
                <a:ahLst/>
                <a:cxnLst>
                  <a:cxn ang="0">
                    <a:pos x="0" y="144"/>
                  </a:cxn>
                  <a:cxn ang="0">
                    <a:pos x="370" y="0"/>
                  </a:cxn>
                  <a:cxn ang="0">
                    <a:pos x="501" y="16"/>
                  </a:cxn>
                  <a:cxn ang="0">
                    <a:pos x="111" y="160"/>
                  </a:cxn>
                  <a:cxn ang="0">
                    <a:pos x="0" y="144"/>
                  </a:cxn>
                </a:cxnLst>
                <a:rect l="0" t="0" r="r" b="b"/>
                <a:pathLst>
                  <a:path w="501" h="160">
                    <a:moveTo>
                      <a:pt x="0" y="144"/>
                    </a:moveTo>
                    <a:lnTo>
                      <a:pt x="370" y="0"/>
                    </a:lnTo>
                    <a:lnTo>
                      <a:pt x="501" y="16"/>
                    </a:lnTo>
                    <a:lnTo>
                      <a:pt x="111" y="160"/>
                    </a:lnTo>
                    <a:lnTo>
                      <a:pt x="0" y="144"/>
                    </a:lnTo>
                    <a:close/>
                  </a:path>
                </a:pathLst>
              </a:custGeom>
              <a:solidFill>
                <a:srgbClr val="7F7F7F"/>
              </a:solidFill>
              <a:ln w="9525">
                <a:noFill/>
                <a:round/>
                <a:headEnd/>
                <a:tailEnd/>
              </a:ln>
            </p:spPr>
            <p:txBody>
              <a:bodyPr/>
              <a:lstStyle/>
              <a:p>
                <a:endParaRPr lang="es-CO"/>
              </a:p>
            </p:txBody>
          </p:sp>
          <p:sp>
            <p:nvSpPr>
              <p:cNvPr id="110684" name="Freeform 92"/>
              <p:cNvSpPr>
                <a:spLocks/>
              </p:cNvSpPr>
              <p:nvPr/>
            </p:nvSpPr>
            <p:spPr bwMode="auto">
              <a:xfrm>
                <a:off x="3268" y="1849"/>
                <a:ext cx="378" cy="157"/>
              </a:xfrm>
              <a:custGeom>
                <a:avLst/>
                <a:gdLst/>
                <a:ahLst/>
                <a:cxnLst>
                  <a:cxn ang="0">
                    <a:pos x="372" y="0"/>
                  </a:cxn>
                  <a:cxn ang="0">
                    <a:pos x="371" y="2"/>
                  </a:cxn>
                  <a:cxn ang="0">
                    <a:pos x="0" y="145"/>
                  </a:cxn>
                  <a:cxn ang="0">
                    <a:pos x="4" y="157"/>
                  </a:cxn>
                  <a:cxn ang="0">
                    <a:pos x="374" y="13"/>
                  </a:cxn>
                  <a:cxn ang="0">
                    <a:pos x="371" y="13"/>
                  </a:cxn>
                  <a:cxn ang="0">
                    <a:pos x="374" y="13"/>
                  </a:cxn>
                  <a:cxn ang="0">
                    <a:pos x="376" y="11"/>
                  </a:cxn>
                  <a:cxn ang="0">
                    <a:pos x="378" y="11"/>
                  </a:cxn>
                  <a:cxn ang="0">
                    <a:pos x="378" y="9"/>
                  </a:cxn>
                  <a:cxn ang="0">
                    <a:pos x="378" y="7"/>
                  </a:cxn>
                  <a:cxn ang="0">
                    <a:pos x="378" y="5"/>
                  </a:cxn>
                  <a:cxn ang="0">
                    <a:pos x="378" y="3"/>
                  </a:cxn>
                  <a:cxn ang="0">
                    <a:pos x="376" y="2"/>
                  </a:cxn>
                  <a:cxn ang="0">
                    <a:pos x="374" y="2"/>
                  </a:cxn>
                  <a:cxn ang="0">
                    <a:pos x="374" y="0"/>
                  </a:cxn>
                  <a:cxn ang="0">
                    <a:pos x="372" y="0"/>
                  </a:cxn>
                  <a:cxn ang="0">
                    <a:pos x="371" y="0"/>
                  </a:cxn>
                  <a:cxn ang="0">
                    <a:pos x="371" y="2"/>
                  </a:cxn>
                  <a:cxn ang="0">
                    <a:pos x="372" y="0"/>
                  </a:cxn>
                </a:cxnLst>
                <a:rect l="0" t="0" r="r" b="b"/>
                <a:pathLst>
                  <a:path w="378" h="157">
                    <a:moveTo>
                      <a:pt x="372" y="0"/>
                    </a:moveTo>
                    <a:lnTo>
                      <a:pt x="371" y="2"/>
                    </a:lnTo>
                    <a:lnTo>
                      <a:pt x="0" y="145"/>
                    </a:lnTo>
                    <a:lnTo>
                      <a:pt x="4" y="157"/>
                    </a:lnTo>
                    <a:lnTo>
                      <a:pt x="374" y="13"/>
                    </a:lnTo>
                    <a:lnTo>
                      <a:pt x="371" y="13"/>
                    </a:lnTo>
                    <a:lnTo>
                      <a:pt x="374" y="13"/>
                    </a:lnTo>
                    <a:lnTo>
                      <a:pt x="376" y="11"/>
                    </a:lnTo>
                    <a:lnTo>
                      <a:pt x="378" y="11"/>
                    </a:lnTo>
                    <a:lnTo>
                      <a:pt x="378" y="9"/>
                    </a:lnTo>
                    <a:lnTo>
                      <a:pt x="378" y="7"/>
                    </a:lnTo>
                    <a:lnTo>
                      <a:pt x="378" y="5"/>
                    </a:lnTo>
                    <a:lnTo>
                      <a:pt x="378" y="3"/>
                    </a:lnTo>
                    <a:lnTo>
                      <a:pt x="376" y="2"/>
                    </a:lnTo>
                    <a:lnTo>
                      <a:pt x="374" y="2"/>
                    </a:lnTo>
                    <a:lnTo>
                      <a:pt x="374" y="0"/>
                    </a:lnTo>
                    <a:lnTo>
                      <a:pt x="372" y="0"/>
                    </a:lnTo>
                    <a:lnTo>
                      <a:pt x="371" y="0"/>
                    </a:lnTo>
                    <a:lnTo>
                      <a:pt x="371" y="2"/>
                    </a:lnTo>
                    <a:lnTo>
                      <a:pt x="372" y="0"/>
                    </a:lnTo>
                    <a:close/>
                  </a:path>
                </a:pathLst>
              </a:custGeom>
              <a:solidFill>
                <a:srgbClr val="000000"/>
              </a:solidFill>
              <a:ln w="9525">
                <a:noFill/>
                <a:round/>
                <a:headEnd/>
                <a:tailEnd/>
              </a:ln>
            </p:spPr>
            <p:txBody>
              <a:bodyPr/>
              <a:lstStyle/>
              <a:p>
                <a:endParaRPr lang="es-CO"/>
              </a:p>
            </p:txBody>
          </p:sp>
          <p:sp>
            <p:nvSpPr>
              <p:cNvPr id="110685" name="Freeform 93"/>
              <p:cNvSpPr>
                <a:spLocks/>
              </p:cNvSpPr>
              <p:nvPr/>
            </p:nvSpPr>
            <p:spPr bwMode="auto">
              <a:xfrm>
                <a:off x="3639" y="1849"/>
                <a:ext cx="140" cy="28"/>
              </a:xfrm>
              <a:custGeom>
                <a:avLst/>
                <a:gdLst/>
                <a:ahLst/>
                <a:cxnLst>
                  <a:cxn ang="0">
                    <a:pos x="134" y="28"/>
                  </a:cxn>
                  <a:cxn ang="0">
                    <a:pos x="134" y="17"/>
                  </a:cxn>
                  <a:cxn ang="0">
                    <a:pos x="1" y="0"/>
                  </a:cxn>
                  <a:cxn ang="0">
                    <a:pos x="0" y="13"/>
                  </a:cxn>
                  <a:cxn ang="0">
                    <a:pos x="132" y="28"/>
                  </a:cxn>
                  <a:cxn ang="0">
                    <a:pos x="130" y="17"/>
                  </a:cxn>
                  <a:cxn ang="0">
                    <a:pos x="132" y="28"/>
                  </a:cxn>
                  <a:cxn ang="0">
                    <a:pos x="134" y="28"/>
                  </a:cxn>
                  <a:cxn ang="0">
                    <a:pos x="136" y="28"/>
                  </a:cxn>
                  <a:cxn ang="0">
                    <a:pos x="138" y="27"/>
                  </a:cxn>
                  <a:cxn ang="0">
                    <a:pos x="138" y="25"/>
                  </a:cxn>
                  <a:cxn ang="0">
                    <a:pos x="140" y="25"/>
                  </a:cxn>
                  <a:cxn ang="0">
                    <a:pos x="140" y="23"/>
                  </a:cxn>
                  <a:cxn ang="0">
                    <a:pos x="140" y="21"/>
                  </a:cxn>
                  <a:cxn ang="0">
                    <a:pos x="138" y="21"/>
                  </a:cxn>
                  <a:cxn ang="0">
                    <a:pos x="138" y="19"/>
                  </a:cxn>
                  <a:cxn ang="0">
                    <a:pos x="136" y="17"/>
                  </a:cxn>
                  <a:cxn ang="0">
                    <a:pos x="134" y="17"/>
                  </a:cxn>
                  <a:cxn ang="0">
                    <a:pos x="134" y="28"/>
                  </a:cxn>
                </a:cxnLst>
                <a:rect l="0" t="0" r="r" b="b"/>
                <a:pathLst>
                  <a:path w="140" h="28">
                    <a:moveTo>
                      <a:pt x="134" y="28"/>
                    </a:moveTo>
                    <a:lnTo>
                      <a:pt x="134" y="17"/>
                    </a:lnTo>
                    <a:lnTo>
                      <a:pt x="1" y="0"/>
                    </a:lnTo>
                    <a:lnTo>
                      <a:pt x="0" y="13"/>
                    </a:lnTo>
                    <a:lnTo>
                      <a:pt x="132" y="28"/>
                    </a:lnTo>
                    <a:lnTo>
                      <a:pt x="130" y="17"/>
                    </a:lnTo>
                    <a:lnTo>
                      <a:pt x="132" y="28"/>
                    </a:lnTo>
                    <a:lnTo>
                      <a:pt x="134" y="28"/>
                    </a:lnTo>
                    <a:lnTo>
                      <a:pt x="136" y="28"/>
                    </a:lnTo>
                    <a:lnTo>
                      <a:pt x="138" y="27"/>
                    </a:lnTo>
                    <a:lnTo>
                      <a:pt x="138" y="25"/>
                    </a:lnTo>
                    <a:lnTo>
                      <a:pt x="140" y="25"/>
                    </a:lnTo>
                    <a:lnTo>
                      <a:pt x="140" y="23"/>
                    </a:lnTo>
                    <a:lnTo>
                      <a:pt x="140" y="21"/>
                    </a:lnTo>
                    <a:lnTo>
                      <a:pt x="138" y="21"/>
                    </a:lnTo>
                    <a:lnTo>
                      <a:pt x="138" y="19"/>
                    </a:lnTo>
                    <a:lnTo>
                      <a:pt x="136" y="17"/>
                    </a:lnTo>
                    <a:lnTo>
                      <a:pt x="134" y="17"/>
                    </a:lnTo>
                    <a:lnTo>
                      <a:pt x="134" y="28"/>
                    </a:lnTo>
                    <a:close/>
                  </a:path>
                </a:pathLst>
              </a:custGeom>
              <a:solidFill>
                <a:srgbClr val="000000"/>
              </a:solidFill>
              <a:ln w="9525">
                <a:noFill/>
                <a:round/>
                <a:headEnd/>
                <a:tailEnd/>
              </a:ln>
            </p:spPr>
            <p:txBody>
              <a:bodyPr/>
              <a:lstStyle/>
              <a:p>
                <a:endParaRPr lang="es-CO"/>
              </a:p>
            </p:txBody>
          </p:sp>
          <p:sp>
            <p:nvSpPr>
              <p:cNvPr id="110686" name="Freeform 94"/>
              <p:cNvSpPr>
                <a:spLocks/>
              </p:cNvSpPr>
              <p:nvPr/>
            </p:nvSpPr>
            <p:spPr bwMode="auto">
              <a:xfrm>
                <a:off x="3374" y="1866"/>
                <a:ext cx="399" cy="155"/>
              </a:xfrm>
              <a:custGeom>
                <a:avLst/>
                <a:gdLst/>
                <a:ahLst/>
                <a:cxnLst>
                  <a:cxn ang="0">
                    <a:pos x="6" y="155"/>
                  </a:cxn>
                  <a:cxn ang="0">
                    <a:pos x="9" y="155"/>
                  </a:cxn>
                  <a:cxn ang="0">
                    <a:pos x="399" y="11"/>
                  </a:cxn>
                  <a:cxn ang="0">
                    <a:pos x="395" y="0"/>
                  </a:cxn>
                  <a:cxn ang="0">
                    <a:pos x="4" y="144"/>
                  </a:cxn>
                  <a:cxn ang="0">
                    <a:pos x="7" y="144"/>
                  </a:cxn>
                  <a:cxn ang="0">
                    <a:pos x="4" y="144"/>
                  </a:cxn>
                  <a:cxn ang="0">
                    <a:pos x="2" y="146"/>
                  </a:cxn>
                  <a:cxn ang="0">
                    <a:pos x="2" y="148"/>
                  </a:cxn>
                  <a:cxn ang="0">
                    <a:pos x="0" y="148"/>
                  </a:cxn>
                  <a:cxn ang="0">
                    <a:pos x="0" y="150"/>
                  </a:cxn>
                  <a:cxn ang="0">
                    <a:pos x="0" y="151"/>
                  </a:cxn>
                  <a:cxn ang="0">
                    <a:pos x="2" y="153"/>
                  </a:cxn>
                  <a:cxn ang="0">
                    <a:pos x="2" y="155"/>
                  </a:cxn>
                  <a:cxn ang="0">
                    <a:pos x="4" y="155"/>
                  </a:cxn>
                  <a:cxn ang="0">
                    <a:pos x="6" y="155"/>
                  </a:cxn>
                  <a:cxn ang="0">
                    <a:pos x="7" y="155"/>
                  </a:cxn>
                  <a:cxn ang="0">
                    <a:pos x="9" y="155"/>
                  </a:cxn>
                  <a:cxn ang="0">
                    <a:pos x="6" y="155"/>
                  </a:cxn>
                </a:cxnLst>
                <a:rect l="0" t="0" r="r" b="b"/>
                <a:pathLst>
                  <a:path w="399" h="155">
                    <a:moveTo>
                      <a:pt x="6" y="155"/>
                    </a:moveTo>
                    <a:lnTo>
                      <a:pt x="9" y="155"/>
                    </a:lnTo>
                    <a:lnTo>
                      <a:pt x="399" y="11"/>
                    </a:lnTo>
                    <a:lnTo>
                      <a:pt x="395" y="0"/>
                    </a:lnTo>
                    <a:lnTo>
                      <a:pt x="4" y="144"/>
                    </a:lnTo>
                    <a:lnTo>
                      <a:pt x="7" y="144"/>
                    </a:lnTo>
                    <a:lnTo>
                      <a:pt x="4" y="144"/>
                    </a:lnTo>
                    <a:lnTo>
                      <a:pt x="2" y="146"/>
                    </a:lnTo>
                    <a:lnTo>
                      <a:pt x="2" y="148"/>
                    </a:lnTo>
                    <a:lnTo>
                      <a:pt x="0" y="148"/>
                    </a:lnTo>
                    <a:lnTo>
                      <a:pt x="0" y="150"/>
                    </a:lnTo>
                    <a:lnTo>
                      <a:pt x="0" y="151"/>
                    </a:lnTo>
                    <a:lnTo>
                      <a:pt x="2" y="153"/>
                    </a:lnTo>
                    <a:lnTo>
                      <a:pt x="2" y="155"/>
                    </a:lnTo>
                    <a:lnTo>
                      <a:pt x="4" y="155"/>
                    </a:lnTo>
                    <a:lnTo>
                      <a:pt x="6" y="155"/>
                    </a:lnTo>
                    <a:lnTo>
                      <a:pt x="7" y="155"/>
                    </a:lnTo>
                    <a:lnTo>
                      <a:pt x="9" y="155"/>
                    </a:lnTo>
                    <a:lnTo>
                      <a:pt x="6" y="155"/>
                    </a:lnTo>
                    <a:close/>
                  </a:path>
                </a:pathLst>
              </a:custGeom>
              <a:solidFill>
                <a:srgbClr val="000000"/>
              </a:solidFill>
              <a:ln w="9525">
                <a:noFill/>
                <a:round/>
                <a:headEnd/>
                <a:tailEnd/>
              </a:ln>
            </p:spPr>
            <p:txBody>
              <a:bodyPr/>
              <a:lstStyle/>
              <a:p>
                <a:endParaRPr lang="es-CO"/>
              </a:p>
            </p:txBody>
          </p:sp>
          <p:sp>
            <p:nvSpPr>
              <p:cNvPr id="110687" name="Freeform 95"/>
              <p:cNvSpPr>
                <a:spLocks/>
              </p:cNvSpPr>
              <p:nvPr/>
            </p:nvSpPr>
            <p:spPr bwMode="auto">
              <a:xfrm>
                <a:off x="3264" y="1994"/>
                <a:ext cx="117" cy="27"/>
              </a:xfrm>
              <a:custGeom>
                <a:avLst/>
                <a:gdLst/>
                <a:ahLst/>
                <a:cxnLst>
                  <a:cxn ang="0">
                    <a:pos x="4" y="0"/>
                  </a:cxn>
                  <a:cxn ang="0">
                    <a:pos x="4" y="12"/>
                  </a:cxn>
                  <a:cxn ang="0">
                    <a:pos x="116" y="27"/>
                  </a:cxn>
                  <a:cxn ang="0">
                    <a:pos x="117" y="16"/>
                  </a:cxn>
                  <a:cxn ang="0">
                    <a:pos x="6" y="0"/>
                  </a:cxn>
                  <a:cxn ang="0">
                    <a:pos x="8" y="12"/>
                  </a:cxn>
                  <a:cxn ang="0">
                    <a:pos x="6" y="0"/>
                  </a:cxn>
                  <a:cxn ang="0">
                    <a:pos x="4" y="0"/>
                  </a:cxn>
                  <a:cxn ang="0">
                    <a:pos x="2" y="0"/>
                  </a:cxn>
                  <a:cxn ang="0">
                    <a:pos x="2" y="2"/>
                  </a:cxn>
                  <a:cxn ang="0">
                    <a:pos x="0" y="2"/>
                  </a:cxn>
                  <a:cxn ang="0">
                    <a:pos x="0" y="4"/>
                  </a:cxn>
                  <a:cxn ang="0">
                    <a:pos x="0" y="6"/>
                  </a:cxn>
                  <a:cxn ang="0">
                    <a:pos x="0" y="8"/>
                  </a:cxn>
                  <a:cxn ang="0">
                    <a:pos x="0" y="10"/>
                  </a:cxn>
                  <a:cxn ang="0">
                    <a:pos x="2" y="10"/>
                  </a:cxn>
                  <a:cxn ang="0">
                    <a:pos x="2" y="12"/>
                  </a:cxn>
                  <a:cxn ang="0">
                    <a:pos x="4" y="12"/>
                  </a:cxn>
                  <a:cxn ang="0">
                    <a:pos x="4" y="0"/>
                  </a:cxn>
                </a:cxnLst>
                <a:rect l="0" t="0" r="r" b="b"/>
                <a:pathLst>
                  <a:path w="117" h="27">
                    <a:moveTo>
                      <a:pt x="4" y="0"/>
                    </a:moveTo>
                    <a:lnTo>
                      <a:pt x="4" y="12"/>
                    </a:lnTo>
                    <a:lnTo>
                      <a:pt x="116" y="27"/>
                    </a:lnTo>
                    <a:lnTo>
                      <a:pt x="117" y="16"/>
                    </a:lnTo>
                    <a:lnTo>
                      <a:pt x="6" y="0"/>
                    </a:lnTo>
                    <a:lnTo>
                      <a:pt x="8" y="12"/>
                    </a:lnTo>
                    <a:lnTo>
                      <a:pt x="6" y="0"/>
                    </a:lnTo>
                    <a:lnTo>
                      <a:pt x="4" y="0"/>
                    </a:lnTo>
                    <a:lnTo>
                      <a:pt x="2" y="0"/>
                    </a:lnTo>
                    <a:lnTo>
                      <a:pt x="2" y="2"/>
                    </a:lnTo>
                    <a:lnTo>
                      <a:pt x="0" y="2"/>
                    </a:lnTo>
                    <a:lnTo>
                      <a:pt x="0" y="4"/>
                    </a:lnTo>
                    <a:lnTo>
                      <a:pt x="0" y="6"/>
                    </a:lnTo>
                    <a:lnTo>
                      <a:pt x="0" y="8"/>
                    </a:lnTo>
                    <a:lnTo>
                      <a:pt x="0" y="10"/>
                    </a:lnTo>
                    <a:lnTo>
                      <a:pt x="2" y="10"/>
                    </a:lnTo>
                    <a:lnTo>
                      <a:pt x="2" y="12"/>
                    </a:lnTo>
                    <a:lnTo>
                      <a:pt x="4" y="12"/>
                    </a:lnTo>
                    <a:lnTo>
                      <a:pt x="4" y="0"/>
                    </a:lnTo>
                    <a:close/>
                  </a:path>
                </a:pathLst>
              </a:custGeom>
              <a:solidFill>
                <a:srgbClr val="000000"/>
              </a:solidFill>
              <a:ln w="9525">
                <a:noFill/>
                <a:round/>
                <a:headEnd/>
                <a:tailEnd/>
              </a:ln>
            </p:spPr>
            <p:txBody>
              <a:bodyPr/>
              <a:lstStyle/>
              <a:p>
                <a:endParaRPr lang="es-CO"/>
              </a:p>
            </p:txBody>
          </p:sp>
          <p:sp>
            <p:nvSpPr>
              <p:cNvPr id="110688" name="Freeform 96"/>
              <p:cNvSpPr>
                <a:spLocks/>
              </p:cNvSpPr>
              <p:nvPr/>
            </p:nvSpPr>
            <p:spPr bwMode="auto">
              <a:xfrm>
                <a:off x="3575" y="1452"/>
                <a:ext cx="196" cy="420"/>
              </a:xfrm>
              <a:custGeom>
                <a:avLst/>
                <a:gdLst/>
                <a:ahLst/>
                <a:cxnLst>
                  <a:cxn ang="0">
                    <a:pos x="196" y="420"/>
                  </a:cxn>
                  <a:cxn ang="0">
                    <a:pos x="87" y="404"/>
                  </a:cxn>
                  <a:cxn ang="0">
                    <a:pos x="0" y="0"/>
                  </a:cxn>
                  <a:cxn ang="0">
                    <a:pos x="138" y="30"/>
                  </a:cxn>
                  <a:cxn ang="0">
                    <a:pos x="196" y="420"/>
                  </a:cxn>
                </a:cxnLst>
                <a:rect l="0" t="0" r="r" b="b"/>
                <a:pathLst>
                  <a:path w="196" h="420">
                    <a:moveTo>
                      <a:pt x="196" y="420"/>
                    </a:moveTo>
                    <a:lnTo>
                      <a:pt x="87" y="404"/>
                    </a:lnTo>
                    <a:lnTo>
                      <a:pt x="0" y="0"/>
                    </a:lnTo>
                    <a:lnTo>
                      <a:pt x="138" y="30"/>
                    </a:lnTo>
                    <a:lnTo>
                      <a:pt x="196" y="420"/>
                    </a:lnTo>
                    <a:close/>
                  </a:path>
                </a:pathLst>
              </a:custGeom>
              <a:solidFill>
                <a:srgbClr val="404040"/>
              </a:solidFill>
              <a:ln w="9525">
                <a:noFill/>
                <a:round/>
                <a:headEnd/>
                <a:tailEnd/>
              </a:ln>
            </p:spPr>
            <p:txBody>
              <a:bodyPr/>
              <a:lstStyle/>
              <a:p>
                <a:endParaRPr lang="es-CO"/>
              </a:p>
            </p:txBody>
          </p:sp>
          <p:sp>
            <p:nvSpPr>
              <p:cNvPr id="110689" name="Freeform 97"/>
              <p:cNvSpPr>
                <a:spLocks/>
              </p:cNvSpPr>
              <p:nvPr/>
            </p:nvSpPr>
            <p:spPr bwMode="auto">
              <a:xfrm>
                <a:off x="3654" y="1849"/>
                <a:ext cx="119" cy="28"/>
              </a:xfrm>
              <a:custGeom>
                <a:avLst/>
                <a:gdLst/>
                <a:ahLst/>
                <a:cxnLst>
                  <a:cxn ang="0">
                    <a:pos x="0" y="7"/>
                  </a:cxn>
                  <a:cxn ang="0">
                    <a:pos x="6" y="13"/>
                  </a:cxn>
                  <a:cxn ang="0">
                    <a:pos x="117" y="28"/>
                  </a:cxn>
                  <a:cxn ang="0">
                    <a:pos x="119" y="17"/>
                  </a:cxn>
                  <a:cxn ang="0">
                    <a:pos x="8" y="0"/>
                  </a:cxn>
                  <a:cxn ang="0">
                    <a:pos x="13" y="5"/>
                  </a:cxn>
                  <a:cxn ang="0">
                    <a:pos x="8" y="0"/>
                  </a:cxn>
                  <a:cxn ang="0">
                    <a:pos x="6" y="0"/>
                  </a:cxn>
                  <a:cxn ang="0">
                    <a:pos x="6" y="2"/>
                  </a:cxn>
                  <a:cxn ang="0">
                    <a:pos x="4" y="2"/>
                  </a:cxn>
                  <a:cxn ang="0">
                    <a:pos x="2" y="2"/>
                  </a:cxn>
                  <a:cxn ang="0">
                    <a:pos x="2" y="3"/>
                  </a:cxn>
                  <a:cxn ang="0">
                    <a:pos x="2" y="5"/>
                  </a:cxn>
                  <a:cxn ang="0">
                    <a:pos x="0" y="5"/>
                  </a:cxn>
                  <a:cxn ang="0">
                    <a:pos x="0" y="7"/>
                  </a:cxn>
                  <a:cxn ang="0">
                    <a:pos x="2" y="9"/>
                  </a:cxn>
                  <a:cxn ang="0">
                    <a:pos x="2" y="11"/>
                  </a:cxn>
                  <a:cxn ang="0">
                    <a:pos x="4" y="11"/>
                  </a:cxn>
                  <a:cxn ang="0">
                    <a:pos x="4" y="13"/>
                  </a:cxn>
                  <a:cxn ang="0">
                    <a:pos x="6" y="13"/>
                  </a:cxn>
                  <a:cxn ang="0">
                    <a:pos x="0" y="7"/>
                  </a:cxn>
                </a:cxnLst>
                <a:rect l="0" t="0" r="r" b="b"/>
                <a:pathLst>
                  <a:path w="119" h="28">
                    <a:moveTo>
                      <a:pt x="0" y="7"/>
                    </a:moveTo>
                    <a:lnTo>
                      <a:pt x="6" y="13"/>
                    </a:lnTo>
                    <a:lnTo>
                      <a:pt x="117" y="28"/>
                    </a:lnTo>
                    <a:lnTo>
                      <a:pt x="119" y="17"/>
                    </a:lnTo>
                    <a:lnTo>
                      <a:pt x="8" y="0"/>
                    </a:lnTo>
                    <a:lnTo>
                      <a:pt x="13" y="5"/>
                    </a:lnTo>
                    <a:lnTo>
                      <a:pt x="8" y="0"/>
                    </a:lnTo>
                    <a:lnTo>
                      <a:pt x="6" y="0"/>
                    </a:lnTo>
                    <a:lnTo>
                      <a:pt x="6" y="2"/>
                    </a:lnTo>
                    <a:lnTo>
                      <a:pt x="4" y="2"/>
                    </a:lnTo>
                    <a:lnTo>
                      <a:pt x="2" y="2"/>
                    </a:lnTo>
                    <a:lnTo>
                      <a:pt x="2" y="3"/>
                    </a:lnTo>
                    <a:lnTo>
                      <a:pt x="2" y="5"/>
                    </a:lnTo>
                    <a:lnTo>
                      <a:pt x="0" y="5"/>
                    </a:lnTo>
                    <a:lnTo>
                      <a:pt x="0" y="7"/>
                    </a:lnTo>
                    <a:lnTo>
                      <a:pt x="2" y="9"/>
                    </a:lnTo>
                    <a:lnTo>
                      <a:pt x="2" y="11"/>
                    </a:lnTo>
                    <a:lnTo>
                      <a:pt x="4" y="11"/>
                    </a:lnTo>
                    <a:lnTo>
                      <a:pt x="4" y="13"/>
                    </a:lnTo>
                    <a:lnTo>
                      <a:pt x="6" y="13"/>
                    </a:lnTo>
                    <a:lnTo>
                      <a:pt x="0" y="7"/>
                    </a:lnTo>
                    <a:close/>
                  </a:path>
                </a:pathLst>
              </a:custGeom>
              <a:solidFill>
                <a:srgbClr val="000000"/>
              </a:solidFill>
              <a:ln w="9525">
                <a:noFill/>
                <a:round/>
                <a:headEnd/>
                <a:tailEnd/>
              </a:ln>
            </p:spPr>
            <p:txBody>
              <a:bodyPr/>
              <a:lstStyle/>
              <a:p>
                <a:endParaRPr lang="es-CO"/>
              </a:p>
            </p:txBody>
          </p:sp>
          <p:sp>
            <p:nvSpPr>
              <p:cNvPr id="110690" name="Freeform 98"/>
              <p:cNvSpPr>
                <a:spLocks/>
              </p:cNvSpPr>
              <p:nvPr/>
            </p:nvSpPr>
            <p:spPr bwMode="auto">
              <a:xfrm>
                <a:off x="3569" y="1444"/>
                <a:ext cx="98" cy="412"/>
              </a:xfrm>
              <a:custGeom>
                <a:avLst/>
                <a:gdLst/>
                <a:ahLst/>
                <a:cxnLst>
                  <a:cxn ang="0">
                    <a:pos x="8" y="0"/>
                  </a:cxn>
                  <a:cxn ang="0">
                    <a:pos x="0" y="8"/>
                  </a:cxn>
                  <a:cxn ang="0">
                    <a:pos x="85" y="412"/>
                  </a:cxn>
                  <a:cxn ang="0">
                    <a:pos x="98" y="410"/>
                  </a:cxn>
                  <a:cxn ang="0">
                    <a:pos x="12" y="6"/>
                  </a:cxn>
                  <a:cxn ang="0">
                    <a:pos x="6" y="13"/>
                  </a:cxn>
                  <a:cxn ang="0">
                    <a:pos x="12" y="6"/>
                  </a:cxn>
                  <a:cxn ang="0">
                    <a:pos x="12" y="4"/>
                  </a:cxn>
                  <a:cxn ang="0">
                    <a:pos x="12" y="2"/>
                  </a:cxn>
                  <a:cxn ang="0">
                    <a:pos x="10" y="2"/>
                  </a:cxn>
                  <a:cxn ang="0">
                    <a:pos x="8" y="2"/>
                  </a:cxn>
                  <a:cxn ang="0">
                    <a:pos x="8" y="0"/>
                  </a:cxn>
                  <a:cxn ang="0">
                    <a:pos x="6" y="0"/>
                  </a:cxn>
                  <a:cxn ang="0">
                    <a:pos x="4" y="2"/>
                  </a:cxn>
                  <a:cxn ang="0">
                    <a:pos x="2" y="2"/>
                  </a:cxn>
                  <a:cxn ang="0">
                    <a:pos x="2" y="4"/>
                  </a:cxn>
                  <a:cxn ang="0">
                    <a:pos x="0" y="4"/>
                  </a:cxn>
                  <a:cxn ang="0">
                    <a:pos x="0" y="6"/>
                  </a:cxn>
                  <a:cxn ang="0">
                    <a:pos x="0" y="8"/>
                  </a:cxn>
                  <a:cxn ang="0">
                    <a:pos x="8" y="0"/>
                  </a:cxn>
                </a:cxnLst>
                <a:rect l="0" t="0" r="r" b="b"/>
                <a:pathLst>
                  <a:path w="98" h="412">
                    <a:moveTo>
                      <a:pt x="8" y="0"/>
                    </a:moveTo>
                    <a:lnTo>
                      <a:pt x="0" y="8"/>
                    </a:lnTo>
                    <a:lnTo>
                      <a:pt x="85" y="412"/>
                    </a:lnTo>
                    <a:lnTo>
                      <a:pt x="98" y="410"/>
                    </a:lnTo>
                    <a:lnTo>
                      <a:pt x="12" y="6"/>
                    </a:lnTo>
                    <a:lnTo>
                      <a:pt x="6" y="13"/>
                    </a:lnTo>
                    <a:lnTo>
                      <a:pt x="12" y="6"/>
                    </a:lnTo>
                    <a:lnTo>
                      <a:pt x="12" y="4"/>
                    </a:lnTo>
                    <a:lnTo>
                      <a:pt x="12" y="2"/>
                    </a:lnTo>
                    <a:lnTo>
                      <a:pt x="10" y="2"/>
                    </a:lnTo>
                    <a:lnTo>
                      <a:pt x="8" y="2"/>
                    </a:lnTo>
                    <a:lnTo>
                      <a:pt x="8" y="0"/>
                    </a:lnTo>
                    <a:lnTo>
                      <a:pt x="6" y="0"/>
                    </a:lnTo>
                    <a:lnTo>
                      <a:pt x="4" y="2"/>
                    </a:lnTo>
                    <a:lnTo>
                      <a:pt x="2" y="2"/>
                    </a:lnTo>
                    <a:lnTo>
                      <a:pt x="2" y="4"/>
                    </a:lnTo>
                    <a:lnTo>
                      <a:pt x="0" y="4"/>
                    </a:lnTo>
                    <a:lnTo>
                      <a:pt x="0" y="6"/>
                    </a:lnTo>
                    <a:lnTo>
                      <a:pt x="0" y="8"/>
                    </a:lnTo>
                    <a:lnTo>
                      <a:pt x="8" y="0"/>
                    </a:lnTo>
                    <a:close/>
                  </a:path>
                </a:pathLst>
              </a:custGeom>
              <a:solidFill>
                <a:srgbClr val="000000"/>
              </a:solidFill>
              <a:ln w="9525">
                <a:noFill/>
                <a:round/>
                <a:headEnd/>
                <a:tailEnd/>
              </a:ln>
            </p:spPr>
            <p:txBody>
              <a:bodyPr/>
              <a:lstStyle/>
              <a:p>
                <a:endParaRPr lang="es-CO"/>
              </a:p>
            </p:txBody>
          </p:sp>
          <p:sp>
            <p:nvSpPr>
              <p:cNvPr id="110691" name="Freeform 99"/>
              <p:cNvSpPr>
                <a:spLocks/>
              </p:cNvSpPr>
              <p:nvPr/>
            </p:nvSpPr>
            <p:spPr bwMode="auto">
              <a:xfrm>
                <a:off x="3575" y="1444"/>
                <a:ext cx="144" cy="44"/>
              </a:xfrm>
              <a:custGeom>
                <a:avLst/>
                <a:gdLst/>
                <a:ahLst/>
                <a:cxnLst>
                  <a:cxn ang="0">
                    <a:pos x="144" y="38"/>
                  </a:cxn>
                  <a:cxn ang="0">
                    <a:pos x="138" y="32"/>
                  </a:cxn>
                  <a:cxn ang="0">
                    <a:pos x="2" y="0"/>
                  </a:cxn>
                  <a:cxn ang="0">
                    <a:pos x="0" y="13"/>
                  </a:cxn>
                  <a:cxn ang="0">
                    <a:pos x="136" y="44"/>
                  </a:cxn>
                  <a:cxn ang="0">
                    <a:pos x="131" y="40"/>
                  </a:cxn>
                  <a:cxn ang="0">
                    <a:pos x="136" y="44"/>
                  </a:cxn>
                  <a:cxn ang="0">
                    <a:pos x="138" y="44"/>
                  </a:cxn>
                  <a:cxn ang="0">
                    <a:pos x="140" y="44"/>
                  </a:cxn>
                  <a:cxn ang="0">
                    <a:pos x="142" y="44"/>
                  </a:cxn>
                  <a:cxn ang="0">
                    <a:pos x="142" y="42"/>
                  </a:cxn>
                  <a:cxn ang="0">
                    <a:pos x="144" y="42"/>
                  </a:cxn>
                  <a:cxn ang="0">
                    <a:pos x="144" y="40"/>
                  </a:cxn>
                  <a:cxn ang="0">
                    <a:pos x="144" y="38"/>
                  </a:cxn>
                  <a:cxn ang="0">
                    <a:pos x="144" y="36"/>
                  </a:cxn>
                  <a:cxn ang="0">
                    <a:pos x="142" y="34"/>
                  </a:cxn>
                  <a:cxn ang="0">
                    <a:pos x="140" y="32"/>
                  </a:cxn>
                  <a:cxn ang="0">
                    <a:pos x="138" y="32"/>
                  </a:cxn>
                  <a:cxn ang="0">
                    <a:pos x="144" y="38"/>
                  </a:cxn>
                </a:cxnLst>
                <a:rect l="0" t="0" r="r" b="b"/>
                <a:pathLst>
                  <a:path w="144" h="44">
                    <a:moveTo>
                      <a:pt x="144" y="38"/>
                    </a:moveTo>
                    <a:lnTo>
                      <a:pt x="138" y="32"/>
                    </a:lnTo>
                    <a:lnTo>
                      <a:pt x="2" y="0"/>
                    </a:lnTo>
                    <a:lnTo>
                      <a:pt x="0" y="13"/>
                    </a:lnTo>
                    <a:lnTo>
                      <a:pt x="136" y="44"/>
                    </a:lnTo>
                    <a:lnTo>
                      <a:pt x="131" y="40"/>
                    </a:lnTo>
                    <a:lnTo>
                      <a:pt x="136" y="44"/>
                    </a:lnTo>
                    <a:lnTo>
                      <a:pt x="138" y="44"/>
                    </a:lnTo>
                    <a:lnTo>
                      <a:pt x="140" y="44"/>
                    </a:lnTo>
                    <a:lnTo>
                      <a:pt x="142" y="44"/>
                    </a:lnTo>
                    <a:lnTo>
                      <a:pt x="142" y="42"/>
                    </a:lnTo>
                    <a:lnTo>
                      <a:pt x="144" y="42"/>
                    </a:lnTo>
                    <a:lnTo>
                      <a:pt x="144" y="40"/>
                    </a:lnTo>
                    <a:lnTo>
                      <a:pt x="144" y="38"/>
                    </a:lnTo>
                    <a:lnTo>
                      <a:pt x="144" y="36"/>
                    </a:lnTo>
                    <a:lnTo>
                      <a:pt x="142" y="34"/>
                    </a:lnTo>
                    <a:lnTo>
                      <a:pt x="140" y="32"/>
                    </a:lnTo>
                    <a:lnTo>
                      <a:pt x="138" y="32"/>
                    </a:lnTo>
                    <a:lnTo>
                      <a:pt x="144" y="38"/>
                    </a:lnTo>
                    <a:close/>
                  </a:path>
                </a:pathLst>
              </a:custGeom>
              <a:solidFill>
                <a:srgbClr val="000000"/>
              </a:solidFill>
              <a:ln w="9525">
                <a:noFill/>
                <a:round/>
                <a:headEnd/>
                <a:tailEnd/>
              </a:ln>
            </p:spPr>
            <p:txBody>
              <a:bodyPr/>
              <a:lstStyle/>
              <a:p>
                <a:endParaRPr lang="es-CO"/>
              </a:p>
            </p:txBody>
          </p:sp>
          <p:sp>
            <p:nvSpPr>
              <p:cNvPr id="110692" name="Freeform 100"/>
              <p:cNvSpPr>
                <a:spLocks/>
              </p:cNvSpPr>
              <p:nvPr/>
            </p:nvSpPr>
            <p:spPr bwMode="auto">
              <a:xfrm>
                <a:off x="3706" y="1482"/>
                <a:ext cx="73" cy="395"/>
              </a:xfrm>
              <a:custGeom>
                <a:avLst/>
                <a:gdLst/>
                <a:ahLst/>
                <a:cxnLst>
                  <a:cxn ang="0">
                    <a:pos x="65" y="395"/>
                  </a:cxn>
                  <a:cxn ang="0">
                    <a:pos x="73" y="390"/>
                  </a:cxn>
                  <a:cxn ang="0">
                    <a:pos x="13" y="0"/>
                  </a:cxn>
                  <a:cxn ang="0">
                    <a:pos x="0" y="2"/>
                  </a:cxn>
                  <a:cxn ang="0">
                    <a:pos x="59" y="392"/>
                  </a:cxn>
                  <a:cxn ang="0">
                    <a:pos x="67" y="384"/>
                  </a:cxn>
                  <a:cxn ang="0">
                    <a:pos x="59" y="392"/>
                  </a:cxn>
                  <a:cxn ang="0">
                    <a:pos x="59" y="394"/>
                  </a:cxn>
                  <a:cxn ang="0">
                    <a:pos x="61" y="394"/>
                  </a:cxn>
                  <a:cxn ang="0">
                    <a:pos x="61" y="395"/>
                  </a:cxn>
                  <a:cxn ang="0">
                    <a:pos x="63" y="395"/>
                  </a:cxn>
                  <a:cxn ang="0">
                    <a:pos x="65" y="395"/>
                  </a:cxn>
                  <a:cxn ang="0">
                    <a:pos x="67" y="395"/>
                  </a:cxn>
                  <a:cxn ang="0">
                    <a:pos x="69" y="395"/>
                  </a:cxn>
                  <a:cxn ang="0">
                    <a:pos x="71" y="394"/>
                  </a:cxn>
                  <a:cxn ang="0">
                    <a:pos x="71" y="392"/>
                  </a:cxn>
                  <a:cxn ang="0">
                    <a:pos x="73" y="392"/>
                  </a:cxn>
                  <a:cxn ang="0">
                    <a:pos x="73" y="390"/>
                  </a:cxn>
                  <a:cxn ang="0">
                    <a:pos x="65" y="395"/>
                  </a:cxn>
                </a:cxnLst>
                <a:rect l="0" t="0" r="r" b="b"/>
                <a:pathLst>
                  <a:path w="73" h="395">
                    <a:moveTo>
                      <a:pt x="65" y="395"/>
                    </a:moveTo>
                    <a:lnTo>
                      <a:pt x="73" y="390"/>
                    </a:lnTo>
                    <a:lnTo>
                      <a:pt x="13" y="0"/>
                    </a:lnTo>
                    <a:lnTo>
                      <a:pt x="0" y="2"/>
                    </a:lnTo>
                    <a:lnTo>
                      <a:pt x="59" y="392"/>
                    </a:lnTo>
                    <a:lnTo>
                      <a:pt x="67" y="384"/>
                    </a:lnTo>
                    <a:lnTo>
                      <a:pt x="59" y="392"/>
                    </a:lnTo>
                    <a:lnTo>
                      <a:pt x="59" y="394"/>
                    </a:lnTo>
                    <a:lnTo>
                      <a:pt x="61" y="394"/>
                    </a:lnTo>
                    <a:lnTo>
                      <a:pt x="61" y="395"/>
                    </a:lnTo>
                    <a:lnTo>
                      <a:pt x="63" y="395"/>
                    </a:lnTo>
                    <a:lnTo>
                      <a:pt x="65" y="395"/>
                    </a:lnTo>
                    <a:lnTo>
                      <a:pt x="67" y="395"/>
                    </a:lnTo>
                    <a:lnTo>
                      <a:pt x="69" y="395"/>
                    </a:lnTo>
                    <a:lnTo>
                      <a:pt x="71" y="394"/>
                    </a:lnTo>
                    <a:lnTo>
                      <a:pt x="71" y="392"/>
                    </a:lnTo>
                    <a:lnTo>
                      <a:pt x="73" y="392"/>
                    </a:lnTo>
                    <a:lnTo>
                      <a:pt x="73" y="390"/>
                    </a:lnTo>
                    <a:lnTo>
                      <a:pt x="65" y="395"/>
                    </a:lnTo>
                    <a:close/>
                  </a:path>
                </a:pathLst>
              </a:custGeom>
              <a:solidFill>
                <a:srgbClr val="000000"/>
              </a:solidFill>
              <a:ln w="9525">
                <a:noFill/>
                <a:round/>
                <a:headEnd/>
                <a:tailEnd/>
              </a:ln>
            </p:spPr>
            <p:txBody>
              <a:bodyPr/>
              <a:lstStyle/>
              <a:p>
                <a:endParaRPr lang="es-CO"/>
              </a:p>
            </p:txBody>
          </p:sp>
          <p:sp>
            <p:nvSpPr>
              <p:cNvPr id="110693" name="Freeform 101"/>
              <p:cNvSpPr>
                <a:spLocks/>
              </p:cNvSpPr>
              <p:nvPr/>
            </p:nvSpPr>
            <p:spPr bwMode="auto">
              <a:xfrm>
                <a:off x="3126" y="1452"/>
                <a:ext cx="536" cy="548"/>
              </a:xfrm>
              <a:custGeom>
                <a:avLst/>
                <a:gdLst/>
                <a:ahLst/>
                <a:cxnLst>
                  <a:cxn ang="0">
                    <a:pos x="536" y="404"/>
                  </a:cxn>
                  <a:cxn ang="0">
                    <a:pos x="449" y="0"/>
                  </a:cxn>
                  <a:cxn ang="0">
                    <a:pos x="0" y="157"/>
                  </a:cxn>
                  <a:cxn ang="0">
                    <a:pos x="144" y="548"/>
                  </a:cxn>
                  <a:cxn ang="0">
                    <a:pos x="536" y="404"/>
                  </a:cxn>
                </a:cxnLst>
                <a:rect l="0" t="0" r="r" b="b"/>
                <a:pathLst>
                  <a:path w="536" h="548">
                    <a:moveTo>
                      <a:pt x="536" y="404"/>
                    </a:moveTo>
                    <a:lnTo>
                      <a:pt x="449" y="0"/>
                    </a:lnTo>
                    <a:lnTo>
                      <a:pt x="0" y="157"/>
                    </a:lnTo>
                    <a:lnTo>
                      <a:pt x="144" y="548"/>
                    </a:lnTo>
                    <a:lnTo>
                      <a:pt x="536" y="404"/>
                    </a:lnTo>
                    <a:close/>
                  </a:path>
                </a:pathLst>
              </a:custGeom>
              <a:solidFill>
                <a:srgbClr val="5E5E5E"/>
              </a:solidFill>
              <a:ln w="9525">
                <a:noFill/>
                <a:round/>
                <a:headEnd/>
                <a:tailEnd/>
              </a:ln>
            </p:spPr>
            <p:txBody>
              <a:bodyPr/>
              <a:lstStyle/>
              <a:p>
                <a:endParaRPr lang="es-CO"/>
              </a:p>
            </p:txBody>
          </p:sp>
          <p:sp>
            <p:nvSpPr>
              <p:cNvPr id="110694" name="Freeform 102"/>
              <p:cNvSpPr>
                <a:spLocks/>
              </p:cNvSpPr>
              <p:nvPr/>
            </p:nvSpPr>
            <p:spPr bwMode="auto">
              <a:xfrm>
                <a:off x="3569" y="1444"/>
                <a:ext cx="98" cy="412"/>
              </a:xfrm>
              <a:custGeom>
                <a:avLst/>
                <a:gdLst/>
                <a:ahLst/>
                <a:cxnLst>
                  <a:cxn ang="0">
                    <a:pos x="8" y="13"/>
                  </a:cxn>
                  <a:cxn ang="0">
                    <a:pos x="0" y="8"/>
                  </a:cxn>
                  <a:cxn ang="0">
                    <a:pos x="85" y="412"/>
                  </a:cxn>
                  <a:cxn ang="0">
                    <a:pos x="98" y="410"/>
                  </a:cxn>
                  <a:cxn ang="0">
                    <a:pos x="12" y="6"/>
                  </a:cxn>
                  <a:cxn ang="0">
                    <a:pos x="4" y="2"/>
                  </a:cxn>
                  <a:cxn ang="0">
                    <a:pos x="12" y="6"/>
                  </a:cxn>
                  <a:cxn ang="0">
                    <a:pos x="12" y="4"/>
                  </a:cxn>
                  <a:cxn ang="0">
                    <a:pos x="12" y="2"/>
                  </a:cxn>
                  <a:cxn ang="0">
                    <a:pos x="10" y="2"/>
                  </a:cxn>
                  <a:cxn ang="0">
                    <a:pos x="8" y="2"/>
                  </a:cxn>
                  <a:cxn ang="0">
                    <a:pos x="8" y="0"/>
                  </a:cxn>
                  <a:cxn ang="0">
                    <a:pos x="6" y="0"/>
                  </a:cxn>
                  <a:cxn ang="0">
                    <a:pos x="4" y="2"/>
                  </a:cxn>
                  <a:cxn ang="0">
                    <a:pos x="2" y="2"/>
                  </a:cxn>
                  <a:cxn ang="0">
                    <a:pos x="2" y="4"/>
                  </a:cxn>
                  <a:cxn ang="0">
                    <a:pos x="0" y="4"/>
                  </a:cxn>
                  <a:cxn ang="0">
                    <a:pos x="0" y="6"/>
                  </a:cxn>
                  <a:cxn ang="0">
                    <a:pos x="0" y="8"/>
                  </a:cxn>
                  <a:cxn ang="0">
                    <a:pos x="8" y="13"/>
                  </a:cxn>
                </a:cxnLst>
                <a:rect l="0" t="0" r="r" b="b"/>
                <a:pathLst>
                  <a:path w="98" h="412">
                    <a:moveTo>
                      <a:pt x="8" y="13"/>
                    </a:moveTo>
                    <a:lnTo>
                      <a:pt x="0" y="8"/>
                    </a:lnTo>
                    <a:lnTo>
                      <a:pt x="85" y="412"/>
                    </a:lnTo>
                    <a:lnTo>
                      <a:pt x="98" y="410"/>
                    </a:lnTo>
                    <a:lnTo>
                      <a:pt x="12" y="6"/>
                    </a:lnTo>
                    <a:lnTo>
                      <a:pt x="4" y="2"/>
                    </a:lnTo>
                    <a:lnTo>
                      <a:pt x="12" y="6"/>
                    </a:lnTo>
                    <a:lnTo>
                      <a:pt x="12" y="4"/>
                    </a:lnTo>
                    <a:lnTo>
                      <a:pt x="12" y="2"/>
                    </a:lnTo>
                    <a:lnTo>
                      <a:pt x="10" y="2"/>
                    </a:lnTo>
                    <a:lnTo>
                      <a:pt x="8" y="2"/>
                    </a:lnTo>
                    <a:lnTo>
                      <a:pt x="8" y="0"/>
                    </a:lnTo>
                    <a:lnTo>
                      <a:pt x="6" y="0"/>
                    </a:lnTo>
                    <a:lnTo>
                      <a:pt x="4" y="2"/>
                    </a:lnTo>
                    <a:lnTo>
                      <a:pt x="2" y="2"/>
                    </a:lnTo>
                    <a:lnTo>
                      <a:pt x="2" y="4"/>
                    </a:lnTo>
                    <a:lnTo>
                      <a:pt x="0" y="4"/>
                    </a:lnTo>
                    <a:lnTo>
                      <a:pt x="0" y="6"/>
                    </a:lnTo>
                    <a:lnTo>
                      <a:pt x="0" y="8"/>
                    </a:lnTo>
                    <a:lnTo>
                      <a:pt x="8" y="13"/>
                    </a:lnTo>
                    <a:close/>
                  </a:path>
                </a:pathLst>
              </a:custGeom>
              <a:solidFill>
                <a:srgbClr val="000000"/>
              </a:solidFill>
              <a:ln w="9525">
                <a:noFill/>
                <a:round/>
                <a:headEnd/>
                <a:tailEnd/>
              </a:ln>
            </p:spPr>
            <p:txBody>
              <a:bodyPr/>
              <a:lstStyle/>
              <a:p>
                <a:endParaRPr lang="es-CO"/>
              </a:p>
            </p:txBody>
          </p:sp>
          <p:sp>
            <p:nvSpPr>
              <p:cNvPr id="110695" name="Freeform 103"/>
              <p:cNvSpPr>
                <a:spLocks/>
              </p:cNvSpPr>
              <p:nvPr/>
            </p:nvSpPr>
            <p:spPr bwMode="auto">
              <a:xfrm>
                <a:off x="3119" y="1446"/>
                <a:ext cx="458" cy="171"/>
              </a:xfrm>
              <a:custGeom>
                <a:avLst/>
                <a:gdLst/>
                <a:ahLst/>
                <a:cxnLst>
                  <a:cxn ang="0">
                    <a:pos x="13" y="161"/>
                  </a:cxn>
                  <a:cxn ang="0">
                    <a:pos x="9" y="169"/>
                  </a:cxn>
                  <a:cxn ang="0">
                    <a:pos x="458" y="11"/>
                  </a:cxn>
                  <a:cxn ang="0">
                    <a:pos x="454" y="0"/>
                  </a:cxn>
                  <a:cxn ang="0">
                    <a:pos x="3" y="157"/>
                  </a:cxn>
                  <a:cxn ang="0">
                    <a:pos x="0" y="165"/>
                  </a:cxn>
                  <a:cxn ang="0">
                    <a:pos x="3" y="157"/>
                  </a:cxn>
                  <a:cxn ang="0">
                    <a:pos x="2" y="159"/>
                  </a:cxn>
                  <a:cxn ang="0">
                    <a:pos x="2" y="161"/>
                  </a:cxn>
                  <a:cxn ang="0">
                    <a:pos x="0" y="161"/>
                  </a:cxn>
                  <a:cxn ang="0">
                    <a:pos x="0" y="163"/>
                  </a:cxn>
                  <a:cxn ang="0">
                    <a:pos x="0" y="165"/>
                  </a:cxn>
                  <a:cxn ang="0">
                    <a:pos x="2" y="167"/>
                  </a:cxn>
                  <a:cxn ang="0">
                    <a:pos x="2" y="169"/>
                  </a:cxn>
                  <a:cxn ang="0">
                    <a:pos x="3" y="169"/>
                  </a:cxn>
                  <a:cxn ang="0">
                    <a:pos x="5" y="169"/>
                  </a:cxn>
                  <a:cxn ang="0">
                    <a:pos x="5" y="171"/>
                  </a:cxn>
                  <a:cxn ang="0">
                    <a:pos x="7" y="171"/>
                  </a:cxn>
                  <a:cxn ang="0">
                    <a:pos x="7" y="169"/>
                  </a:cxn>
                  <a:cxn ang="0">
                    <a:pos x="9" y="169"/>
                  </a:cxn>
                  <a:cxn ang="0">
                    <a:pos x="13" y="161"/>
                  </a:cxn>
                </a:cxnLst>
                <a:rect l="0" t="0" r="r" b="b"/>
                <a:pathLst>
                  <a:path w="458" h="171">
                    <a:moveTo>
                      <a:pt x="13" y="161"/>
                    </a:moveTo>
                    <a:lnTo>
                      <a:pt x="9" y="169"/>
                    </a:lnTo>
                    <a:lnTo>
                      <a:pt x="458" y="11"/>
                    </a:lnTo>
                    <a:lnTo>
                      <a:pt x="454" y="0"/>
                    </a:lnTo>
                    <a:lnTo>
                      <a:pt x="3" y="157"/>
                    </a:lnTo>
                    <a:lnTo>
                      <a:pt x="0" y="165"/>
                    </a:lnTo>
                    <a:lnTo>
                      <a:pt x="3" y="157"/>
                    </a:lnTo>
                    <a:lnTo>
                      <a:pt x="2" y="159"/>
                    </a:lnTo>
                    <a:lnTo>
                      <a:pt x="2" y="161"/>
                    </a:lnTo>
                    <a:lnTo>
                      <a:pt x="0" y="161"/>
                    </a:lnTo>
                    <a:lnTo>
                      <a:pt x="0" y="163"/>
                    </a:lnTo>
                    <a:lnTo>
                      <a:pt x="0" y="165"/>
                    </a:lnTo>
                    <a:lnTo>
                      <a:pt x="2" y="167"/>
                    </a:lnTo>
                    <a:lnTo>
                      <a:pt x="2" y="169"/>
                    </a:lnTo>
                    <a:lnTo>
                      <a:pt x="3" y="169"/>
                    </a:lnTo>
                    <a:lnTo>
                      <a:pt x="5" y="169"/>
                    </a:lnTo>
                    <a:lnTo>
                      <a:pt x="5" y="171"/>
                    </a:lnTo>
                    <a:lnTo>
                      <a:pt x="7" y="171"/>
                    </a:lnTo>
                    <a:lnTo>
                      <a:pt x="7" y="169"/>
                    </a:lnTo>
                    <a:lnTo>
                      <a:pt x="9" y="169"/>
                    </a:lnTo>
                    <a:lnTo>
                      <a:pt x="13" y="161"/>
                    </a:lnTo>
                    <a:close/>
                  </a:path>
                </a:pathLst>
              </a:custGeom>
              <a:solidFill>
                <a:srgbClr val="000000"/>
              </a:solidFill>
              <a:ln w="9525">
                <a:noFill/>
                <a:round/>
                <a:headEnd/>
                <a:tailEnd/>
              </a:ln>
            </p:spPr>
            <p:txBody>
              <a:bodyPr/>
              <a:lstStyle/>
              <a:p>
                <a:endParaRPr lang="es-CO"/>
              </a:p>
            </p:txBody>
          </p:sp>
          <p:sp>
            <p:nvSpPr>
              <p:cNvPr id="110696" name="Freeform 104"/>
              <p:cNvSpPr>
                <a:spLocks/>
              </p:cNvSpPr>
              <p:nvPr/>
            </p:nvSpPr>
            <p:spPr bwMode="auto">
              <a:xfrm>
                <a:off x="3119" y="1607"/>
                <a:ext cx="157" cy="399"/>
              </a:xfrm>
              <a:custGeom>
                <a:avLst/>
                <a:gdLst/>
                <a:ahLst/>
                <a:cxnLst>
                  <a:cxn ang="0">
                    <a:pos x="149" y="387"/>
                  </a:cxn>
                  <a:cxn ang="0">
                    <a:pos x="157" y="391"/>
                  </a:cxn>
                  <a:cxn ang="0">
                    <a:pos x="13" y="0"/>
                  </a:cxn>
                  <a:cxn ang="0">
                    <a:pos x="0" y="4"/>
                  </a:cxn>
                  <a:cxn ang="0">
                    <a:pos x="145" y="395"/>
                  </a:cxn>
                  <a:cxn ang="0">
                    <a:pos x="153" y="399"/>
                  </a:cxn>
                  <a:cxn ang="0">
                    <a:pos x="145" y="395"/>
                  </a:cxn>
                  <a:cxn ang="0">
                    <a:pos x="145" y="397"/>
                  </a:cxn>
                  <a:cxn ang="0">
                    <a:pos x="147" y="397"/>
                  </a:cxn>
                  <a:cxn ang="0">
                    <a:pos x="147" y="399"/>
                  </a:cxn>
                  <a:cxn ang="0">
                    <a:pos x="149" y="399"/>
                  </a:cxn>
                  <a:cxn ang="0">
                    <a:pos x="151" y="399"/>
                  </a:cxn>
                  <a:cxn ang="0">
                    <a:pos x="153" y="399"/>
                  </a:cxn>
                  <a:cxn ang="0">
                    <a:pos x="155" y="399"/>
                  </a:cxn>
                  <a:cxn ang="0">
                    <a:pos x="155" y="397"/>
                  </a:cxn>
                  <a:cxn ang="0">
                    <a:pos x="157" y="397"/>
                  </a:cxn>
                  <a:cxn ang="0">
                    <a:pos x="157" y="395"/>
                  </a:cxn>
                  <a:cxn ang="0">
                    <a:pos x="157" y="393"/>
                  </a:cxn>
                  <a:cxn ang="0">
                    <a:pos x="157" y="391"/>
                  </a:cxn>
                  <a:cxn ang="0">
                    <a:pos x="149" y="387"/>
                  </a:cxn>
                </a:cxnLst>
                <a:rect l="0" t="0" r="r" b="b"/>
                <a:pathLst>
                  <a:path w="157" h="399">
                    <a:moveTo>
                      <a:pt x="149" y="387"/>
                    </a:moveTo>
                    <a:lnTo>
                      <a:pt x="157" y="391"/>
                    </a:lnTo>
                    <a:lnTo>
                      <a:pt x="13" y="0"/>
                    </a:lnTo>
                    <a:lnTo>
                      <a:pt x="0" y="4"/>
                    </a:lnTo>
                    <a:lnTo>
                      <a:pt x="145" y="395"/>
                    </a:lnTo>
                    <a:lnTo>
                      <a:pt x="153" y="399"/>
                    </a:lnTo>
                    <a:lnTo>
                      <a:pt x="145" y="395"/>
                    </a:lnTo>
                    <a:lnTo>
                      <a:pt x="145" y="397"/>
                    </a:lnTo>
                    <a:lnTo>
                      <a:pt x="147" y="397"/>
                    </a:lnTo>
                    <a:lnTo>
                      <a:pt x="147" y="399"/>
                    </a:lnTo>
                    <a:lnTo>
                      <a:pt x="149" y="399"/>
                    </a:lnTo>
                    <a:lnTo>
                      <a:pt x="151" y="399"/>
                    </a:lnTo>
                    <a:lnTo>
                      <a:pt x="153" y="399"/>
                    </a:lnTo>
                    <a:lnTo>
                      <a:pt x="155" y="399"/>
                    </a:lnTo>
                    <a:lnTo>
                      <a:pt x="155" y="397"/>
                    </a:lnTo>
                    <a:lnTo>
                      <a:pt x="157" y="397"/>
                    </a:lnTo>
                    <a:lnTo>
                      <a:pt x="157" y="395"/>
                    </a:lnTo>
                    <a:lnTo>
                      <a:pt x="157" y="393"/>
                    </a:lnTo>
                    <a:lnTo>
                      <a:pt x="157" y="391"/>
                    </a:lnTo>
                    <a:lnTo>
                      <a:pt x="149" y="387"/>
                    </a:lnTo>
                    <a:close/>
                  </a:path>
                </a:pathLst>
              </a:custGeom>
              <a:solidFill>
                <a:srgbClr val="000000"/>
              </a:solidFill>
              <a:ln w="9525">
                <a:noFill/>
                <a:round/>
                <a:headEnd/>
                <a:tailEnd/>
              </a:ln>
            </p:spPr>
            <p:txBody>
              <a:bodyPr/>
              <a:lstStyle/>
              <a:p>
                <a:endParaRPr lang="es-CO"/>
              </a:p>
            </p:txBody>
          </p:sp>
          <p:sp>
            <p:nvSpPr>
              <p:cNvPr id="110697" name="Freeform 105"/>
              <p:cNvSpPr>
                <a:spLocks/>
              </p:cNvSpPr>
              <p:nvPr/>
            </p:nvSpPr>
            <p:spPr bwMode="auto">
              <a:xfrm>
                <a:off x="3268" y="1849"/>
                <a:ext cx="399" cy="157"/>
              </a:xfrm>
              <a:custGeom>
                <a:avLst/>
                <a:gdLst/>
                <a:ahLst/>
                <a:cxnLst>
                  <a:cxn ang="0">
                    <a:pos x="386" y="7"/>
                  </a:cxn>
                  <a:cxn ang="0">
                    <a:pos x="392" y="2"/>
                  </a:cxn>
                  <a:cxn ang="0">
                    <a:pos x="0" y="145"/>
                  </a:cxn>
                  <a:cxn ang="0">
                    <a:pos x="4" y="157"/>
                  </a:cxn>
                  <a:cxn ang="0">
                    <a:pos x="395" y="13"/>
                  </a:cxn>
                  <a:cxn ang="0">
                    <a:pos x="399" y="5"/>
                  </a:cxn>
                  <a:cxn ang="0">
                    <a:pos x="395" y="13"/>
                  </a:cxn>
                  <a:cxn ang="0">
                    <a:pos x="397" y="11"/>
                  </a:cxn>
                  <a:cxn ang="0">
                    <a:pos x="399" y="9"/>
                  </a:cxn>
                  <a:cxn ang="0">
                    <a:pos x="399" y="7"/>
                  </a:cxn>
                  <a:cxn ang="0">
                    <a:pos x="399" y="5"/>
                  </a:cxn>
                  <a:cxn ang="0">
                    <a:pos x="399" y="3"/>
                  </a:cxn>
                  <a:cxn ang="0">
                    <a:pos x="397" y="3"/>
                  </a:cxn>
                  <a:cxn ang="0">
                    <a:pos x="397" y="2"/>
                  </a:cxn>
                  <a:cxn ang="0">
                    <a:pos x="395" y="2"/>
                  </a:cxn>
                  <a:cxn ang="0">
                    <a:pos x="395" y="0"/>
                  </a:cxn>
                  <a:cxn ang="0">
                    <a:pos x="394" y="0"/>
                  </a:cxn>
                  <a:cxn ang="0">
                    <a:pos x="392" y="0"/>
                  </a:cxn>
                  <a:cxn ang="0">
                    <a:pos x="392" y="2"/>
                  </a:cxn>
                  <a:cxn ang="0">
                    <a:pos x="386" y="7"/>
                  </a:cxn>
                </a:cxnLst>
                <a:rect l="0" t="0" r="r" b="b"/>
                <a:pathLst>
                  <a:path w="399" h="157">
                    <a:moveTo>
                      <a:pt x="386" y="7"/>
                    </a:moveTo>
                    <a:lnTo>
                      <a:pt x="392" y="2"/>
                    </a:lnTo>
                    <a:lnTo>
                      <a:pt x="0" y="145"/>
                    </a:lnTo>
                    <a:lnTo>
                      <a:pt x="4" y="157"/>
                    </a:lnTo>
                    <a:lnTo>
                      <a:pt x="395" y="13"/>
                    </a:lnTo>
                    <a:lnTo>
                      <a:pt x="399" y="5"/>
                    </a:lnTo>
                    <a:lnTo>
                      <a:pt x="395" y="13"/>
                    </a:lnTo>
                    <a:lnTo>
                      <a:pt x="397" y="11"/>
                    </a:lnTo>
                    <a:lnTo>
                      <a:pt x="399" y="9"/>
                    </a:lnTo>
                    <a:lnTo>
                      <a:pt x="399" y="7"/>
                    </a:lnTo>
                    <a:lnTo>
                      <a:pt x="399" y="5"/>
                    </a:lnTo>
                    <a:lnTo>
                      <a:pt x="399" y="3"/>
                    </a:lnTo>
                    <a:lnTo>
                      <a:pt x="397" y="3"/>
                    </a:lnTo>
                    <a:lnTo>
                      <a:pt x="397" y="2"/>
                    </a:lnTo>
                    <a:lnTo>
                      <a:pt x="395" y="2"/>
                    </a:lnTo>
                    <a:lnTo>
                      <a:pt x="395" y="0"/>
                    </a:lnTo>
                    <a:lnTo>
                      <a:pt x="394" y="0"/>
                    </a:lnTo>
                    <a:lnTo>
                      <a:pt x="392" y="0"/>
                    </a:lnTo>
                    <a:lnTo>
                      <a:pt x="392" y="2"/>
                    </a:lnTo>
                    <a:lnTo>
                      <a:pt x="386" y="7"/>
                    </a:lnTo>
                    <a:close/>
                  </a:path>
                </a:pathLst>
              </a:custGeom>
              <a:solidFill>
                <a:srgbClr val="000000"/>
              </a:solidFill>
              <a:ln w="9525">
                <a:noFill/>
                <a:round/>
                <a:headEnd/>
                <a:tailEnd/>
              </a:ln>
            </p:spPr>
            <p:txBody>
              <a:bodyPr/>
              <a:lstStyle/>
              <a:p>
                <a:endParaRPr lang="es-CO"/>
              </a:p>
            </p:txBody>
          </p:sp>
          <p:sp>
            <p:nvSpPr>
              <p:cNvPr id="110698" name="Freeform 106"/>
              <p:cNvSpPr>
                <a:spLocks/>
              </p:cNvSpPr>
              <p:nvPr/>
            </p:nvSpPr>
            <p:spPr bwMode="auto">
              <a:xfrm>
                <a:off x="3364" y="1889"/>
                <a:ext cx="399" cy="424"/>
              </a:xfrm>
              <a:custGeom>
                <a:avLst/>
                <a:gdLst/>
                <a:ahLst/>
                <a:cxnLst>
                  <a:cxn ang="0">
                    <a:pos x="399" y="424"/>
                  </a:cxn>
                  <a:cxn ang="0">
                    <a:pos x="336" y="11"/>
                  </a:cxn>
                  <a:cxn ang="0">
                    <a:pos x="259" y="0"/>
                  </a:cxn>
                  <a:cxn ang="0">
                    <a:pos x="0" y="92"/>
                  </a:cxn>
                  <a:cxn ang="0">
                    <a:pos x="71" y="363"/>
                  </a:cxn>
                  <a:cxn ang="0">
                    <a:pos x="399" y="424"/>
                  </a:cxn>
                </a:cxnLst>
                <a:rect l="0" t="0" r="r" b="b"/>
                <a:pathLst>
                  <a:path w="399" h="424">
                    <a:moveTo>
                      <a:pt x="399" y="424"/>
                    </a:moveTo>
                    <a:lnTo>
                      <a:pt x="336" y="11"/>
                    </a:lnTo>
                    <a:lnTo>
                      <a:pt x="259" y="0"/>
                    </a:lnTo>
                    <a:lnTo>
                      <a:pt x="0" y="92"/>
                    </a:lnTo>
                    <a:lnTo>
                      <a:pt x="71" y="363"/>
                    </a:lnTo>
                    <a:lnTo>
                      <a:pt x="399" y="424"/>
                    </a:lnTo>
                    <a:close/>
                  </a:path>
                </a:pathLst>
              </a:custGeom>
              <a:solidFill>
                <a:srgbClr val="BFDEDE"/>
              </a:solidFill>
              <a:ln w="9525">
                <a:noFill/>
                <a:round/>
                <a:headEnd/>
                <a:tailEnd/>
              </a:ln>
            </p:spPr>
            <p:txBody>
              <a:bodyPr/>
              <a:lstStyle/>
              <a:p>
                <a:endParaRPr lang="es-CO"/>
              </a:p>
            </p:txBody>
          </p:sp>
          <p:sp>
            <p:nvSpPr>
              <p:cNvPr id="110699" name="Freeform 107"/>
              <p:cNvSpPr>
                <a:spLocks/>
              </p:cNvSpPr>
              <p:nvPr/>
            </p:nvSpPr>
            <p:spPr bwMode="auto">
              <a:xfrm>
                <a:off x="3694" y="1895"/>
                <a:ext cx="77" cy="418"/>
              </a:xfrm>
              <a:custGeom>
                <a:avLst/>
                <a:gdLst/>
                <a:ahLst/>
                <a:cxnLst>
                  <a:cxn ang="0">
                    <a:pos x="6" y="11"/>
                  </a:cxn>
                  <a:cxn ang="0">
                    <a:pos x="0" y="5"/>
                  </a:cxn>
                  <a:cxn ang="0">
                    <a:pos x="64" y="418"/>
                  </a:cxn>
                  <a:cxn ang="0">
                    <a:pos x="77" y="416"/>
                  </a:cxn>
                  <a:cxn ang="0">
                    <a:pos x="14" y="4"/>
                  </a:cxn>
                  <a:cxn ang="0">
                    <a:pos x="8" y="0"/>
                  </a:cxn>
                  <a:cxn ang="0">
                    <a:pos x="14" y="4"/>
                  </a:cxn>
                  <a:cxn ang="0">
                    <a:pos x="12" y="4"/>
                  </a:cxn>
                  <a:cxn ang="0">
                    <a:pos x="12" y="2"/>
                  </a:cxn>
                  <a:cxn ang="0">
                    <a:pos x="12" y="0"/>
                  </a:cxn>
                  <a:cxn ang="0">
                    <a:pos x="10" y="0"/>
                  </a:cxn>
                  <a:cxn ang="0">
                    <a:pos x="8" y="0"/>
                  </a:cxn>
                  <a:cxn ang="0">
                    <a:pos x="6" y="0"/>
                  </a:cxn>
                  <a:cxn ang="0">
                    <a:pos x="4" y="0"/>
                  </a:cxn>
                  <a:cxn ang="0">
                    <a:pos x="2" y="0"/>
                  </a:cxn>
                  <a:cxn ang="0">
                    <a:pos x="2" y="2"/>
                  </a:cxn>
                  <a:cxn ang="0">
                    <a:pos x="0" y="2"/>
                  </a:cxn>
                  <a:cxn ang="0">
                    <a:pos x="0" y="4"/>
                  </a:cxn>
                  <a:cxn ang="0">
                    <a:pos x="0" y="5"/>
                  </a:cxn>
                  <a:cxn ang="0">
                    <a:pos x="6" y="11"/>
                  </a:cxn>
                </a:cxnLst>
                <a:rect l="0" t="0" r="r" b="b"/>
                <a:pathLst>
                  <a:path w="77" h="418">
                    <a:moveTo>
                      <a:pt x="6" y="11"/>
                    </a:moveTo>
                    <a:lnTo>
                      <a:pt x="0" y="5"/>
                    </a:lnTo>
                    <a:lnTo>
                      <a:pt x="64" y="418"/>
                    </a:lnTo>
                    <a:lnTo>
                      <a:pt x="77" y="416"/>
                    </a:lnTo>
                    <a:lnTo>
                      <a:pt x="14" y="4"/>
                    </a:lnTo>
                    <a:lnTo>
                      <a:pt x="8" y="0"/>
                    </a:lnTo>
                    <a:lnTo>
                      <a:pt x="14" y="4"/>
                    </a:lnTo>
                    <a:lnTo>
                      <a:pt x="12" y="4"/>
                    </a:lnTo>
                    <a:lnTo>
                      <a:pt x="12" y="2"/>
                    </a:lnTo>
                    <a:lnTo>
                      <a:pt x="12" y="0"/>
                    </a:lnTo>
                    <a:lnTo>
                      <a:pt x="10" y="0"/>
                    </a:lnTo>
                    <a:lnTo>
                      <a:pt x="8" y="0"/>
                    </a:lnTo>
                    <a:lnTo>
                      <a:pt x="6" y="0"/>
                    </a:lnTo>
                    <a:lnTo>
                      <a:pt x="4" y="0"/>
                    </a:lnTo>
                    <a:lnTo>
                      <a:pt x="2" y="0"/>
                    </a:lnTo>
                    <a:lnTo>
                      <a:pt x="2" y="2"/>
                    </a:lnTo>
                    <a:lnTo>
                      <a:pt x="0" y="2"/>
                    </a:lnTo>
                    <a:lnTo>
                      <a:pt x="0" y="4"/>
                    </a:lnTo>
                    <a:lnTo>
                      <a:pt x="0" y="5"/>
                    </a:lnTo>
                    <a:lnTo>
                      <a:pt x="6" y="11"/>
                    </a:lnTo>
                    <a:close/>
                  </a:path>
                </a:pathLst>
              </a:custGeom>
              <a:solidFill>
                <a:srgbClr val="000000"/>
              </a:solidFill>
              <a:ln w="9525">
                <a:noFill/>
                <a:round/>
                <a:headEnd/>
                <a:tailEnd/>
              </a:ln>
            </p:spPr>
            <p:txBody>
              <a:bodyPr/>
              <a:lstStyle/>
              <a:p>
                <a:endParaRPr lang="es-CO"/>
              </a:p>
            </p:txBody>
          </p:sp>
          <p:sp>
            <p:nvSpPr>
              <p:cNvPr id="110700" name="Freeform 108"/>
              <p:cNvSpPr>
                <a:spLocks/>
              </p:cNvSpPr>
              <p:nvPr/>
            </p:nvSpPr>
            <p:spPr bwMode="auto">
              <a:xfrm>
                <a:off x="3617" y="1883"/>
                <a:ext cx="85" cy="23"/>
              </a:xfrm>
              <a:custGeom>
                <a:avLst/>
                <a:gdLst/>
                <a:ahLst/>
                <a:cxnLst>
                  <a:cxn ang="0">
                    <a:pos x="8" y="12"/>
                  </a:cxn>
                  <a:cxn ang="0">
                    <a:pos x="6" y="12"/>
                  </a:cxn>
                  <a:cxn ang="0">
                    <a:pos x="83" y="23"/>
                  </a:cxn>
                  <a:cxn ang="0">
                    <a:pos x="85" y="12"/>
                  </a:cxn>
                  <a:cxn ang="0">
                    <a:pos x="8" y="0"/>
                  </a:cxn>
                  <a:cxn ang="0">
                    <a:pos x="4" y="0"/>
                  </a:cxn>
                  <a:cxn ang="0">
                    <a:pos x="8" y="0"/>
                  </a:cxn>
                  <a:cxn ang="0">
                    <a:pos x="6" y="0"/>
                  </a:cxn>
                  <a:cxn ang="0">
                    <a:pos x="4" y="0"/>
                  </a:cxn>
                  <a:cxn ang="0">
                    <a:pos x="2" y="0"/>
                  </a:cxn>
                  <a:cxn ang="0">
                    <a:pos x="2" y="2"/>
                  </a:cxn>
                  <a:cxn ang="0">
                    <a:pos x="0" y="2"/>
                  </a:cxn>
                  <a:cxn ang="0">
                    <a:pos x="0" y="4"/>
                  </a:cxn>
                  <a:cxn ang="0">
                    <a:pos x="0" y="6"/>
                  </a:cxn>
                  <a:cxn ang="0">
                    <a:pos x="0" y="8"/>
                  </a:cxn>
                  <a:cxn ang="0">
                    <a:pos x="0" y="10"/>
                  </a:cxn>
                  <a:cxn ang="0">
                    <a:pos x="2" y="10"/>
                  </a:cxn>
                  <a:cxn ang="0">
                    <a:pos x="2" y="12"/>
                  </a:cxn>
                  <a:cxn ang="0">
                    <a:pos x="4" y="12"/>
                  </a:cxn>
                  <a:cxn ang="0">
                    <a:pos x="6" y="12"/>
                  </a:cxn>
                  <a:cxn ang="0">
                    <a:pos x="8" y="12"/>
                  </a:cxn>
                </a:cxnLst>
                <a:rect l="0" t="0" r="r" b="b"/>
                <a:pathLst>
                  <a:path w="85" h="23">
                    <a:moveTo>
                      <a:pt x="8" y="12"/>
                    </a:moveTo>
                    <a:lnTo>
                      <a:pt x="6" y="12"/>
                    </a:lnTo>
                    <a:lnTo>
                      <a:pt x="83" y="23"/>
                    </a:lnTo>
                    <a:lnTo>
                      <a:pt x="85" y="12"/>
                    </a:lnTo>
                    <a:lnTo>
                      <a:pt x="8" y="0"/>
                    </a:lnTo>
                    <a:lnTo>
                      <a:pt x="4" y="0"/>
                    </a:lnTo>
                    <a:lnTo>
                      <a:pt x="8" y="0"/>
                    </a:lnTo>
                    <a:lnTo>
                      <a:pt x="6" y="0"/>
                    </a:lnTo>
                    <a:lnTo>
                      <a:pt x="4" y="0"/>
                    </a:lnTo>
                    <a:lnTo>
                      <a:pt x="2" y="0"/>
                    </a:lnTo>
                    <a:lnTo>
                      <a:pt x="2" y="2"/>
                    </a:lnTo>
                    <a:lnTo>
                      <a:pt x="0" y="2"/>
                    </a:lnTo>
                    <a:lnTo>
                      <a:pt x="0" y="4"/>
                    </a:lnTo>
                    <a:lnTo>
                      <a:pt x="0" y="6"/>
                    </a:lnTo>
                    <a:lnTo>
                      <a:pt x="0" y="8"/>
                    </a:lnTo>
                    <a:lnTo>
                      <a:pt x="0" y="10"/>
                    </a:lnTo>
                    <a:lnTo>
                      <a:pt x="2" y="10"/>
                    </a:lnTo>
                    <a:lnTo>
                      <a:pt x="2" y="12"/>
                    </a:lnTo>
                    <a:lnTo>
                      <a:pt x="4" y="12"/>
                    </a:lnTo>
                    <a:lnTo>
                      <a:pt x="6" y="12"/>
                    </a:lnTo>
                    <a:lnTo>
                      <a:pt x="8" y="12"/>
                    </a:lnTo>
                    <a:close/>
                  </a:path>
                </a:pathLst>
              </a:custGeom>
              <a:solidFill>
                <a:srgbClr val="000000"/>
              </a:solidFill>
              <a:ln w="9525">
                <a:noFill/>
                <a:round/>
                <a:headEnd/>
                <a:tailEnd/>
              </a:ln>
            </p:spPr>
            <p:txBody>
              <a:bodyPr/>
              <a:lstStyle/>
              <a:p>
                <a:endParaRPr lang="es-CO"/>
              </a:p>
            </p:txBody>
          </p:sp>
          <p:sp>
            <p:nvSpPr>
              <p:cNvPr id="110701" name="Freeform 109"/>
              <p:cNvSpPr>
                <a:spLocks/>
              </p:cNvSpPr>
              <p:nvPr/>
            </p:nvSpPr>
            <p:spPr bwMode="auto">
              <a:xfrm>
                <a:off x="3358" y="1883"/>
                <a:ext cx="267" cy="104"/>
              </a:xfrm>
              <a:custGeom>
                <a:avLst/>
                <a:gdLst/>
                <a:ahLst/>
                <a:cxnLst>
                  <a:cxn ang="0">
                    <a:pos x="12" y="96"/>
                  </a:cxn>
                  <a:cxn ang="0">
                    <a:pos x="8" y="104"/>
                  </a:cxn>
                  <a:cxn ang="0">
                    <a:pos x="267" y="12"/>
                  </a:cxn>
                  <a:cxn ang="0">
                    <a:pos x="263" y="0"/>
                  </a:cxn>
                  <a:cxn ang="0">
                    <a:pos x="4" y="92"/>
                  </a:cxn>
                  <a:cxn ang="0">
                    <a:pos x="0" y="100"/>
                  </a:cxn>
                  <a:cxn ang="0">
                    <a:pos x="4" y="92"/>
                  </a:cxn>
                  <a:cxn ang="0">
                    <a:pos x="2" y="92"/>
                  </a:cxn>
                  <a:cxn ang="0">
                    <a:pos x="2" y="94"/>
                  </a:cxn>
                  <a:cxn ang="0">
                    <a:pos x="0" y="94"/>
                  </a:cxn>
                  <a:cxn ang="0">
                    <a:pos x="0" y="96"/>
                  </a:cxn>
                  <a:cxn ang="0">
                    <a:pos x="0" y="98"/>
                  </a:cxn>
                  <a:cxn ang="0">
                    <a:pos x="0" y="100"/>
                  </a:cxn>
                  <a:cxn ang="0">
                    <a:pos x="0" y="102"/>
                  </a:cxn>
                  <a:cxn ang="0">
                    <a:pos x="2" y="102"/>
                  </a:cxn>
                  <a:cxn ang="0">
                    <a:pos x="2" y="104"/>
                  </a:cxn>
                  <a:cxn ang="0">
                    <a:pos x="4" y="104"/>
                  </a:cxn>
                  <a:cxn ang="0">
                    <a:pos x="6" y="104"/>
                  </a:cxn>
                  <a:cxn ang="0">
                    <a:pos x="8" y="104"/>
                  </a:cxn>
                  <a:cxn ang="0">
                    <a:pos x="12" y="96"/>
                  </a:cxn>
                </a:cxnLst>
                <a:rect l="0" t="0" r="r" b="b"/>
                <a:pathLst>
                  <a:path w="267" h="104">
                    <a:moveTo>
                      <a:pt x="12" y="96"/>
                    </a:moveTo>
                    <a:lnTo>
                      <a:pt x="8" y="104"/>
                    </a:lnTo>
                    <a:lnTo>
                      <a:pt x="267" y="12"/>
                    </a:lnTo>
                    <a:lnTo>
                      <a:pt x="263" y="0"/>
                    </a:lnTo>
                    <a:lnTo>
                      <a:pt x="4" y="92"/>
                    </a:lnTo>
                    <a:lnTo>
                      <a:pt x="0" y="100"/>
                    </a:lnTo>
                    <a:lnTo>
                      <a:pt x="4" y="92"/>
                    </a:lnTo>
                    <a:lnTo>
                      <a:pt x="2" y="92"/>
                    </a:lnTo>
                    <a:lnTo>
                      <a:pt x="2" y="94"/>
                    </a:lnTo>
                    <a:lnTo>
                      <a:pt x="0" y="94"/>
                    </a:lnTo>
                    <a:lnTo>
                      <a:pt x="0" y="96"/>
                    </a:lnTo>
                    <a:lnTo>
                      <a:pt x="0" y="98"/>
                    </a:lnTo>
                    <a:lnTo>
                      <a:pt x="0" y="100"/>
                    </a:lnTo>
                    <a:lnTo>
                      <a:pt x="0" y="102"/>
                    </a:lnTo>
                    <a:lnTo>
                      <a:pt x="2" y="102"/>
                    </a:lnTo>
                    <a:lnTo>
                      <a:pt x="2" y="104"/>
                    </a:lnTo>
                    <a:lnTo>
                      <a:pt x="4" y="104"/>
                    </a:lnTo>
                    <a:lnTo>
                      <a:pt x="6" y="104"/>
                    </a:lnTo>
                    <a:lnTo>
                      <a:pt x="8" y="104"/>
                    </a:lnTo>
                    <a:lnTo>
                      <a:pt x="12" y="96"/>
                    </a:lnTo>
                    <a:close/>
                  </a:path>
                </a:pathLst>
              </a:custGeom>
              <a:solidFill>
                <a:srgbClr val="000000"/>
              </a:solidFill>
              <a:ln w="9525">
                <a:noFill/>
                <a:round/>
                <a:headEnd/>
                <a:tailEnd/>
              </a:ln>
            </p:spPr>
            <p:txBody>
              <a:bodyPr/>
              <a:lstStyle/>
              <a:p>
                <a:endParaRPr lang="es-CO"/>
              </a:p>
            </p:txBody>
          </p:sp>
          <p:sp>
            <p:nvSpPr>
              <p:cNvPr id="110702" name="Freeform 110"/>
              <p:cNvSpPr>
                <a:spLocks/>
              </p:cNvSpPr>
              <p:nvPr/>
            </p:nvSpPr>
            <p:spPr bwMode="auto">
              <a:xfrm>
                <a:off x="3358" y="1979"/>
                <a:ext cx="85" cy="280"/>
              </a:xfrm>
              <a:custGeom>
                <a:avLst/>
                <a:gdLst/>
                <a:ahLst/>
                <a:cxnLst>
                  <a:cxn ang="0">
                    <a:pos x="79" y="267"/>
                  </a:cxn>
                  <a:cxn ang="0">
                    <a:pos x="85" y="271"/>
                  </a:cxn>
                  <a:cxn ang="0">
                    <a:pos x="12" y="0"/>
                  </a:cxn>
                  <a:cxn ang="0">
                    <a:pos x="0" y="4"/>
                  </a:cxn>
                  <a:cxn ang="0">
                    <a:pos x="71" y="274"/>
                  </a:cxn>
                  <a:cxn ang="0">
                    <a:pos x="77" y="278"/>
                  </a:cxn>
                  <a:cxn ang="0">
                    <a:pos x="71" y="274"/>
                  </a:cxn>
                  <a:cxn ang="0">
                    <a:pos x="71" y="276"/>
                  </a:cxn>
                  <a:cxn ang="0">
                    <a:pos x="73" y="276"/>
                  </a:cxn>
                  <a:cxn ang="0">
                    <a:pos x="73" y="278"/>
                  </a:cxn>
                  <a:cxn ang="0">
                    <a:pos x="75" y="278"/>
                  </a:cxn>
                  <a:cxn ang="0">
                    <a:pos x="77" y="278"/>
                  </a:cxn>
                  <a:cxn ang="0">
                    <a:pos x="77" y="280"/>
                  </a:cxn>
                  <a:cxn ang="0">
                    <a:pos x="79" y="280"/>
                  </a:cxn>
                  <a:cxn ang="0">
                    <a:pos x="79" y="278"/>
                  </a:cxn>
                  <a:cxn ang="0">
                    <a:pos x="81" y="278"/>
                  </a:cxn>
                  <a:cxn ang="0">
                    <a:pos x="83" y="278"/>
                  </a:cxn>
                  <a:cxn ang="0">
                    <a:pos x="83" y="276"/>
                  </a:cxn>
                  <a:cxn ang="0">
                    <a:pos x="83" y="274"/>
                  </a:cxn>
                  <a:cxn ang="0">
                    <a:pos x="85" y="274"/>
                  </a:cxn>
                  <a:cxn ang="0">
                    <a:pos x="85" y="273"/>
                  </a:cxn>
                  <a:cxn ang="0">
                    <a:pos x="85" y="271"/>
                  </a:cxn>
                  <a:cxn ang="0">
                    <a:pos x="79" y="267"/>
                  </a:cxn>
                </a:cxnLst>
                <a:rect l="0" t="0" r="r" b="b"/>
                <a:pathLst>
                  <a:path w="85" h="280">
                    <a:moveTo>
                      <a:pt x="79" y="267"/>
                    </a:moveTo>
                    <a:lnTo>
                      <a:pt x="85" y="271"/>
                    </a:lnTo>
                    <a:lnTo>
                      <a:pt x="12" y="0"/>
                    </a:lnTo>
                    <a:lnTo>
                      <a:pt x="0" y="4"/>
                    </a:lnTo>
                    <a:lnTo>
                      <a:pt x="71" y="274"/>
                    </a:lnTo>
                    <a:lnTo>
                      <a:pt x="77" y="278"/>
                    </a:lnTo>
                    <a:lnTo>
                      <a:pt x="71" y="274"/>
                    </a:lnTo>
                    <a:lnTo>
                      <a:pt x="71" y="276"/>
                    </a:lnTo>
                    <a:lnTo>
                      <a:pt x="73" y="276"/>
                    </a:lnTo>
                    <a:lnTo>
                      <a:pt x="73" y="278"/>
                    </a:lnTo>
                    <a:lnTo>
                      <a:pt x="75" y="278"/>
                    </a:lnTo>
                    <a:lnTo>
                      <a:pt x="77" y="278"/>
                    </a:lnTo>
                    <a:lnTo>
                      <a:pt x="77" y="280"/>
                    </a:lnTo>
                    <a:lnTo>
                      <a:pt x="79" y="280"/>
                    </a:lnTo>
                    <a:lnTo>
                      <a:pt x="79" y="278"/>
                    </a:lnTo>
                    <a:lnTo>
                      <a:pt x="81" y="278"/>
                    </a:lnTo>
                    <a:lnTo>
                      <a:pt x="83" y="278"/>
                    </a:lnTo>
                    <a:lnTo>
                      <a:pt x="83" y="276"/>
                    </a:lnTo>
                    <a:lnTo>
                      <a:pt x="83" y="274"/>
                    </a:lnTo>
                    <a:lnTo>
                      <a:pt x="85" y="274"/>
                    </a:lnTo>
                    <a:lnTo>
                      <a:pt x="85" y="273"/>
                    </a:lnTo>
                    <a:lnTo>
                      <a:pt x="85" y="271"/>
                    </a:lnTo>
                    <a:lnTo>
                      <a:pt x="79" y="267"/>
                    </a:lnTo>
                    <a:close/>
                  </a:path>
                </a:pathLst>
              </a:custGeom>
              <a:solidFill>
                <a:srgbClr val="000000"/>
              </a:solidFill>
              <a:ln w="9525">
                <a:noFill/>
                <a:round/>
                <a:headEnd/>
                <a:tailEnd/>
              </a:ln>
            </p:spPr>
            <p:txBody>
              <a:bodyPr/>
              <a:lstStyle/>
              <a:p>
                <a:endParaRPr lang="es-CO"/>
              </a:p>
            </p:txBody>
          </p:sp>
          <p:sp>
            <p:nvSpPr>
              <p:cNvPr id="110703" name="Freeform 111"/>
              <p:cNvSpPr>
                <a:spLocks/>
              </p:cNvSpPr>
              <p:nvPr/>
            </p:nvSpPr>
            <p:spPr bwMode="auto">
              <a:xfrm>
                <a:off x="3435" y="2246"/>
                <a:ext cx="336" cy="73"/>
              </a:xfrm>
              <a:custGeom>
                <a:avLst/>
                <a:gdLst/>
                <a:ahLst/>
                <a:cxnLst>
                  <a:cxn ang="0">
                    <a:pos x="323" y="67"/>
                  </a:cxn>
                  <a:cxn ang="0">
                    <a:pos x="330" y="61"/>
                  </a:cxn>
                  <a:cxn ang="0">
                    <a:pos x="2" y="0"/>
                  </a:cxn>
                  <a:cxn ang="0">
                    <a:pos x="0" y="11"/>
                  </a:cxn>
                  <a:cxn ang="0">
                    <a:pos x="328" y="73"/>
                  </a:cxn>
                  <a:cxn ang="0">
                    <a:pos x="336" y="65"/>
                  </a:cxn>
                  <a:cxn ang="0">
                    <a:pos x="328" y="73"/>
                  </a:cxn>
                  <a:cxn ang="0">
                    <a:pos x="330" y="73"/>
                  </a:cxn>
                  <a:cxn ang="0">
                    <a:pos x="332" y="73"/>
                  </a:cxn>
                  <a:cxn ang="0">
                    <a:pos x="332" y="71"/>
                  </a:cxn>
                  <a:cxn ang="0">
                    <a:pos x="334" y="71"/>
                  </a:cxn>
                  <a:cxn ang="0">
                    <a:pos x="334" y="69"/>
                  </a:cxn>
                  <a:cxn ang="0">
                    <a:pos x="336" y="69"/>
                  </a:cxn>
                  <a:cxn ang="0">
                    <a:pos x="336" y="67"/>
                  </a:cxn>
                  <a:cxn ang="0">
                    <a:pos x="336" y="65"/>
                  </a:cxn>
                  <a:cxn ang="0">
                    <a:pos x="334" y="63"/>
                  </a:cxn>
                  <a:cxn ang="0">
                    <a:pos x="334" y="61"/>
                  </a:cxn>
                  <a:cxn ang="0">
                    <a:pos x="332" y="61"/>
                  </a:cxn>
                  <a:cxn ang="0">
                    <a:pos x="330" y="61"/>
                  </a:cxn>
                  <a:cxn ang="0">
                    <a:pos x="323" y="67"/>
                  </a:cxn>
                </a:cxnLst>
                <a:rect l="0" t="0" r="r" b="b"/>
                <a:pathLst>
                  <a:path w="336" h="73">
                    <a:moveTo>
                      <a:pt x="323" y="67"/>
                    </a:moveTo>
                    <a:lnTo>
                      <a:pt x="330" y="61"/>
                    </a:lnTo>
                    <a:lnTo>
                      <a:pt x="2" y="0"/>
                    </a:lnTo>
                    <a:lnTo>
                      <a:pt x="0" y="11"/>
                    </a:lnTo>
                    <a:lnTo>
                      <a:pt x="328" y="73"/>
                    </a:lnTo>
                    <a:lnTo>
                      <a:pt x="336" y="65"/>
                    </a:lnTo>
                    <a:lnTo>
                      <a:pt x="328" y="73"/>
                    </a:lnTo>
                    <a:lnTo>
                      <a:pt x="330" y="73"/>
                    </a:lnTo>
                    <a:lnTo>
                      <a:pt x="332" y="73"/>
                    </a:lnTo>
                    <a:lnTo>
                      <a:pt x="332" y="71"/>
                    </a:lnTo>
                    <a:lnTo>
                      <a:pt x="334" y="71"/>
                    </a:lnTo>
                    <a:lnTo>
                      <a:pt x="334" y="69"/>
                    </a:lnTo>
                    <a:lnTo>
                      <a:pt x="336" y="69"/>
                    </a:lnTo>
                    <a:lnTo>
                      <a:pt x="336" y="67"/>
                    </a:lnTo>
                    <a:lnTo>
                      <a:pt x="336" y="65"/>
                    </a:lnTo>
                    <a:lnTo>
                      <a:pt x="334" y="63"/>
                    </a:lnTo>
                    <a:lnTo>
                      <a:pt x="334" y="61"/>
                    </a:lnTo>
                    <a:lnTo>
                      <a:pt x="332" y="61"/>
                    </a:lnTo>
                    <a:lnTo>
                      <a:pt x="330" y="61"/>
                    </a:lnTo>
                    <a:lnTo>
                      <a:pt x="323" y="67"/>
                    </a:lnTo>
                    <a:close/>
                  </a:path>
                </a:pathLst>
              </a:custGeom>
              <a:solidFill>
                <a:srgbClr val="000000"/>
              </a:solidFill>
              <a:ln w="9525">
                <a:noFill/>
                <a:round/>
                <a:headEnd/>
                <a:tailEnd/>
              </a:ln>
            </p:spPr>
            <p:txBody>
              <a:bodyPr/>
              <a:lstStyle/>
              <a:p>
                <a:endParaRPr lang="es-CO"/>
              </a:p>
            </p:txBody>
          </p:sp>
          <p:sp>
            <p:nvSpPr>
              <p:cNvPr id="110704" name="Freeform 112"/>
              <p:cNvSpPr>
                <a:spLocks/>
              </p:cNvSpPr>
              <p:nvPr/>
            </p:nvSpPr>
            <p:spPr bwMode="auto">
              <a:xfrm>
                <a:off x="3406" y="2301"/>
                <a:ext cx="831" cy="858"/>
              </a:xfrm>
              <a:custGeom>
                <a:avLst/>
                <a:gdLst/>
                <a:ahLst/>
                <a:cxnLst>
                  <a:cxn ang="0">
                    <a:pos x="689" y="772"/>
                  </a:cxn>
                  <a:cxn ang="0">
                    <a:pos x="731" y="729"/>
                  </a:cxn>
                  <a:cxn ang="0">
                    <a:pos x="768" y="682"/>
                  </a:cxn>
                  <a:cxn ang="0">
                    <a:pos x="797" y="628"/>
                  </a:cxn>
                  <a:cxn ang="0">
                    <a:pos x="818" y="570"/>
                  </a:cxn>
                  <a:cxn ang="0">
                    <a:pos x="829" y="511"/>
                  </a:cxn>
                  <a:cxn ang="0">
                    <a:pos x="831" y="449"/>
                  </a:cxn>
                  <a:cxn ang="0">
                    <a:pos x="827" y="388"/>
                  </a:cxn>
                  <a:cxn ang="0">
                    <a:pos x="812" y="327"/>
                  </a:cxn>
                  <a:cxn ang="0">
                    <a:pos x="789" y="265"/>
                  </a:cxn>
                  <a:cxn ang="0">
                    <a:pos x="756" y="208"/>
                  </a:cxn>
                  <a:cxn ang="0">
                    <a:pos x="716" y="154"/>
                  </a:cxn>
                  <a:cxn ang="0">
                    <a:pos x="670" y="108"/>
                  </a:cxn>
                  <a:cxn ang="0">
                    <a:pos x="620" y="69"/>
                  </a:cxn>
                  <a:cxn ang="0">
                    <a:pos x="566" y="41"/>
                  </a:cxn>
                  <a:cxn ang="0">
                    <a:pos x="509" y="18"/>
                  </a:cxn>
                  <a:cxn ang="0">
                    <a:pos x="449" y="6"/>
                  </a:cxn>
                  <a:cxn ang="0">
                    <a:pos x="390" y="0"/>
                  </a:cxn>
                  <a:cxn ang="0">
                    <a:pos x="328" y="4"/>
                  </a:cxn>
                  <a:cxn ang="0">
                    <a:pos x="271" y="20"/>
                  </a:cxn>
                  <a:cxn ang="0">
                    <a:pos x="213" y="43"/>
                  </a:cxn>
                  <a:cxn ang="0">
                    <a:pos x="160" y="75"/>
                  </a:cxn>
                  <a:cxn ang="0">
                    <a:pos x="114" y="116"/>
                  </a:cxn>
                  <a:cxn ang="0">
                    <a:pos x="75" y="162"/>
                  </a:cxn>
                  <a:cxn ang="0">
                    <a:pos x="45" y="211"/>
                  </a:cxn>
                  <a:cxn ang="0">
                    <a:pos x="22" y="267"/>
                  </a:cxn>
                  <a:cxn ang="0">
                    <a:pos x="6" y="327"/>
                  </a:cxn>
                  <a:cxn ang="0">
                    <a:pos x="0" y="388"/>
                  </a:cxn>
                  <a:cxn ang="0">
                    <a:pos x="2" y="449"/>
                  </a:cxn>
                  <a:cxn ang="0">
                    <a:pos x="14" y="511"/>
                  </a:cxn>
                  <a:cxn ang="0">
                    <a:pos x="35" y="572"/>
                  </a:cxn>
                  <a:cxn ang="0">
                    <a:pos x="64" y="632"/>
                  </a:cxn>
                  <a:cxn ang="0">
                    <a:pos x="102" y="687"/>
                  </a:cxn>
                  <a:cxn ang="0">
                    <a:pos x="146" y="735"/>
                  </a:cxn>
                  <a:cxn ang="0">
                    <a:pos x="194" y="776"/>
                  </a:cxn>
                  <a:cxn ang="0">
                    <a:pos x="248" y="808"/>
                  </a:cxn>
                  <a:cxn ang="0">
                    <a:pos x="305" y="833"/>
                  </a:cxn>
                  <a:cxn ang="0">
                    <a:pos x="363" y="850"/>
                  </a:cxn>
                  <a:cxn ang="0">
                    <a:pos x="422" y="856"/>
                  </a:cxn>
                  <a:cxn ang="0">
                    <a:pos x="484" y="856"/>
                  </a:cxn>
                  <a:cxn ang="0">
                    <a:pos x="543" y="845"/>
                  </a:cxn>
                  <a:cxn ang="0">
                    <a:pos x="599" y="825"/>
                  </a:cxn>
                  <a:cxn ang="0">
                    <a:pos x="655" y="797"/>
                  </a:cxn>
                </a:cxnLst>
                <a:rect l="0" t="0" r="r" b="b"/>
                <a:pathLst>
                  <a:path w="831" h="858">
                    <a:moveTo>
                      <a:pt x="655" y="797"/>
                    </a:moveTo>
                    <a:lnTo>
                      <a:pt x="672" y="783"/>
                    </a:lnTo>
                    <a:lnTo>
                      <a:pt x="689" y="772"/>
                    </a:lnTo>
                    <a:lnTo>
                      <a:pt x="705" y="758"/>
                    </a:lnTo>
                    <a:lnTo>
                      <a:pt x="718" y="743"/>
                    </a:lnTo>
                    <a:lnTo>
                      <a:pt x="731" y="729"/>
                    </a:lnTo>
                    <a:lnTo>
                      <a:pt x="745" y="714"/>
                    </a:lnTo>
                    <a:lnTo>
                      <a:pt x="758" y="697"/>
                    </a:lnTo>
                    <a:lnTo>
                      <a:pt x="768" y="682"/>
                    </a:lnTo>
                    <a:lnTo>
                      <a:pt x="779" y="664"/>
                    </a:lnTo>
                    <a:lnTo>
                      <a:pt x="789" y="645"/>
                    </a:lnTo>
                    <a:lnTo>
                      <a:pt x="797" y="628"/>
                    </a:lnTo>
                    <a:lnTo>
                      <a:pt x="804" y="609"/>
                    </a:lnTo>
                    <a:lnTo>
                      <a:pt x="812" y="589"/>
                    </a:lnTo>
                    <a:lnTo>
                      <a:pt x="818" y="570"/>
                    </a:lnTo>
                    <a:lnTo>
                      <a:pt x="822" y="551"/>
                    </a:lnTo>
                    <a:lnTo>
                      <a:pt x="825" y="532"/>
                    </a:lnTo>
                    <a:lnTo>
                      <a:pt x="829" y="511"/>
                    </a:lnTo>
                    <a:lnTo>
                      <a:pt x="831" y="492"/>
                    </a:lnTo>
                    <a:lnTo>
                      <a:pt x="831" y="470"/>
                    </a:lnTo>
                    <a:lnTo>
                      <a:pt x="831" y="449"/>
                    </a:lnTo>
                    <a:lnTo>
                      <a:pt x="831" y="430"/>
                    </a:lnTo>
                    <a:lnTo>
                      <a:pt x="829" y="409"/>
                    </a:lnTo>
                    <a:lnTo>
                      <a:pt x="827" y="388"/>
                    </a:lnTo>
                    <a:lnTo>
                      <a:pt x="823" y="367"/>
                    </a:lnTo>
                    <a:lnTo>
                      <a:pt x="818" y="348"/>
                    </a:lnTo>
                    <a:lnTo>
                      <a:pt x="812" y="327"/>
                    </a:lnTo>
                    <a:lnTo>
                      <a:pt x="806" y="305"/>
                    </a:lnTo>
                    <a:lnTo>
                      <a:pt x="799" y="286"/>
                    </a:lnTo>
                    <a:lnTo>
                      <a:pt x="789" y="265"/>
                    </a:lnTo>
                    <a:lnTo>
                      <a:pt x="779" y="246"/>
                    </a:lnTo>
                    <a:lnTo>
                      <a:pt x="770" y="227"/>
                    </a:lnTo>
                    <a:lnTo>
                      <a:pt x="756" y="208"/>
                    </a:lnTo>
                    <a:lnTo>
                      <a:pt x="745" y="188"/>
                    </a:lnTo>
                    <a:lnTo>
                      <a:pt x="731" y="171"/>
                    </a:lnTo>
                    <a:lnTo>
                      <a:pt x="716" y="154"/>
                    </a:lnTo>
                    <a:lnTo>
                      <a:pt x="703" y="139"/>
                    </a:lnTo>
                    <a:lnTo>
                      <a:pt x="687" y="123"/>
                    </a:lnTo>
                    <a:lnTo>
                      <a:pt x="670" y="108"/>
                    </a:lnTo>
                    <a:lnTo>
                      <a:pt x="655" y="94"/>
                    </a:lnTo>
                    <a:lnTo>
                      <a:pt x="637" y="83"/>
                    </a:lnTo>
                    <a:lnTo>
                      <a:pt x="620" y="69"/>
                    </a:lnTo>
                    <a:lnTo>
                      <a:pt x="603" y="60"/>
                    </a:lnTo>
                    <a:lnTo>
                      <a:pt x="584" y="50"/>
                    </a:lnTo>
                    <a:lnTo>
                      <a:pt x="566" y="41"/>
                    </a:lnTo>
                    <a:lnTo>
                      <a:pt x="547" y="33"/>
                    </a:lnTo>
                    <a:lnTo>
                      <a:pt x="528" y="25"/>
                    </a:lnTo>
                    <a:lnTo>
                      <a:pt x="509" y="18"/>
                    </a:lnTo>
                    <a:lnTo>
                      <a:pt x="488" y="14"/>
                    </a:lnTo>
                    <a:lnTo>
                      <a:pt x="469" y="8"/>
                    </a:lnTo>
                    <a:lnTo>
                      <a:pt x="449" y="6"/>
                    </a:lnTo>
                    <a:lnTo>
                      <a:pt x="428" y="2"/>
                    </a:lnTo>
                    <a:lnTo>
                      <a:pt x="409" y="0"/>
                    </a:lnTo>
                    <a:lnTo>
                      <a:pt x="390" y="0"/>
                    </a:lnTo>
                    <a:lnTo>
                      <a:pt x="369" y="0"/>
                    </a:lnTo>
                    <a:lnTo>
                      <a:pt x="350" y="2"/>
                    </a:lnTo>
                    <a:lnTo>
                      <a:pt x="328" y="4"/>
                    </a:lnTo>
                    <a:lnTo>
                      <a:pt x="309" y="8"/>
                    </a:lnTo>
                    <a:lnTo>
                      <a:pt x="290" y="14"/>
                    </a:lnTo>
                    <a:lnTo>
                      <a:pt x="271" y="20"/>
                    </a:lnTo>
                    <a:lnTo>
                      <a:pt x="252" y="25"/>
                    </a:lnTo>
                    <a:lnTo>
                      <a:pt x="233" y="33"/>
                    </a:lnTo>
                    <a:lnTo>
                      <a:pt x="213" y="43"/>
                    </a:lnTo>
                    <a:lnTo>
                      <a:pt x="196" y="52"/>
                    </a:lnTo>
                    <a:lnTo>
                      <a:pt x="177" y="62"/>
                    </a:lnTo>
                    <a:lnTo>
                      <a:pt x="160" y="75"/>
                    </a:lnTo>
                    <a:lnTo>
                      <a:pt x="144" y="87"/>
                    </a:lnTo>
                    <a:lnTo>
                      <a:pt x="129" y="100"/>
                    </a:lnTo>
                    <a:lnTo>
                      <a:pt x="114" y="116"/>
                    </a:lnTo>
                    <a:lnTo>
                      <a:pt x="100" y="129"/>
                    </a:lnTo>
                    <a:lnTo>
                      <a:pt x="87" y="144"/>
                    </a:lnTo>
                    <a:lnTo>
                      <a:pt x="75" y="162"/>
                    </a:lnTo>
                    <a:lnTo>
                      <a:pt x="64" y="177"/>
                    </a:lnTo>
                    <a:lnTo>
                      <a:pt x="54" y="194"/>
                    </a:lnTo>
                    <a:lnTo>
                      <a:pt x="45" y="211"/>
                    </a:lnTo>
                    <a:lnTo>
                      <a:pt x="35" y="231"/>
                    </a:lnTo>
                    <a:lnTo>
                      <a:pt x="27" y="250"/>
                    </a:lnTo>
                    <a:lnTo>
                      <a:pt x="22" y="267"/>
                    </a:lnTo>
                    <a:lnTo>
                      <a:pt x="16" y="286"/>
                    </a:lnTo>
                    <a:lnTo>
                      <a:pt x="10" y="307"/>
                    </a:lnTo>
                    <a:lnTo>
                      <a:pt x="6" y="327"/>
                    </a:lnTo>
                    <a:lnTo>
                      <a:pt x="4" y="346"/>
                    </a:lnTo>
                    <a:lnTo>
                      <a:pt x="2" y="367"/>
                    </a:lnTo>
                    <a:lnTo>
                      <a:pt x="0" y="388"/>
                    </a:lnTo>
                    <a:lnTo>
                      <a:pt x="0" y="407"/>
                    </a:lnTo>
                    <a:lnTo>
                      <a:pt x="0" y="428"/>
                    </a:lnTo>
                    <a:lnTo>
                      <a:pt x="2" y="449"/>
                    </a:lnTo>
                    <a:lnTo>
                      <a:pt x="6" y="470"/>
                    </a:lnTo>
                    <a:lnTo>
                      <a:pt x="10" y="490"/>
                    </a:lnTo>
                    <a:lnTo>
                      <a:pt x="14" y="511"/>
                    </a:lnTo>
                    <a:lnTo>
                      <a:pt x="20" y="532"/>
                    </a:lnTo>
                    <a:lnTo>
                      <a:pt x="27" y="553"/>
                    </a:lnTo>
                    <a:lnTo>
                      <a:pt x="35" y="572"/>
                    </a:lnTo>
                    <a:lnTo>
                      <a:pt x="43" y="591"/>
                    </a:lnTo>
                    <a:lnTo>
                      <a:pt x="52" y="612"/>
                    </a:lnTo>
                    <a:lnTo>
                      <a:pt x="64" y="632"/>
                    </a:lnTo>
                    <a:lnTo>
                      <a:pt x="75" y="651"/>
                    </a:lnTo>
                    <a:lnTo>
                      <a:pt x="89" y="670"/>
                    </a:lnTo>
                    <a:lnTo>
                      <a:pt x="102" y="687"/>
                    </a:lnTo>
                    <a:lnTo>
                      <a:pt x="116" y="705"/>
                    </a:lnTo>
                    <a:lnTo>
                      <a:pt x="131" y="720"/>
                    </a:lnTo>
                    <a:lnTo>
                      <a:pt x="146" y="735"/>
                    </a:lnTo>
                    <a:lnTo>
                      <a:pt x="162" y="751"/>
                    </a:lnTo>
                    <a:lnTo>
                      <a:pt x="179" y="764"/>
                    </a:lnTo>
                    <a:lnTo>
                      <a:pt x="194" y="776"/>
                    </a:lnTo>
                    <a:lnTo>
                      <a:pt x="211" y="787"/>
                    </a:lnTo>
                    <a:lnTo>
                      <a:pt x="231" y="799"/>
                    </a:lnTo>
                    <a:lnTo>
                      <a:pt x="248" y="808"/>
                    </a:lnTo>
                    <a:lnTo>
                      <a:pt x="267" y="818"/>
                    </a:lnTo>
                    <a:lnTo>
                      <a:pt x="286" y="825"/>
                    </a:lnTo>
                    <a:lnTo>
                      <a:pt x="305" y="833"/>
                    </a:lnTo>
                    <a:lnTo>
                      <a:pt x="325" y="839"/>
                    </a:lnTo>
                    <a:lnTo>
                      <a:pt x="344" y="845"/>
                    </a:lnTo>
                    <a:lnTo>
                      <a:pt x="363" y="850"/>
                    </a:lnTo>
                    <a:lnTo>
                      <a:pt x="384" y="852"/>
                    </a:lnTo>
                    <a:lnTo>
                      <a:pt x="403" y="856"/>
                    </a:lnTo>
                    <a:lnTo>
                      <a:pt x="422" y="856"/>
                    </a:lnTo>
                    <a:lnTo>
                      <a:pt x="444" y="858"/>
                    </a:lnTo>
                    <a:lnTo>
                      <a:pt x="463" y="858"/>
                    </a:lnTo>
                    <a:lnTo>
                      <a:pt x="484" y="856"/>
                    </a:lnTo>
                    <a:lnTo>
                      <a:pt x="503" y="852"/>
                    </a:lnTo>
                    <a:lnTo>
                      <a:pt x="522" y="850"/>
                    </a:lnTo>
                    <a:lnTo>
                      <a:pt x="543" y="845"/>
                    </a:lnTo>
                    <a:lnTo>
                      <a:pt x="563" y="839"/>
                    </a:lnTo>
                    <a:lnTo>
                      <a:pt x="582" y="833"/>
                    </a:lnTo>
                    <a:lnTo>
                      <a:pt x="599" y="825"/>
                    </a:lnTo>
                    <a:lnTo>
                      <a:pt x="618" y="816"/>
                    </a:lnTo>
                    <a:lnTo>
                      <a:pt x="637" y="806"/>
                    </a:lnTo>
                    <a:lnTo>
                      <a:pt x="655" y="797"/>
                    </a:lnTo>
                    <a:close/>
                  </a:path>
                </a:pathLst>
              </a:custGeom>
              <a:solidFill>
                <a:srgbClr val="404040"/>
              </a:solidFill>
              <a:ln w="9525">
                <a:noFill/>
                <a:round/>
                <a:headEnd/>
                <a:tailEnd/>
              </a:ln>
            </p:spPr>
            <p:txBody>
              <a:bodyPr/>
              <a:lstStyle/>
              <a:p>
                <a:endParaRPr lang="es-CO"/>
              </a:p>
            </p:txBody>
          </p:sp>
          <p:sp>
            <p:nvSpPr>
              <p:cNvPr id="110705" name="Freeform 113"/>
              <p:cNvSpPr>
                <a:spLocks/>
              </p:cNvSpPr>
              <p:nvPr/>
            </p:nvSpPr>
            <p:spPr bwMode="auto">
              <a:xfrm>
                <a:off x="4057" y="2505"/>
                <a:ext cx="188" cy="596"/>
              </a:xfrm>
              <a:custGeom>
                <a:avLst/>
                <a:gdLst/>
                <a:ahLst/>
                <a:cxnLst>
                  <a:cxn ang="0">
                    <a:pos x="113" y="25"/>
                  </a:cxn>
                  <a:cxn ang="0">
                    <a:pos x="132" y="65"/>
                  </a:cxn>
                  <a:cxn ang="0">
                    <a:pos x="149" y="103"/>
                  </a:cxn>
                  <a:cxn ang="0">
                    <a:pos x="161" y="144"/>
                  </a:cxn>
                  <a:cxn ang="0">
                    <a:pos x="169" y="186"/>
                  </a:cxn>
                  <a:cxn ang="0">
                    <a:pos x="174" y="226"/>
                  </a:cxn>
                  <a:cxn ang="0">
                    <a:pos x="174" y="266"/>
                  </a:cxn>
                  <a:cxn ang="0">
                    <a:pos x="171" y="307"/>
                  </a:cxn>
                  <a:cxn ang="0">
                    <a:pos x="165" y="345"/>
                  </a:cxn>
                  <a:cxn ang="0">
                    <a:pos x="153" y="384"/>
                  </a:cxn>
                  <a:cxn ang="0">
                    <a:pos x="140" y="422"/>
                  </a:cxn>
                  <a:cxn ang="0">
                    <a:pos x="123" y="456"/>
                  </a:cxn>
                  <a:cxn ang="0">
                    <a:pos x="101" y="489"/>
                  </a:cxn>
                  <a:cxn ang="0">
                    <a:pos x="77" y="520"/>
                  </a:cxn>
                  <a:cxn ang="0">
                    <a:pos x="48" y="548"/>
                  </a:cxn>
                  <a:cxn ang="0">
                    <a:pos x="17" y="575"/>
                  </a:cxn>
                  <a:cxn ang="0">
                    <a:pos x="7" y="596"/>
                  </a:cxn>
                  <a:cxn ang="0">
                    <a:pos x="42" y="572"/>
                  </a:cxn>
                  <a:cxn ang="0">
                    <a:pos x="73" y="545"/>
                  </a:cxn>
                  <a:cxn ang="0">
                    <a:pos x="100" y="514"/>
                  </a:cxn>
                  <a:cxn ang="0">
                    <a:pos x="123" y="479"/>
                  </a:cxn>
                  <a:cxn ang="0">
                    <a:pos x="144" y="445"/>
                  </a:cxn>
                  <a:cxn ang="0">
                    <a:pos x="159" y="407"/>
                  </a:cxn>
                  <a:cxn ang="0">
                    <a:pos x="172" y="368"/>
                  </a:cxn>
                  <a:cxn ang="0">
                    <a:pos x="180" y="328"/>
                  </a:cxn>
                  <a:cxn ang="0">
                    <a:pos x="186" y="288"/>
                  </a:cxn>
                  <a:cxn ang="0">
                    <a:pos x="188" y="245"/>
                  </a:cxn>
                  <a:cxn ang="0">
                    <a:pos x="184" y="205"/>
                  </a:cxn>
                  <a:cxn ang="0">
                    <a:pos x="178" y="163"/>
                  </a:cxn>
                  <a:cxn ang="0">
                    <a:pos x="167" y="121"/>
                  </a:cxn>
                  <a:cxn ang="0">
                    <a:pos x="153" y="78"/>
                  </a:cxn>
                  <a:cxn ang="0">
                    <a:pos x="134" y="38"/>
                  </a:cxn>
                  <a:cxn ang="0">
                    <a:pos x="111" y="0"/>
                  </a:cxn>
                </a:cxnLst>
                <a:rect l="0" t="0" r="r" b="b"/>
                <a:pathLst>
                  <a:path w="188" h="596">
                    <a:moveTo>
                      <a:pt x="101" y="7"/>
                    </a:moveTo>
                    <a:lnTo>
                      <a:pt x="113" y="25"/>
                    </a:lnTo>
                    <a:lnTo>
                      <a:pt x="123" y="44"/>
                    </a:lnTo>
                    <a:lnTo>
                      <a:pt x="132" y="65"/>
                    </a:lnTo>
                    <a:lnTo>
                      <a:pt x="142" y="84"/>
                    </a:lnTo>
                    <a:lnTo>
                      <a:pt x="149" y="103"/>
                    </a:lnTo>
                    <a:lnTo>
                      <a:pt x="155" y="124"/>
                    </a:lnTo>
                    <a:lnTo>
                      <a:pt x="161" y="144"/>
                    </a:lnTo>
                    <a:lnTo>
                      <a:pt x="167" y="165"/>
                    </a:lnTo>
                    <a:lnTo>
                      <a:pt x="169" y="186"/>
                    </a:lnTo>
                    <a:lnTo>
                      <a:pt x="172" y="205"/>
                    </a:lnTo>
                    <a:lnTo>
                      <a:pt x="174" y="226"/>
                    </a:lnTo>
                    <a:lnTo>
                      <a:pt x="174" y="245"/>
                    </a:lnTo>
                    <a:lnTo>
                      <a:pt x="174" y="266"/>
                    </a:lnTo>
                    <a:lnTo>
                      <a:pt x="174" y="288"/>
                    </a:lnTo>
                    <a:lnTo>
                      <a:pt x="171" y="307"/>
                    </a:lnTo>
                    <a:lnTo>
                      <a:pt x="169" y="326"/>
                    </a:lnTo>
                    <a:lnTo>
                      <a:pt x="165" y="345"/>
                    </a:lnTo>
                    <a:lnTo>
                      <a:pt x="159" y="366"/>
                    </a:lnTo>
                    <a:lnTo>
                      <a:pt x="153" y="384"/>
                    </a:lnTo>
                    <a:lnTo>
                      <a:pt x="148" y="403"/>
                    </a:lnTo>
                    <a:lnTo>
                      <a:pt x="140" y="422"/>
                    </a:lnTo>
                    <a:lnTo>
                      <a:pt x="132" y="439"/>
                    </a:lnTo>
                    <a:lnTo>
                      <a:pt x="123" y="456"/>
                    </a:lnTo>
                    <a:lnTo>
                      <a:pt x="113" y="474"/>
                    </a:lnTo>
                    <a:lnTo>
                      <a:pt x="101" y="489"/>
                    </a:lnTo>
                    <a:lnTo>
                      <a:pt x="90" y="506"/>
                    </a:lnTo>
                    <a:lnTo>
                      <a:pt x="77" y="520"/>
                    </a:lnTo>
                    <a:lnTo>
                      <a:pt x="63" y="535"/>
                    </a:lnTo>
                    <a:lnTo>
                      <a:pt x="48" y="548"/>
                    </a:lnTo>
                    <a:lnTo>
                      <a:pt x="32" y="562"/>
                    </a:lnTo>
                    <a:lnTo>
                      <a:pt x="17" y="575"/>
                    </a:lnTo>
                    <a:lnTo>
                      <a:pt x="0" y="587"/>
                    </a:lnTo>
                    <a:lnTo>
                      <a:pt x="7" y="596"/>
                    </a:lnTo>
                    <a:lnTo>
                      <a:pt x="25" y="585"/>
                    </a:lnTo>
                    <a:lnTo>
                      <a:pt x="42" y="572"/>
                    </a:lnTo>
                    <a:lnTo>
                      <a:pt x="57" y="558"/>
                    </a:lnTo>
                    <a:lnTo>
                      <a:pt x="73" y="545"/>
                    </a:lnTo>
                    <a:lnTo>
                      <a:pt x="86" y="529"/>
                    </a:lnTo>
                    <a:lnTo>
                      <a:pt x="100" y="514"/>
                    </a:lnTo>
                    <a:lnTo>
                      <a:pt x="111" y="497"/>
                    </a:lnTo>
                    <a:lnTo>
                      <a:pt x="123" y="479"/>
                    </a:lnTo>
                    <a:lnTo>
                      <a:pt x="134" y="462"/>
                    </a:lnTo>
                    <a:lnTo>
                      <a:pt x="144" y="445"/>
                    </a:lnTo>
                    <a:lnTo>
                      <a:pt x="151" y="426"/>
                    </a:lnTo>
                    <a:lnTo>
                      <a:pt x="159" y="407"/>
                    </a:lnTo>
                    <a:lnTo>
                      <a:pt x="167" y="387"/>
                    </a:lnTo>
                    <a:lnTo>
                      <a:pt x="172" y="368"/>
                    </a:lnTo>
                    <a:lnTo>
                      <a:pt x="176" y="349"/>
                    </a:lnTo>
                    <a:lnTo>
                      <a:pt x="180" y="328"/>
                    </a:lnTo>
                    <a:lnTo>
                      <a:pt x="184" y="309"/>
                    </a:lnTo>
                    <a:lnTo>
                      <a:pt x="186" y="288"/>
                    </a:lnTo>
                    <a:lnTo>
                      <a:pt x="188" y="266"/>
                    </a:lnTo>
                    <a:lnTo>
                      <a:pt x="188" y="245"/>
                    </a:lnTo>
                    <a:lnTo>
                      <a:pt x="186" y="224"/>
                    </a:lnTo>
                    <a:lnTo>
                      <a:pt x="184" y="205"/>
                    </a:lnTo>
                    <a:lnTo>
                      <a:pt x="182" y="184"/>
                    </a:lnTo>
                    <a:lnTo>
                      <a:pt x="178" y="163"/>
                    </a:lnTo>
                    <a:lnTo>
                      <a:pt x="172" y="142"/>
                    </a:lnTo>
                    <a:lnTo>
                      <a:pt x="167" y="121"/>
                    </a:lnTo>
                    <a:lnTo>
                      <a:pt x="161" y="100"/>
                    </a:lnTo>
                    <a:lnTo>
                      <a:pt x="153" y="78"/>
                    </a:lnTo>
                    <a:lnTo>
                      <a:pt x="144" y="59"/>
                    </a:lnTo>
                    <a:lnTo>
                      <a:pt x="134" y="38"/>
                    </a:lnTo>
                    <a:lnTo>
                      <a:pt x="123" y="19"/>
                    </a:lnTo>
                    <a:lnTo>
                      <a:pt x="111" y="0"/>
                    </a:lnTo>
                    <a:lnTo>
                      <a:pt x="101" y="7"/>
                    </a:lnTo>
                    <a:close/>
                  </a:path>
                </a:pathLst>
              </a:custGeom>
              <a:solidFill>
                <a:srgbClr val="000000"/>
              </a:solidFill>
              <a:ln w="9525">
                <a:noFill/>
                <a:round/>
                <a:headEnd/>
                <a:tailEnd/>
              </a:ln>
            </p:spPr>
            <p:txBody>
              <a:bodyPr/>
              <a:lstStyle/>
              <a:p>
                <a:endParaRPr lang="es-CO"/>
              </a:p>
            </p:txBody>
          </p:sp>
          <p:sp>
            <p:nvSpPr>
              <p:cNvPr id="110706" name="Freeform 114"/>
              <p:cNvSpPr>
                <a:spLocks/>
              </p:cNvSpPr>
              <p:nvPr/>
            </p:nvSpPr>
            <p:spPr bwMode="auto">
              <a:xfrm>
                <a:off x="3581" y="2296"/>
                <a:ext cx="587" cy="216"/>
              </a:xfrm>
              <a:custGeom>
                <a:avLst/>
                <a:gdLst/>
                <a:ahLst/>
                <a:cxnLst>
                  <a:cxn ang="0">
                    <a:pos x="23" y="63"/>
                  </a:cxn>
                  <a:cxn ang="0">
                    <a:pos x="59" y="44"/>
                  </a:cxn>
                  <a:cxn ang="0">
                    <a:pos x="98" y="30"/>
                  </a:cxn>
                  <a:cxn ang="0">
                    <a:pos x="136" y="19"/>
                  </a:cxn>
                  <a:cxn ang="0">
                    <a:pos x="175" y="13"/>
                  </a:cxn>
                  <a:cxn ang="0">
                    <a:pos x="215" y="11"/>
                  </a:cxn>
                  <a:cxn ang="0">
                    <a:pos x="253" y="13"/>
                  </a:cxn>
                  <a:cxn ang="0">
                    <a:pos x="294" y="21"/>
                  </a:cxn>
                  <a:cxn ang="0">
                    <a:pos x="332" y="30"/>
                  </a:cxn>
                  <a:cxn ang="0">
                    <a:pos x="368" y="44"/>
                  </a:cxn>
                  <a:cxn ang="0">
                    <a:pos x="407" y="59"/>
                  </a:cxn>
                  <a:cxn ang="0">
                    <a:pos x="441" y="80"/>
                  </a:cxn>
                  <a:cxn ang="0">
                    <a:pos x="476" y="105"/>
                  </a:cxn>
                  <a:cxn ang="0">
                    <a:pos x="506" y="132"/>
                  </a:cxn>
                  <a:cxn ang="0">
                    <a:pos x="537" y="163"/>
                  </a:cxn>
                  <a:cxn ang="0">
                    <a:pos x="564" y="197"/>
                  </a:cxn>
                  <a:cxn ang="0">
                    <a:pos x="587" y="209"/>
                  </a:cxn>
                  <a:cxn ang="0">
                    <a:pos x="560" y="172"/>
                  </a:cxn>
                  <a:cxn ang="0">
                    <a:pos x="531" y="138"/>
                  </a:cxn>
                  <a:cxn ang="0">
                    <a:pos x="501" y="109"/>
                  </a:cxn>
                  <a:cxn ang="0">
                    <a:pos x="466" y="82"/>
                  </a:cxn>
                  <a:cxn ang="0">
                    <a:pos x="430" y="59"/>
                  </a:cxn>
                  <a:cxn ang="0">
                    <a:pos x="393" y="40"/>
                  </a:cxn>
                  <a:cxn ang="0">
                    <a:pos x="355" y="25"/>
                  </a:cxn>
                  <a:cxn ang="0">
                    <a:pos x="315" y="11"/>
                  </a:cxn>
                  <a:cxn ang="0">
                    <a:pos x="274" y="4"/>
                  </a:cxn>
                  <a:cxn ang="0">
                    <a:pos x="234" y="0"/>
                  </a:cxn>
                  <a:cxn ang="0">
                    <a:pos x="194" y="0"/>
                  </a:cxn>
                  <a:cxn ang="0">
                    <a:pos x="153" y="4"/>
                  </a:cxn>
                  <a:cxn ang="0">
                    <a:pos x="113" y="11"/>
                  </a:cxn>
                  <a:cxn ang="0">
                    <a:pos x="75" y="25"/>
                  </a:cxn>
                  <a:cxn ang="0">
                    <a:pos x="36" y="42"/>
                  </a:cxn>
                  <a:cxn ang="0">
                    <a:pos x="0" y="63"/>
                  </a:cxn>
                </a:cxnLst>
                <a:rect l="0" t="0" r="r" b="b"/>
                <a:pathLst>
                  <a:path w="587" h="216">
                    <a:moveTo>
                      <a:pt x="6" y="73"/>
                    </a:moveTo>
                    <a:lnTo>
                      <a:pt x="23" y="63"/>
                    </a:lnTo>
                    <a:lnTo>
                      <a:pt x="42" y="53"/>
                    </a:lnTo>
                    <a:lnTo>
                      <a:pt x="59" y="44"/>
                    </a:lnTo>
                    <a:lnTo>
                      <a:pt x="79" y="36"/>
                    </a:lnTo>
                    <a:lnTo>
                      <a:pt x="98" y="30"/>
                    </a:lnTo>
                    <a:lnTo>
                      <a:pt x="117" y="25"/>
                    </a:lnTo>
                    <a:lnTo>
                      <a:pt x="136" y="19"/>
                    </a:lnTo>
                    <a:lnTo>
                      <a:pt x="155" y="17"/>
                    </a:lnTo>
                    <a:lnTo>
                      <a:pt x="175" y="13"/>
                    </a:lnTo>
                    <a:lnTo>
                      <a:pt x="194" y="13"/>
                    </a:lnTo>
                    <a:lnTo>
                      <a:pt x="215" y="11"/>
                    </a:lnTo>
                    <a:lnTo>
                      <a:pt x="234" y="13"/>
                    </a:lnTo>
                    <a:lnTo>
                      <a:pt x="253" y="13"/>
                    </a:lnTo>
                    <a:lnTo>
                      <a:pt x="272" y="17"/>
                    </a:lnTo>
                    <a:lnTo>
                      <a:pt x="294" y="21"/>
                    </a:lnTo>
                    <a:lnTo>
                      <a:pt x="313" y="25"/>
                    </a:lnTo>
                    <a:lnTo>
                      <a:pt x="332" y="30"/>
                    </a:lnTo>
                    <a:lnTo>
                      <a:pt x="351" y="36"/>
                    </a:lnTo>
                    <a:lnTo>
                      <a:pt x="368" y="44"/>
                    </a:lnTo>
                    <a:lnTo>
                      <a:pt x="388" y="51"/>
                    </a:lnTo>
                    <a:lnTo>
                      <a:pt x="407" y="59"/>
                    </a:lnTo>
                    <a:lnTo>
                      <a:pt x="424" y="71"/>
                    </a:lnTo>
                    <a:lnTo>
                      <a:pt x="441" y="80"/>
                    </a:lnTo>
                    <a:lnTo>
                      <a:pt x="459" y="92"/>
                    </a:lnTo>
                    <a:lnTo>
                      <a:pt x="476" y="105"/>
                    </a:lnTo>
                    <a:lnTo>
                      <a:pt x="491" y="119"/>
                    </a:lnTo>
                    <a:lnTo>
                      <a:pt x="506" y="132"/>
                    </a:lnTo>
                    <a:lnTo>
                      <a:pt x="522" y="147"/>
                    </a:lnTo>
                    <a:lnTo>
                      <a:pt x="537" y="163"/>
                    </a:lnTo>
                    <a:lnTo>
                      <a:pt x="551" y="180"/>
                    </a:lnTo>
                    <a:lnTo>
                      <a:pt x="564" y="197"/>
                    </a:lnTo>
                    <a:lnTo>
                      <a:pt x="577" y="216"/>
                    </a:lnTo>
                    <a:lnTo>
                      <a:pt x="587" y="209"/>
                    </a:lnTo>
                    <a:lnTo>
                      <a:pt x="574" y="190"/>
                    </a:lnTo>
                    <a:lnTo>
                      <a:pt x="560" y="172"/>
                    </a:lnTo>
                    <a:lnTo>
                      <a:pt x="547" y="155"/>
                    </a:lnTo>
                    <a:lnTo>
                      <a:pt x="531" y="138"/>
                    </a:lnTo>
                    <a:lnTo>
                      <a:pt x="516" y="122"/>
                    </a:lnTo>
                    <a:lnTo>
                      <a:pt x="501" y="109"/>
                    </a:lnTo>
                    <a:lnTo>
                      <a:pt x="483" y="96"/>
                    </a:lnTo>
                    <a:lnTo>
                      <a:pt x="466" y="82"/>
                    </a:lnTo>
                    <a:lnTo>
                      <a:pt x="449" y="71"/>
                    </a:lnTo>
                    <a:lnTo>
                      <a:pt x="430" y="59"/>
                    </a:lnTo>
                    <a:lnTo>
                      <a:pt x="412" y="50"/>
                    </a:lnTo>
                    <a:lnTo>
                      <a:pt x="393" y="40"/>
                    </a:lnTo>
                    <a:lnTo>
                      <a:pt x="374" y="30"/>
                    </a:lnTo>
                    <a:lnTo>
                      <a:pt x="355" y="25"/>
                    </a:lnTo>
                    <a:lnTo>
                      <a:pt x="336" y="17"/>
                    </a:lnTo>
                    <a:lnTo>
                      <a:pt x="315" y="11"/>
                    </a:lnTo>
                    <a:lnTo>
                      <a:pt x="295" y="7"/>
                    </a:lnTo>
                    <a:lnTo>
                      <a:pt x="274" y="4"/>
                    </a:lnTo>
                    <a:lnTo>
                      <a:pt x="255" y="2"/>
                    </a:lnTo>
                    <a:lnTo>
                      <a:pt x="234" y="0"/>
                    </a:lnTo>
                    <a:lnTo>
                      <a:pt x="215" y="0"/>
                    </a:lnTo>
                    <a:lnTo>
                      <a:pt x="194" y="0"/>
                    </a:lnTo>
                    <a:lnTo>
                      <a:pt x="173" y="2"/>
                    </a:lnTo>
                    <a:lnTo>
                      <a:pt x="153" y="4"/>
                    </a:lnTo>
                    <a:lnTo>
                      <a:pt x="132" y="7"/>
                    </a:lnTo>
                    <a:lnTo>
                      <a:pt x="113" y="11"/>
                    </a:lnTo>
                    <a:lnTo>
                      <a:pt x="94" y="17"/>
                    </a:lnTo>
                    <a:lnTo>
                      <a:pt x="75" y="25"/>
                    </a:lnTo>
                    <a:lnTo>
                      <a:pt x="56" y="32"/>
                    </a:lnTo>
                    <a:lnTo>
                      <a:pt x="36" y="42"/>
                    </a:lnTo>
                    <a:lnTo>
                      <a:pt x="17" y="51"/>
                    </a:lnTo>
                    <a:lnTo>
                      <a:pt x="0" y="63"/>
                    </a:lnTo>
                    <a:lnTo>
                      <a:pt x="6" y="73"/>
                    </a:lnTo>
                    <a:close/>
                  </a:path>
                </a:pathLst>
              </a:custGeom>
              <a:solidFill>
                <a:srgbClr val="000000"/>
              </a:solidFill>
              <a:ln w="9525">
                <a:noFill/>
                <a:round/>
                <a:headEnd/>
                <a:tailEnd/>
              </a:ln>
            </p:spPr>
            <p:txBody>
              <a:bodyPr/>
              <a:lstStyle/>
              <a:p>
                <a:endParaRPr lang="es-CO"/>
              </a:p>
            </p:txBody>
          </p:sp>
          <p:sp>
            <p:nvSpPr>
              <p:cNvPr id="110707" name="Freeform 115"/>
              <p:cNvSpPr>
                <a:spLocks/>
              </p:cNvSpPr>
              <p:nvPr/>
            </p:nvSpPr>
            <p:spPr bwMode="auto">
              <a:xfrm>
                <a:off x="3401" y="2359"/>
                <a:ext cx="186" cy="597"/>
              </a:xfrm>
              <a:custGeom>
                <a:avLst/>
                <a:gdLst/>
                <a:ahLst/>
                <a:cxnLst>
                  <a:cxn ang="0">
                    <a:pos x="74" y="570"/>
                  </a:cxn>
                  <a:cxn ang="0">
                    <a:pos x="53" y="531"/>
                  </a:cxn>
                  <a:cxn ang="0">
                    <a:pos x="38" y="491"/>
                  </a:cxn>
                  <a:cxn ang="0">
                    <a:pos x="25" y="451"/>
                  </a:cxn>
                  <a:cxn ang="0">
                    <a:pos x="17" y="411"/>
                  </a:cxn>
                  <a:cxn ang="0">
                    <a:pos x="13" y="370"/>
                  </a:cxn>
                  <a:cxn ang="0">
                    <a:pos x="11" y="330"/>
                  </a:cxn>
                  <a:cxn ang="0">
                    <a:pos x="15" y="290"/>
                  </a:cxn>
                  <a:cxn ang="0">
                    <a:pos x="23" y="249"/>
                  </a:cxn>
                  <a:cxn ang="0">
                    <a:pos x="32" y="211"/>
                  </a:cxn>
                  <a:cxn ang="0">
                    <a:pos x="46" y="175"/>
                  </a:cxn>
                  <a:cxn ang="0">
                    <a:pos x="65" y="140"/>
                  </a:cxn>
                  <a:cxn ang="0">
                    <a:pos x="86" y="107"/>
                  </a:cxn>
                  <a:cxn ang="0">
                    <a:pos x="109" y="75"/>
                  </a:cxn>
                  <a:cxn ang="0">
                    <a:pos x="138" y="48"/>
                  </a:cxn>
                  <a:cxn ang="0">
                    <a:pos x="168" y="21"/>
                  </a:cxn>
                  <a:cxn ang="0">
                    <a:pos x="180" y="0"/>
                  </a:cxn>
                  <a:cxn ang="0">
                    <a:pos x="145" y="25"/>
                  </a:cxn>
                  <a:cxn ang="0">
                    <a:pos x="115" y="52"/>
                  </a:cxn>
                  <a:cxn ang="0">
                    <a:pos x="88" y="82"/>
                  </a:cxn>
                  <a:cxn ang="0">
                    <a:pos x="63" y="117"/>
                  </a:cxn>
                  <a:cxn ang="0">
                    <a:pos x="44" y="152"/>
                  </a:cxn>
                  <a:cxn ang="0">
                    <a:pos x="27" y="188"/>
                  </a:cxn>
                  <a:cxn ang="0">
                    <a:pos x="15" y="228"/>
                  </a:cxn>
                  <a:cxn ang="0">
                    <a:pos x="5" y="267"/>
                  </a:cxn>
                  <a:cxn ang="0">
                    <a:pos x="0" y="309"/>
                  </a:cxn>
                  <a:cxn ang="0">
                    <a:pos x="0" y="349"/>
                  </a:cxn>
                  <a:cxn ang="0">
                    <a:pos x="2" y="391"/>
                  </a:cxn>
                  <a:cxn ang="0">
                    <a:pos x="7" y="434"/>
                  </a:cxn>
                  <a:cxn ang="0">
                    <a:pos x="19" y="476"/>
                  </a:cxn>
                  <a:cxn ang="0">
                    <a:pos x="34" y="516"/>
                  </a:cxn>
                  <a:cxn ang="0">
                    <a:pos x="51" y="556"/>
                  </a:cxn>
                  <a:cxn ang="0">
                    <a:pos x="74" y="597"/>
                  </a:cxn>
                </a:cxnLst>
                <a:rect l="0" t="0" r="r" b="b"/>
                <a:pathLst>
                  <a:path w="186" h="597">
                    <a:moveTo>
                      <a:pt x="86" y="589"/>
                    </a:moveTo>
                    <a:lnTo>
                      <a:pt x="74" y="570"/>
                    </a:lnTo>
                    <a:lnTo>
                      <a:pt x="63" y="551"/>
                    </a:lnTo>
                    <a:lnTo>
                      <a:pt x="53" y="531"/>
                    </a:lnTo>
                    <a:lnTo>
                      <a:pt x="46" y="512"/>
                    </a:lnTo>
                    <a:lnTo>
                      <a:pt x="38" y="491"/>
                    </a:lnTo>
                    <a:lnTo>
                      <a:pt x="30" y="472"/>
                    </a:lnTo>
                    <a:lnTo>
                      <a:pt x="25" y="451"/>
                    </a:lnTo>
                    <a:lnTo>
                      <a:pt x="21" y="432"/>
                    </a:lnTo>
                    <a:lnTo>
                      <a:pt x="17" y="411"/>
                    </a:lnTo>
                    <a:lnTo>
                      <a:pt x="15" y="391"/>
                    </a:lnTo>
                    <a:lnTo>
                      <a:pt x="13" y="370"/>
                    </a:lnTo>
                    <a:lnTo>
                      <a:pt x="11" y="349"/>
                    </a:lnTo>
                    <a:lnTo>
                      <a:pt x="11" y="330"/>
                    </a:lnTo>
                    <a:lnTo>
                      <a:pt x="13" y="309"/>
                    </a:lnTo>
                    <a:lnTo>
                      <a:pt x="15" y="290"/>
                    </a:lnTo>
                    <a:lnTo>
                      <a:pt x="19" y="269"/>
                    </a:lnTo>
                    <a:lnTo>
                      <a:pt x="23" y="249"/>
                    </a:lnTo>
                    <a:lnTo>
                      <a:pt x="27" y="230"/>
                    </a:lnTo>
                    <a:lnTo>
                      <a:pt x="32" y="211"/>
                    </a:lnTo>
                    <a:lnTo>
                      <a:pt x="38" y="194"/>
                    </a:lnTo>
                    <a:lnTo>
                      <a:pt x="46" y="175"/>
                    </a:lnTo>
                    <a:lnTo>
                      <a:pt x="55" y="157"/>
                    </a:lnTo>
                    <a:lnTo>
                      <a:pt x="65" y="140"/>
                    </a:lnTo>
                    <a:lnTo>
                      <a:pt x="74" y="123"/>
                    </a:lnTo>
                    <a:lnTo>
                      <a:pt x="86" y="107"/>
                    </a:lnTo>
                    <a:lnTo>
                      <a:pt x="98" y="90"/>
                    </a:lnTo>
                    <a:lnTo>
                      <a:pt x="109" y="75"/>
                    </a:lnTo>
                    <a:lnTo>
                      <a:pt x="124" y="61"/>
                    </a:lnTo>
                    <a:lnTo>
                      <a:pt x="138" y="48"/>
                    </a:lnTo>
                    <a:lnTo>
                      <a:pt x="153" y="35"/>
                    </a:lnTo>
                    <a:lnTo>
                      <a:pt x="168" y="21"/>
                    </a:lnTo>
                    <a:lnTo>
                      <a:pt x="186" y="10"/>
                    </a:lnTo>
                    <a:lnTo>
                      <a:pt x="180" y="0"/>
                    </a:lnTo>
                    <a:lnTo>
                      <a:pt x="163" y="11"/>
                    </a:lnTo>
                    <a:lnTo>
                      <a:pt x="145" y="25"/>
                    </a:lnTo>
                    <a:lnTo>
                      <a:pt x="130" y="38"/>
                    </a:lnTo>
                    <a:lnTo>
                      <a:pt x="115" y="52"/>
                    </a:lnTo>
                    <a:lnTo>
                      <a:pt x="101" y="67"/>
                    </a:lnTo>
                    <a:lnTo>
                      <a:pt x="88" y="82"/>
                    </a:lnTo>
                    <a:lnTo>
                      <a:pt x="74" y="100"/>
                    </a:lnTo>
                    <a:lnTo>
                      <a:pt x="63" y="117"/>
                    </a:lnTo>
                    <a:lnTo>
                      <a:pt x="53" y="134"/>
                    </a:lnTo>
                    <a:lnTo>
                      <a:pt x="44" y="152"/>
                    </a:lnTo>
                    <a:lnTo>
                      <a:pt x="34" y="171"/>
                    </a:lnTo>
                    <a:lnTo>
                      <a:pt x="27" y="188"/>
                    </a:lnTo>
                    <a:lnTo>
                      <a:pt x="21" y="207"/>
                    </a:lnTo>
                    <a:lnTo>
                      <a:pt x="15" y="228"/>
                    </a:lnTo>
                    <a:lnTo>
                      <a:pt x="9" y="247"/>
                    </a:lnTo>
                    <a:lnTo>
                      <a:pt x="5" y="267"/>
                    </a:lnTo>
                    <a:lnTo>
                      <a:pt x="2" y="288"/>
                    </a:lnTo>
                    <a:lnTo>
                      <a:pt x="0" y="309"/>
                    </a:lnTo>
                    <a:lnTo>
                      <a:pt x="0" y="330"/>
                    </a:lnTo>
                    <a:lnTo>
                      <a:pt x="0" y="349"/>
                    </a:lnTo>
                    <a:lnTo>
                      <a:pt x="0" y="370"/>
                    </a:lnTo>
                    <a:lnTo>
                      <a:pt x="2" y="391"/>
                    </a:lnTo>
                    <a:lnTo>
                      <a:pt x="5" y="412"/>
                    </a:lnTo>
                    <a:lnTo>
                      <a:pt x="7" y="434"/>
                    </a:lnTo>
                    <a:lnTo>
                      <a:pt x="13" y="455"/>
                    </a:lnTo>
                    <a:lnTo>
                      <a:pt x="19" y="476"/>
                    </a:lnTo>
                    <a:lnTo>
                      <a:pt x="27" y="497"/>
                    </a:lnTo>
                    <a:lnTo>
                      <a:pt x="34" y="516"/>
                    </a:lnTo>
                    <a:lnTo>
                      <a:pt x="42" y="537"/>
                    </a:lnTo>
                    <a:lnTo>
                      <a:pt x="51" y="556"/>
                    </a:lnTo>
                    <a:lnTo>
                      <a:pt x="63" y="577"/>
                    </a:lnTo>
                    <a:lnTo>
                      <a:pt x="74" y="597"/>
                    </a:lnTo>
                    <a:lnTo>
                      <a:pt x="86" y="589"/>
                    </a:lnTo>
                    <a:close/>
                  </a:path>
                </a:pathLst>
              </a:custGeom>
              <a:solidFill>
                <a:srgbClr val="000000"/>
              </a:solidFill>
              <a:ln w="9525">
                <a:noFill/>
                <a:round/>
                <a:headEnd/>
                <a:tailEnd/>
              </a:ln>
            </p:spPr>
            <p:txBody>
              <a:bodyPr/>
              <a:lstStyle/>
              <a:p>
                <a:endParaRPr lang="es-CO"/>
              </a:p>
            </p:txBody>
          </p:sp>
          <p:sp>
            <p:nvSpPr>
              <p:cNvPr id="110708" name="Freeform 116"/>
              <p:cNvSpPr>
                <a:spLocks/>
              </p:cNvSpPr>
              <p:nvPr/>
            </p:nvSpPr>
            <p:spPr bwMode="auto">
              <a:xfrm>
                <a:off x="3475" y="2948"/>
                <a:ext cx="589" cy="217"/>
              </a:xfrm>
              <a:custGeom>
                <a:avLst/>
                <a:gdLst/>
                <a:ahLst/>
                <a:cxnLst>
                  <a:cxn ang="0">
                    <a:pos x="565" y="153"/>
                  </a:cxn>
                  <a:cxn ang="0">
                    <a:pos x="528" y="173"/>
                  </a:cxn>
                  <a:cxn ang="0">
                    <a:pos x="492" y="186"/>
                  </a:cxn>
                  <a:cxn ang="0">
                    <a:pos x="453" y="196"/>
                  </a:cxn>
                  <a:cxn ang="0">
                    <a:pos x="413" y="201"/>
                  </a:cxn>
                  <a:cxn ang="0">
                    <a:pos x="375" y="203"/>
                  </a:cxn>
                  <a:cxn ang="0">
                    <a:pos x="334" y="201"/>
                  </a:cxn>
                  <a:cxn ang="0">
                    <a:pos x="296" y="196"/>
                  </a:cxn>
                  <a:cxn ang="0">
                    <a:pos x="258" y="186"/>
                  </a:cxn>
                  <a:cxn ang="0">
                    <a:pos x="219" y="173"/>
                  </a:cxn>
                  <a:cxn ang="0">
                    <a:pos x="183" y="155"/>
                  </a:cxn>
                  <a:cxn ang="0">
                    <a:pos x="146" y="136"/>
                  </a:cxn>
                  <a:cxn ang="0">
                    <a:pos x="114" y="111"/>
                  </a:cxn>
                  <a:cxn ang="0">
                    <a:pos x="81" y="84"/>
                  </a:cxn>
                  <a:cxn ang="0">
                    <a:pos x="52" y="54"/>
                  </a:cxn>
                  <a:cxn ang="0">
                    <a:pos x="24" y="19"/>
                  </a:cxn>
                  <a:cxn ang="0">
                    <a:pos x="0" y="8"/>
                  </a:cxn>
                  <a:cxn ang="0">
                    <a:pos x="27" y="44"/>
                  </a:cxn>
                  <a:cxn ang="0">
                    <a:pos x="56" y="77"/>
                  </a:cxn>
                  <a:cxn ang="0">
                    <a:pos x="89" y="107"/>
                  </a:cxn>
                  <a:cxn ang="0">
                    <a:pos x="121" y="134"/>
                  </a:cxn>
                  <a:cxn ang="0">
                    <a:pos x="158" y="157"/>
                  </a:cxn>
                  <a:cxn ang="0">
                    <a:pos x="196" y="176"/>
                  </a:cxn>
                  <a:cxn ang="0">
                    <a:pos x="235" y="192"/>
                  </a:cxn>
                  <a:cxn ang="0">
                    <a:pos x="273" y="203"/>
                  </a:cxn>
                  <a:cxn ang="0">
                    <a:pos x="313" y="213"/>
                  </a:cxn>
                  <a:cxn ang="0">
                    <a:pos x="353" y="217"/>
                  </a:cxn>
                  <a:cxn ang="0">
                    <a:pos x="394" y="217"/>
                  </a:cxn>
                  <a:cxn ang="0">
                    <a:pos x="436" y="213"/>
                  </a:cxn>
                  <a:cxn ang="0">
                    <a:pos x="474" y="203"/>
                  </a:cxn>
                  <a:cxn ang="0">
                    <a:pos x="515" y="192"/>
                  </a:cxn>
                  <a:cxn ang="0">
                    <a:pos x="553" y="175"/>
                  </a:cxn>
                  <a:cxn ang="0">
                    <a:pos x="589" y="153"/>
                  </a:cxn>
                </a:cxnLst>
                <a:rect l="0" t="0" r="r" b="b"/>
                <a:pathLst>
                  <a:path w="589" h="217">
                    <a:moveTo>
                      <a:pt x="582" y="144"/>
                    </a:moveTo>
                    <a:lnTo>
                      <a:pt x="565" y="153"/>
                    </a:lnTo>
                    <a:lnTo>
                      <a:pt x="547" y="163"/>
                    </a:lnTo>
                    <a:lnTo>
                      <a:pt x="528" y="173"/>
                    </a:lnTo>
                    <a:lnTo>
                      <a:pt x="509" y="180"/>
                    </a:lnTo>
                    <a:lnTo>
                      <a:pt x="492" y="186"/>
                    </a:lnTo>
                    <a:lnTo>
                      <a:pt x="472" y="192"/>
                    </a:lnTo>
                    <a:lnTo>
                      <a:pt x="453" y="196"/>
                    </a:lnTo>
                    <a:lnTo>
                      <a:pt x="434" y="200"/>
                    </a:lnTo>
                    <a:lnTo>
                      <a:pt x="413" y="201"/>
                    </a:lnTo>
                    <a:lnTo>
                      <a:pt x="394" y="203"/>
                    </a:lnTo>
                    <a:lnTo>
                      <a:pt x="375" y="203"/>
                    </a:lnTo>
                    <a:lnTo>
                      <a:pt x="355" y="203"/>
                    </a:lnTo>
                    <a:lnTo>
                      <a:pt x="334" y="201"/>
                    </a:lnTo>
                    <a:lnTo>
                      <a:pt x="315" y="200"/>
                    </a:lnTo>
                    <a:lnTo>
                      <a:pt x="296" y="196"/>
                    </a:lnTo>
                    <a:lnTo>
                      <a:pt x="277" y="192"/>
                    </a:lnTo>
                    <a:lnTo>
                      <a:pt x="258" y="186"/>
                    </a:lnTo>
                    <a:lnTo>
                      <a:pt x="238" y="180"/>
                    </a:lnTo>
                    <a:lnTo>
                      <a:pt x="219" y="173"/>
                    </a:lnTo>
                    <a:lnTo>
                      <a:pt x="200" y="165"/>
                    </a:lnTo>
                    <a:lnTo>
                      <a:pt x="183" y="155"/>
                    </a:lnTo>
                    <a:lnTo>
                      <a:pt x="164" y="146"/>
                    </a:lnTo>
                    <a:lnTo>
                      <a:pt x="146" y="136"/>
                    </a:lnTo>
                    <a:lnTo>
                      <a:pt x="129" y="125"/>
                    </a:lnTo>
                    <a:lnTo>
                      <a:pt x="114" y="111"/>
                    </a:lnTo>
                    <a:lnTo>
                      <a:pt x="96" y="98"/>
                    </a:lnTo>
                    <a:lnTo>
                      <a:pt x="81" y="84"/>
                    </a:lnTo>
                    <a:lnTo>
                      <a:pt x="66" y="69"/>
                    </a:lnTo>
                    <a:lnTo>
                      <a:pt x="52" y="54"/>
                    </a:lnTo>
                    <a:lnTo>
                      <a:pt x="37" y="36"/>
                    </a:lnTo>
                    <a:lnTo>
                      <a:pt x="24" y="19"/>
                    </a:lnTo>
                    <a:lnTo>
                      <a:pt x="12" y="0"/>
                    </a:lnTo>
                    <a:lnTo>
                      <a:pt x="0" y="8"/>
                    </a:lnTo>
                    <a:lnTo>
                      <a:pt x="14" y="27"/>
                    </a:lnTo>
                    <a:lnTo>
                      <a:pt x="27" y="44"/>
                    </a:lnTo>
                    <a:lnTo>
                      <a:pt x="43" y="61"/>
                    </a:lnTo>
                    <a:lnTo>
                      <a:pt x="56" y="77"/>
                    </a:lnTo>
                    <a:lnTo>
                      <a:pt x="71" y="92"/>
                    </a:lnTo>
                    <a:lnTo>
                      <a:pt x="89" y="107"/>
                    </a:lnTo>
                    <a:lnTo>
                      <a:pt x="106" y="121"/>
                    </a:lnTo>
                    <a:lnTo>
                      <a:pt x="121" y="134"/>
                    </a:lnTo>
                    <a:lnTo>
                      <a:pt x="141" y="146"/>
                    </a:lnTo>
                    <a:lnTo>
                      <a:pt x="158" y="157"/>
                    </a:lnTo>
                    <a:lnTo>
                      <a:pt x="177" y="167"/>
                    </a:lnTo>
                    <a:lnTo>
                      <a:pt x="196" y="176"/>
                    </a:lnTo>
                    <a:lnTo>
                      <a:pt x="213" y="184"/>
                    </a:lnTo>
                    <a:lnTo>
                      <a:pt x="235" y="192"/>
                    </a:lnTo>
                    <a:lnTo>
                      <a:pt x="254" y="200"/>
                    </a:lnTo>
                    <a:lnTo>
                      <a:pt x="273" y="203"/>
                    </a:lnTo>
                    <a:lnTo>
                      <a:pt x="294" y="209"/>
                    </a:lnTo>
                    <a:lnTo>
                      <a:pt x="313" y="213"/>
                    </a:lnTo>
                    <a:lnTo>
                      <a:pt x="334" y="215"/>
                    </a:lnTo>
                    <a:lnTo>
                      <a:pt x="353" y="217"/>
                    </a:lnTo>
                    <a:lnTo>
                      <a:pt x="375" y="217"/>
                    </a:lnTo>
                    <a:lnTo>
                      <a:pt x="394" y="217"/>
                    </a:lnTo>
                    <a:lnTo>
                      <a:pt x="415" y="215"/>
                    </a:lnTo>
                    <a:lnTo>
                      <a:pt x="436" y="213"/>
                    </a:lnTo>
                    <a:lnTo>
                      <a:pt x="455" y="209"/>
                    </a:lnTo>
                    <a:lnTo>
                      <a:pt x="474" y="203"/>
                    </a:lnTo>
                    <a:lnTo>
                      <a:pt x="495" y="200"/>
                    </a:lnTo>
                    <a:lnTo>
                      <a:pt x="515" y="192"/>
                    </a:lnTo>
                    <a:lnTo>
                      <a:pt x="534" y="184"/>
                    </a:lnTo>
                    <a:lnTo>
                      <a:pt x="553" y="175"/>
                    </a:lnTo>
                    <a:lnTo>
                      <a:pt x="570" y="165"/>
                    </a:lnTo>
                    <a:lnTo>
                      <a:pt x="589" y="153"/>
                    </a:lnTo>
                    <a:lnTo>
                      <a:pt x="582" y="144"/>
                    </a:lnTo>
                    <a:close/>
                  </a:path>
                </a:pathLst>
              </a:custGeom>
              <a:solidFill>
                <a:srgbClr val="000000"/>
              </a:solidFill>
              <a:ln w="9525">
                <a:noFill/>
                <a:round/>
                <a:headEnd/>
                <a:tailEnd/>
              </a:ln>
            </p:spPr>
            <p:txBody>
              <a:bodyPr/>
              <a:lstStyle/>
              <a:p>
                <a:endParaRPr lang="es-CO"/>
              </a:p>
            </p:txBody>
          </p:sp>
          <p:sp>
            <p:nvSpPr>
              <p:cNvPr id="110709" name="Freeform 117"/>
              <p:cNvSpPr>
                <a:spLocks/>
              </p:cNvSpPr>
              <p:nvPr/>
            </p:nvSpPr>
            <p:spPr bwMode="auto">
              <a:xfrm>
                <a:off x="3401" y="1991"/>
                <a:ext cx="790" cy="1151"/>
              </a:xfrm>
              <a:custGeom>
                <a:avLst/>
                <a:gdLst/>
                <a:ahLst/>
                <a:cxnLst>
                  <a:cxn ang="0">
                    <a:pos x="708" y="520"/>
                  </a:cxn>
                  <a:cxn ang="0">
                    <a:pos x="692" y="498"/>
                  </a:cxn>
                  <a:cxn ang="0">
                    <a:pos x="675" y="477"/>
                  </a:cxn>
                  <a:cxn ang="0">
                    <a:pos x="658" y="460"/>
                  </a:cxn>
                  <a:cxn ang="0">
                    <a:pos x="639" y="443"/>
                  </a:cxn>
                  <a:cxn ang="0">
                    <a:pos x="621" y="427"/>
                  </a:cxn>
                  <a:cxn ang="0">
                    <a:pos x="602" y="416"/>
                  </a:cxn>
                  <a:cxn ang="0">
                    <a:pos x="583" y="406"/>
                  </a:cxn>
                  <a:cxn ang="0">
                    <a:pos x="566" y="397"/>
                  </a:cxn>
                  <a:cxn ang="0">
                    <a:pos x="548" y="393"/>
                  </a:cxn>
                  <a:cxn ang="0">
                    <a:pos x="529" y="389"/>
                  </a:cxn>
                  <a:cxn ang="0">
                    <a:pos x="23" y="71"/>
                  </a:cxn>
                  <a:cxn ang="0">
                    <a:pos x="88" y="468"/>
                  </a:cxn>
                  <a:cxn ang="0">
                    <a:pos x="59" y="508"/>
                  </a:cxn>
                  <a:cxn ang="0">
                    <a:pos x="34" y="552"/>
                  </a:cxn>
                  <a:cxn ang="0">
                    <a:pos x="17" y="600"/>
                  </a:cxn>
                  <a:cxn ang="0">
                    <a:pos x="5" y="650"/>
                  </a:cxn>
                  <a:cxn ang="0">
                    <a:pos x="0" y="700"/>
                  </a:cxn>
                  <a:cxn ang="0">
                    <a:pos x="2" y="752"/>
                  </a:cxn>
                  <a:cxn ang="0">
                    <a:pos x="9" y="803"/>
                  </a:cxn>
                  <a:cxn ang="0">
                    <a:pos x="23" y="855"/>
                  </a:cxn>
                  <a:cxn ang="0">
                    <a:pos x="44" y="905"/>
                  </a:cxn>
                  <a:cxn ang="0">
                    <a:pos x="71" y="955"/>
                  </a:cxn>
                  <a:cxn ang="0">
                    <a:pos x="109" y="1005"/>
                  </a:cxn>
                  <a:cxn ang="0">
                    <a:pos x="153" y="1049"/>
                  </a:cxn>
                  <a:cxn ang="0">
                    <a:pos x="201" y="1086"/>
                  </a:cxn>
                  <a:cxn ang="0">
                    <a:pos x="253" y="1114"/>
                  </a:cxn>
                  <a:cxn ang="0">
                    <a:pos x="307" y="1133"/>
                  </a:cxn>
                  <a:cxn ang="0">
                    <a:pos x="364" y="1147"/>
                  </a:cxn>
                  <a:cxn ang="0">
                    <a:pos x="420" y="1151"/>
                  </a:cxn>
                  <a:cxn ang="0">
                    <a:pos x="477" y="1147"/>
                  </a:cxn>
                  <a:cxn ang="0">
                    <a:pos x="533" y="1133"/>
                  </a:cxn>
                  <a:cxn ang="0">
                    <a:pos x="587" y="1112"/>
                  </a:cxn>
                  <a:cxn ang="0">
                    <a:pos x="637" y="1082"/>
                  </a:cxn>
                  <a:cxn ang="0">
                    <a:pos x="683" y="1043"/>
                  </a:cxn>
                  <a:cxn ang="0">
                    <a:pos x="719" y="999"/>
                  </a:cxn>
                  <a:cxn ang="0">
                    <a:pos x="748" y="949"/>
                  </a:cxn>
                  <a:cxn ang="0">
                    <a:pos x="769" y="898"/>
                  </a:cxn>
                  <a:cxn ang="0">
                    <a:pos x="784" y="842"/>
                  </a:cxn>
                  <a:cxn ang="0">
                    <a:pos x="790" y="784"/>
                  </a:cxn>
                  <a:cxn ang="0">
                    <a:pos x="788" y="725"/>
                  </a:cxn>
                  <a:cxn ang="0">
                    <a:pos x="777" y="667"/>
                  </a:cxn>
                  <a:cxn ang="0">
                    <a:pos x="757" y="608"/>
                  </a:cxn>
                  <a:cxn ang="0">
                    <a:pos x="729" y="552"/>
                  </a:cxn>
                </a:cxnLst>
                <a:rect l="0" t="0" r="r" b="b"/>
                <a:pathLst>
                  <a:path w="790" h="1151">
                    <a:moveTo>
                      <a:pt x="719" y="535"/>
                    </a:moveTo>
                    <a:lnTo>
                      <a:pt x="713" y="527"/>
                    </a:lnTo>
                    <a:lnTo>
                      <a:pt x="708" y="520"/>
                    </a:lnTo>
                    <a:lnTo>
                      <a:pt x="704" y="512"/>
                    </a:lnTo>
                    <a:lnTo>
                      <a:pt x="698" y="504"/>
                    </a:lnTo>
                    <a:lnTo>
                      <a:pt x="692" y="498"/>
                    </a:lnTo>
                    <a:lnTo>
                      <a:pt x="686" y="491"/>
                    </a:lnTo>
                    <a:lnTo>
                      <a:pt x="681" y="483"/>
                    </a:lnTo>
                    <a:lnTo>
                      <a:pt x="675" y="477"/>
                    </a:lnTo>
                    <a:lnTo>
                      <a:pt x="669" y="472"/>
                    </a:lnTo>
                    <a:lnTo>
                      <a:pt x="663" y="466"/>
                    </a:lnTo>
                    <a:lnTo>
                      <a:pt x="658" y="460"/>
                    </a:lnTo>
                    <a:lnTo>
                      <a:pt x="652" y="454"/>
                    </a:lnTo>
                    <a:lnTo>
                      <a:pt x="646" y="449"/>
                    </a:lnTo>
                    <a:lnTo>
                      <a:pt x="639" y="443"/>
                    </a:lnTo>
                    <a:lnTo>
                      <a:pt x="633" y="437"/>
                    </a:lnTo>
                    <a:lnTo>
                      <a:pt x="627" y="433"/>
                    </a:lnTo>
                    <a:lnTo>
                      <a:pt x="621" y="427"/>
                    </a:lnTo>
                    <a:lnTo>
                      <a:pt x="616" y="424"/>
                    </a:lnTo>
                    <a:lnTo>
                      <a:pt x="608" y="420"/>
                    </a:lnTo>
                    <a:lnTo>
                      <a:pt x="602" y="416"/>
                    </a:lnTo>
                    <a:lnTo>
                      <a:pt x="596" y="412"/>
                    </a:lnTo>
                    <a:lnTo>
                      <a:pt x="591" y="408"/>
                    </a:lnTo>
                    <a:lnTo>
                      <a:pt x="583" y="406"/>
                    </a:lnTo>
                    <a:lnTo>
                      <a:pt x="577" y="403"/>
                    </a:lnTo>
                    <a:lnTo>
                      <a:pt x="571" y="401"/>
                    </a:lnTo>
                    <a:lnTo>
                      <a:pt x="566" y="397"/>
                    </a:lnTo>
                    <a:lnTo>
                      <a:pt x="560" y="395"/>
                    </a:lnTo>
                    <a:lnTo>
                      <a:pt x="554" y="393"/>
                    </a:lnTo>
                    <a:lnTo>
                      <a:pt x="548" y="393"/>
                    </a:lnTo>
                    <a:lnTo>
                      <a:pt x="541" y="391"/>
                    </a:lnTo>
                    <a:lnTo>
                      <a:pt x="535" y="389"/>
                    </a:lnTo>
                    <a:lnTo>
                      <a:pt x="529" y="389"/>
                    </a:lnTo>
                    <a:lnTo>
                      <a:pt x="357" y="0"/>
                    </a:lnTo>
                    <a:lnTo>
                      <a:pt x="249" y="9"/>
                    </a:lnTo>
                    <a:lnTo>
                      <a:pt x="23" y="71"/>
                    </a:lnTo>
                    <a:lnTo>
                      <a:pt x="111" y="443"/>
                    </a:lnTo>
                    <a:lnTo>
                      <a:pt x="99" y="454"/>
                    </a:lnTo>
                    <a:lnTo>
                      <a:pt x="88" y="468"/>
                    </a:lnTo>
                    <a:lnTo>
                      <a:pt x="78" y="481"/>
                    </a:lnTo>
                    <a:lnTo>
                      <a:pt x="67" y="495"/>
                    </a:lnTo>
                    <a:lnTo>
                      <a:pt x="59" y="508"/>
                    </a:lnTo>
                    <a:lnTo>
                      <a:pt x="50" y="523"/>
                    </a:lnTo>
                    <a:lnTo>
                      <a:pt x="42" y="537"/>
                    </a:lnTo>
                    <a:lnTo>
                      <a:pt x="34" y="552"/>
                    </a:lnTo>
                    <a:lnTo>
                      <a:pt x="28" y="568"/>
                    </a:lnTo>
                    <a:lnTo>
                      <a:pt x="23" y="585"/>
                    </a:lnTo>
                    <a:lnTo>
                      <a:pt x="17" y="600"/>
                    </a:lnTo>
                    <a:lnTo>
                      <a:pt x="13" y="615"/>
                    </a:lnTo>
                    <a:lnTo>
                      <a:pt x="9" y="633"/>
                    </a:lnTo>
                    <a:lnTo>
                      <a:pt x="5" y="650"/>
                    </a:lnTo>
                    <a:lnTo>
                      <a:pt x="3" y="665"/>
                    </a:lnTo>
                    <a:lnTo>
                      <a:pt x="2" y="683"/>
                    </a:lnTo>
                    <a:lnTo>
                      <a:pt x="0" y="700"/>
                    </a:lnTo>
                    <a:lnTo>
                      <a:pt x="0" y="717"/>
                    </a:lnTo>
                    <a:lnTo>
                      <a:pt x="0" y="734"/>
                    </a:lnTo>
                    <a:lnTo>
                      <a:pt x="2" y="752"/>
                    </a:lnTo>
                    <a:lnTo>
                      <a:pt x="3" y="769"/>
                    </a:lnTo>
                    <a:lnTo>
                      <a:pt x="5" y="786"/>
                    </a:lnTo>
                    <a:lnTo>
                      <a:pt x="9" y="803"/>
                    </a:lnTo>
                    <a:lnTo>
                      <a:pt x="13" y="821"/>
                    </a:lnTo>
                    <a:lnTo>
                      <a:pt x="17" y="838"/>
                    </a:lnTo>
                    <a:lnTo>
                      <a:pt x="23" y="855"/>
                    </a:lnTo>
                    <a:lnTo>
                      <a:pt x="28" y="873"/>
                    </a:lnTo>
                    <a:lnTo>
                      <a:pt x="36" y="890"/>
                    </a:lnTo>
                    <a:lnTo>
                      <a:pt x="44" y="905"/>
                    </a:lnTo>
                    <a:lnTo>
                      <a:pt x="51" y="922"/>
                    </a:lnTo>
                    <a:lnTo>
                      <a:pt x="61" y="940"/>
                    </a:lnTo>
                    <a:lnTo>
                      <a:pt x="71" y="955"/>
                    </a:lnTo>
                    <a:lnTo>
                      <a:pt x="84" y="972"/>
                    </a:lnTo>
                    <a:lnTo>
                      <a:pt x="96" y="990"/>
                    </a:lnTo>
                    <a:lnTo>
                      <a:pt x="109" y="1005"/>
                    </a:lnTo>
                    <a:lnTo>
                      <a:pt x="122" y="1020"/>
                    </a:lnTo>
                    <a:lnTo>
                      <a:pt x="138" y="1036"/>
                    </a:lnTo>
                    <a:lnTo>
                      <a:pt x="153" y="1049"/>
                    </a:lnTo>
                    <a:lnTo>
                      <a:pt x="168" y="1062"/>
                    </a:lnTo>
                    <a:lnTo>
                      <a:pt x="184" y="1074"/>
                    </a:lnTo>
                    <a:lnTo>
                      <a:pt x="201" y="1086"/>
                    </a:lnTo>
                    <a:lnTo>
                      <a:pt x="218" y="1095"/>
                    </a:lnTo>
                    <a:lnTo>
                      <a:pt x="236" y="1105"/>
                    </a:lnTo>
                    <a:lnTo>
                      <a:pt x="253" y="1114"/>
                    </a:lnTo>
                    <a:lnTo>
                      <a:pt x="270" y="1122"/>
                    </a:lnTo>
                    <a:lnTo>
                      <a:pt x="289" y="1128"/>
                    </a:lnTo>
                    <a:lnTo>
                      <a:pt x="307" y="1133"/>
                    </a:lnTo>
                    <a:lnTo>
                      <a:pt x="326" y="1139"/>
                    </a:lnTo>
                    <a:lnTo>
                      <a:pt x="345" y="1143"/>
                    </a:lnTo>
                    <a:lnTo>
                      <a:pt x="364" y="1147"/>
                    </a:lnTo>
                    <a:lnTo>
                      <a:pt x="383" y="1149"/>
                    </a:lnTo>
                    <a:lnTo>
                      <a:pt x="401" y="1151"/>
                    </a:lnTo>
                    <a:lnTo>
                      <a:pt x="420" y="1151"/>
                    </a:lnTo>
                    <a:lnTo>
                      <a:pt x="439" y="1151"/>
                    </a:lnTo>
                    <a:lnTo>
                      <a:pt x="458" y="1149"/>
                    </a:lnTo>
                    <a:lnTo>
                      <a:pt x="477" y="1147"/>
                    </a:lnTo>
                    <a:lnTo>
                      <a:pt x="497" y="1143"/>
                    </a:lnTo>
                    <a:lnTo>
                      <a:pt x="514" y="1139"/>
                    </a:lnTo>
                    <a:lnTo>
                      <a:pt x="533" y="1133"/>
                    </a:lnTo>
                    <a:lnTo>
                      <a:pt x="552" y="1128"/>
                    </a:lnTo>
                    <a:lnTo>
                      <a:pt x="569" y="1120"/>
                    </a:lnTo>
                    <a:lnTo>
                      <a:pt x="587" y="1112"/>
                    </a:lnTo>
                    <a:lnTo>
                      <a:pt x="604" y="1103"/>
                    </a:lnTo>
                    <a:lnTo>
                      <a:pt x="621" y="1093"/>
                    </a:lnTo>
                    <a:lnTo>
                      <a:pt x="637" y="1082"/>
                    </a:lnTo>
                    <a:lnTo>
                      <a:pt x="654" y="1070"/>
                    </a:lnTo>
                    <a:lnTo>
                      <a:pt x="667" y="1057"/>
                    </a:lnTo>
                    <a:lnTo>
                      <a:pt x="683" y="1043"/>
                    </a:lnTo>
                    <a:lnTo>
                      <a:pt x="694" y="1030"/>
                    </a:lnTo>
                    <a:lnTo>
                      <a:pt x="708" y="1015"/>
                    </a:lnTo>
                    <a:lnTo>
                      <a:pt x="719" y="999"/>
                    </a:lnTo>
                    <a:lnTo>
                      <a:pt x="729" y="984"/>
                    </a:lnTo>
                    <a:lnTo>
                      <a:pt x="738" y="967"/>
                    </a:lnTo>
                    <a:lnTo>
                      <a:pt x="748" y="949"/>
                    </a:lnTo>
                    <a:lnTo>
                      <a:pt x="756" y="934"/>
                    </a:lnTo>
                    <a:lnTo>
                      <a:pt x="763" y="915"/>
                    </a:lnTo>
                    <a:lnTo>
                      <a:pt x="769" y="898"/>
                    </a:lnTo>
                    <a:lnTo>
                      <a:pt x="775" y="878"/>
                    </a:lnTo>
                    <a:lnTo>
                      <a:pt x="780" y="861"/>
                    </a:lnTo>
                    <a:lnTo>
                      <a:pt x="784" y="842"/>
                    </a:lnTo>
                    <a:lnTo>
                      <a:pt x="786" y="823"/>
                    </a:lnTo>
                    <a:lnTo>
                      <a:pt x="788" y="803"/>
                    </a:lnTo>
                    <a:lnTo>
                      <a:pt x="790" y="784"/>
                    </a:lnTo>
                    <a:lnTo>
                      <a:pt x="790" y="765"/>
                    </a:lnTo>
                    <a:lnTo>
                      <a:pt x="788" y="744"/>
                    </a:lnTo>
                    <a:lnTo>
                      <a:pt x="788" y="725"/>
                    </a:lnTo>
                    <a:lnTo>
                      <a:pt x="784" y="706"/>
                    </a:lnTo>
                    <a:lnTo>
                      <a:pt x="780" y="686"/>
                    </a:lnTo>
                    <a:lnTo>
                      <a:pt x="777" y="667"/>
                    </a:lnTo>
                    <a:lnTo>
                      <a:pt x="771" y="646"/>
                    </a:lnTo>
                    <a:lnTo>
                      <a:pt x="765" y="627"/>
                    </a:lnTo>
                    <a:lnTo>
                      <a:pt x="757" y="608"/>
                    </a:lnTo>
                    <a:lnTo>
                      <a:pt x="750" y="589"/>
                    </a:lnTo>
                    <a:lnTo>
                      <a:pt x="740" y="571"/>
                    </a:lnTo>
                    <a:lnTo>
                      <a:pt x="729" y="552"/>
                    </a:lnTo>
                    <a:lnTo>
                      <a:pt x="719" y="535"/>
                    </a:lnTo>
                    <a:close/>
                  </a:path>
                </a:pathLst>
              </a:custGeom>
              <a:solidFill>
                <a:srgbClr val="404040"/>
              </a:solidFill>
              <a:ln w="9525">
                <a:noFill/>
                <a:round/>
                <a:headEnd/>
                <a:tailEnd/>
              </a:ln>
            </p:spPr>
            <p:txBody>
              <a:bodyPr/>
              <a:lstStyle/>
              <a:p>
                <a:endParaRPr lang="es-CO"/>
              </a:p>
            </p:txBody>
          </p:sp>
          <p:sp>
            <p:nvSpPr>
              <p:cNvPr id="110710" name="Freeform 118"/>
              <p:cNvSpPr>
                <a:spLocks/>
              </p:cNvSpPr>
              <p:nvPr/>
            </p:nvSpPr>
            <p:spPr bwMode="auto">
              <a:xfrm>
                <a:off x="3924" y="2374"/>
                <a:ext cx="200" cy="154"/>
              </a:xfrm>
              <a:custGeom>
                <a:avLst/>
                <a:gdLst/>
                <a:ahLst/>
                <a:cxnLst>
                  <a:cxn ang="0">
                    <a:pos x="6" y="12"/>
                  </a:cxn>
                  <a:cxn ang="0">
                    <a:pos x="18" y="14"/>
                  </a:cxn>
                  <a:cxn ang="0">
                    <a:pos x="29" y="18"/>
                  </a:cxn>
                  <a:cxn ang="0">
                    <a:pos x="41" y="21"/>
                  </a:cxn>
                  <a:cxn ang="0">
                    <a:pos x="52" y="25"/>
                  </a:cxn>
                  <a:cxn ang="0">
                    <a:pos x="64" y="31"/>
                  </a:cxn>
                  <a:cxn ang="0">
                    <a:pos x="75" y="39"/>
                  </a:cxn>
                  <a:cxn ang="0">
                    <a:pos x="89" y="46"/>
                  </a:cxn>
                  <a:cxn ang="0">
                    <a:pos x="100" y="54"/>
                  </a:cxn>
                  <a:cxn ang="0">
                    <a:pos x="112" y="66"/>
                  </a:cxn>
                  <a:cxn ang="0">
                    <a:pos x="123" y="75"/>
                  </a:cxn>
                  <a:cxn ang="0">
                    <a:pos x="137" y="87"/>
                  </a:cxn>
                  <a:cxn ang="0">
                    <a:pos x="148" y="98"/>
                  </a:cxn>
                  <a:cxn ang="0">
                    <a:pos x="158" y="112"/>
                  </a:cxn>
                  <a:cxn ang="0">
                    <a:pos x="169" y="125"/>
                  </a:cxn>
                  <a:cxn ang="0">
                    <a:pos x="181" y="140"/>
                  </a:cxn>
                  <a:cxn ang="0">
                    <a:pos x="190" y="154"/>
                  </a:cxn>
                  <a:cxn ang="0">
                    <a:pos x="196" y="140"/>
                  </a:cxn>
                  <a:cxn ang="0">
                    <a:pos x="185" y="125"/>
                  </a:cxn>
                  <a:cxn ang="0">
                    <a:pos x="173" y="110"/>
                  </a:cxn>
                  <a:cxn ang="0">
                    <a:pos x="163" y="96"/>
                  </a:cxn>
                  <a:cxn ang="0">
                    <a:pos x="150" y="85"/>
                  </a:cxn>
                  <a:cxn ang="0">
                    <a:pos x="139" y="71"/>
                  </a:cxn>
                  <a:cxn ang="0">
                    <a:pos x="127" y="60"/>
                  </a:cxn>
                  <a:cxn ang="0">
                    <a:pos x="114" y="50"/>
                  </a:cxn>
                  <a:cxn ang="0">
                    <a:pos x="102" y="41"/>
                  </a:cxn>
                  <a:cxn ang="0">
                    <a:pos x="89" y="31"/>
                  </a:cxn>
                  <a:cxn ang="0">
                    <a:pos x="75" y="23"/>
                  </a:cxn>
                  <a:cxn ang="0">
                    <a:pos x="64" y="18"/>
                  </a:cxn>
                  <a:cxn ang="0">
                    <a:pos x="50" y="12"/>
                  </a:cxn>
                  <a:cxn ang="0">
                    <a:pos x="39" y="6"/>
                  </a:cxn>
                  <a:cxn ang="0">
                    <a:pos x="25" y="2"/>
                  </a:cxn>
                  <a:cxn ang="0">
                    <a:pos x="14" y="0"/>
                  </a:cxn>
                  <a:cxn ang="0">
                    <a:pos x="12" y="4"/>
                  </a:cxn>
                  <a:cxn ang="0">
                    <a:pos x="6" y="0"/>
                  </a:cxn>
                  <a:cxn ang="0">
                    <a:pos x="2" y="0"/>
                  </a:cxn>
                  <a:cxn ang="0">
                    <a:pos x="0" y="4"/>
                  </a:cxn>
                  <a:cxn ang="0">
                    <a:pos x="0" y="8"/>
                  </a:cxn>
                  <a:cxn ang="0">
                    <a:pos x="2" y="10"/>
                  </a:cxn>
                  <a:cxn ang="0">
                    <a:pos x="4" y="12"/>
                  </a:cxn>
                  <a:cxn ang="0">
                    <a:pos x="0" y="10"/>
                  </a:cxn>
                </a:cxnLst>
                <a:rect l="0" t="0" r="r" b="b"/>
                <a:pathLst>
                  <a:path w="200" h="154">
                    <a:moveTo>
                      <a:pt x="0" y="10"/>
                    </a:moveTo>
                    <a:lnTo>
                      <a:pt x="6" y="12"/>
                    </a:lnTo>
                    <a:lnTo>
                      <a:pt x="12" y="14"/>
                    </a:lnTo>
                    <a:lnTo>
                      <a:pt x="18" y="14"/>
                    </a:lnTo>
                    <a:lnTo>
                      <a:pt x="23" y="16"/>
                    </a:lnTo>
                    <a:lnTo>
                      <a:pt x="29" y="18"/>
                    </a:lnTo>
                    <a:lnTo>
                      <a:pt x="35" y="20"/>
                    </a:lnTo>
                    <a:lnTo>
                      <a:pt x="41" y="21"/>
                    </a:lnTo>
                    <a:lnTo>
                      <a:pt x="46" y="23"/>
                    </a:lnTo>
                    <a:lnTo>
                      <a:pt x="52" y="25"/>
                    </a:lnTo>
                    <a:lnTo>
                      <a:pt x="58" y="29"/>
                    </a:lnTo>
                    <a:lnTo>
                      <a:pt x="64" y="31"/>
                    </a:lnTo>
                    <a:lnTo>
                      <a:pt x="69" y="35"/>
                    </a:lnTo>
                    <a:lnTo>
                      <a:pt x="75" y="39"/>
                    </a:lnTo>
                    <a:lnTo>
                      <a:pt x="83" y="43"/>
                    </a:lnTo>
                    <a:lnTo>
                      <a:pt x="89" y="46"/>
                    </a:lnTo>
                    <a:lnTo>
                      <a:pt x="94" y="50"/>
                    </a:lnTo>
                    <a:lnTo>
                      <a:pt x="100" y="54"/>
                    </a:lnTo>
                    <a:lnTo>
                      <a:pt x="106" y="60"/>
                    </a:lnTo>
                    <a:lnTo>
                      <a:pt x="112" y="66"/>
                    </a:lnTo>
                    <a:lnTo>
                      <a:pt x="117" y="69"/>
                    </a:lnTo>
                    <a:lnTo>
                      <a:pt x="123" y="75"/>
                    </a:lnTo>
                    <a:lnTo>
                      <a:pt x="131" y="81"/>
                    </a:lnTo>
                    <a:lnTo>
                      <a:pt x="137" y="87"/>
                    </a:lnTo>
                    <a:lnTo>
                      <a:pt x="142" y="92"/>
                    </a:lnTo>
                    <a:lnTo>
                      <a:pt x="148" y="98"/>
                    </a:lnTo>
                    <a:lnTo>
                      <a:pt x="154" y="106"/>
                    </a:lnTo>
                    <a:lnTo>
                      <a:pt x="158" y="112"/>
                    </a:lnTo>
                    <a:lnTo>
                      <a:pt x="163" y="119"/>
                    </a:lnTo>
                    <a:lnTo>
                      <a:pt x="169" y="125"/>
                    </a:lnTo>
                    <a:lnTo>
                      <a:pt x="175" y="133"/>
                    </a:lnTo>
                    <a:lnTo>
                      <a:pt x="181" y="140"/>
                    </a:lnTo>
                    <a:lnTo>
                      <a:pt x="185" y="146"/>
                    </a:lnTo>
                    <a:lnTo>
                      <a:pt x="190" y="154"/>
                    </a:lnTo>
                    <a:lnTo>
                      <a:pt x="200" y="148"/>
                    </a:lnTo>
                    <a:lnTo>
                      <a:pt x="196" y="140"/>
                    </a:lnTo>
                    <a:lnTo>
                      <a:pt x="190" y="133"/>
                    </a:lnTo>
                    <a:lnTo>
                      <a:pt x="185" y="125"/>
                    </a:lnTo>
                    <a:lnTo>
                      <a:pt x="179" y="117"/>
                    </a:lnTo>
                    <a:lnTo>
                      <a:pt x="173" y="110"/>
                    </a:lnTo>
                    <a:lnTo>
                      <a:pt x="169" y="104"/>
                    </a:lnTo>
                    <a:lnTo>
                      <a:pt x="163" y="96"/>
                    </a:lnTo>
                    <a:lnTo>
                      <a:pt x="156" y="91"/>
                    </a:lnTo>
                    <a:lnTo>
                      <a:pt x="150" y="85"/>
                    </a:lnTo>
                    <a:lnTo>
                      <a:pt x="144" y="77"/>
                    </a:lnTo>
                    <a:lnTo>
                      <a:pt x="139" y="71"/>
                    </a:lnTo>
                    <a:lnTo>
                      <a:pt x="133" y="66"/>
                    </a:lnTo>
                    <a:lnTo>
                      <a:pt x="127" y="60"/>
                    </a:lnTo>
                    <a:lnTo>
                      <a:pt x="121" y="56"/>
                    </a:lnTo>
                    <a:lnTo>
                      <a:pt x="114" y="50"/>
                    </a:lnTo>
                    <a:lnTo>
                      <a:pt x="108" y="44"/>
                    </a:lnTo>
                    <a:lnTo>
                      <a:pt x="102" y="41"/>
                    </a:lnTo>
                    <a:lnTo>
                      <a:pt x="94" y="35"/>
                    </a:lnTo>
                    <a:lnTo>
                      <a:pt x="89" y="31"/>
                    </a:lnTo>
                    <a:lnTo>
                      <a:pt x="83" y="27"/>
                    </a:lnTo>
                    <a:lnTo>
                      <a:pt x="75" y="23"/>
                    </a:lnTo>
                    <a:lnTo>
                      <a:pt x="69" y="20"/>
                    </a:lnTo>
                    <a:lnTo>
                      <a:pt x="64" y="18"/>
                    </a:lnTo>
                    <a:lnTo>
                      <a:pt x="58" y="14"/>
                    </a:lnTo>
                    <a:lnTo>
                      <a:pt x="50" y="12"/>
                    </a:lnTo>
                    <a:lnTo>
                      <a:pt x="45" y="8"/>
                    </a:lnTo>
                    <a:lnTo>
                      <a:pt x="39" y="6"/>
                    </a:lnTo>
                    <a:lnTo>
                      <a:pt x="31" y="4"/>
                    </a:lnTo>
                    <a:lnTo>
                      <a:pt x="25" y="2"/>
                    </a:lnTo>
                    <a:lnTo>
                      <a:pt x="20" y="2"/>
                    </a:lnTo>
                    <a:lnTo>
                      <a:pt x="14" y="0"/>
                    </a:lnTo>
                    <a:lnTo>
                      <a:pt x="8" y="0"/>
                    </a:lnTo>
                    <a:lnTo>
                      <a:pt x="12" y="4"/>
                    </a:lnTo>
                    <a:lnTo>
                      <a:pt x="8" y="0"/>
                    </a:lnTo>
                    <a:lnTo>
                      <a:pt x="6" y="0"/>
                    </a:lnTo>
                    <a:lnTo>
                      <a:pt x="4" y="0"/>
                    </a:lnTo>
                    <a:lnTo>
                      <a:pt x="2" y="0"/>
                    </a:lnTo>
                    <a:lnTo>
                      <a:pt x="2" y="2"/>
                    </a:lnTo>
                    <a:lnTo>
                      <a:pt x="0" y="4"/>
                    </a:lnTo>
                    <a:lnTo>
                      <a:pt x="0" y="6"/>
                    </a:lnTo>
                    <a:lnTo>
                      <a:pt x="0" y="8"/>
                    </a:lnTo>
                    <a:lnTo>
                      <a:pt x="0" y="10"/>
                    </a:lnTo>
                    <a:lnTo>
                      <a:pt x="2" y="10"/>
                    </a:lnTo>
                    <a:lnTo>
                      <a:pt x="2" y="12"/>
                    </a:lnTo>
                    <a:lnTo>
                      <a:pt x="4" y="12"/>
                    </a:lnTo>
                    <a:lnTo>
                      <a:pt x="6" y="12"/>
                    </a:lnTo>
                    <a:lnTo>
                      <a:pt x="0" y="10"/>
                    </a:lnTo>
                    <a:close/>
                  </a:path>
                </a:pathLst>
              </a:custGeom>
              <a:solidFill>
                <a:srgbClr val="000000"/>
              </a:solidFill>
              <a:ln w="9525">
                <a:noFill/>
                <a:round/>
                <a:headEnd/>
                <a:tailEnd/>
              </a:ln>
            </p:spPr>
            <p:txBody>
              <a:bodyPr/>
              <a:lstStyle/>
              <a:p>
                <a:endParaRPr lang="es-CO"/>
              </a:p>
            </p:txBody>
          </p:sp>
          <p:sp>
            <p:nvSpPr>
              <p:cNvPr id="110711" name="Freeform 119"/>
              <p:cNvSpPr>
                <a:spLocks/>
              </p:cNvSpPr>
              <p:nvPr/>
            </p:nvSpPr>
            <p:spPr bwMode="auto">
              <a:xfrm>
                <a:off x="3750" y="1983"/>
                <a:ext cx="186" cy="401"/>
              </a:xfrm>
              <a:custGeom>
                <a:avLst/>
                <a:gdLst/>
                <a:ahLst/>
                <a:cxnLst>
                  <a:cxn ang="0">
                    <a:pos x="8" y="13"/>
                  </a:cxn>
                  <a:cxn ang="0">
                    <a:pos x="2" y="10"/>
                  </a:cxn>
                  <a:cxn ang="0">
                    <a:pos x="174" y="401"/>
                  </a:cxn>
                  <a:cxn ang="0">
                    <a:pos x="186" y="395"/>
                  </a:cxn>
                  <a:cxn ang="0">
                    <a:pos x="13" y="4"/>
                  </a:cxn>
                  <a:cxn ang="0">
                    <a:pos x="6" y="0"/>
                  </a:cxn>
                  <a:cxn ang="0">
                    <a:pos x="13" y="4"/>
                  </a:cxn>
                  <a:cxn ang="0">
                    <a:pos x="11" y="4"/>
                  </a:cxn>
                  <a:cxn ang="0">
                    <a:pos x="11" y="2"/>
                  </a:cxn>
                  <a:cxn ang="0">
                    <a:pos x="9" y="2"/>
                  </a:cxn>
                  <a:cxn ang="0">
                    <a:pos x="9" y="0"/>
                  </a:cxn>
                  <a:cxn ang="0">
                    <a:pos x="8" y="0"/>
                  </a:cxn>
                  <a:cxn ang="0">
                    <a:pos x="6" y="0"/>
                  </a:cxn>
                  <a:cxn ang="0">
                    <a:pos x="6" y="2"/>
                  </a:cxn>
                  <a:cxn ang="0">
                    <a:pos x="4" y="2"/>
                  </a:cxn>
                  <a:cxn ang="0">
                    <a:pos x="2" y="2"/>
                  </a:cxn>
                  <a:cxn ang="0">
                    <a:pos x="2" y="4"/>
                  </a:cxn>
                  <a:cxn ang="0">
                    <a:pos x="2" y="6"/>
                  </a:cxn>
                  <a:cxn ang="0">
                    <a:pos x="0" y="6"/>
                  </a:cxn>
                  <a:cxn ang="0">
                    <a:pos x="0" y="8"/>
                  </a:cxn>
                  <a:cxn ang="0">
                    <a:pos x="2" y="8"/>
                  </a:cxn>
                  <a:cxn ang="0">
                    <a:pos x="2" y="10"/>
                  </a:cxn>
                  <a:cxn ang="0">
                    <a:pos x="8" y="13"/>
                  </a:cxn>
                </a:cxnLst>
                <a:rect l="0" t="0" r="r" b="b"/>
                <a:pathLst>
                  <a:path w="186" h="401">
                    <a:moveTo>
                      <a:pt x="8" y="13"/>
                    </a:moveTo>
                    <a:lnTo>
                      <a:pt x="2" y="10"/>
                    </a:lnTo>
                    <a:lnTo>
                      <a:pt x="174" y="401"/>
                    </a:lnTo>
                    <a:lnTo>
                      <a:pt x="186" y="395"/>
                    </a:lnTo>
                    <a:lnTo>
                      <a:pt x="13" y="4"/>
                    </a:lnTo>
                    <a:lnTo>
                      <a:pt x="6" y="0"/>
                    </a:lnTo>
                    <a:lnTo>
                      <a:pt x="13" y="4"/>
                    </a:lnTo>
                    <a:lnTo>
                      <a:pt x="11" y="4"/>
                    </a:lnTo>
                    <a:lnTo>
                      <a:pt x="11" y="2"/>
                    </a:lnTo>
                    <a:lnTo>
                      <a:pt x="9" y="2"/>
                    </a:lnTo>
                    <a:lnTo>
                      <a:pt x="9" y="0"/>
                    </a:lnTo>
                    <a:lnTo>
                      <a:pt x="8" y="0"/>
                    </a:lnTo>
                    <a:lnTo>
                      <a:pt x="6" y="0"/>
                    </a:lnTo>
                    <a:lnTo>
                      <a:pt x="6" y="2"/>
                    </a:lnTo>
                    <a:lnTo>
                      <a:pt x="4" y="2"/>
                    </a:lnTo>
                    <a:lnTo>
                      <a:pt x="2" y="2"/>
                    </a:lnTo>
                    <a:lnTo>
                      <a:pt x="2" y="4"/>
                    </a:lnTo>
                    <a:lnTo>
                      <a:pt x="2" y="6"/>
                    </a:lnTo>
                    <a:lnTo>
                      <a:pt x="0" y="6"/>
                    </a:lnTo>
                    <a:lnTo>
                      <a:pt x="0" y="8"/>
                    </a:lnTo>
                    <a:lnTo>
                      <a:pt x="2" y="8"/>
                    </a:lnTo>
                    <a:lnTo>
                      <a:pt x="2" y="10"/>
                    </a:lnTo>
                    <a:lnTo>
                      <a:pt x="8" y="13"/>
                    </a:lnTo>
                    <a:close/>
                  </a:path>
                </a:pathLst>
              </a:custGeom>
              <a:solidFill>
                <a:srgbClr val="000000"/>
              </a:solidFill>
              <a:ln w="9525">
                <a:noFill/>
                <a:round/>
                <a:headEnd/>
                <a:tailEnd/>
              </a:ln>
            </p:spPr>
            <p:txBody>
              <a:bodyPr/>
              <a:lstStyle/>
              <a:p>
                <a:endParaRPr lang="es-CO"/>
              </a:p>
            </p:txBody>
          </p:sp>
          <p:sp>
            <p:nvSpPr>
              <p:cNvPr id="110712" name="Freeform 120"/>
              <p:cNvSpPr>
                <a:spLocks/>
              </p:cNvSpPr>
              <p:nvPr/>
            </p:nvSpPr>
            <p:spPr bwMode="auto">
              <a:xfrm>
                <a:off x="3644" y="1983"/>
                <a:ext cx="114" cy="23"/>
              </a:xfrm>
              <a:custGeom>
                <a:avLst/>
                <a:gdLst/>
                <a:ahLst/>
                <a:cxnLst>
                  <a:cxn ang="0">
                    <a:pos x="8" y="23"/>
                  </a:cxn>
                  <a:cxn ang="0">
                    <a:pos x="6" y="23"/>
                  </a:cxn>
                  <a:cxn ang="0">
                    <a:pos x="114" y="13"/>
                  </a:cxn>
                  <a:cxn ang="0">
                    <a:pos x="112" y="0"/>
                  </a:cxn>
                  <a:cxn ang="0">
                    <a:pos x="6" y="11"/>
                  </a:cxn>
                  <a:cxn ang="0">
                    <a:pos x="4" y="11"/>
                  </a:cxn>
                  <a:cxn ang="0">
                    <a:pos x="6" y="11"/>
                  </a:cxn>
                  <a:cxn ang="0">
                    <a:pos x="4" y="11"/>
                  </a:cxn>
                  <a:cxn ang="0">
                    <a:pos x="2" y="11"/>
                  </a:cxn>
                  <a:cxn ang="0">
                    <a:pos x="2" y="13"/>
                  </a:cxn>
                  <a:cxn ang="0">
                    <a:pos x="0" y="13"/>
                  </a:cxn>
                  <a:cxn ang="0">
                    <a:pos x="0" y="15"/>
                  </a:cxn>
                  <a:cxn ang="0">
                    <a:pos x="0" y="17"/>
                  </a:cxn>
                  <a:cxn ang="0">
                    <a:pos x="0" y="19"/>
                  </a:cxn>
                  <a:cxn ang="0">
                    <a:pos x="0" y="21"/>
                  </a:cxn>
                  <a:cxn ang="0">
                    <a:pos x="2" y="21"/>
                  </a:cxn>
                  <a:cxn ang="0">
                    <a:pos x="2" y="23"/>
                  </a:cxn>
                  <a:cxn ang="0">
                    <a:pos x="4" y="23"/>
                  </a:cxn>
                  <a:cxn ang="0">
                    <a:pos x="6" y="23"/>
                  </a:cxn>
                  <a:cxn ang="0">
                    <a:pos x="8" y="23"/>
                  </a:cxn>
                </a:cxnLst>
                <a:rect l="0" t="0" r="r" b="b"/>
                <a:pathLst>
                  <a:path w="114" h="23">
                    <a:moveTo>
                      <a:pt x="8" y="23"/>
                    </a:moveTo>
                    <a:lnTo>
                      <a:pt x="6" y="23"/>
                    </a:lnTo>
                    <a:lnTo>
                      <a:pt x="114" y="13"/>
                    </a:lnTo>
                    <a:lnTo>
                      <a:pt x="112" y="0"/>
                    </a:lnTo>
                    <a:lnTo>
                      <a:pt x="6" y="11"/>
                    </a:lnTo>
                    <a:lnTo>
                      <a:pt x="4" y="11"/>
                    </a:lnTo>
                    <a:lnTo>
                      <a:pt x="6" y="11"/>
                    </a:lnTo>
                    <a:lnTo>
                      <a:pt x="4" y="11"/>
                    </a:lnTo>
                    <a:lnTo>
                      <a:pt x="2" y="11"/>
                    </a:lnTo>
                    <a:lnTo>
                      <a:pt x="2" y="13"/>
                    </a:lnTo>
                    <a:lnTo>
                      <a:pt x="0" y="13"/>
                    </a:lnTo>
                    <a:lnTo>
                      <a:pt x="0" y="15"/>
                    </a:lnTo>
                    <a:lnTo>
                      <a:pt x="0" y="17"/>
                    </a:lnTo>
                    <a:lnTo>
                      <a:pt x="0" y="19"/>
                    </a:lnTo>
                    <a:lnTo>
                      <a:pt x="0" y="21"/>
                    </a:lnTo>
                    <a:lnTo>
                      <a:pt x="2" y="21"/>
                    </a:lnTo>
                    <a:lnTo>
                      <a:pt x="2" y="23"/>
                    </a:lnTo>
                    <a:lnTo>
                      <a:pt x="4" y="23"/>
                    </a:lnTo>
                    <a:lnTo>
                      <a:pt x="6" y="23"/>
                    </a:lnTo>
                    <a:lnTo>
                      <a:pt x="8" y="23"/>
                    </a:lnTo>
                    <a:close/>
                  </a:path>
                </a:pathLst>
              </a:custGeom>
              <a:solidFill>
                <a:srgbClr val="000000"/>
              </a:solidFill>
              <a:ln w="9525">
                <a:noFill/>
                <a:round/>
                <a:headEnd/>
                <a:tailEnd/>
              </a:ln>
            </p:spPr>
            <p:txBody>
              <a:bodyPr/>
              <a:lstStyle/>
              <a:p>
                <a:endParaRPr lang="es-CO"/>
              </a:p>
            </p:txBody>
          </p:sp>
          <p:sp>
            <p:nvSpPr>
              <p:cNvPr id="110713" name="Freeform 121"/>
              <p:cNvSpPr>
                <a:spLocks/>
              </p:cNvSpPr>
              <p:nvPr/>
            </p:nvSpPr>
            <p:spPr bwMode="auto">
              <a:xfrm>
                <a:off x="3418" y="1994"/>
                <a:ext cx="234" cy="73"/>
              </a:xfrm>
              <a:custGeom>
                <a:avLst/>
                <a:gdLst/>
                <a:ahLst/>
                <a:cxnLst>
                  <a:cxn ang="0">
                    <a:pos x="11" y="66"/>
                  </a:cxn>
                  <a:cxn ang="0">
                    <a:pos x="8" y="73"/>
                  </a:cxn>
                  <a:cxn ang="0">
                    <a:pos x="234" y="12"/>
                  </a:cxn>
                  <a:cxn ang="0">
                    <a:pos x="230" y="0"/>
                  </a:cxn>
                  <a:cxn ang="0">
                    <a:pos x="4" y="60"/>
                  </a:cxn>
                  <a:cxn ang="0">
                    <a:pos x="0" y="68"/>
                  </a:cxn>
                  <a:cxn ang="0">
                    <a:pos x="4" y="60"/>
                  </a:cxn>
                  <a:cxn ang="0">
                    <a:pos x="2" y="62"/>
                  </a:cxn>
                  <a:cxn ang="0">
                    <a:pos x="0" y="62"/>
                  </a:cxn>
                  <a:cxn ang="0">
                    <a:pos x="0" y="64"/>
                  </a:cxn>
                  <a:cxn ang="0">
                    <a:pos x="0" y="66"/>
                  </a:cxn>
                  <a:cxn ang="0">
                    <a:pos x="0" y="68"/>
                  </a:cxn>
                  <a:cxn ang="0">
                    <a:pos x="0" y="70"/>
                  </a:cxn>
                  <a:cxn ang="0">
                    <a:pos x="0" y="71"/>
                  </a:cxn>
                  <a:cxn ang="0">
                    <a:pos x="2" y="71"/>
                  </a:cxn>
                  <a:cxn ang="0">
                    <a:pos x="2" y="73"/>
                  </a:cxn>
                  <a:cxn ang="0">
                    <a:pos x="4" y="73"/>
                  </a:cxn>
                  <a:cxn ang="0">
                    <a:pos x="6" y="73"/>
                  </a:cxn>
                  <a:cxn ang="0">
                    <a:pos x="8" y="73"/>
                  </a:cxn>
                  <a:cxn ang="0">
                    <a:pos x="11" y="66"/>
                  </a:cxn>
                </a:cxnLst>
                <a:rect l="0" t="0" r="r" b="b"/>
                <a:pathLst>
                  <a:path w="234" h="73">
                    <a:moveTo>
                      <a:pt x="11" y="66"/>
                    </a:moveTo>
                    <a:lnTo>
                      <a:pt x="8" y="73"/>
                    </a:lnTo>
                    <a:lnTo>
                      <a:pt x="234" y="12"/>
                    </a:lnTo>
                    <a:lnTo>
                      <a:pt x="230" y="0"/>
                    </a:lnTo>
                    <a:lnTo>
                      <a:pt x="4" y="60"/>
                    </a:lnTo>
                    <a:lnTo>
                      <a:pt x="0" y="68"/>
                    </a:lnTo>
                    <a:lnTo>
                      <a:pt x="4" y="60"/>
                    </a:lnTo>
                    <a:lnTo>
                      <a:pt x="2" y="62"/>
                    </a:lnTo>
                    <a:lnTo>
                      <a:pt x="0" y="62"/>
                    </a:lnTo>
                    <a:lnTo>
                      <a:pt x="0" y="64"/>
                    </a:lnTo>
                    <a:lnTo>
                      <a:pt x="0" y="66"/>
                    </a:lnTo>
                    <a:lnTo>
                      <a:pt x="0" y="68"/>
                    </a:lnTo>
                    <a:lnTo>
                      <a:pt x="0" y="70"/>
                    </a:lnTo>
                    <a:lnTo>
                      <a:pt x="0" y="71"/>
                    </a:lnTo>
                    <a:lnTo>
                      <a:pt x="2" y="71"/>
                    </a:lnTo>
                    <a:lnTo>
                      <a:pt x="2" y="73"/>
                    </a:lnTo>
                    <a:lnTo>
                      <a:pt x="4" y="73"/>
                    </a:lnTo>
                    <a:lnTo>
                      <a:pt x="6" y="73"/>
                    </a:lnTo>
                    <a:lnTo>
                      <a:pt x="8" y="73"/>
                    </a:lnTo>
                    <a:lnTo>
                      <a:pt x="11" y="66"/>
                    </a:lnTo>
                    <a:close/>
                  </a:path>
                </a:pathLst>
              </a:custGeom>
              <a:solidFill>
                <a:srgbClr val="000000"/>
              </a:solidFill>
              <a:ln w="9525">
                <a:noFill/>
                <a:round/>
                <a:headEnd/>
                <a:tailEnd/>
              </a:ln>
            </p:spPr>
            <p:txBody>
              <a:bodyPr/>
              <a:lstStyle/>
              <a:p>
                <a:endParaRPr lang="es-CO"/>
              </a:p>
            </p:txBody>
          </p:sp>
          <p:sp>
            <p:nvSpPr>
              <p:cNvPr id="110714" name="Freeform 122"/>
              <p:cNvSpPr>
                <a:spLocks/>
              </p:cNvSpPr>
              <p:nvPr/>
            </p:nvSpPr>
            <p:spPr bwMode="auto">
              <a:xfrm>
                <a:off x="3418" y="2060"/>
                <a:ext cx="100" cy="380"/>
              </a:xfrm>
              <a:custGeom>
                <a:avLst/>
                <a:gdLst/>
                <a:ahLst/>
                <a:cxnLst>
                  <a:cxn ang="0">
                    <a:pos x="98" y="378"/>
                  </a:cxn>
                  <a:cxn ang="0">
                    <a:pos x="100" y="372"/>
                  </a:cxn>
                  <a:cxn ang="0">
                    <a:pos x="11" y="0"/>
                  </a:cxn>
                  <a:cxn ang="0">
                    <a:pos x="0" y="2"/>
                  </a:cxn>
                  <a:cxn ang="0">
                    <a:pos x="88" y="376"/>
                  </a:cxn>
                  <a:cxn ang="0">
                    <a:pos x="90" y="368"/>
                  </a:cxn>
                  <a:cxn ang="0">
                    <a:pos x="88" y="376"/>
                  </a:cxn>
                  <a:cxn ang="0">
                    <a:pos x="88" y="378"/>
                  </a:cxn>
                  <a:cxn ang="0">
                    <a:pos x="90" y="378"/>
                  </a:cxn>
                  <a:cxn ang="0">
                    <a:pos x="90" y="380"/>
                  </a:cxn>
                  <a:cxn ang="0">
                    <a:pos x="92" y="380"/>
                  </a:cxn>
                  <a:cxn ang="0">
                    <a:pos x="94" y="380"/>
                  </a:cxn>
                  <a:cxn ang="0">
                    <a:pos x="96" y="380"/>
                  </a:cxn>
                  <a:cxn ang="0">
                    <a:pos x="98" y="380"/>
                  </a:cxn>
                  <a:cxn ang="0">
                    <a:pos x="98" y="378"/>
                  </a:cxn>
                  <a:cxn ang="0">
                    <a:pos x="100" y="378"/>
                  </a:cxn>
                  <a:cxn ang="0">
                    <a:pos x="100" y="376"/>
                  </a:cxn>
                  <a:cxn ang="0">
                    <a:pos x="100" y="374"/>
                  </a:cxn>
                  <a:cxn ang="0">
                    <a:pos x="100" y="372"/>
                  </a:cxn>
                  <a:cxn ang="0">
                    <a:pos x="98" y="378"/>
                  </a:cxn>
                </a:cxnLst>
                <a:rect l="0" t="0" r="r" b="b"/>
                <a:pathLst>
                  <a:path w="100" h="380">
                    <a:moveTo>
                      <a:pt x="98" y="378"/>
                    </a:moveTo>
                    <a:lnTo>
                      <a:pt x="100" y="372"/>
                    </a:lnTo>
                    <a:lnTo>
                      <a:pt x="11" y="0"/>
                    </a:lnTo>
                    <a:lnTo>
                      <a:pt x="0" y="2"/>
                    </a:lnTo>
                    <a:lnTo>
                      <a:pt x="88" y="376"/>
                    </a:lnTo>
                    <a:lnTo>
                      <a:pt x="90" y="368"/>
                    </a:lnTo>
                    <a:lnTo>
                      <a:pt x="88" y="376"/>
                    </a:lnTo>
                    <a:lnTo>
                      <a:pt x="88" y="378"/>
                    </a:lnTo>
                    <a:lnTo>
                      <a:pt x="90" y="378"/>
                    </a:lnTo>
                    <a:lnTo>
                      <a:pt x="90" y="380"/>
                    </a:lnTo>
                    <a:lnTo>
                      <a:pt x="92" y="380"/>
                    </a:lnTo>
                    <a:lnTo>
                      <a:pt x="94" y="380"/>
                    </a:lnTo>
                    <a:lnTo>
                      <a:pt x="96" y="380"/>
                    </a:lnTo>
                    <a:lnTo>
                      <a:pt x="98" y="380"/>
                    </a:lnTo>
                    <a:lnTo>
                      <a:pt x="98" y="378"/>
                    </a:lnTo>
                    <a:lnTo>
                      <a:pt x="100" y="378"/>
                    </a:lnTo>
                    <a:lnTo>
                      <a:pt x="100" y="376"/>
                    </a:lnTo>
                    <a:lnTo>
                      <a:pt x="100" y="374"/>
                    </a:lnTo>
                    <a:lnTo>
                      <a:pt x="100" y="372"/>
                    </a:lnTo>
                    <a:lnTo>
                      <a:pt x="98" y="378"/>
                    </a:lnTo>
                    <a:close/>
                  </a:path>
                </a:pathLst>
              </a:custGeom>
              <a:solidFill>
                <a:srgbClr val="000000"/>
              </a:solidFill>
              <a:ln w="9525">
                <a:noFill/>
                <a:round/>
                <a:headEnd/>
                <a:tailEnd/>
              </a:ln>
            </p:spPr>
            <p:txBody>
              <a:bodyPr/>
              <a:lstStyle/>
              <a:p>
                <a:endParaRPr lang="es-CO"/>
              </a:p>
            </p:txBody>
          </p:sp>
          <p:sp>
            <p:nvSpPr>
              <p:cNvPr id="110715" name="Freeform 123"/>
              <p:cNvSpPr>
                <a:spLocks/>
              </p:cNvSpPr>
              <p:nvPr/>
            </p:nvSpPr>
            <p:spPr bwMode="auto">
              <a:xfrm>
                <a:off x="3395" y="2428"/>
                <a:ext cx="121" cy="522"/>
              </a:xfrm>
              <a:custGeom>
                <a:avLst/>
                <a:gdLst/>
                <a:ahLst/>
                <a:cxnLst>
                  <a:cxn ang="0">
                    <a:pos x="73" y="499"/>
                  </a:cxn>
                  <a:cxn ang="0">
                    <a:pos x="56" y="466"/>
                  </a:cxn>
                  <a:cxn ang="0">
                    <a:pos x="40" y="434"/>
                  </a:cxn>
                  <a:cxn ang="0">
                    <a:pos x="29" y="399"/>
                  </a:cxn>
                  <a:cxn ang="0">
                    <a:pos x="21" y="366"/>
                  </a:cxn>
                  <a:cxn ang="0">
                    <a:pos x="15" y="332"/>
                  </a:cxn>
                  <a:cxn ang="0">
                    <a:pos x="11" y="297"/>
                  </a:cxn>
                  <a:cxn ang="0">
                    <a:pos x="11" y="263"/>
                  </a:cxn>
                  <a:cxn ang="0">
                    <a:pos x="15" y="230"/>
                  </a:cxn>
                  <a:cxn ang="0">
                    <a:pos x="21" y="198"/>
                  </a:cxn>
                  <a:cxn ang="0">
                    <a:pos x="29" y="165"/>
                  </a:cxn>
                  <a:cxn ang="0">
                    <a:pos x="40" y="134"/>
                  </a:cxn>
                  <a:cxn ang="0">
                    <a:pos x="54" y="104"/>
                  </a:cxn>
                  <a:cxn ang="0">
                    <a:pos x="69" y="75"/>
                  </a:cxn>
                  <a:cxn ang="0">
                    <a:pos x="88" y="48"/>
                  </a:cxn>
                  <a:cxn ang="0">
                    <a:pos x="109" y="21"/>
                  </a:cxn>
                  <a:cxn ang="0">
                    <a:pos x="113" y="0"/>
                  </a:cxn>
                  <a:cxn ang="0">
                    <a:pos x="88" y="27"/>
                  </a:cxn>
                  <a:cxn ang="0">
                    <a:pos x="69" y="54"/>
                  </a:cxn>
                  <a:cxn ang="0">
                    <a:pos x="50" y="83"/>
                  </a:cxn>
                  <a:cxn ang="0">
                    <a:pos x="34" y="113"/>
                  </a:cxn>
                  <a:cxn ang="0">
                    <a:pos x="23" y="144"/>
                  </a:cxn>
                  <a:cxn ang="0">
                    <a:pos x="11" y="178"/>
                  </a:cxn>
                  <a:cxn ang="0">
                    <a:pos x="6" y="211"/>
                  </a:cxn>
                  <a:cxn ang="0">
                    <a:pos x="0" y="246"/>
                  </a:cxn>
                  <a:cxn ang="0">
                    <a:pos x="0" y="280"/>
                  </a:cxn>
                  <a:cxn ang="0">
                    <a:pos x="0" y="315"/>
                  </a:cxn>
                  <a:cxn ang="0">
                    <a:pos x="6" y="351"/>
                  </a:cxn>
                  <a:cxn ang="0">
                    <a:pos x="11" y="386"/>
                  </a:cxn>
                  <a:cxn ang="0">
                    <a:pos x="23" y="420"/>
                  </a:cxn>
                  <a:cxn ang="0">
                    <a:pos x="36" y="455"/>
                  </a:cxn>
                  <a:cxn ang="0">
                    <a:pos x="52" y="489"/>
                  </a:cxn>
                  <a:cxn ang="0">
                    <a:pos x="71" y="522"/>
                  </a:cxn>
                </a:cxnLst>
                <a:rect l="0" t="0" r="r" b="b"/>
                <a:pathLst>
                  <a:path w="121" h="522">
                    <a:moveTo>
                      <a:pt x="82" y="514"/>
                    </a:moveTo>
                    <a:lnTo>
                      <a:pt x="73" y="499"/>
                    </a:lnTo>
                    <a:lnTo>
                      <a:pt x="63" y="484"/>
                    </a:lnTo>
                    <a:lnTo>
                      <a:pt x="56" y="466"/>
                    </a:lnTo>
                    <a:lnTo>
                      <a:pt x="48" y="449"/>
                    </a:lnTo>
                    <a:lnTo>
                      <a:pt x="40" y="434"/>
                    </a:lnTo>
                    <a:lnTo>
                      <a:pt x="34" y="416"/>
                    </a:lnTo>
                    <a:lnTo>
                      <a:pt x="29" y="399"/>
                    </a:lnTo>
                    <a:lnTo>
                      <a:pt x="25" y="382"/>
                    </a:lnTo>
                    <a:lnTo>
                      <a:pt x="21" y="366"/>
                    </a:lnTo>
                    <a:lnTo>
                      <a:pt x="17" y="349"/>
                    </a:lnTo>
                    <a:lnTo>
                      <a:pt x="15" y="332"/>
                    </a:lnTo>
                    <a:lnTo>
                      <a:pt x="13" y="315"/>
                    </a:lnTo>
                    <a:lnTo>
                      <a:pt x="11" y="297"/>
                    </a:lnTo>
                    <a:lnTo>
                      <a:pt x="11" y="280"/>
                    </a:lnTo>
                    <a:lnTo>
                      <a:pt x="11" y="263"/>
                    </a:lnTo>
                    <a:lnTo>
                      <a:pt x="13" y="248"/>
                    </a:lnTo>
                    <a:lnTo>
                      <a:pt x="15" y="230"/>
                    </a:lnTo>
                    <a:lnTo>
                      <a:pt x="17" y="213"/>
                    </a:lnTo>
                    <a:lnTo>
                      <a:pt x="21" y="198"/>
                    </a:lnTo>
                    <a:lnTo>
                      <a:pt x="25" y="180"/>
                    </a:lnTo>
                    <a:lnTo>
                      <a:pt x="29" y="165"/>
                    </a:lnTo>
                    <a:lnTo>
                      <a:pt x="34" y="150"/>
                    </a:lnTo>
                    <a:lnTo>
                      <a:pt x="40" y="134"/>
                    </a:lnTo>
                    <a:lnTo>
                      <a:pt x="46" y="119"/>
                    </a:lnTo>
                    <a:lnTo>
                      <a:pt x="54" y="104"/>
                    </a:lnTo>
                    <a:lnTo>
                      <a:pt x="61" y="88"/>
                    </a:lnTo>
                    <a:lnTo>
                      <a:pt x="69" y="75"/>
                    </a:lnTo>
                    <a:lnTo>
                      <a:pt x="79" y="61"/>
                    </a:lnTo>
                    <a:lnTo>
                      <a:pt x="88" y="48"/>
                    </a:lnTo>
                    <a:lnTo>
                      <a:pt x="100" y="35"/>
                    </a:lnTo>
                    <a:lnTo>
                      <a:pt x="109" y="21"/>
                    </a:lnTo>
                    <a:lnTo>
                      <a:pt x="121" y="10"/>
                    </a:lnTo>
                    <a:lnTo>
                      <a:pt x="113" y="0"/>
                    </a:lnTo>
                    <a:lnTo>
                      <a:pt x="100" y="13"/>
                    </a:lnTo>
                    <a:lnTo>
                      <a:pt x="88" y="27"/>
                    </a:lnTo>
                    <a:lnTo>
                      <a:pt x="79" y="40"/>
                    </a:lnTo>
                    <a:lnTo>
                      <a:pt x="69" y="54"/>
                    </a:lnTo>
                    <a:lnTo>
                      <a:pt x="59" y="67"/>
                    </a:lnTo>
                    <a:lnTo>
                      <a:pt x="50" y="83"/>
                    </a:lnTo>
                    <a:lnTo>
                      <a:pt x="42" y="98"/>
                    </a:lnTo>
                    <a:lnTo>
                      <a:pt x="34" y="113"/>
                    </a:lnTo>
                    <a:lnTo>
                      <a:pt x="29" y="129"/>
                    </a:lnTo>
                    <a:lnTo>
                      <a:pt x="23" y="144"/>
                    </a:lnTo>
                    <a:lnTo>
                      <a:pt x="17" y="161"/>
                    </a:lnTo>
                    <a:lnTo>
                      <a:pt x="11" y="178"/>
                    </a:lnTo>
                    <a:lnTo>
                      <a:pt x="8" y="194"/>
                    </a:lnTo>
                    <a:lnTo>
                      <a:pt x="6" y="211"/>
                    </a:lnTo>
                    <a:lnTo>
                      <a:pt x="2" y="228"/>
                    </a:lnTo>
                    <a:lnTo>
                      <a:pt x="0" y="246"/>
                    </a:lnTo>
                    <a:lnTo>
                      <a:pt x="0" y="263"/>
                    </a:lnTo>
                    <a:lnTo>
                      <a:pt x="0" y="280"/>
                    </a:lnTo>
                    <a:lnTo>
                      <a:pt x="0" y="297"/>
                    </a:lnTo>
                    <a:lnTo>
                      <a:pt x="0" y="315"/>
                    </a:lnTo>
                    <a:lnTo>
                      <a:pt x="2" y="334"/>
                    </a:lnTo>
                    <a:lnTo>
                      <a:pt x="6" y="351"/>
                    </a:lnTo>
                    <a:lnTo>
                      <a:pt x="8" y="368"/>
                    </a:lnTo>
                    <a:lnTo>
                      <a:pt x="11" y="386"/>
                    </a:lnTo>
                    <a:lnTo>
                      <a:pt x="17" y="403"/>
                    </a:lnTo>
                    <a:lnTo>
                      <a:pt x="23" y="420"/>
                    </a:lnTo>
                    <a:lnTo>
                      <a:pt x="29" y="437"/>
                    </a:lnTo>
                    <a:lnTo>
                      <a:pt x="36" y="455"/>
                    </a:lnTo>
                    <a:lnTo>
                      <a:pt x="44" y="472"/>
                    </a:lnTo>
                    <a:lnTo>
                      <a:pt x="52" y="489"/>
                    </a:lnTo>
                    <a:lnTo>
                      <a:pt x="61" y="505"/>
                    </a:lnTo>
                    <a:lnTo>
                      <a:pt x="71" y="522"/>
                    </a:lnTo>
                    <a:lnTo>
                      <a:pt x="82" y="514"/>
                    </a:lnTo>
                    <a:close/>
                  </a:path>
                </a:pathLst>
              </a:custGeom>
              <a:solidFill>
                <a:srgbClr val="000000"/>
              </a:solidFill>
              <a:ln w="9525">
                <a:noFill/>
                <a:round/>
                <a:headEnd/>
                <a:tailEnd/>
              </a:ln>
            </p:spPr>
            <p:txBody>
              <a:bodyPr/>
              <a:lstStyle/>
              <a:p>
                <a:endParaRPr lang="es-CO"/>
              </a:p>
            </p:txBody>
          </p:sp>
          <p:sp>
            <p:nvSpPr>
              <p:cNvPr id="110716" name="Freeform 124"/>
              <p:cNvSpPr>
                <a:spLocks/>
              </p:cNvSpPr>
              <p:nvPr/>
            </p:nvSpPr>
            <p:spPr bwMode="auto">
              <a:xfrm>
                <a:off x="3466" y="2942"/>
                <a:ext cx="560" cy="207"/>
              </a:xfrm>
              <a:custGeom>
                <a:avLst/>
                <a:gdLst/>
                <a:ahLst/>
                <a:cxnLst>
                  <a:cxn ang="0">
                    <a:pos x="535" y="146"/>
                  </a:cxn>
                  <a:cxn ang="0">
                    <a:pos x="503" y="163"/>
                  </a:cxn>
                  <a:cxn ang="0">
                    <a:pos x="466" y="177"/>
                  </a:cxn>
                  <a:cxn ang="0">
                    <a:pos x="430" y="186"/>
                  </a:cxn>
                  <a:cxn ang="0">
                    <a:pos x="393" y="192"/>
                  </a:cxn>
                  <a:cxn ang="0">
                    <a:pos x="355" y="194"/>
                  </a:cxn>
                  <a:cxn ang="0">
                    <a:pos x="318" y="192"/>
                  </a:cxn>
                  <a:cxn ang="0">
                    <a:pos x="280" y="186"/>
                  </a:cxn>
                  <a:cxn ang="0">
                    <a:pos x="244" y="177"/>
                  </a:cxn>
                  <a:cxn ang="0">
                    <a:pos x="209" y="165"/>
                  </a:cxn>
                  <a:cxn ang="0">
                    <a:pos x="173" y="148"/>
                  </a:cxn>
                  <a:cxn ang="0">
                    <a:pos x="140" y="129"/>
                  </a:cxn>
                  <a:cxn ang="0">
                    <a:pos x="107" y="106"/>
                  </a:cxn>
                  <a:cxn ang="0">
                    <a:pos x="77" y="79"/>
                  </a:cxn>
                  <a:cxn ang="0">
                    <a:pos x="50" y="50"/>
                  </a:cxn>
                  <a:cxn ang="0">
                    <a:pos x="23" y="17"/>
                  </a:cxn>
                  <a:cxn ang="0">
                    <a:pos x="0" y="8"/>
                  </a:cxn>
                  <a:cxn ang="0">
                    <a:pos x="27" y="42"/>
                  </a:cxn>
                  <a:cxn ang="0">
                    <a:pos x="54" y="75"/>
                  </a:cxn>
                  <a:cxn ang="0">
                    <a:pos x="84" y="102"/>
                  </a:cxn>
                  <a:cxn ang="0">
                    <a:pos x="117" y="129"/>
                  </a:cxn>
                  <a:cxn ang="0">
                    <a:pos x="150" y="150"/>
                  </a:cxn>
                  <a:cxn ang="0">
                    <a:pos x="186" y="169"/>
                  </a:cxn>
                  <a:cxn ang="0">
                    <a:pos x="222" y="182"/>
                  </a:cxn>
                  <a:cxn ang="0">
                    <a:pos x="259" y="194"/>
                  </a:cxn>
                  <a:cxn ang="0">
                    <a:pos x="297" y="202"/>
                  </a:cxn>
                  <a:cxn ang="0">
                    <a:pos x="336" y="206"/>
                  </a:cxn>
                  <a:cxn ang="0">
                    <a:pos x="374" y="206"/>
                  </a:cxn>
                  <a:cxn ang="0">
                    <a:pos x="412" y="202"/>
                  </a:cxn>
                  <a:cxn ang="0">
                    <a:pos x="451" y="194"/>
                  </a:cxn>
                  <a:cxn ang="0">
                    <a:pos x="489" y="182"/>
                  </a:cxn>
                  <a:cxn ang="0">
                    <a:pos x="526" y="167"/>
                  </a:cxn>
                  <a:cxn ang="0">
                    <a:pos x="560" y="146"/>
                  </a:cxn>
                </a:cxnLst>
                <a:rect l="0" t="0" r="r" b="b"/>
                <a:pathLst>
                  <a:path w="560" h="207">
                    <a:moveTo>
                      <a:pt x="552" y="136"/>
                    </a:moveTo>
                    <a:lnTo>
                      <a:pt x="535" y="146"/>
                    </a:lnTo>
                    <a:lnTo>
                      <a:pt x="520" y="156"/>
                    </a:lnTo>
                    <a:lnTo>
                      <a:pt x="503" y="163"/>
                    </a:lnTo>
                    <a:lnTo>
                      <a:pt x="483" y="171"/>
                    </a:lnTo>
                    <a:lnTo>
                      <a:pt x="466" y="177"/>
                    </a:lnTo>
                    <a:lnTo>
                      <a:pt x="449" y="182"/>
                    </a:lnTo>
                    <a:lnTo>
                      <a:pt x="430" y="186"/>
                    </a:lnTo>
                    <a:lnTo>
                      <a:pt x="412" y="190"/>
                    </a:lnTo>
                    <a:lnTo>
                      <a:pt x="393" y="192"/>
                    </a:lnTo>
                    <a:lnTo>
                      <a:pt x="374" y="194"/>
                    </a:lnTo>
                    <a:lnTo>
                      <a:pt x="355" y="194"/>
                    </a:lnTo>
                    <a:lnTo>
                      <a:pt x="338" y="194"/>
                    </a:lnTo>
                    <a:lnTo>
                      <a:pt x="318" y="192"/>
                    </a:lnTo>
                    <a:lnTo>
                      <a:pt x="299" y="190"/>
                    </a:lnTo>
                    <a:lnTo>
                      <a:pt x="280" y="186"/>
                    </a:lnTo>
                    <a:lnTo>
                      <a:pt x="263" y="182"/>
                    </a:lnTo>
                    <a:lnTo>
                      <a:pt x="244" y="177"/>
                    </a:lnTo>
                    <a:lnTo>
                      <a:pt x="226" y="171"/>
                    </a:lnTo>
                    <a:lnTo>
                      <a:pt x="209" y="165"/>
                    </a:lnTo>
                    <a:lnTo>
                      <a:pt x="190" y="158"/>
                    </a:lnTo>
                    <a:lnTo>
                      <a:pt x="173" y="148"/>
                    </a:lnTo>
                    <a:lnTo>
                      <a:pt x="155" y="138"/>
                    </a:lnTo>
                    <a:lnTo>
                      <a:pt x="140" y="129"/>
                    </a:lnTo>
                    <a:lnTo>
                      <a:pt x="123" y="117"/>
                    </a:lnTo>
                    <a:lnTo>
                      <a:pt x="107" y="106"/>
                    </a:lnTo>
                    <a:lnTo>
                      <a:pt x="92" y="92"/>
                    </a:lnTo>
                    <a:lnTo>
                      <a:pt x="77" y="79"/>
                    </a:lnTo>
                    <a:lnTo>
                      <a:pt x="63" y="65"/>
                    </a:lnTo>
                    <a:lnTo>
                      <a:pt x="50" y="50"/>
                    </a:lnTo>
                    <a:lnTo>
                      <a:pt x="36" y="35"/>
                    </a:lnTo>
                    <a:lnTo>
                      <a:pt x="23" y="17"/>
                    </a:lnTo>
                    <a:lnTo>
                      <a:pt x="11" y="0"/>
                    </a:lnTo>
                    <a:lnTo>
                      <a:pt x="0" y="8"/>
                    </a:lnTo>
                    <a:lnTo>
                      <a:pt x="13" y="25"/>
                    </a:lnTo>
                    <a:lnTo>
                      <a:pt x="27" y="42"/>
                    </a:lnTo>
                    <a:lnTo>
                      <a:pt x="40" y="58"/>
                    </a:lnTo>
                    <a:lnTo>
                      <a:pt x="54" y="75"/>
                    </a:lnTo>
                    <a:lnTo>
                      <a:pt x="69" y="88"/>
                    </a:lnTo>
                    <a:lnTo>
                      <a:pt x="84" y="102"/>
                    </a:lnTo>
                    <a:lnTo>
                      <a:pt x="100" y="115"/>
                    </a:lnTo>
                    <a:lnTo>
                      <a:pt x="117" y="129"/>
                    </a:lnTo>
                    <a:lnTo>
                      <a:pt x="132" y="140"/>
                    </a:lnTo>
                    <a:lnTo>
                      <a:pt x="150" y="150"/>
                    </a:lnTo>
                    <a:lnTo>
                      <a:pt x="167" y="159"/>
                    </a:lnTo>
                    <a:lnTo>
                      <a:pt x="186" y="169"/>
                    </a:lnTo>
                    <a:lnTo>
                      <a:pt x="203" y="177"/>
                    </a:lnTo>
                    <a:lnTo>
                      <a:pt x="222" y="182"/>
                    </a:lnTo>
                    <a:lnTo>
                      <a:pt x="240" y="190"/>
                    </a:lnTo>
                    <a:lnTo>
                      <a:pt x="259" y="194"/>
                    </a:lnTo>
                    <a:lnTo>
                      <a:pt x="278" y="200"/>
                    </a:lnTo>
                    <a:lnTo>
                      <a:pt x="297" y="202"/>
                    </a:lnTo>
                    <a:lnTo>
                      <a:pt x="316" y="206"/>
                    </a:lnTo>
                    <a:lnTo>
                      <a:pt x="336" y="206"/>
                    </a:lnTo>
                    <a:lnTo>
                      <a:pt x="355" y="207"/>
                    </a:lnTo>
                    <a:lnTo>
                      <a:pt x="374" y="206"/>
                    </a:lnTo>
                    <a:lnTo>
                      <a:pt x="393" y="206"/>
                    </a:lnTo>
                    <a:lnTo>
                      <a:pt x="412" y="202"/>
                    </a:lnTo>
                    <a:lnTo>
                      <a:pt x="432" y="200"/>
                    </a:lnTo>
                    <a:lnTo>
                      <a:pt x="451" y="194"/>
                    </a:lnTo>
                    <a:lnTo>
                      <a:pt x="470" y="190"/>
                    </a:lnTo>
                    <a:lnTo>
                      <a:pt x="489" y="182"/>
                    </a:lnTo>
                    <a:lnTo>
                      <a:pt x="506" y="175"/>
                    </a:lnTo>
                    <a:lnTo>
                      <a:pt x="526" y="167"/>
                    </a:lnTo>
                    <a:lnTo>
                      <a:pt x="543" y="158"/>
                    </a:lnTo>
                    <a:lnTo>
                      <a:pt x="560" y="146"/>
                    </a:lnTo>
                    <a:lnTo>
                      <a:pt x="552" y="136"/>
                    </a:lnTo>
                    <a:close/>
                  </a:path>
                </a:pathLst>
              </a:custGeom>
              <a:solidFill>
                <a:srgbClr val="000000"/>
              </a:solidFill>
              <a:ln w="9525">
                <a:noFill/>
                <a:round/>
                <a:headEnd/>
                <a:tailEnd/>
              </a:ln>
            </p:spPr>
            <p:txBody>
              <a:bodyPr/>
              <a:lstStyle/>
              <a:p>
                <a:endParaRPr lang="es-CO"/>
              </a:p>
            </p:txBody>
          </p:sp>
          <p:sp>
            <p:nvSpPr>
              <p:cNvPr id="110717" name="Freeform 125"/>
              <p:cNvSpPr>
                <a:spLocks/>
              </p:cNvSpPr>
              <p:nvPr/>
            </p:nvSpPr>
            <p:spPr bwMode="auto">
              <a:xfrm>
                <a:off x="4018" y="2522"/>
                <a:ext cx="179" cy="566"/>
              </a:xfrm>
              <a:custGeom>
                <a:avLst/>
                <a:gdLst/>
                <a:ahLst/>
                <a:cxnLst>
                  <a:cxn ang="0">
                    <a:pos x="108" y="25"/>
                  </a:cxn>
                  <a:cxn ang="0">
                    <a:pos x="127" y="61"/>
                  </a:cxn>
                  <a:cxn ang="0">
                    <a:pos x="142" y="98"/>
                  </a:cxn>
                  <a:cxn ang="0">
                    <a:pos x="154" y="136"/>
                  </a:cxn>
                  <a:cxn ang="0">
                    <a:pos x="162" y="177"/>
                  </a:cxn>
                  <a:cxn ang="0">
                    <a:pos x="165" y="215"/>
                  </a:cxn>
                  <a:cxn ang="0">
                    <a:pos x="165" y="253"/>
                  </a:cxn>
                  <a:cxn ang="0">
                    <a:pos x="163" y="292"/>
                  </a:cxn>
                  <a:cxn ang="0">
                    <a:pos x="158" y="328"/>
                  </a:cxn>
                  <a:cxn ang="0">
                    <a:pos x="146" y="365"/>
                  </a:cxn>
                  <a:cxn ang="0">
                    <a:pos x="133" y="399"/>
                  </a:cxn>
                  <a:cxn ang="0">
                    <a:pos x="117" y="434"/>
                  </a:cxn>
                  <a:cxn ang="0">
                    <a:pos x="96" y="464"/>
                  </a:cxn>
                  <a:cxn ang="0">
                    <a:pos x="73" y="493"/>
                  </a:cxn>
                  <a:cxn ang="0">
                    <a:pos x="46" y="520"/>
                  </a:cxn>
                  <a:cxn ang="0">
                    <a:pos x="16" y="545"/>
                  </a:cxn>
                  <a:cxn ang="0">
                    <a:pos x="8" y="566"/>
                  </a:cxn>
                  <a:cxn ang="0">
                    <a:pos x="41" y="543"/>
                  </a:cxn>
                  <a:cxn ang="0">
                    <a:pos x="69" y="516"/>
                  </a:cxn>
                  <a:cxn ang="0">
                    <a:pos x="94" y="487"/>
                  </a:cxn>
                  <a:cxn ang="0">
                    <a:pos x="117" y="455"/>
                  </a:cxn>
                  <a:cxn ang="0">
                    <a:pos x="137" y="422"/>
                  </a:cxn>
                  <a:cxn ang="0">
                    <a:pos x="152" y="388"/>
                  </a:cxn>
                  <a:cxn ang="0">
                    <a:pos x="163" y="349"/>
                  </a:cxn>
                  <a:cxn ang="0">
                    <a:pos x="173" y="313"/>
                  </a:cxn>
                  <a:cxn ang="0">
                    <a:pos x="177" y="272"/>
                  </a:cxn>
                  <a:cxn ang="0">
                    <a:pos x="179" y="234"/>
                  </a:cxn>
                  <a:cxn ang="0">
                    <a:pos x="177" y="194"/>
                  </a:cxn>
                  <a:cxn ang="0">
                    <a:pos x="171" y="154"/>
                  </a:cxn>
                  <a:cxn ang="0">
                    <a:pos x="160" y="113"/>
                  </a:cxn>
                  <a:cxn ang="0">
                    <a:pos x="146" y="75"/>
                  </a:cxn>
                  <a:cxn ang="0">
                    <a:pos x="129" y="37"/>
                  </a:cxn>
                  <a:cxn ang="0">
                    <a:pos x="106" y="0"/>
                  </a:cxn>
                </a:cxnLst>
                <a:rect l="0" t="0" r="r" b="b"/>
                <a:pathLst>
                  <a:path w="179" h="566">
                    <a:moveTo>
                      <a:pt x="96" y="6"/>
                    </a:moveTo>
                    <a:lnTo>
                      <a:pt x="108" y="25"/>
                    </a:lnTo>
                    <a:lnTo>
                      <a:pt x="117" y="42"/>
                    </a:lnTo>
                    <a:lnTo>
                      <a:pt x="127" y="61"/>
                    </a:lnTo>
                    <a:lnTo>
                      <a:pt x="135" y="81"/>
                    </a:lnTo>
                    <a:lnTo>
                      <a:pt x="142" y="98"/>
                    </a:lnTo>
                    <a:lnTo>
                      <a:pt x="148" y="117"/>
                    </a:lnTo>
                    <a:lnTo>
                      <a:pt x="154" y="136"/>
                    </a:lnTo>
                    <a:lnTo>
                      <a:pt x="158" y="155"/>
                    </a:lnTo>
                    <a:lnTo>
                      <a:pt x="162" y="177"/>
                    </a:lnTo>
                    <a:lnTo>
                      <a:pt x="163" y="196"/>
                    </a:lnTo>
                    <a:lnTo>
                      <a:pt x="165" y="215"/>
                    </a:lnTo>
                    <a:lnTo>
                      <a:pt x="167" y="234"/>
                    </a:lnTo>
                    <a:lnTo>
                      <a:pt x="165" y="253"/>
                    </a:lnTo>
                    <a:lnTo>
                      <a:pt x="165" y="272"/>
                    </a:lnTo>
                    <a:lnTo>
                      <a:pt x="163" y="292"/>
                    </a:lnTo>
                    <a:lnTo>
                      <a:pt x="160" y="309"/>
                    </a:lnTo>
                    <a:lnTo>
                      <a:pt x="158" y="328"/>
                    </a:lnTo>
                    <a:lnTo>
                      <a:pt x="152" y="347"/>
                    </a:lnTo>
                    <a:lnTo>
                      <a:pt x="146" y="365"/>
                    </a:lnTo>
                    <a:lnTo>
                      <a:pt x="140" y="382"/>
                    </a:lnTo>
                    <a:lnTo>
                      <a:pt x="133" y="399"/>
                    </a:lnTo>
                    <a:lnTo>
                      <a:pt x="125" y="416"/>
                    </a:lnTo>
                    <a:lnTo>
                      <a:pt x="117" y="434"/>
                    </a:lnTo>
                    <a:lnTo>
                      <a:pt x="108" y="449"/>
                    </a:lnTo>
                    <a:lnTo>
                      <a:pt x="96" y="464"/>
                    </a:lnTo>
                    <a:lnTo>
                      <a:pt x="85" y="480"/>
                    </a:lnTo>
                    <a:lnTo>
                      <a:pt x="73" y="493"/>
                    </a:lnTo>
                    <a:lnTo>
                      <a:pt x="60" y="508"/>
                    </a:lnTo>
                    <a:lnTo>
                      <a:pt x="46" y="520"/>
                    </a:lnTo>
                    <a:lnTo>
                      <a:pt x="31" y="533"/>
                    </a:lnTo>
                    <a:lnTo>
                      <a:pt x="16" y="545"/>
                    </a:lnTo>
                    <a:lnTo>
                      <a:pt x="0" y="556"/>
                    </a:lnTo>
                    <a:lnTo>
                      <a:pt x="8" y="566"/>
                    </a:lnTo>
                    <a:lnTo>
                      <a:pt x="23" y="555"/>
                    </a:lnTo>
                    <a:lnTo>
                      <a:pt x="41" y="543"/>
                    </a:lnTo>
                    <a:lnTo>
                      <a:pt x="54" y="530"/>
                    </a:lnTo>
                    <a:lnTo>
                      <a:pt x="69" y="516"/>
                    </a:lnTo>
                    <a:lnTo>
                      <a:pt x="83" y="503"/>
                    </a:lnTo>
                    <a:lnTo>
                      <a:pt x="94" y="487"/>
                    </a:lnTo>
                    <a:lnTo>
                      <a:pt x="106" y="472"/>
                    </a:lnTo>
                    <a:lnTo>
                      <a:pt x="117" y="455"/>
                    </a:lnTo>
                    <a:lnTo>
                      <a:pt x="127" y="439"/>
                    </a:lnTo>
                    <a:lnTo>
                      <a:pt x="137" y="422"/>
                    </a:lnTo>
                    <a:lnTo>
                      <a:pt x="144" y="405"/>
                    </a:lnTo>
                    <a:lnTo>
                      <a:pt x="152" y="388"/>
                    </a:lnTo>
                    <a:lnTo>
                      <a:pt x="160" y="368"/>
                    </a:lnTo>
                    <a:lnTo>
                      <a:pt x="163" y="349"/>
                    </a:lnTo>
                    <a:lnTo>
                      <a:pt x="169" y="330"/>
                    </a:lnTo>
                    <a:lnTo>
                      <a:pt x="173" y="313"/>
                    </a:lnTo>
                    <a:lnTo>
                      <a:pt x="175" y="292"/>
                    </a:lnTo>
                    <a:lnTo>
                      <a:pt x="177" y="272"/>
                    </a:lnTo>
                    <a:lnTo>
                      <a:pt x="179" y="253"/>
                    </a:lnTo>
                    <a:lnTo>
                      <a:pt x="179" y="234"/>
                    </a:lnTo>
                    <a:lnTo>
                      <a:pt x="179" y="213"/>
                    </a:lnTo>
                    <a:lnTo>
                      <a:pt x="177" y="194"/>
                    </a:lnTo>
                    <a:lnTo>
                      <a:pt x="173" y="175"/>
                    </a:lnTo>
                    <a:lnTo>
                      <a:pt x="171" y="154"/>
                    </a:lnTo>
                    <a:lnTo>
                      <a:pt x="165" y="134"/>
                    </a:lnTo>
                    <a:lnTo>
                      <a:pt x="160" y="113"/>
                    </a:lnTo>
                    <a:lnTo>
                      <a:pt x="154" y="94"/>
                    </a:lnTo>
                    <a:lnTo>
                      <a:pt x="146" y="75"/>
                    </a:lnTo>
                    <a:lnTo>
                      <a:pt x="139" y="56"/>
                    </a:lnTo>
                    <a:lnTo>
                      <a:pt x="129" y="37"/>
                    </a:lnTo>
                    <a:lnTo>
                      <a:pt x="117" y="17"/>
                    </a:lnTo>
                    <a:lnTo>
                      <a:pt x="106" y="0"/>
                    </a:lnTo>
                    <a:lnTo>
                      <a:pt x="96" y="6"/>
                    </a:lnTo>
                    <a:close/>
                  </a:path>
                </a:pathLst>
              </a:custGeom>
              <a:solidFill>
                <a:srgbClr val="000000"/>
              </a:solidFill>
              <a:ln w="9525">
                <a:noFill/>
                <a:round/>
                <a:headEnd/>
                <a:tailEnd/>
              </a:ln>
            </p:spPr>
            <p:txBody>
              <a:bodyPr/>
              <a:lstStyle/>
              <a:p>
                <a:endParaRPr lang="es-CO"/>
              </a:p>
            </p:txBody>
          </p:sp>
          <p:sp>
            <p:nvSpPr>
              <p:cNvPr id="110718" name="Freeform 126"/>
              <p:cNvSpPr>
                <a:spLocks/>
              </p:cNvSpPr>
              <p:nvPr/>
            </p:nvSpPr>
            <p:spPr bwMode="auto">
              <a:xfrm>
                <a:off x="3364" y="1889"/>
                <a:ext cx="326" cy="526"/>
              </a:xfrm>
              <a:custGeom>
                <a:avLst/>
                <a:gdLst/>
                <a:ahLst/>
                <a:cxnLst>
                  <a:cxn ang="0">
                    <a:pos x="326" y="476"/>
                  </a:cxn>
                  <a:cxn ang="0">
                    <a:pos x="259" y="0"/>
                  </a:cxn>
                  <a:cxn ang="0">
                    <a:pos x="0" y="92"/>
                  </a:cxn>
                  <a:cxn ang="0">
                    <a:pos x="121" y="526"/>
                  </a:cxn>
                  <a:cxn ang="0">
                    <a:pos x="326" y="476"/>
                  </a:cxn>
                </a:cxnLst>
                <a:rect l="0" t="0" r="r" b="b"/>
                <a:pathLst>
                  <a:path w="326" h="526">
                    <a:moveTo>
                      <a:pt x="326" y="476"/>
                    </a:moveTo>
                    <a:lnTo>
                      <a:pt x="259" y="0"/>
                    </a:lnTo>
                    <a:lnTo>
                      <a:pt x="0" y="92"/>
                    </a:lnTo>
                    <a:lnTo>
                      <a:pt x="121" y="526"/>
                    </a:lnTo>
                    <a:lnTo>
                      <a:pt x="326" y="476"/>
                    </a:lnTo>
                    <a:close/>
                  </a:path>
                </a:pathLst>
              </a:custGeom>
              <a:solidFill>
                <a:srgbClr val="BFDEDE"/>
              </a:solidFill>
              <a:ln w="9525">
                <a:noFill/>
                <a:round/>
                <a:headEnd/>
                <a:tailEnd/>
              </a:ln>
            </p:spPr>
            <p:txBody>
              <a:bodyPr/>
              <a:lstStyle/>
              <a:p>
                <a:endParaRPr lang="es-CO"/>
              </a:p>
            </p:txBody>
          </p:sp>
          <p:sp>
            <p:nvSpPr>
              <p:cNvPr id="110719" name="Freeform 127"/>
              <p:cNvSpPr>
                <a:spLocks/>
              </p:cNvSpPr>
              <p:nvPr/>
            </p:nvSpPr>
            <p:spPr bwMode="auto">
              <a:xfrm>
                <a:off x="3617" y="1883"/>
                <a:ext cx="79" cy="484"/>
              </a:xfrm>
              <a:custGeom>
                <a:avLst/>
                <a:gdLst/>
                <a:ahLst/>
                <a:cxnLst>
                  <a:cxn ang="0">
                    <a:pos x="8" y="12"/>
                  </a:cxn>
                  <a:cxn ang="0">
                    <a:pos x="0" y="8"/>
                  </a:cxn>
                  <a:cxn ang="0">
                    <a:pos x="68" y="484"/>
                  </a:cxn>
                  <a:cxn ang="0">
                    <a:pos x="79" y="482"/>
                  </a:cxn>
                  <a:cxn ang="0">
                    <a:pos x="12" y="6"/>
                  </a:cxn>
                  <a:cxn ang="0">
                    <a:pos x="4" y="0"/>
                  </a:cxn>
                  <a:cxn ang="0">
                    <a:pos x="12" y="6"/>
                  </a:cxn>
                  <a:cxn ang="0">
                    <a:pos x="12" y="4"/>
                  </a:cxn>
                  <a:cxn ang="0">
                    <a:pos x="12" y="2"/>
                  </a:cxn>
                  <a:cxn ang="0">
                    <a:pos x="10" y="2"/>
                  </a:cxn>
                  <a:cxn ang="0">
                    <a:pos x="10" y="0"/>
                  </a:cxn>
                  <a:cxn ang="0">
                    <a:pos x="8" y="0"/>
                  </a:cxn>
                  <a:cxn ang="0">
                    <a:pos x="6" y="0"/>
                  </a:cxn>
                  <a:cxn ang="0">
                    <a:pos x="4" y="0"/>
                  </a:cxn>
                  <a:cxn ang="0">
                    <a:pos x="2" y="0"/>
                  </a:cxn>
                  <a:cxn ang="0">
                    <a:pos x="2" y="2"/>
                  </a:cxn>
                  <a:cxn ang="0">
                    <a:pos x="0" y="2"/>
                  </a:cxn>
                  <a:cxn ang="0">
                    <a:pos x="0" y="4"/>
                  </a:cxn>
                  <a:cxn ang="0">
                    <a:pos x="0" y="6"/>
                  </a:cxn>
                  <a:cxn ang="0">
                    <a:pos x="0" y="8"/>
                  </a:cxn>
                  <a:cxn ang="0">
                    <a:pos x="8" y="12"/>
                  </a:cxn>
                </a:cxnLst>
                <a:rect l="0" t="0" r="r" b="b"/>
                <a:pathLst>
                  <a:path w="79" h="484">
                    <a:moveTo>
                      <a:pt x="8" y="12"/>
                    </a:moveTo>
                    <a:lnTo>
                      <a:pt x="0" y="8"/>
                    </a:lnTo>
                    <a:lnTo>
                      <a:pt x="68" y="484"/>
                    </a:lnTo>
                    <a:lnTo>
                      <a:pt x="79" y="482"/>
                    </a:lnTo>
                    <a:lnTo>
                      <a:pt x="12" y="6"/>
                    </a:lnTo>
                    <a:lnTo>
                      <a:pt x="4" y="0"/>
                    </a:lnTo>
                    <a:lnTo>
                      <a:pt x="12" y="6"/>
                    </a:lnTo>
                    <a:lnTo>
                      <a:pt x="12" y="4"/>
                    </a:lnTo>
                    <a:lnTo>
                      <a:pt x="12" y="2"/>
                    </a:lnTo>
                    <a:lnTo>
                      <a:pt x="10" y="2"/>
                    </a:lnTo>
                    <a:lnTo>
                      <a:pt x="10" y="0"/>
                    </a:lnTo>
                    <a:lnTo>
                      <a:pt x="8" y="0"/>
                    </a:lnTo>
                    <a:lnTo>
                      <a:pt x="6" y="0"/>
                    </a:lnTo>
                    <a:lnTo>
                      <a:pt x="4" y="0"/>
                    </a:lnTo>
                    <a:lnTo>
                      <a:pt x="2" y="0"/>
                    </a:lnTo>
                    <a:lnTo>
                      <a:pt x="2" y="2"/>
                    </a:lnTo>
                    <a:lnTo>
                      <a:pt x="0" y="2"/>
                    </a:lnTo>
                    <a:lnTo>
                      <a:pt x="0" y="4"/>
                    </a:lnTo>
                    <a:lnTo>
                      <a:pt x="0" y="6"/>
                    </a:lnTo>
                    <a:lnTo>
                      <a:pt x="0" y="8"/>
                    </a:lnTo>
                    <a:lnTo>
                      <a:pt x="8" y="12"/>
                    </a:lnTo>
                    <a:close/>
                  </a:path>
                </a:pathLst>
              </a:custGeom>
              <a:solidFill>
                <a:srgbClr val="000000"/>
              </a:solidFill>
              <a:ln w="9525">
                <a:noFill/>
                <a:round/>
                <a:headEnd/>
                <a:tailEnd/>
              </a:ln>
            </p:spPr>
            <p:txBody>
              <a:bodyPr/>
              <a:lstStyle/>
              <a:p>
                <a:endParaRPr lang="es-CO"/>
              </a:p>
            </p:txBody>
          </p:sp>
          <p:sp>
            <p:nvSpPr>
              <p:cNvPr id="110720" name="Freeform 128"/>
              <p:cNvSpPr>
                <a:spLocks/>
              </p:cNvSpPr>
              <p:nvPr/>
            </p:nvSpPr>
            <p:spPr bwMode="auto">
              <a:xfrm>
                <a:off x="3358" y="1883"/>
                <a:ext cx="267" cy="104"/>
              </a:xfrm>
              <a:custGeom>
                <a:avLst/>
                <a:gdLst/>
                <a:ahLst/>
                <a:cxnLst>
                  <a:cxn ang="0">
                    <a:pos x="12" y="96"/>
                  </a:cxn>
                  <a:cxn ang="0">
                    <a:pos x="8" y="104"/>
                  </a:cxn>
                  <a:cxn ang="0">
                    <a:pos x="267" y="12"/>
                  </a:cxn>
                  <a:cxn ang="0">
                    <a:pos x="263" y="0"/>
                  </a:cxn>
                  <a:cxn ang="0">
                    <a:pos x="4" y="92"/>
                  </a:cxn>
                  <a:cxn ang="0">
                    <a:pos x="0" y="100"/>
                  </a:cxn>
                  <a:cxn ang="0">
                    <a:pos x="4" y="92"/>
                  </a:cxn>
                  <a:cxn ang="0">
                    <a:pos x="2" y="92"/>
                  </a:cxn>
                  <a:cxn ang="0">
                    <a:pos x="2" y="94"/>
                  </a:cxn>
                  <a:cxn ang="0">
                    <a:pos x="0" y="94"/>
                  </a:cxn>
                  <a:cxn ang="0">
                    <a:pos x="0" y="96"/>
                  </a:cxn>
                  <a:cxn ang="0">
                    <a:pos x="0" y="98"/>
                  </a:cxn>
                  <a:cxn ang="0">
                    <a:pos x="0" y="100"/>
                  </a:cxn>
                  <a:cxn ang="0">
                    <a:pos x="0" y="102"/>
                  </a:cxn>
                  <a:cxn ang="0">
                    <a:pos x="2" y="102"/>
                  </a:cxn>
                  <a:cxn ang="0">
                    <a:pos x="2" y="104"/>
                  </a:cxn>
                  <a:cxn ang="0">
                    <a:pos x="4" y="104"/>
                  </a:cxn>
                  <a:cxn ang="0">
                    <a:pos x="6" y="104"/>
                  </a:cxn>
                  <a:cxn ang="0">
                    <a:pos x="8" y="104"/>
                  </a:cxn>
                  <a:cxn ang="0">
                    <a:pos x="12" y="96"/>
                  </a:cxn>
                </a:cxnLst>
                <a:rect l="0" t="0" r="r" b="b"/>
                <a:pathLst>
                  <a:path w="267" h="104">
                    <a:moveTo>
                      <a:pt x="12" y="96"/>
                    </a:moveTo>
                    <a:lnTo>
                      <a:pt x="8" y="104"/>
                    </a:lnTo>
                    <a:lnTo>
                      <a:pt x="267" y="12"/>
                    </a:lnTo>
                    <a:lnTo>
                      <a:pt x="263" y="0"/>
                    </a:lnTo>
                    <a:lnTo>
                      <a:pt x="4" y="92"/>
                    </a:lnTo>
                    <a:lnTo>
                      <a:pt x="0" y="100"/>
                    </a:lnTo>
                    <a:lnTo>
                      <a:pt x="4" y="92"/>
                    </a:lnTo>
                    <a:lnTo>
                      <a:pt x="2" y="92"/>
                    </a:lnTo>
                    <a:lnTo>
                      <a:pt x="2" y="94"/>
                    </a:lnTo>
                    <a:lnTo>
                      <a:pt x="0" y="94"/>
                    </a:lnTo>
                    <a:lnTo>
                      <a:pt x="0" y="96"/>
                    </a:lnTo>
                    <a:lnTo>
                      <a:pt x="0" y="98"/>
                    </a:lnTo>
                    <a:lnTo>
                      <a:pt x="0" y="100"/>
                    </a:lnTo>
                    <a:lnTo>
                      <a:pt x="0" y="102"/>
                    </a:lnTo>
                    <a:lnTo>
                      <a:pt x="2" y="102"/>
                    </a:lnTo>
                    <a:lnTo>
                      <a:pt x="2" y="104"/>
                    </a:lnTo>
                    <a:lnTo>
                      <a:pt x="4" y="104"/>
                    </a:lnTo>
                    <a:lnTo>
                      <a:pt x="6" y="104"/>
                    </a:lnTo>
                    <a:lnTo>
                      <a:pt x="8" y="104"/>
                    </a:lnTo>
                    <a:lnTo>
                      <a:pt x="12" y="96"/>
                    </a:lnTo>
                    <a:close/>
                  </a:path>
                </a:pathLst>
              </a:custGeom>
              <a:solidFill>
                <a:srgbClr val="000000"/>
              </a:solidFill>
              <a:ln w="9525">
                <a:noFill/>
                <a:round/>
                <a:headEnd/>
                <a:tailEnd/>
              </a:ln>
            </p:spPr>
            <p:txBody>
              <a:bodyPr/>
              <a:lstStyle/>
              <a:p>
                <a:endParaRPr lang="es-CO"/>
              </a:p>
            </p:txBody>
          </p:sp>
          <p:sp>
            <p:nvSpPr>
              <p:cNvPr id="110721" name="Freeform 129"/>
              <p:cNvSpPr>
                <a:spLocks/>
              </p:cNvSpPr>
              <p:nvPr/>
            </p:nvSpPr>
            <p:spPr bwMode="auto">
              <a:xfrm>
                <a:off x="3358" y="1979"/>
                <a:ext cx="133" cy="441"/>
              </a:xfrm>
              <a:custGeom>
                <a:avLst/>
                <a:gdLst/>
                <a:ahLst/>
                <a:cxnLst>
                  <a:cxn ang="0">
                    <a:pos x="125" y="428"/>
                  </a:cxn>
                  <a:cxn ang="0">
                    <a:pos x="133" y="434"/>
                  </a:cxn>
                  <a:cxn ang="0">
                    <a:pos x="12" y="0"/>
                  </a:cxn>
                  <a:cxn ang="0">
                    <a:pos x="0" y="4"/>
                  </a:cxn>
                  <a:cxn ang="0">
                    <a:pos x="121" y="436"/>
                  </a:cxn>
                  <a:cxn ang="0">
                    <a:pos x="129" y="441"/>
                  </a:cxn>
                  <a:cxn ang="0">
                    <a:pos x="121" y="436"/>
                  </a:cxn>
                  <a:cxn ang="0">
                    <a:pos x="121" y="438"/>
                  </a:cxn>
                  <a:cxn ang="0">
                    <a:pos x="123" y="439"/>
                  </a:cxn>
                  <a:cxn ang="0">
                    <a:pos x="125" y="441"/>
                  </a:cxn>
                  <a:cxn ang="0">
                    <a:pos x="127" y="441"/>
                  </a:cxn>
                  <a:cxn ang="0">
                    <a:pos x="129" y="441"/>
                  </a:cxn>
                  <a:cxn ang="0">
                    <a:pos x="131" y="441"/>
                  </a:cxn>
                  <a:cxn ang="0">
                    <a:pos x="131" y="439"/>
                  </a:cxn>
                  <a:cxn ang="0">
                    <a:pos x="133" y="439"/>
                  </a:cxn>
                  <a:cxn ang="0">
                    <a:pos x="133" y="438"/>
                  </a:cxn>
                  <a:cxn ang="0">
                    <a:pos x="133" y="436"/>
                  </a:cxn>
                  <a:cxn ang="0">
                    <a:pos x="133" y="434"/>
                  </a:cxn>
                  <a:cxn ang="0">
                    <a:pos x="125" y="428"/>
                  </a:cxn>
                </a:cxnLst>
                <a:rect l="0" t="0" r="r" b="b"/>
                <a:pathLst>
                  <a:path w="133" h="441">
                    <a:moveTo>
                      <a:pt x="125" y="428"/>
                    </a:moveTo>
                    <a:lnTo>
                      <a:pt x="133" y="434"/>
                    </a:lnTo>
                    <a:lnTo>
                      <a:pt x="12" y="0"/>
                    </a:lnTo>
                    <a:lnTo>
                      <a:pt x="0" y="4"/>
                    </a:lnTo>
                    <a:lnTo>
                      <a:pt x="121" y="436"/>
                    </a:lnTo>
                    <a:lnTo>
                      <a:pt x="129" y="441"/>
                    </a:lnTo>
                    <a:lnTo>
                      <a:pt x="121" y="436"/>
                    </a:lnTo>
                    <a:lnTo>
                      <a:pt x="121" y="438"/>
                    </a:lnTo>
                    <a:lnTo>
                      <a:pt x="123" y="439"/>
                    </a:lnTo>
                    <a:lnTo>
                      <a:pt x="125" y="441"/>
                    </a:lnTo>
                    <a:lnTo>
                      <a:pt x="127" y="441"/>
                    </a:lnTo>
                    <a:lnTo>
                      <a:pt x="129" y="441"/>
                    </a:lnTo>
                    <a:lnTo>
                      <a:pt x="131" y="441"/>
                    </a:lnTo>
                    <a:lnTo>
                      <a:pt x="131" y="439"/>
                    </a:lnTo>
                    <a:lnTo>
                      <a:pt x="133" y="439"/>
                    </a:lnTo>
                    <a:lnTo>
                      <a:pt x="133" y="438"/>
                    </a:lnTo>
                    <a:lnTo>
                      <a:pt x="133" y="436"/>
                    </a:lnTo>
                    <a:lnTo>
                      <a:pt x="133" y="434"/>
                    </a:lnTo>
                    <a:lnTo>
                      <a:pt x="125" y="428"/>
                    </a:lnTo>
                    <a:close/>
                  </a:path>
                </a:pathLst>
              </a:custGeom>
              <a:solidFill>
                <a:srgbClr val="000000"/>
              </a:solidFill>
              <a:ln w="9525">
                <a:noFill/>
                <a:round/>
                <a:headEnd/>
                <a:tailEnd/>
              </a:ln>
            </p:spPr>
            <p:txBody>
              <a:bodyPr/>
              <a:lstStyle/>
              <a:p>
                <a:endParaRPr lang="es-CO"/>
              </a:p>
            </p:txBody>
          </p:sp>
          <p:sp>
            <p:nvSpPr>
              <p:cNvPr id="110722" name="Freeform 130"/>
              <p:cNvSpPr>
                <a:spLocks/>
              </p:cNvSpPr>
              <p:nvPr/>
            </p:nvSpPr>
            <p:spPr bwMode="auto">
              <a:xfrm>
                <a:off x="3483" y="2359"/>
                <a:ext cx="213" cy="61"/>
              </a:xfrm>
              <a:custGeom>
                <a:avLst/>
                <a:gdLst/>
                <a:ahLst/>
                <a:cxnLst>
                  <a:cxn ang="0">
                    <a:pos x="202" y="8"/>
                  </a:cxn>
                  <a:cxn ang="0">
                    <a:pos x="205" y="0"/>
                  </a:cxn>
                  <a:cxn ang="0">
                    <a:pos x="0" y="48"/>
                  </a:cxn>
                  <a:cxn ang="0">
                    <a:pos x="4" y="61"/>
                  </a:cxn>
                  <a:cxn ang="0">
                    <a:pos x="209" y="11"/>
                  </a:cxn>
                  <a:cxn ang="0">
                    <a:pos x="213" y="6"/>
                  </a:cxn>
                  <a:cxn ang="0">
                    <a:pos x="209" y="11"/>
                  </a:cxn>
                  <a:cxn ang="0">
                    <a:pos x="211" y="11"/>
                  </a:cxn>
                  <a:cxn ang="0">
                    <a:pos x="211" y="10"/>
                  </a:cxn>
                  <a:cxn ang="0">
                    <a:pos x="213" y="10"/>
                  </a:cxn>
                  <a:cxn ang="0">
                    <a:pos x="213" y="8"/>
                  </a:cxn>
                  <a:cxn ang="0">
                    <a:pos x="213" y="6"/>
                  </a:cxn>
                  <a:cxn ang="0">
                    <a:pos x="213" y="4"/>
                  </a:cxn>
                  <a:cxn ang="0">
                    <a:pos x="213" y="2"/>
                  </a:cxn>
                  <a:cxn ang="0">
                    <a:pos x="211" y="2"/>
                  </a:cxn>
                  <a:cxn ang="0">
                    <a:pos x="211" y="0"/>
                  </a:cxn>
                  <a:cxn ang="0">
                    <a:pos x="209" y="0"/>
                  </a:cxn>
                  <a:cxn ang="0">
                    <a:pos x="207" y="0"/>
                  </a:cxn>
                  <a:cxn ang="0">
                    <a:pos x="205" y="0"/>
                  </a:cxn>
                  <a:cxn ang="0">
                    <a:pos x="202" y="8"/>
                  </a:cxn>
                </a:cxnLst>
                <a:rect l="0" t="0" r="r" b="b"/>
                <a:pathLst>
                  <a:path w="213" h="61">
                    <a:moveTo>
                      <a:pt x="202" y="8"/>
                    </a:moveTo>
                    <a:lnTo>
                      <a:pt x="205" y="0"/>
                    </a:lnTo>
                    <a:lnTo>
                      <a:pt x="0" y="48"/>
                    </a:lnTo>
                    <a:lnTo>
                      <a:pt x="4" y="61"/>
                    </a:lnTo>
                    <a:lnTo>
                      <a:pt x="209" y="11"/>
                    </a:lnTo>
                    <a:lnTo>
                      <a:pt x="213" y="6"/>
                    </a:lnTo>
                    <a:lnTo>
                      <a:pt x="209" y="11"/>
                    </a:lnTo>
                    <a:lnTo>
                      <a:pt x="211" y="11"/>
                    </a:lnTo>
                    <a:lnTo>
                      <a:pt x="211" y="10"/>
                    </a:lnTo>
                    <a:lnTo>
                      <a:pt x="213" y="10"/>
                    </a:lnTo>
                    <a:lnTo>
                      <a:pt x="213" y="8"/>
                    </a:lnTo>
                    <a:lnTo>
                      <a:pt x="213" y="6"/>
                    </a:lnTo>
                    <a:lnTo>
                      <a:pt x="213" y="4"/>
                    </a:lnTo>
                    <a:lnTo>
                      <a:pt x="213" y="2"/>
                    </a:lnTo>
                    <a:lnTo>
                      <a:pt x="211" y="2"/>
                    </a:lnTo>
                    <a:lnTo>
                      <a:pt x="211" y="0"/>
                    </a:lnTo>
                    <a:lnTo>
                      <a:pt x="209" y="0"/>
                    </a:lnTo>
                    <a:lnTo>
                      <a:pt x="207" y="0"/>
                    </a:lnTo>
                    <a:lnTo>
                      <a:pt x="205" y="0"/>
                    </a:lnTo>
                    <a:lnTo>
                      <a:pt x="202" y="8"/>
                    </a:lnTo>
                    <a:close/>
                  </a:path>
                </a:pathLst>
              </a:custGeom>
              <a:solidFill>
                <a:srgbClr val="000000"/>
              </a:solidFill>
              <a:ln w="9525">
                <a:noFill/>
                <a:round/>
                <a:headEnd/>
                <a:tailEnd/>
              </a:ln>
            </p:spPr>
            <p:txBody>
              <a:bodyPr/>
              <a:lstStyle/>
              <a:p>
                <a:endParaRPr lang="es-CO"/>
              </a:p>
            </p:txBody>
          </p:sp>
          <p:sp>
            <p:nvSpPr>
              <p:cNvPr id="110723" name="Freeform 131"/>
              <p:cNvSpPr>
                <a:spLocks/>
              </p:cNvSpPr>
              <p:nvPr/>
            </p:nvSpPr>
            <p:spPr bwMode="auto">
              <a:xfrm>
                <a:off x="1156" y="2054"/>
                <a:ext cx="223" cy="430"/>
              </a:xfrm>
              <a:custGeom>
                <a:avLst/>
                <a:gdLst/>
                <a:ahLst/>
                <a:cxnLst>
                  <a:cxn ang="0">
                    <a:pos x="109" y="401"/>
                  </a:cxn>
                  <a:cxn ang="0">
                    <a:pos x="223" y="430"/>
                  </a:cxn>
                  <a:cxn ang="0">
                    <a:pos x="113" y="4"/>
                  </a:cxn>
                  <a:cxn ang="0">
                    <a:pos x="0" y="0"/>
                  </a:cxn>
                  <a:cxn ang="0">
                    <a:pos x="109" y="401"/>
                  </a:cxn>
                </a:cxnLst>
                <a:rect l="0" t="0" r="r" b="b"/>
                <a:pathLst>
                  <a:path w="223" h="430">
                    <a:moveTo>
                      <a:pt x="109" y="401"/>
                    </a:moveTo>
                    <a:lnTo>
                      <a:pt x="223" y="430"/>
                    </a:lnTo>
                    <a:lnTo>
                      <a:pt x="113" y="4"/>
                    </a:lnTo>
                    <a:lnTo>
                      <a:pt x="0" y="0"/>
                    </a:lnTo>
                    <a:lnTo>
                      <a:pt x="109" y="401"/>
                    </a:lnTo>
                    <a:close/>
                  </a:path>
                </a:pathLst>
              </a:custGeom>
              <a:solidFill>
                <a:srgbClr val="7F7F7F"/>
              </a:solidFill>
              <a:ln w="9525">
                <a:noFill/>
                <a:round/>
                <a:headEnd/>
                <a:tailEnd/>
              </a:ln>
            </p:spPr>
            <p:txBody>
              <a:bodyPr/>
              <a:lstStyle/>
              <a:p>
                <a:endParaRPr lang="es-CO"/>
              </a:p>
            </p:txBody>
          </p:sp>
          <p:sp>
            <p:nvSpPr>
              <p:cNvPr id="110724" name="Freeform 132"/>
              <p:cNvSpPr>
                <a:spLocks/>
              </p:cNvSpPr>
              <p:nvPr/>
            </p:nvSpPr>
            <p:spPr bwMode="auto">
              <a:xfrm>
                <a:off x="1263" y="2449"/>
                <a:ext cx="123" cy="40"/>
              </a:xfrm>
              <a:custGeom>
                <a:avLst/>
                <a:gdLst/>
                <a:ahLst/>
                <a:cxnLst>
                  <a:cxn ang="0">
                    <a:pos x="110" y="37"/>
                  </a:cxn>
                  <a:cxn ang="0">
                    <a:pos x="117" y="29"/>
                  </a:cxn>
                  <a:cxn ang="0">
                    <a:pos x="2" y="0"/>
                  </a:cxn>
                  <a:cxn ang="0">
                    <a:pos x="0" y="14"/>
                  </a:cxn>
                  <a:cxn ang="0">
                    <a:pos x="116" y="40"/>
                  </a:cxn>
                  <a:cxn ang="0">
                    <a:pos x="123" y="33"/>
                  </a:cxn>
                  <a:cxn ang="0">
                    <a:pos x="116" y="40"/>
                  </a:cxn>
                  <a:cxn ang="0">
                    <a:pos x="117" y="40"/>
                  </a:cxn>
                  <a:cxn ang="0">
                    <a:pos x="119" y="40"/>
                  </a:cxn>
                  <a:cxn ang="0">
                    <a:pos x="119" y="39"/>
                  </a:cxn>
                  <a:cxn ang="0">
                    <a:pos x="121" y="39"/>
                  </a:cxn>
                  <a:cxn ang="0">
                    <a:pos x="121" y="37"/>
                  </a:cxn>
                  <a:cxn ang="0">
                    <a:pos x="123" y="37"/>
                  </a:cxn>
                  <a:cxn ang="0">
                    <a:pos x="123" y="35"/>
                  </a:cxn>
                  <a:cxn ang="0">
                    <a:pos x="123" y="33"/>
                  </a:cxn>
                  <a:cxn ang="0">
                    <a:pos x="121" y="33"/>
                  </a:cxn>
                  <a:cxn ang="0">
                    <a:pos x="121" y="31"/>
                  </a:cxn>
                  <a:cxn ang="0">
                    <a:pos x="119" y="29"/>
                  </a:cxn>
                  <a:cxn ang="0">
                    <a:pos x="117" y="29"/>
                  </a:cxn>
                  <a:cxn ang="0">
                    <a:pos x="110" y="37"/>
                  </a:cxn>
                </a:cxnLst>
                <a:rect l="0" t="0" r="r" b="b"/>
                <a:pathLst>
                  <a:path w="123" h="40">
                    <a:moveTo>
                      <a:pt x="110" y="37"/>
                    </a:moveTo>
                    <a:lnTo>
                      <a:pt x="117" y="29"/>
                    </a:lnTo>
                    <a:lnTo>
                      <a:pt x="2" y="0"/>
                    </a:lnTo>
                    <a:lnTo>
                      <a:pt x="0" y="14"/>
                    </a:lnTo>
                    <a:lnTo>
                      <a:pt x="116" y="40"/>
                    </a:lnTo>
                    <a:lnTo>
                      <a:pt x="123" y="33"/>
                    </a:lnTo>
                    <a:lnTo>
                      <a:pt x="116" y="40"/>
                    </a:lnTo>
                    <a:lnTo>
                      <a:pt x="117" y="40"/>
                    </a:lnTo>
                    <a:lnTo>
                      <a:pt x="119" y="40"/>
                    </a:lnTo>
                    <a:lnTo>
                      <a:pt x="119" y="39"/>
                    </a:lnTo>
                    <a:lnTo>
                      <a:pt x="121" y="39"/>
                    </a:lnTo>
                    <a:lnTo>
                      <a:pt x="121" y="37"/>
                    </a:lnTo>
                    <a:lnTo>
                      <a:pt x="123" y="37"/>
                    </a:lnTo>
                    <a:lnTo>
                      <a:pt x="123" y="35"/>
                    </a:lnTo>
                    <a:lnTo>
                      <a:pt x="123" y="33"/>
                    </a:lnTo>
                    <a:lnTo>
                      <a:pt x="121" y="33"/>
                    </a:lnTo>
                    <a:lnTo>
                      <a:pt x="121" y="31"/>
                    </a:lnTo>
                    <a:lnTo>
                      <a:pt x="119" y="29"/>
                    </a:lnTo>
                    <a:lnTo>
                      <a:pt x="117" y="29"/>
                    </a:lnTo>
                    <a:lnTo>
                      <a:pt x="110" y="37"/>
                    </a:lnTo>
                    <a:close/>
                  </a:path>
                </a:pathLst>
              </a:custGeom>
              <a:solidFill>
                <a:srgbClr val="000000"/>
              </a:solidFill>
              <a:ln w="9525">
                <a:noFill/>
                <a:round/>
                <a:headEnd/>
                <a:tailEnd/>
              </a:ln>
            </p:spPr>
            <p:txBody>
              <a:bodyPr/>
              <a:lstStyle/>
              <a:p>
                <a:endParaRPr lang="es-CO"/>
              </a:p>
            </p:txBody>
          </p:sp>
          <p:sp>
            <p:nvSpPr>
              <p:cNvPr id="110725" name="Freeform 133"/>
              <p:cNvSpPr>
                <a:spLocks/>
              </p:cNvSpPr>
              <p:nvPr/>
            </p:nvSpPr>
            <p:spPr bwMode="auto">
              <a:xfrm>
                <a:off x="1263" y="2052"/>
                <a:ext cx="123" cy="434"/>
              </a:xfrm>
              <a:custGeom>
                <a:avLst/>
                <a:gdLst/>
                <a:ahLst/>
                <a:cxnLst>
                  <a:cxn ang="0">
                    <a:pos x="6" y="12"/>
                  </a:cxn>
                  <a:cxn ang="0">
                    <a:pos x="0" y="8"/>
                  </a:cxn>
                  <a:cxn ang="0">
                    <a:pos x="110" y="434"/>
                  </a:cxn>
                  <a:cxn ang="0">
                    <a:pos x="123" y="430"/>
                  </a:cxn>
                  <a:cxn ang="0">
                    <a:pos x="12" y="4"/>
                  </a:cxn>
                  <a:cxn ang="0">
                    <a:pos x="6" y="0"/>
                  </a:cxn>
                  <a:cxn ang="0">
                    <a:pos x="12" y="4"/>
                  </a:cxn>
                  <a:cxn ang="0">
                    <a:pos x="10" y="2"/>
                  </a:cxn>
                  <a:cxn ang="0">
                    <a:pos x="10" y="0"/>
                  </a:cxn>
                  <a:cxn ang="0">
                    <a:pos x="8" y="0"/>
                  </a:cxn>
                  <a:cxn ang="0">
                    <a:pos x="6" y="0"/>
                  </a:cxn>
                  <a:cxn ang="0">
                    <a:pos x="4" y="0"/>
                  </a:cxn>
                  <a:cxn ang="0">
                    <a:pos x="2" y="0"/>
                  </a:cxn>
                  <a:cxn ang="0">
                    <a:pos x="2" y="2"/>
                  </a:cxn>
                  <a:cxn ang="0">
                    <a:pos x="0" y="2"/>
                  </a:cxn>
                  <a:cxn ang="0">
                    <a:pos x="0" y="4"/>
                  </a:cxn>
                  <a:cxn ang="0">
                    <a:pos x="0" y="6"/>
                  </a:cxn>
                  <a:cxn ang="0">
                    <a:pos x="0" y="8"/>
                  </a:cxn>
                  <a:cxn ang="0">
                    <a:pos x="6" y="12"/>
                  </a:cxn>
                </a:cxnLst>
                <a:rect l="0" t="0" r="r" b="b"/>
                <a:pathLst>
                  <a:path w="123" h="434">
                    <a:moveTo>
                      <a:pt x="6" y="12"/>
                    </a:moveTo>
                    <a:lnTo>
                      <a:pt x="0" y="8"/>
                    </a:lnTo>
                    <a:lnTo>
                      <a:pt x="110" y="434"/>
                    </a:lnTo>
                    <a:lnTo>
                      <a:pt x="123" y="430"/>
                    </a:lnTo>
                    <a:lnTo>
                      <a:pt x="12" y="4"/>
                    </a:lnTo>
                    <a:lnTo>
                      <a:pt x="6" y="0"/>
                    </a:lnTo>
                    <a:lnTo>
                      <a:pt x="12" y="4"/>
                    </a:lnTo>
                    <a:lnTo>
                      <a:pt x="10" y="2"/>
                    </a:lnTo>
                    <a:lnTo>
                      <a:pt x="10" y="0"/>
                    </a:lnTo>
                    <a:lnTo>
                      <a:pt x="8" y="0"/>
                    </a:lnTo>
                    <a:lnTo>
                      <a:pt x="6" y="0"/>
                    </a:lnTo>
                    <a:lnTo>
                      <a:pt x="4" y="0"/>
                    </a:lnTo>
                    <a:lnTo>
                      <a:pt x="2" y="0"/>
                    </a:lnTo>
                    <a:lnTo>
                      <a:pt x="2" y="2"/>
                    </a:lnTo>
                    <a:lnTo>
                      <a:pt x="0" y="2"/>
                    </a:lnTo>
                    <a:lnTo>
                      <a:pt x="0" y="4"/>
                    </a:lnTo>
                    <a:lnTo>
                      <a:pt x="0" y="6"/>
                    </a:lnTo>
                    <a:lnTo>
                      <a:pt x="0" y="8"/>
                    </a:lnTo>
                    <a:lnTo>
                      <a:pt x="6" y="12"/>
                    </a:lnTo>
                    <a:close/>
                  </a:path>
                </a:pathLst>
              </a:custGeom>
              <a:solidFill>
                <a:srgbClr val="000000"/>
              </a:solidFill>
              <a:ln w="9525">
                <a:noFill/>
                <a:round/>
                <a:headEnd/>
                <a:tailEnd/>
              </a:ln>
            </p:spPr>
            <p:txBody>
              <a:bodyPr/>
              <a:lstStyle/>
              <a:p>
                <a:endParaRPr lang="es-CO"/>
              </a:p>
            </p:txBody>
          </p:sp>
          <p:sp>
            <p:nvSpPr>
              <p:cNvPr id="110726" name="Freeform 134"/>
              <p:cNvSpPr>
                <a:spLocks/>
              </p:cNvSpPr>
              <p:nvPr/>
            </p:nvSpPr>
            <p:spPr bwMode="auto">
              <a:xfrm>
                <a:off x="1150" y="2048"/>
                <a:ext cx="119" cy="16"/>
              </a:xfrm>
              <a:custGeom>
                <a:avLst/>
                <a:gdLst/>
                <a:ahLst/>
                <a:cxnLst>
                  <a:cxn ang="0">
                    <a:pos x="12" y="4"/>
                  </a:cxn>
                  <a:cxn ang="0">
                    <a:pos x="6" y="12"/>
                  </a:cxn>
                  <a:cxn ang="0">
                    <a:pos x="119" y="16"/>
                  </a:cxn>
                  <a:cxn ang="0">
                    <a:pos x="119" y="4"/>
                  </a:cxn>
                  <a:cxn ang="0">
                    <a:pos x="6" y="0"/>
                  </a:cxn>
                  <a:cxn ang="0">
                    <a:pos x="0" y="8"/>
                  </a:cxn>
                  <a:cxn ang="0">
                    <a:pos x="6" y="0"/>
                  </a:cxn>
                  <a:cxn ang="0">
                    <a:pos x="4" y="0"/>
                  </a:cxn>
                  <a:cxn ang="0">
                    <a:pos x="2" y="0"/>
                  </a:cxn>
                  <a:cxn ang="0">
                    <a:pos x="2" y="2"/>
                  </a:cxn>
                  <a:cxn ang="0">
                    <a:pos x="0" y="4"/>
                  </a:cxn>
                  <a:cxn ang="0">
                    <a:pos x="0" y="6"/>
                  </a:cxn>
                  <a:cxn ang="0">
                    <a:pos x="0" y="8"/>
                  </a:cxn>
                  <a:cxn ang="0">
                    <a:pos x="0" y="10"/>
                  </a:cxn>
                  <a:cxn ang="0">
                    <a:pos x="2" y="10"/>
                  </a:cxn>
                  <a:cxn ang="0">
                    <a:pos x="2" y="12"/>
                  </a:cxn>
                  <a:cxn ang="0">
                    <a:pos x="4" y="12"/>
                  </a:cxn>
                  <a:cxn ang="0">
                    <a:pos x="6" y="12"/>
                  </a:cxn>
                  <a:cxn ang="0">
                    <a:pos x="12" y="4"/>
                  </a:cxn>
                </a:cxnLst>
                <a:rect l="0" t="0" r="r" b="b"/>
                <a:pathLst>
                  <a:path w="119" h="16">
                    <a:moveTo>
                      <a:pt x="12" y="4"/>
                    </a:moveTo>
                    <a:lnTo>
                      <a:pt x="6" y="12"/>
                    </a:lnTo>
                    <a:lnTo>
                      <a:pt x="119" y="16"/>
                    </a:lnTo>
                    <a:lnTo>
                      <a:pt x="119" y="4"/>
                    </a:lnTo>
                    <a:lnTo>
                      <a:pt x="6" y="0"/>
                    </a:lnTo>
                    <a:lnTo>
                      <a:pt x="0" y="8"/>
                    </a:lnTo>
                    <a:lnTo>
                      <a:pt x="6" y="0"/>
                    </a:lnTo>
                    <a:lnTo>
                      <a:pt x="4" y="0"/>
                    </a:lnTo>
                    <a:lnTo>
                      <a:pt x="2" y="0"/>
                    </a:lnTo>
                    <a:lnTo>
                      <a:pt x="2" y="2"/>
                    </a:lnTo>
                    <a:lnTo>
                      <a:pt x="0" y="4"/>
                    </a:lnTo>
                    <a:lnTo>
                      <a:pt x="0" y="6"/>
                    </a:lnTo>
                    <a:lnTo>
                      <a:pt x="0" y="8"/>
                    </a:lnTo>
                    <a:lnTo>
                      <a:pt x="0" y="10"/>
                    </a:lnTo>
                    <a:lnTo>
                      <a:pt x="2" y="10"/>
                    </a:lnTo>
                    <a:lnTo>
                      <a:pt x="2" y="12"/>
                    </a:lnTo>
                    <a:lnTo>
                      <a:pt x="4" y="12"/>
                    </a:lnTo>
                    <a:lnTo>
                      <a:pt x="6" y="12"/>
                    </a:lnTo>
                    <a:lnTo>
                      <a:pt x="12" y="4"/>
                    </a:lnTo>
                    <a:close/>
                  </a:path>
                </a:pathLst>
              </a:custGeom>
              <a:solidFill>
                <a:srgbClr val="000000"/>
              </a:solidFill>
              <a:ln w="9525">
                <a:noFill/>
                <a:round/>
                <a:headEnd/>
                <a:tailEnd/>
              </a:ln>
            </p:spPr>
            <p:txBody>
              <a:bodyPr/>
              <a:lstStyle/>
              <a:p>
                <a:endParaRPr lang="es-CO"/>
              </a:p>
            </p:txBody>
          </p:sp>
          <p:sp>
            <p:nvSpPr>
              <p:cNvPr id="110727" name="Freeform 135"/>
              <p:cNvSpPr>
                <a:spLocks/>
              </p:cNvSpPr>
              <p:nvPr/>
            </p:nvSpPr>
            <p:spPr bwMode="auto">
              <a:xfrm>
                <a:off x="1150" y="2052"/>
                <a:ext cx="121" cy="411"/>
              </a:xfrm>
              <a:custGeom>
                <a:avLst/>
                <a:gdLst/>
                <a:ahLst/>
                <a:cxnLst>
                  <a:cxn ang="0">
                    <a:pos x="115" y="397"/>
                  </a:cxn>
                  <a:cxn ang="0">
                    <a:pos x="121" y="403"/>
                  </a:cxn>
                  <a:cxn ang="0">
                    <a:pos x="12" y="0"/>
                  </a:cxn>
                  <a:cxn ang="0">
                    <a:pos x="0" y="4"/>
                  </a:cxn>
                  <a:cxn ang="0">
                    <a:pos x="110" y="405"/>
                  </a:cxn>
                  <a:cxn ang="0">
                    <a:pos x="113" y="411"/>
                  </a:cxn>
                  <a:cxn ang="0">
                    <a:pos x="110" y="405"/>
                  </a:cxn>
                  <a:cxn ang="0">
                    <a:pos x="110" y="407"/>
                  </a:cxn>
                  <a:cxn ang="0">
                    <a:pos x="110" y="409"/>
                  </a:cxn>
                  <a:cxn ang="0">
                    <a:pos x="112" y="409"/>
                  </a:cxn>
                  <a:cxn ang="0">
                    <a:pos x="113" y="409"/>
                  </a:cxn>
                  <a:cxn ang="0">
                    <a:pos x="113" y="411"/>
                  </a:cxn>
                  <a:cxn ang="0">
                    <a:pos x="115" y="411"/>
                  </a:cxn>
                  <a:cxn ang="0">
                    <a:pos x="117" y="411"/>
                  </a:cxn>
                  <a:cxn ang="0">
                    <a:pos x="117" y="409"/>
                  </a:cxn>
                  <a:cxn ang="0">
                    <a:pos x="119" y="409"/>
                  </a:cxn>
                  <a:cxn ang="0">
                    <a:pos x="119" y="407"/>
                  </a:cxn>
                  <a:cxn ang="0">
                    <a:pos x="121" y="407"/>
                  </a:cxn>
                  <a:cxn ang="0">
                    <a:pos x="121" y="405"/>
                  </a:cxn>
                  <a:cxn ang="0">
                    <a:pos x="121" y="403"/>
                  </a:cxn>
                  <a:cxn ang="0">
                    <a:pos x="115" y="397"/>
                  </a:cxn>
                </a:cxnLst>
                <a:rect l="0" t="0" r="r" b="b"/>
                <a:pathLst>
                  <a:path w="121" h="411">
                    <a:moveTo>
                      <a:pt x="115" y="397"/>
                    </a:moveTo>
                    <a:lnTo>
                      <a:pt x="121" y="403"/>
                    </a:lnTo>
                    <a:lnTo>
                      <a:pt x="12" y="0"/>
                    </a:lnTo>
                    <a:lnTo>
                      <a:pt x="0" y="4"/>
                    </a:lnTo>
                    <a:lnTo>
                      <a:pt x="110" y="405"/>
                    </a:lnTo>
                    <a:lnTo>
                      <a:pt x="113" y="411"/>
                    </a:lnTo>
                    <a:lnTo>
                      <a:pt x="110" y="405"/>
                    </a:lnTo>
                    <a:lnTo>
                      <a:pt x="110" y="407"/>
                    </a:lnTo>
                    <a:lnTo>
                      <a:pt x="110" y="409"/>
                    </a:lnTo>
                    <a:lnTo>
                      <a:pt x="112" y="409"/>
                    </a:lnTo>
                    <a:lnTo>
                      <a:pt x="113" y="409"/>
                    </a:lnTo>
                    <a:lnTo>
                      <a:pt x="113" y="411"/>
                    </a:lnTo>
                    <a:lnTo>
                      <a:pt x="115" y="411"/>
                    </a:lnTo>
                    <a:lnTo>
                      <a:pt x="117" y="411"/>
                    </a:lnTo>
                    <a:lnTo>
                      <a:pt x="117" y="409"/>
                    </a:lnTo>
                    <a:lnTo>
                      <a:pt x="119" y="409"/>
                    </a:lnTo>
                    <a:lnTo>
                      <a:pt x="119" y="407"/>
                    </a:lnTo>
                    <a:lnTo>
                      <a:pt x="121" y="407"/>
                    </a:lnTo>
                    <a:lnTo>
                      <a:pt x="121" y="405"/>
                    </a:lnTo>
                    <a:lnTo>
                      <a:pt x="121" y="403"/>
                    </a:lnTo>
                    <a:lnTo>
                      <a:pt x="115" y="397"/>
                    </a:lnTo>
                    <a:close/>
                  </a:path>
                </a:pathLst>
              </a:custGeom>
              <a:solidFill>
                <a:srgbClr val="000000"/>
              </a:solidFill>
              <a:ln w="9525">
                <a:noFill/>
                <a:round/>
                <a:headEnd/>
                <a:tailEnd/>
              </a:ln>
            </p:spPr>
            <p:txBody>
              <a:bodyPr/>
              <a:lstStyle/>
              <a:p>
                <a:endParaRPr lang="es-CO"/>
              </a:p>
            </p:txBody>
          </p:sp>
          <p:sp>
            <p:nvSpPr>
              <p:cNvPr id="110728" name="Freeform 136"/>
              <p:cNvSpPr>
                <a:spLocks/>
              </p:cNvSpPr>
              <p:nvPr/>
            </p:nvSpPr>
            <p:spPr bwMode="auto">
              <a:xfrm>
                <a:off x="1269" y="1939"/>
                <a:ext cx="537" cy="545"/>
              </a:xfrm>
              <a:custGeom>
                <a:avLst/>
                <a:gdLst/>
                <a:ahLst/>
                <a:cxnLst>
                  <a:cxn ang="0">
                    <a:pos x="537" y="433"/>
                  </a:cxn>
                  <a:cxn ang="0">
                    <a:pos x="489" y="0"/>
                  </a:cxn>
                  <a:cxn ang="0">
                    <a:pos x="0" y="119"/>
                  </a:cxn>
                  <a:cxn ang="0">
                    <a:pos x="110" y="545"/>
                  </a:cxn>
                  <a:cxn ang="0">
                    <a:pos x="537" y="433"/>
                  </a:cxn>
                </a:cxnLst>
                <a:rect l="0" t="0" r="r" b="b"/>
                <a:pathLst>
                  <a:path w="537" h="545">
                    <a:moveTo>
                      <a:pt x="537" y="433"/>
                    </a:moveTo>
                    <a:lnTo>
                      <a:pt x="489" y="0"/>
                    </a:lnTo>
                    <a:lnTo>
                      <a:pt x="0" y="119"/>
                    </a:lnTo>
                    <a:lnTo>
                      <a:pt x="110" y="545"/>
                    </a:lnTo>
                    <a:lnTo>
                      <a:pt x="537" y="433"/>
                    </a:lnTo>
                    <a:close/>
                  </a:path>
                </a:pathLst>
              </a:custGeom>
              <a:solidFill>
                <a:srgbClr val="7F7F7F"/>
              </a:solidFill>
              <a:ln w="9525">
                <a:noFill/>
                <a:round/>
                <a:headEnd/>
                <a:tailEnd/>
              </a:ln>
            </p:spPr>
            <p:txBody>
              <a:bodyPr/>
              <a:lstStyle/>
              <a:p>
                <a:endParaRPr lang="es-CO"/>
              </a:p>
            </p:txBody>
          </p:sp>
          <p:sp>
            <p:nvSpPr>
              <p:cNvPr id="110729" name="Freeform 137"/>
              <p:cNvSpPr>
                <a:spLocks/>
              </p:cNvSpPr>
              <p:nvPr/>
            </p:nvSpPr>
            <p:spPr bwMode="auto">
              <a:xfrm>
                <a:off x="1753" y="1933"/>
                <a:ext cx="59" cy="441"/>
              </a:xfrm>
              <a:custGeom>
                <a:avLst/>
                <a:gdLst/>
                <a:ahLst/>
                <a:cxnLst>
                  <a:cxn ang="0">
                    <a:pos x="7" y="12"/>
                  </a:cxn>
                  <a:cxn ang="0">
                    <a:pos x="0" y="6"/>
                  </a:cxn>
                  <a:cxn ang="0">
                    <a:pos x="46" y="441"/>
                  </a:cxn>
                  <a:cxn ang="0">
                    <a:pos x="59" y="439"/>
                  </a:cxn>
                  <a:cxn ang="0">
                    <a:pos x="11" y="6"/>
                  </a:cxn>
                  <a:cxn ang="0">
                    <a:pos x="3" y="0"/>
                  </a:cxn>
                  <a:cxn ang="0">
                    <a:pos x="11" y="6"/>
                  </a:cxn>
                  <a:cxn ang="0">
                    <a:pos x="11" y="4"/>
                  </a:cxn>
                  <a:cxn ang="0">
                    <a:pos x="11" y="2"/>
                  </a:cxn>
                  <a:cxn ang="0">
                    <a:pos x="9" y="2"/>
                  </a:cxn>
                  <a:cxn ang="0">
                    <a:pos x="9" y="0"/>
                  </a:cxn>
                  <a:cxn ang="0">
                    <a:pos x="7" y="0"/>
                  </a:cxn>
                  <a:cxn ang="0">
                    <a:pos x="5" y="0"/>
                  </a:cxn>
                  <a:cxn ang="0">
                    <a:pos x="3" y="0"/>
                  </a:cxn>
                  <a:cxn ang="0">
                    <a:pos x="2" y="0"/>
                  </a:cxn>
                  <a:cxn ang="0">
                    <a:pos x="2" y="2"/>
                  </a:cxn>
                  <a:cxn ang="0">
                    <a:pos x="0" y="2"/>
                  </a:cxn>
                  <a:cxn ang="0">
                    <a:pos x="0" y="4"/>
                  </a:cxn>
                  <a:cxn ang="0">
                    <a:pos x="0" y="6"/>
                  </a:cxn>
                  <a:cxn ang="0">
                    <a:pos x="7" y="12"/>
                  </a:cxn>
                </a:cxnLst>
                <a:rect l="0" t="0" r="r" b="b"/>
                <a:pathLst>
                  <a:path w="59" h="441">
                    <a:moveTo>
                      <a:pt x="7" y="12"/>
                    </a:moveTo>
                    <a:lnTo>
                      <a:pt x="0" y="6"/>
                    </a:lnTo>
                    <a:lnTo>
                      <a:pt x="46" y="441"/>
                    </a:lnTo>
                    <a:lnTo>
                      <a:pt x="59" y="439"/>
                    </a:lnTo>
                    <a:lnTo>
                      <a:pt x="11" y="6"/>
                    </a:lnTo>
                    <a:lnTo>
                      <a:pt x="3" y="0"/>
                    </a:lnTo>
                    <a:lnTo>
                      <a:pt x="11" y="6"/>
                    </a:lnTo>
                    <a:lnTo>
                      <a:pt x="11" y="4"/>
                    </a:lnTo>
                    <a:lnTo>
                      <a:pt x="11" y="2"/>
                    </a:lnTo>
                    <a:lnTo>
                      <a:pt x="9" y="2"/>
                    </a:lnTo>
                    <a:lnTo>
                      <a:pt x="9" y="0"/>
                    </a:lnTo>
                    <a:lnTo>
                      <a:pt x="7" y="0"/>
                    </a:lnTo>
                    <a:lnTo>
                      <a:pt x="5" y="0"/>
                    </a:lnTo>
                    <a:lnTo>
                      <a:pt x="3" y="0"/>
                    </a:lnTo>
                    <a:lnTo>
                      <a:pt x="2" y="0"/>
                    </a:lnTo>
                    <a:lnTo>
                      <a:pt x="2" y="2"/>
                    </a:lnTo>
                    <a:lnTo>
                      <a:pt x="0" y="2"/>
                    </a:lnTo>
                    <a:lnTo>
                      <a:pt x="0" y="4"/>
                    </a:lnTo>
                    <a:lnTo>
                      <a:pt x="0" y="6"/>
                    </a:lnTo>
                    <a:lnTo>
                      <a:pt x="7" y="12"/>
                    </a:lnTo>
                    <a:close/>
                  </a:path>
                </a:pathLst>
              </a:custGeom>
              <a:solidFill>
                <a:srgbClr val="000000"/>
              </a:solidFill>
              <a:ln w="9525">
                <a:noFill/>
                <a:round/>
                <a:headEnd/>
                <a:tailEnd/>
              </a:ln>
            </p:spPr>
            <p:txBody>
              <a:bodyPr/>
              <a:lstStyle/>
              <a:p>
                <a:endParaRPr lang="es-CO"/>
              </a:p>
            </p:txBody>
          </p:sp>
          <p:sp>
            <p:nvSpPr>
              <p:cNvPr id="110730" name="Freeform 138"/>
              <p:cNvSpPr>
                <a:spLocks/>
              </p:cNvSpPr>
              <p:nvPr/>
            </p:nvSpPr>
            <p:spPr bwMode="auto">
              <a:xfrm>
                <a:off x="1263" y="1933"/>
                <a:ext cx="497" cy="131"/>
              </a:xfrm>
              <a:custGeom>
                <a:avLst/>
                <a:gdLst/>
                <a:ahLst/>
                <a:cxnLst>
                  <a:cxn ang="0">
                    <a:pos x="12" y="123"/>
                  </a:cxn>
                  <a:cxn ang="0">
                    <a:pos x="8" y="131"/>
                  </a:cxn>
                  <a:cxn ang="0">
                    <a:pos x="497" y="12"/>
                  </a:cxn>
                  <a:cxn ang="0">
                    <a:pos x="493" y="0"/>
                  </a:cxn>
                  <a:cxn ang="0">
                    <a:pos x="4" y="119"/>
                  </a:cxn>
                  <a:cxn ang="0">
                    <a:pos x="0" y="127"/>
                  </a:cxn>
                  <a:cxn ang="0">
                    <a:pos x="4" y="119"/>
                  </a:cxn>
                  <a:cxn ang="0">
                    <a:pos x="2" y="119"/>
                  </a:cxn>
                  <a:cxn ang="0">
                    <a:pos x="2" y="121"/>
                  </a:cxn>
                  <a:cxn ang="0">
                    <a:pos x="0" y="121"/>
                  </a:cxn>
                  <a:cxn ang="0">
                    <a:pos x="0" y="123"/>
                  </a:cxn>
                  <a:cxn ang="0">
                    <a:pos x="0" y="125"/>
                  </a:cxn>
                  <a:cxn ang="0">
                    <a:pos x="0" y="127"/>
                  </a:cxn>
                  <a:cxn ang="0">
                    <a:pos x="0" y="129"/>
                  </a:cxn>
                  <a:cxn ang="0">
                    <a:pos x="2" y="129"/>
                  </a:cxn>
                  <a:cxn ang="0">
                    <a:pos x="2" y="131"/>
                  </a:cxn>
                  <a:cxn ang="0">
                    <a:pos x="4" y="131"/>
                  </a:cxn>
                  <a:cxn ang="0">
                    <a:pos x="6" y="131"/>
                  </a:cxn>
                  <a:cxn ang="0">
                    <a:pos x="8" y="131"/>
                  </a:cxn>
                  <a:cxn ang="0">
                    <a:pos x="12" y="123"/>
                  </a:cxn>
                </a:cxnLst>
                <a:rect l="0" t="0" r="r" b="b"/>
                <a:pathLst>
                  <a:path w="497" h="131">
                    <a:moveTo>
                      <a:pt x="12" y="123"/>
                    </a:moveTo>
                    <a:lnTo>
                      <a:pt x="8" y="131"/>
                    </a:lnTo>
                    <a:lnTo>
                      <a:pt x="497" y="12"/>
                    </a:lnTo>
                    <a:lnTo>
                      <a:pt x="493" y="0"/>
                    </a:lnTo>
                    <a:lnTo>
                      <a:pt x="4" y="119"/>
                    </a:lnTo>
                    <a:lnTo>
                      <a:pt x="0" y="127"/>
                    </a:lnTo>
                    <a:lnTo>
                      <a:pt x="4" y="119"/>
                    </a:lnTo>
                    <a:lnTo>
                      <a:pt x="2" y="119"/>
                    </a:lnTo>
                    <a:lnTo>
                      <a:pt x="2" y="121"/>
                    </a:lnTo>
                    <a:lnTo>
                      <a:pt x="0" y="121"/>
                    </a:lnTo>
                    <a:lnTo>
                      <a:pt x="0" y="123"/>
                    </a:lnTo>
                    <a:lnTo>
                      <a:pt x="0" y="125"/>
                    </a:lnTo>
                    <a:lnTo>
                      <a:pt x="0" y="127"/>
                    </a:lnTo>
                    <a:lnTo>
                      <a:pt x="0" y="129"/>
                    </a:lnTo>
                    <a:lnTo>
                      <a:pt x="2" y="129"/>
                    </a:lnTo>
                    <a:lnTo>
                      <a:pt x="2" y="131"/>
                    </a:lnTo>
                    <a:lnTo>
                      <a:pt x="4" y="131"/>
                    </a:lnTo>
                    <a:lnTo>
                      <a:pt x="6" y="131"/>
                    </a:lnTo>
                    <a:lnTo>
                      <a:pt x="8" y="131"/>
                    </a:lnTo>
                    <a:lnTo>
                      <a:pt x="12" y="123"/>
                    </a:lnTo>
                    <a:close/>
                  </a:path>
                </a:pathLst>
              </a:custGeom>
              <a:solidFill>
                <a:srgbClr val="000000"/>
              </a:solidFill>
              <a:ln w="9525">
                <a:noFill/>
                <a:round/>
                <a:headEnd/>
                <a:tailEnd/>
              </a:ln>
            </p:spPr>
            <p:txBody>
              <a:bodyPr/>
              <a:lstStyle/>
              <a:p>
                <a:endParaRPr lang="es-CO"/>
              </a:p>
            </p:txBody>
          </p:sp>
          <p:sp>
            <p:nvSpPr>
              <p:cNvPr id="110731" name="Freeform 139"/>
              <p:cNvSpPr>
                <a:spLocks/>
              </p:cNvSpPr>
              <p:nvPr/>
            </p:nvSpPr>
            <p:spPr bwMode="auto">
              <a:xfrm>
                <a:off x="1263" y="2056"/>
                <a:ext cx="123" cy="433"/>
              </a:xfrm>
              <a:custGeom>
                <a:avLst/>
                <a:gdLst/>
                <a:ahLst/>
                <a:cxnLst>
                  <a:cxn ang="0">
                    <a:pos x="116" y="422"/>
                  </a:cxn>
                  <a:cxn ang="0">
                    <a:pos x="123" y="426"/>
                  </a:cxn>
                  <a:cxn ang="0">
                    <a:pos x="12" y="0"/>
                  </a:cxn>
                  <a:cxn ang="0">
                    <a:pos x="0" y="4"/>
                  </a:cxn>
                  <a:cxn ang="0">
                    <a:pos x="110" y="430"/>
                  </a:cxn>
                  <a:cxn ang="0">
                    <a:pos x="117" y="433"/>
                  </a:cxn>
                  <a:cxn ang="0">
                    <a:pos x="110" y="430"/>
                  </a:cxn>
                  <a:cxn ang="0">
                    <a:pos x="112" y="430"/>
                  </a:cxn>
                  <a:cxn ang="0">
                    <a:pos x="112" y="432"/>
                  </a:cxn>
                  <a:cxn ang="0">
                    <a:pos x="114" y="433"/>
                  </a:cxn>
                  <a:cxn ang="0">
                    <a:pos x="116" y="433"/>
                  </a:cxn>
                  <a:cxn ang="0">
                    <a:pos x="117" y="433"/>
                  </a:cxn>
                  <a:cxn ang="0">
                    <a:pos x="119" y="433"/>
                  </a:cxn>
                  <a:cxn ang="0">
                    <a:pos x="119" y="432"/>
                  </a:cxn>
                  <a:cxn ang="0">
                    <a:pos x="121" y="432"/>
                  </a:cxn>
                  <a:cxn ang="0">
                    <a:pos x="121" y="430"/>
                  </a:cxn>
                  <a:cxn ang="0">
                    <a:pos x="123" y="430"/>
                  </a:cxn>
                  <a:cxn ang="0">
                    <a:pos x="123" y="428"/>
                  </a:cxn>
                  <a:cxn ang="0">
                    <a:pos x="123" y="426"/>
                  </a:cxn>
                  <a:cxn ang="0">
                    <a:pos x="116" y="422"/>
                  </a:cxn>
                </a:cxnLst>
                <a:rect l="0" t="0" r="r" b="b"/>
                <a:pathLst>
                  <a:path w="123" h="433">
                    <a:moveTo>
                      <a:pt x="116" y="422"/>
                    </a:moveTo>
                    <a:lnTo>
                      <a:pt x="123" y="426"/>
                    </a:lnTo>
                    <a:lnTo>
                      <a:pt x="12" y="0"/>
                    </a:lnTo>
                    <a:lnTo>
                      <a:pt x="0" y="4"/>
                    </a:lnTo>
                    <a:lnTo>
                      <a:pt x="110" y="430"/>
                    </a:lnTo>
                    <a:lnTo>
                      <a:pt x="117" y="433"/>
                    </a:lnTo>
                    <a:lnTo>
                      <a:pt x="110" y="430"/>
                    </a:lnTo>
                    <a:lnTo>
                      <a:pt x="112" y="430"/>
                    </a:lnTo>
                    <a:lnTo>
                      <a:pt x="112" y="432"/>
                    </a:lnTo>
                    <a:lnTo>
                      <a:pt x="114" y="433"/>
                    </a:lnTo>
                    <a:lnTo>
                      <a:pt x="116" y="433"/>
                    </a:lnTo>
                    <a:lnTo>
                      <a:pt x="117" y="433"/>
                    </a:lnTo>
                    <a:lnTo>
                      <a:pt x="119" y="433"/>
                    </a:lnTo>
                    <a:lnTo>
                      <a:pt x="119" y="432"/>
                    </a:lnTo>
                    <a:lnTo>
                      <a:pt x="121" y="432"/>
                    </a:lnTo>
                    <a:lnTo>
                      <a:pt x="121" y="430"/>
                    </a:lnTo>
                    <a:lnTo>
                      <a:pt x="123" y="430"/>
                    </a:lnTo>
                    <a:lnTo>
                      <a:pt x="123" y="428"/>
                    </a:lnTo>
                    <a:lnTo>
                      <a:pt x="123" y="426"/>
                    </a:lnTo>
                    <a:lnTo>
                      <a:pt x="116" y="422"/>
                    </a:lnTo>
                    <a:close/>
                  </a:path>
                </a:pathLst>
              </a:custGeom>
              <a:solidFill>
                <a:srgbClr val="000000"/>
              </a:solidFill>
              <a:ln w="9525">
                <a:noFill/>
                <a:round/>
                <a:headEnd/>
                <a:tailEnd/>
              </a:ln>
            </p:spPr>
            <p:txBody>
              <a:bodyPr/>
              <a:lstStyle/>
              <a:p>
                <a:endParaRPr lang="es-CO"/>
              </a:p>
            </p:txBody>
          </p:sp>
          <p:sp>
            <p:nvSpPr>
              <p:cNvPr id="110732" name="Freeform 140"/>
              <p:cNvSpPr>
                <a:spLocks/>
              </p:cNvSpPr>
              <p:nvPr/>
            </p:nvSpPr>
            <p:spPr bwMode="auto">
              <a:xfrm>
                <a:off x="1379" y="2367"/>
                <a:ext cx="433" cy="122"/>
              </a:xfrm>
              <a:custGeom>
                <a:avLst/>
                <a:gdLst/>
                <a:ahLst/>
                <a:cxnLst>
                  <a:cxn ang="0">
                    <a:pos x="420" y="7"/>
                  </a:cxn>
                  <a:cxn ang="0">
                    <a:pos x="425" y="0"/>
                  </a:cxn>
                  <a:cxn ang="0">
                    <a:pos x="0" y="111"/>
                  </a:cxn>
                  <a:cxn ang="0">
                    <a:pos x="1" y="122"/>
                  </a:cxn>
                  <a:cxn ang="0">
                    <a:pos x="427" y="11"/>
                  </a:cxn>
                  <a:cxn ang="0">
                    <a:pos x="433" y="5"/>
                  </a:cxn>
                  <a:cxn ang="0">
                    <a:pos x="427" y="11"/>
                  </a:cxn>
                  <a:cxn ang="0">
                    <a:pos x="429" y="11"/>
                  </a:cxn>
                  <a:cxn ang="0">
                    <a:pos x="431" y="11"/>
                  </a:cxn>
                  <a:cxn ang="0">
                    <a:pos x="431" y="9"/>
                  </a:cxn>
                  <a:cxn ang="0">
                    <a:pos x="433" y="7"/>
                  </a:cxn>
                  <a:cxn ang="0">
                    <a:pos x="433" y="5"/>
                  </a:cxn>
                  <a:cxn ang="0">
                    <a:pos x="433" y="3"/>
                  </a:cxn>
                  <a:cxn ang="0">
                    <a:pos x="431" y="3"/>
                  </a:cxn>
                  <a:cxn ang="0">
                    <a:pos x="431" y="2"/>
                  </a:cxn>
                  <a:cxn ang="0">
                    <a:pos x="429" y="2"/>
                  </a:cxn>
                  <a:cxn ang="0">
                    <a:pos x="429" y="0"/>
                  </a:cxn>
                  <a:cxn ang="0">
                    <a:pos x="427" y="0"/>
                  </a:cxn>
                  <a:cxn ang="0">
                    <a:pos x="425" y="0"/>
                  </a:cxn>
                  <a:cxn ang="0">
                    <a:pos x="420" y="7"/>
                  </a:cxn>
                </a:cxnLst>
                <a:rect l="0" t="0" r="r" b="b"/>
                <a:pathLst>
                  <a:path w="433" h="122">
                    <a:moveTo>
                      <a:pt x="420" y="7"/>
                    </a:moveTo>
                    <a:lnTo>
                      <a:pt x="425" y="0"/>
                    </a:lnTo>
                    <a:lnTo>
                      <a:pt x="0" y="111"/>
                    </a:lnTo>
                    <a:lnTo>
                      <a:pt x="1" y="122"/>
                    </a:lnTo>
                    <a:lnTo>
                      <a:pt x="427" y="11"/>
                    </a:lnTo>
                    <a:lnTo>
                      <a:pt x="433" y="5"/>
                    </a:lnTo>
                    <a:lnTo>
                      <a:pt x="427" y="11"/>
                    </a:lnTo>
                    <a:lnTo>
                      <a:pt x="429" y="11"/>
                    </a:lnTo>
                    <a:lnTo>
                      <a:pt x="431" y="11"/>
                    </a:lnTo>
                    <a:lnTo>
                      <a:pt x="431" y="9"/>
                    </a:lnTo>
                    <a:lnTo>
                      <a:pt x="433" y="7"/>
                    </a:lnTo>
                    <a:lnTo>
                      <a:pt x="433" y="5"/>
                    </a:lnTo>
                    <a:lnTo>
                      <a:pt x="433" y="3"/>
                    </a:lnTo>
                    <a:lnTo>
                      <a:pt x="431" y="3"/>
                    </a:lnTo>
                    <a:lnTo>
                      <a:pt x="431" y="2"/>
                    </a:lnTo>
                    <a:lnTo>
                      <a:pt x="429" y="2"/>
                    </a:lnTo>
                    <a:lnTo>
                      <a:pt x="429" y="0"/>
                    </a:lnTo>
                    <a:lnTo>
                      <a:pt x="427" y="0"/>
                    </a:lnTo>
                    <a:lnTo>
                      <a:pt x="425" y="0"/>
                    </a:lnTo>
                    <a:lnTo>
                      <a:pt x="420" y="7"/>
                    </a:lnTo>
                    <a:close/>
                  </a:path>
                </a:pathLst>
              </a:custGeom>
              <a:solidFill>
                <a:srgbClr val="000000"/>
              </a:solidFill>
              <a:ln w="9525">
                <a:noFill/>
                <a:round/>
                <a:headEnd/>
                <a:tailEnd/>
              </a:ln>
            </p:spPr>
            <p:txBody>
              <a:bodyPr/>
              <a:lstStyle/>
              <a:p>
                <a:endParaRPr lang="es-CO"/>
              </a:p>
            </p:txBody>
          </p:sp>
          <p:sp>
            <p:nvSpPr>
              <p:cNvPr id="110733" name="Freeform 141"/>
              <p:cNvSpPr>
                <a:spLocks/>
              </p:cNvSpPr>
              <p:nvPr/>
            </p:nvSpPr>
            <p:spPr bwMode="auto">
              <a:xfrm>
                <a:off x="1265" y="2340"/>
                <a:ext cx="541" cy="144"/>
              </a:xfrm>
              <a:custGeom>
                <a:avLst/>
                <a:gdLst/>
                <a:ahLst/>
                <a:cxnLst>
                  <a:cxn ang="0">
                    <a:pos x="0" y="115"/>
                  </a:cxn>
                  <a:cxn ang="0">
                    <a:pos x="432" y="0"/>
                  </a:cxn>
                  <a:cxn ang="0">
                    <a:pos x="541" y="32"/>
                  </a:cxn>
                  <a:cxn ang="0">
                    <a:pos x="114" y="144"/>
                  </a:cxn>
                  <a:cxn ang="0">
                    <a:pos x="0" y="115"/>
                  </a:cxn>
                </a:cxnLst>
                <a:rect l="0" t="0" r="r" b="b"/>
                <a:pathLst>
                  <a:path w="541" h="144">
                    <a:moveTo>
                      <a:pt x="0" y="115"/>
                    </a:moveTo>
                    <a:lnTo>
                      <a:pt x="432" y="0"/>
                    </a:lnTo>
                    <a:lnTo>
                      <a:pt x="541" y="32"/>
                    </a:lnTo>
                    <a:lnTo>
                      <a:pt x="114" y="144"/>
                    </a:lnTo>
                    <a:lnTo>
                      <a:pt x="0" y="115"/>
                    </a:lnTo>
                    <a:close/>
                  </a:path>
                </a:pathLst>
              </a:custGeom>
              <a:solidFill>
                <a:srgbClr val="7F7F7F"/>
              </a:solidFill>
              <a:ln w="9525">
                <a:noFill/>
                <a:round/>
                <a:headEnd/>
                <a:tailEnd/>
              </a:ln>
            </p:spPr>
            <p:txBody>
              <a:bodyPr/>
              <a:lstStyle/>
              <a:p>
                <a:endParaRPr lang="es-CO"/>
              </a:p>
            </p:txBody>
          </p:sp>
          <p:sp>
            <p:nvSpPr>
              <p:cNvPr id="110734" name="Freeform 142"/>
              <p:cNvSpPr>
                <a:spLocks/>
              </p:cNvSpPr>
              <p:nvPr/>
            </p:nvSpPr>
            <p:spPr bwMode="auto">
              <a:xfrm>
                <a:off x="1263" y="2334"/>
                <a:ext cx="442" cy="129"/>
              </a:xfrm>
              <a:custGeom>
                <a:avLst/>
                <a:gdLst/>
                <a:ahLst/>
                <a:cxnLst>
                  <a:cxn ang="0">
                    <a:pos x="436" y="0"/>
                  </a:cxn>
                  <a:cxn ang="0">
                    <a:pos x="434" y="0"/>
                  </a:cxn>
                  <a:cxn ang="0">
                    <a:pos x="0" y="115"/>
                  </a:cxn>
                  <a:cxn ang="0">
                    <a:pos x="4" y="129"/>
                  </a:cxn>
                  <a:cxn ang="0">
                    <a:pos x="436" y="12"/>
                  </a:cxn>
                  <a:cxn ang="0">
                    <a:pos x="434" y="12"/>
                  </a:cxn>
                  <a:cxn ang="0">
                    <a:pos x="436" y="12"/>
                  </a:cxn>
                  <a:cxn ang="0">
                    <a:pos x="438" y="12"/>
                  </a:cxn>
                  <a:cxn ang="0">
                    <a:pos x="440" y="12"/>
                  </a:cxn>
                  <a:cxn ang="0">
                    <a:pos x="440" y="10"/>
                  </a:cxn>
                  <a:cxn ang="0">
                    <a:pos x="440" y="8"/>
                  </a:cxn>
                  <a:cxn ang="0">
                    <a:pos x="442" y="8"/>
                  </a:cxn>
                  <a:cxn ang="0">
                    <a:pos x="442" y="6"/>
                  </a:cxn>
                  <a:cxn ang="0">
                    <a:pos x="440" y="6"/>
                  </a:cxn>
                  <a:cxn ang="0">
                    <a:pos x="440" y="4"/>
                  </a:cxn>
                  <a:cxn ang="0">
                    <a:pos x="440" y="2"/>
                  </a:cxn>
                  <a:cxn ang="0">
                    <a:pos x="438" y="2"/>
                  </a:cxn>
                  <a:cxn ang="0">
                    <a:pos x="438" y="0"/>
                  </a:cxn>
                  <a:cxn ang="0">
                    <a:pos x="436" y="0"/>
                  </a:cxn>
                  <a:cxn ang="0">
                    <a:pos x="434" y="0"/>
                  </a:cxn>
                  <a:cxn ang="0">
                    <a:pos x="436" y="0"/>
                  </a:cxn>
                </a:cxnLst>
                <a:rect l="0" t="0" r="r" b="b"/>
                <a:pathLst>
                  <a:path w="442" h="129">
                    <a:moveTo>
                      <a:pt x="436" y="0"/>
                    </a:moveTo>
                    <a:lnTo>
                      <a:pt x="434" y="0"/>
                    </a:lnTo>
                    <a:lnTo>
                      <a:pt x="0" y="115"/>
                    </a:lnTo>
                    <a:lnTo>
                      <a:pt x="4" y="129"/>
                    </a:lnTo>
                    <a:lnTo>
                      <a:pt x="436" y="12"/>
                    </a:lnTo>
                    <a:lnTo>
                      <a:pt x="434" y="12"/>
                    </a:lnTo>
                    <a:lnTo>
                      <a:pt x="436" y="12"/>
                    </a:lnTo>
                    <a:lnTo>
                      <a:pt x="438" y="12"/>
                    </a:lnTo>
                    <a:lnTo>
                      <a:pt x="440" y="12"/>
                    </a:lnTo>
                    <a:lnTo>
                      <a:pt x="440" y="10"/>
                    </a:lnTo>
                    <a:lnTo>
                      <a:pt x="440" y="8"/>
                    </a:lnTo>
                    <a:lnTo>
                      <a:pt x="442" y="8"/>
                    </a:lnTo>
                    <a:lnTo>
                      <a:pt x="442" y="6"/>
                    </a:lnTo>
                    <a:lnTo>
                      <a:pt x="440" y="6"/>
                    </a:lnTo>
                    <a:lnTo>
                      <a:pt x="440" y="4"/>
                    </a:lnTo>
                    <a:lnTo>
                      <a:pt x="440" y="2"/>
                    </a:lnTo>
                    <a:lnTo>
                      <a:pt x="438" y="2"/>
                    </a:lnTo>
                    <a:lnTo>
                      <a:pt x="438" y="0"/>
                    </a:lnTo>
                    <a:lnTo>
                      <a:pt x="436" y="0"/>
                    </a:lnTo>
                    <a:lnTo>
                      <a:pt x="434" y="0"/>
                    </a:lnTo>
                    <a:lnTo>
                      <a:pt x="436" y="0"/>
                    </a:lnTo>
                    <a:close/>
                  </a:path>
                </a:pathLst>
              </a:custGeom>
              <a:solidFill>
                <a:srgbClr val="000000"/>
              </a:solidFill>
              <a:ln w="9525">
                <a:noFill/>
                <a:round/>
                <a:headEnd/>
                <a:tailEnd/>
              </a:ln>
            </p:spPr>
            <p:txBody>
              <a:bodyPr/>
              <a:lstStyle/>
              <a:p>
                <a:endParaRPr lang="es-CO"/>
              </a:p>
            </p:txBody>
          </p:sp>
          <p:sp>
            <p:nvSpPr>
              <p:cNvPr id="110735" name="Freeform 143"/>
              <p:cNvSpPr>
                <a:spLocks/>
              </p:cNvSpPr>
              <p:nvPr/>
            </p:nvSpPr>
            <p:spPr bwMode="auto">
              <a:xfrm>
                <a:off x="1697" y="2334"/>
                <a:ext cx="115" cy="44"/>
              </a:xfrm>
              <a:custGeom>
                <a:avLst/>
                <a:gdLst/>
                <a:ahLst/>
                <a:cxnLst>
                  <a:cxn ang="0">
                    <a:pos x="109" y="44"/>
                  </a:cxn>
                  <a:cxn ang="0">
                    <a:pos x="109" y="33"/>
                  </a:cxn>
                  <a:cxn ang="0">
                    <a:pos x="2" y="0"/>
                  </a:cxn>
                  <a:cxn ang="0">
                    <a:pos x="0" y="12"/>
                  </a:cxn>
                  <a:cxn ang="0">
                    <a:pos x="107" y="44"/>
                  </a:cxn>
                  <a:cxn ang="0">
                    <a:pos x="107" y="33"/>
                  </a:cxn>
                  <a:cxn ang="0">
                    <a:pos x="107" y="44"/>
                  </a:cxn>
                  <a:cxn ang="0">
                    <a:pos x="109" y="44"/>
                  </a:cxn>
                  <a:cxn ang="0">
                    <a:pos x="111" y="44"/>
                  </a:cxn>
                  <a:cxn ang="0">
                    <a:pos x="113" y="44"/>
                  </a:cxn>
                  <a:cxn ang="0">
                    <a:pos x="113" y="42"/>
                  </a:cxn>
                  <a:cxn ang="0">
                    <a:pos x="113" y="40"/>
                  </a:cxn>
                  <a:cxn ang="0">
                    <a:pos x="115" y="40"/>
                  </a:cxn>
                  <a:cxn ang="0">
                    <a:pos x="115" y="38"/>
                  </a:cxn>
                  <a:cxn ang="0">
                    <a:pos x="115" y="36"/>
                  </a:cxn>
                  <a:cxn ang="0">
                    <a:pos x="113" y="36"/>
                  </a:cxn>
                  <a:cxn ang="0">
                    <a:pos x="113" y="35"/>
                  </a:cxn>
                  <a:cxn ang="0">
                    <a:pos x="111" y="35"/>
                  </a:cxn>
                  <a:cxn ang="0">
                    <a:pos x="111" y="33"/>
                  </a:cxn>
                  <a:cxn ang="0">
                    <a:pos x="109" y="33"/>
                  </a:cxn>
                  <a:cxn ang="0">
                    <a:pos x="109" y="44"/>
                  </a:cxn>
                </a:cxnLst>
                <a:rect l="0" t="0" r="r" b="b"/>
                <a:pathLst>
                  <a:path w="115" h="44">
                    <a:moveTo>
                      <a:pt x="109" y="44"/>
                    </a:moveTo>
                    <a:lnTo>
                      <a:pt x="109" y="33"/>
                    </a:lnTo>
                    <a:lnTo>
                      <a:pt x="2" y="0"/>
                    </a:lnTo>
                    <a:lnTo>
                      <a:pt x="0" y="12"/>
                    </a:lnTo>
                    <a:lnTo>
                      <a:pt x="107" y="44"/>
                    </a:lnTo>
                    <a:lnTo>
                      <a:pt x="107" y="33"/>
                    </a:lnTo>
                    <a:lnTo>
                      <a:pt x="107" y="44"/>
                    </a:lnTo>
                    <a:lnTo>
                      <a:pt x="109" y="44"/>
                    </a:lnTo>
                    <a:lnTo>
                      <a:pt x="111" y="44"/>
                    </a:lnTo>
                    <a:lnTo>
                      <a:pt x="113" y="44"/>
                    </a:lnTo>
                    <a:lnTo>
                      <a:pt x="113" y="42"/>
                    </a:lnTo>
                    <a:lnTo>
                      <a:pt x="113" y="40"/>
                    </a:lnTo>
                    <a:lnTo>
                      <a:pt x="115" y="40"/>
                    </a:lnTo>
                    <a:lnTo>
                      <a:pt x="115" y="38"/>
                    </a:lnTo>
                    <a:lnTo>
                      <a:pt x="115" y="36"/>
                    </a:lnTo>
                    <a:lnTo>
                      <a:pt x="113" y="36"/>
                    </a:lnTo>
                    <a:lnTo>
                      <a:pt x="113" y="35"/>
                    </a:lnTo>
                    <a:lnTo>
                      <a:pt x="111" y="35"/>
                    </a:lnTo>
                    <a:lnTo>
                      <a:pt x="111" y="33"/>
                    </a:lnTo>
                    <a:lnTo>
                      <a:pt x="109" y="33"/>
                    </a:lnTo>
                    <a:lnTo>
                      <a:pt x="109" y="44"/>
                    </a:lnTo>
                    <a:close/>
                  </a:path>
                </a:pathLst>
              </a:custGeom>
              <a:solidFill>
                <a:srgbClr val="000000"/>
              </a:solidFill>
              <a:ln w="9525">
                <a:noFill/>
                <a:round/>
                <a:headEnd/>
                <a:tailEnd/>
              </a:ln>
            </p:spPr>
            <p:txBody>
              <a:bodyPr/>
              <a:lstStyle/>
              <a:p>
                <a:endParaRPr lang="es-CO"/>
              </a:p>
            </p:txBody>
          </p:sp>
          <p:sp>
            <p:nvSpPr>
              <p:cNvPr id="110736" name="Freeform 144"/>
              <p:cNvSpPr>
                <a:spLocks/>
              </p:cNvSpPr>
              <p:nvPr/>
            </p:nvSpPr>
            <p:spPr bwMode="auto">
              <a:xfrm>
                <a:off x="1373" y="2367"/>
                <a:ext cx="433" cy="122"/>
              </a:xfrm>
              <a:custGeom>
                <a:avLst/>
                <a:gdLst/>
                <a:ahLst/>
                <a:cxnLst>
                  <a:cxn ang="0">
                    <a:pos x="6" y="122"/>
                  </a:cxn>
                  <a:cxn ang="0">
                    <a:pos x="7" y="122"/>
                  </a:cxn>
                  <a:cxn ang="0">
                    <a:pos x="433" y="11"/>
                  </a:cxn>
                  <a:cxn ang="0">
                    <a:pos x="431" y="0"/>
                  </a:cxn>
                  <a:cxn ang="0">
                    <a:pos x="6" y="111"/>
                  </a:cxn>
                  <a:cxn ang="0">
                    <a:pos x="7" y="111"/>
                  </a:cxn>
                  <a:cxn ang="0">
                    <a:pos x="6" y="111"/>
                  </a:cxn>
                  <a:cxn ang="0">
                    <a:pos x="4" y="111"/>
                  </a:cxn>
                  <a:cxn ang="0">
                    <a:pos x="2" y="111"/>
                  </a:cxn>
                  <a:cxn ang="0">
                    <a:pos x="2" y="113"/>
                  </a:cxn>
                  <a:cxn ang="0">
                    <a:pos x="2" y="115"/>
                  </a:cxn>
                  <a:cxn ang="0">
                    <a:pos x="0" y="115"/>
                  </a:cxn>
                  <a:cxn ang="0">
                    <a:pos x="0" y="117"/>
                  </a:cxn>
                  <a:cxn ang="0">
                    <a:pos x="0" y="119"/>
                  </a:cxn>
                  <a:cxn ang="0">
                    <a:pos x="2" y="119"/>
                  </a:cxn>
                  <a:cxn ang="0">
                    <a:pos x="2" y="121"/>
                  </a:cxn>
                  <a:cxn ang="0">
                    <a:pos x="4" y="122"/>
                  </a:cxn>
                  <a:cxn ang="0">
                    <a:pos x="6" y="122"/>
                  </a:cxn>
                  <a:cxn ang="0">
                    <a:pos x="7" y="122"/>
                  </a:cxn>
                  <a:cxn ang="0">
                    <a:pos x="6" y="122"/>
                  </a:cxn>
                </a:cxnLst>
                <a:rect l="0" t="0" r="r" b="b"/>
                <a:pathLst>
                  <a:path w="433" h="122">
                    <a:moveTo>
                      <a:pt x="6" y="122"/>
                    </a:moveTo>
                    <a:lnTo>
                      <a:pt x="7" y="122"/>
                    </a:lnTo>
                    <a:lnTo>
                      <a:pt x="433" y="11"/>
                    </a:lnTo>
                    <a:lnTo>
                      <a:pt x="431" y="0"/>
                    </a:lnTo>
                    <a:lnTo>
                      <a:pt x="6" y="111"/>
                    </a:lnTo>
                    <a:lnTo>
                      <a:pt x="7" y="111"/>
                    </a:lnTo>
                    <a:lnTo>
                      <a:pt x="6" y="111"/>
                    </a:lnTo>
                    <a:lnTo>
                      <a:pt x="4" y="111"/>
                    </a:lnTo>
                    <a:lnTo>
                      <a:pt x="2" y="111"/>
                    </a:lnTo>
                    <a:lnTo>
                      <a:pt x="2" y="113"/>
                    </a:lnTo>
                    <a:lnTo>
                      <a:pt x="2" y="115"/>
                    </a:lnTo>
                    <a:lnTo>
                      <a:pt x="0" y="115"/>
                    </a:lnTo>
                    <a:lnTo>
                      <a:pt x="0" y="117"/>
                    </a:lnTo>
                    <a:lnTo>
                      <a:pt x="0" y="119"/>
                    </a:lnTo>
                    <a:lnTo>
                      <a:pt x="2" y="119"/>
                    </a:lnTo>
                    <a:lnTo>
                      <a:pt x="2" y="121"/>
                    </a:lnTo>
                    <a:lnTo>
                      <a:pt x="4" y="122"/>
                    </a:lnTo>
                    <a:lnTo>
                      <a:pt x="6" y="122"/>
                    </a:lnTo>
                    <a:lnTo>
                      <a:pt x="7" y="122"/>
                    </a:lnTo>
                    <a:lnTo>
                      <a:pt x="6" y="122"/>
                    </a:lnTo>
                    <a:close/>
                  </a:path>
                </a:pathLst>
              </a:custGeom>
              <a:solidFill>
                <a:srgbClr val="000000"/>
              </a:solidFill>
              <a:ln w="9525">
                <a:noFill/>
                <a:round/>
                <a:headEnd/>
                <a:tailEnd/>
              </a:ln>
            </p:spPr>
            <p:txBody>
              <a:bodyPr/>
              <a:lstStyle/>
              <a:p>
                <a:endParaRPr lang="es-CO"/>
              </a:p>
            </p:txBody>
          </p:sp>
          <p:sp>
            <p:nvSpPr>
              <p:cNvPr id="110737" name="Freeform 145"/>
              <p:cNvSpPr>
                <a:spLocks/>
              </p:cNvSpPr>
              <p:nvPr/>
            </p:nvSpPr>
            <p:spPr bwMode="auto">
              <a:xfrm>
                <a:off x="1260" y="2449"/>
                <a:ext cx="120" cy="40"/>
              </a:xfrm>
              <a:custGeom>
                <a:avLst/>
                <a:gdLst/>
                <a:ahLst/>
                <a:cxnLst>
                  <a:cxn ang="0">
                    <a:pos x="3" y="0"/>
                  </a:cxn>
                  <a:cxn ang="0">
                    <a:pos x="3" y="14"/>
                  </a:cxn>
                  <a:cxn ang="0">
                    <a:pos x="119" y="40"/>
                  </a:cxn>
                  <a:cxn ang="0">
                    <a:pos x="120" y="29"/>
                  </a:cxn>
                  <a:cxn ang="0">
                    <a:pos x="5" y="0"/>
                  </a:cxn>
                  <a:cxn ang="0">
                    <a:pos x="7" y="14"/>
                  </a:cxn>
                  <a:cxn ang="0">
                    <a:pos x="5" y="0"/>
                  </a:cxn>
                  <a:cxn ang="0">
                    <a:pos x="3" y="0"/>
                  </a:cxn>
                  <a:cxn ang="0">
                    <a:pos x="2" y="2"/>
                  </a:cxn>
                  <a:cxn ang="0">
                    <a:pos x="0" y="2"/>
                  </a:cxn>
                  <a:cxn ang="0">
                    <a:pos x="0" y="4"/>
                  </a:cxn>
                  <a:cxn ang="0">
                    <a:pos x="0" y="6"/>
                  </a:cxn>
                  <a:cxn ang="0">
                    <a:pos x="0" y="8"/>
                  </a:cxn>
                  <a:cxn ang="0">
                    <a:pos x="0" y="10"/>
                  </a:cxn>
                  <a:cxn ang="0">
                    <a:pos x="0" y="12"/>
                  </a:cxn>
                  <a:cxn ang="0">
                    <a:pos x="2" y="12"/>
                  </a:cxn>
                  <a:cxn ang="0">
                    <a:pos x="3" y="12"/>
                  </a:cxn>
                  <a:cxn ang="0">
                    <a:pos x="3" y="14"/>
                  </a:cxn>
                  <a:cxn ang="0">
                    <a:pos x="3" y="0"/>
                  </a:cxn>
                </a:cxnLst>
                <a:rect l="0" t="0" r="r" b="b"/>
                <a:pathLst>
                  <a:path w="120" h="40">
                    <a:moveTo>
                      <a:pt x="3" y="0"/>
                    </a:moveTo>
                    <a:lnTo>
                      <a:pt x="3" y="14"/>
                    </a:lnTo>
                    <a:lnTo>
                      <a:pt x="119" y="40"/>
                    </a:lnTo>
                    <a:lnTo>
                      <a:pt x="120" y="29"/>
                    </a:lnTo>
                    <a:lnTo>
                      <a:pt x="5" y="0"/>
                    </a:lnTo>
                    <a:lnTo>
                      <a:pt x="7" y="14"/>
                    </a:lnTo>
                    <a:lnTo>
                      <a:pt x="5" y="0"/>
                    </a:lnTo>
                    <a:lnTo>
                      <a:pt x="3" y="0"/>
                    </a:lnTo>
                    <a:lnTo>
                      <a:pt x="2" y="2"/>
                    </a:lnTo>
                    <a:lnTo>
                      <a:pt x="0" y="2"/>
                    </a:lnTo>
                    <a:lnTo>
                      <a:pt x="0" y="4"/>
                    </a:lnTo>
                    <a:lnTo>
                      <a:pt x="0" y="6"/>
                    </a:lnTo>
                    <a:lnTo>
                      <a:pt x="0" y="8"/>
                    </a:lnTo>
                    <a:lnTo>
                      <a:pt x="0" y="10"/>
                    </a:lnTo>
                    <a:lnTo>
                      <a:pt x="0" y="12"/>
                    </a:lnTo>
                    <a:lnTo>
                      <a:pt x="2" y="12"/>
                    </a:lnTo>
                    <a:lnTo>
                      <a:pt x="3" y="12"/>
                    </a:lnTo>
                    <a:lnTo>
                      <a:pt x="3" y="14"/>
                    </a:lnTo>
                    <a:lnTo>
                      <a:pt x="3" y="0"/>
                    </a:lnTo>
                    <a:close/>
                  </a:path>
                </a:pathLst>
              </a:custGeom>
              <a:solidFill>
                <a:srgbClr val="000000"/>
              </a:solidFill>
              <a:ln w="9525">
                <a:noFill/>
                <a:round/>
                <a:headEnd/>
                <a:tailEnd/>
              </a:ln>
            </p:spPr>
            <p:txBody>
              <a:bodyPr/>
              <a:lstStyle/>
              <a:p>
                <a:endParaRPr lang="es-CO"/>
              </a:p>
            </p:txBody>
          </p:sp>
          <p:sp>
            <p:nvSpPr>
              <p:cNvPr id="110738" name="Freeform 146"/>
              <p:cNvSpPr>
                <a:spLocks/>
              </p:cNvSpPr>
              <p:nvPr/>
            </p:nvSpPr>
            <p:spPr bwMode="auto">
              <a:xfrm>
                <a:off x="1352" y="2374"/>
                <a:ext cx="399" cy="442"/>
              </a:xfrm>
              <a:custGeom>
                <a:avLst/>
                <a:gdLst/>
                <a:ahLst/>
                <a:cxnLst>
                  <a:cxn ang="0">
                    <a:pos x="399" y="442"/>
                  </a:cxn>
                  <a:cxn ang="0">
                    <a:pos x="355" y="16"/>
                  </a:cxn>
                  <a:cxn ang="0">
                    <a:pos x="282" y="0"/>
                  </a:cxn>
                  <a:cxn ang="0">
                    <a:pos x="0" y="83"/>
                  </a:cxn>
                  <a:cxn ang="0">
                    <a:pos x="82" y="369"/>
                  </a:cxn>
                  <a:cxn ang="0">
                    <a:pos x="399" y="442"/>
                  </a:cxn>
                </a:cxnLst>
                <a:rect l="0" t="0" r="r" b="b"/>
                <a:pathLst>
                  <a:path w="399" h="442">
                    <a:moveTo>
                      <a:pt x="399" y="442"/>
                    </a:moveTo>
                    <a:lnTo>
                      <a:pt x="355" y="16"/>
                    </a:lnTo>
                    <a:lnTo>
                      <a:pt x="282" y="0"/>
                    </a:lnTo>
                    <a:lnTo>
                      <a:pt x="0" y="83"/>
                    </a:lnTo>
                    <a:lnTo>
                      <a:pt x="82" y="369"/>
                    </a:lnTo>
                    <a:lnTo>
                      <a:pt x="399" y="442"/>
                    </a:lnTo>
                    <a:close/>
                  </a:path>
                </a:pathLst>
              </a:custGeom>
              <a:solidFill>
                <a:srgbClr val="BFDEDE"/>
              </a:solidFill>
              <a:ln w="9525">
                <a:noFill/>
                <a:round/>
                <a:headEnd/>
                <a:tailEnd/>
              </a:ln>
            </p:spPr>
            <p:txBody>
              <a:bodyPr/>
              <a:lstStyle/>
              <a:p>
                <a:endParaRPr lang="es-CO"/>
              </a:p>
            </p:txBody>
          </p:sp>
          <p:sp>
            <p:nvSpPr>
              <p:cNvPr id="110739" name="Freeform 147"/>
              <p:cNvSpPr>
                <a:spLocks/>
              </p:cNvSpPr>
              <p:nvPr/>
            </p:nvSpPr>
            <p:spPr bwMode="auto">
              <a:xfrm>
                <a:off x="1701" y="2384"/>
                <a:ext cx="55" cy="432"/>
              </a:xfrm>
              <a:custGeom>
                <a:avLst/>
                <a:gdLst/>
                <a:ahLst/>
                <a:cxnLst>
                  <a:cxn ang="0">
                    <a:pos x="4" y="11"/>
                  </a:cxn>
                  <a:cxn ang="0">
                    <a:pos x="0" y="8"/>
                  </a:cxn>
                  <a:cxn ang="0">
                    <a:pos x="44" y="432"/>
                  </a:cxn>
                  <a:cxn ang="0">
                    <a:pos x="55" y="430"/>
                  </a:cxn>
                  <a:cxn ang="0">
                    <a:pos x="11" y="6"/>
                  </a:cxn>
                  <a:cxn ang="0">
                    <a:pos x="6" y="0"/>
                  </a:cxn>
                  <a:cxn ang="0">
                    <a:pos x="11" y="6"/>
                  </a:cxn>
                  <a:cxn ang="0">
                    <a:pos x="11" y="4"/>
                  </a:cxn>
                  <a:cxn ang="0">
                    <a:pos x="9" y="4"/>
                  </a:cxn>
                  <a:cxn ang="0">
                    <a:pos x="9" y="2"/>
                  </a:cxn>
                  <a:cxn ang="0">
                    <a:pos x="8" y="2"/>
                  </a:cxn>
                  <a:cxn ang="0">
                    <a:pos x="8" y="0"/>
                  </a:cxn>
                  <a:cxn ang="0">
                    <a:pos x="6" y="0"/>
                  </a:cxn>
                  <a:cxn ang="0">
                    <a:pos x="4" y="0"/>
                  </a:cxn>
                  <a:cxn ang="0">
                    <a:pos x="2" y="0"/>
                  </a:cxn>
                  <a:cxn ang="0">
                    <a:pos x="2" y="2"/>
                  </a:cxn>
                  <a:cxn ang="0">
                    <a:pos x="0" y="2"/>
                  </a:cxn>
                  <a:cxn ang="0">
                    <a:pos x="0" y="4"/>
                  </a:cxn>
                  <a:cxn ang="0">
                    <a:pos x="0" y="6"/>
                  </a:cxn>
                  <a:cxn ang="0">
                    <a:pos x="0" y="8"/>
                  </a:cxn>
                  <a:cxn ang="0">
                    <a:pos x="4" y="11"/>
                  </a:cxn>
                </a:cxnLst>
                <a:rect l="0" t="0" r="r" b="b"/>
                <a:pathLst>
                  <a:path w="55" h="432">
                    <a:moveTo>
                      <a:pt x="4" y="11"/>
                    </a:moveTo>
                    <a:lnTo>
                      <a:pt x="0" y="8"/>
                    </a:lnTo>
                    <a:lnTo>
                      <a:pt x="44" y="432"/>
                    </a:lnTo>
                    <a:lnTo>
                      <a:pt x="55" y="430"/>
                    </a:lnTo>
                    <a:lnTo>
                      <a:pt x="11" y="6"/>
                    </a:lnTo>
                    <a:lnTo>
                      <a:pt x="6" y="0"/>
                    </a:lnTo>
                    <a:lnTo>
                      <a:pt x="11" y="6"/>
                    </a:lnTo>
                    <a:lnTo>
                      <a:pt x="11" y="4"/>
                    </a:lnTo>
                    <a:lnTo>
                      <a:pt x="9" y="4"/>
                    </a:lnTo>
                    <a:lnTo>
                      <a:pt x="9" y="2"/>
                    </a:lnTo>
                    <a:lnTo>
                      <a:pt x="8" y="2"/>
                    </a:lnTo>
                    <a:lnTo>
                      <a:pt x="8" y="0"/>
                    </a:lnTo>
                    <a:lnTo>
                      <a:pt x="6" y="0"/>
                    </a:lnTo>
                    <a:lnTo>
                      <a:pt x="4" y="0"/>
                    </a:lnTo>
                    <a:lnTo>
                      <a:pt x="2" y="0"/>
                    </a:lnTo>
                    <a:lnTo>
                      <a:pt x="2" y="2"/>
                    </a:lnTo>
                    <a:lnTo>
                      <a:pt x="0" y="2"/>
                    </a:lnTo>
                    <a:lnTo>
                      <a:pt x="0" y="4"/>
                    </a:lnTo>
                    <a:lnTo>
                      <a:pt x="0" y="6"/>
                    </a:lnTo>
                    <a:lnTo>
                      <a:pt x="0" y="8"/>
                    </a:lnTo>
                    <a:lnTo>
                      <a:pt x="4" y="11"/>
                    </a:lnTo>
                    <a:close/>
                  </a:path>
                </a:pathLst>
              </a:custGeom>
              <a:solidFill>
                <a:srgbClr val="000000"/>
              </a:solidFill>
              <a:ln w="9525">
                <a:noFill/>
                <a:round/>
                <a:headEnd/>
                <a:tailEnd/>
              </a:ln>
            </p:spPr>
            <p:txBody>
              <a:bodyPr/>
              <a:lstStyle/>
              <a:p>
                <a:endParaRPr lang="es-CO"/>
              </a:p>
            </p:txBody>
          </p:sp>
          <p:sp>
            <p:nvSpPr>
              <p:cNvPr id="110740" name="Freeform 148"/>
              <p:cNvSpPr>
                <a:spLocks/>
              </p:cNvSpPr>
              <p:nvPr/>
            </p:nvSpPr>
            <p:spPr bwMode="auto">
              <a:xfrm>
                <a:off x="1628" y="2369"/>
                <a:ext cx="79" cy="26"/>
              </a:xfrm>
              <a:custGeom>
                <a:avLst/>
                <a:gdLst/>
                <a:ahLst/>
                <a:cxnLst>
                  <a:cxn ang="0">
                    <a:pos x="8" y="11"/>
                  </a:cxn>
                  <a:cxn ang="0">
                    <a:pos x="6" y="11"/>
                  </a:cxn>
                  <a:cxn ang="0">
                    <a:pos x="77" y="26"/>
                  </a:cxn>
                  <a:cxn ang="0">
                    <a:pos x="79" y="15"/>
                  </a:cxn>
                  <a:cxn ang="0">
                    <a:pos x="8" y="0"/>
                  </a:cxn>
                  <a:cxn ang="0">
                    <a:pos x="6" y="0"/>
                  </a:cxn>
                  <a:cxn ang="0">
                    <a:pos x="8" y="0"/>
                  </a:cxn>
                  <a:cxn ang="0">
                    <a:pos x="6" y="0"/>
                  </a:cxn>
                  <a:cxn ang="0">
                    <a:pos x="4" y="0"/>
                  </a:cxn>
                  <a:cxn ang="0">
                    <a:pos x="2" y="0"/>
                  </a:cxn>
                  <a:cxn ang="0">
                    <a:pos x="2" y="1"/>
                  </a:cxn>
                  <a:cxn ang="0">
                    <a:pos x="2" y="3"/>
                  </a:cxn>
                  <a:cxn ang="0">
                    <a:pos x="0" y="3"/>
                  </a:cxn>
                  <a:cxn ang="0">
                    <a:pos x="0" y="5"/>
                  </a:cxn>
                  <a:cxn ang="0">
                    <a:pos x="0" y="7"/>
                  </a:cxn>
                  <a:cxn ang="0">
                    <a:pos x="2" y="7"/>
                  </a:cxn>
                  <a:cxn ang="0">
                    <a:pos x="2" y="9"/>
                  </a:cxn>
                  <a:cxn ang="0">
                    <a:pos x="4" y="11"/>
                  </a:cxn>
                  <a:cxn ang="0">
                    <a:pos x="6" y="11"/>
                  </a:cxn>
                  <a:cxn ang="0">
                    <a:pos x="8" y="11"/>
                  </a:cxn>
                </a:cxnLst>
                <a:rect l="0" t="0" r="r" b="b"/>
                <a:pathLst>
                  <a:path w="79" h="26">
                    <a:moveTo>
                      <a:pt x="8" y="11"/>
                    </a:moveTo>
                    <a:lnTo>
                      <a:pt x="6" y="11"/>
                    </a:lnTo>
                    <a:lnTo>
                      <a:pt x="77" y="26"/>
                    </a:lnTo>
                    <a:lnTo>
                      <a:pt x="79" y="15"/>
                    </a:lnTo>
                    <a:lnTo>
                      <a:pt x="8" y="0"/>
                    </a:lnTo>
                    <a:lnTo>
                      <a:pt x="6" y="0"/>
                    </a:lnTo>
                    <a:lnTo>
                      <a:pt x="8" y="0"/>
                    </a:lnTo>
                    <a:lnTo>
                      <a:pt x="6" y="0"/>
                    </a:lnTo>
                    <a:lnTo>
                      <a:pt x="4" y="0"/>
                    </a:lnTo>
                    <a:lnTo>
                      <a:pt x="2" y="0"/>
                    </a:lnTo>
                    <a:lnTo>
                      <a:pt x="2" y="1"/>
                    </a:lnTo>
                    <a:lnTo>
                      <a:pt x="2" y="3"/>
                    </a:lnTo>
                    <a:lnTo>
                      <a:pt x="0" y="3"/>
                    </a:lnTo>
                    <a:lnTo>
                      <a:pt x="0" y="5"/>
                    </a:lnTo>
                    <a:lnTo>
                      <a:pt x="0" y="7"/>
                    </a:lnTo>
                    <a:lnTo>
                      <a:pt x="2" y="7"/>
                    </a:lnTo>
                    <a:lnTo>
                      <a:pt x="2" y="9"/>
                    </a:lnTo>
                    <a:lnTo>
                      <a:pt x="4" y="11"/>
                    </a:lnTo>
                    <a:lnTo>
                      <a:pt x="6" y="11"/>
                    </a:lnTo>
                    <a:lnTo>
                      <a:pt x="8" y="11"/>
                    </a:lnTo>
                    <a:close/>
                  </a:path>
                </a:pathLst>
              </a:custGeom>
              <a:solidFill>
                <a:srgbClr val="000000"/>
              </a:solidFill>
              <a:ln w="9525">
                <a:noFill/>
                <a:round/>
                <a:headEnd/>
                <a:tailEnd/>
              </a:ln>
            </p:spPr>
            <p:txBody>
              <a:bodyPr/>
              <a:lstStyle/>
              <a:p>
                <a:endParaRPr lang="es-CO"/>
              </a:p>
            </p:txBody>
          </p:sp>
          <p:sp>
            <p:nvSpPr>
              <p:cNvPr id="110741" name="Freeform 149"/>
              <p:cNvSpPr>
                <a:spLocks/>
              </p:cNvSpPr>
              <p:nvPr/>
            </p:nvSpPr>
            <p:spPr bwMode="auto">
              <a:xfrm>
                <a:off x="1346" y="2369"/>
                <a:ext cx="290" cy="96"/>
              </a:xfrm>
              <a:custGeom>
                <a:avLst/>
                <a:gdLst/>
                <a:ahLst/>
                <a:cxnLst>
                  <a:cxn ang="0">
                    <a:pos x="11" y="88"/>
                  </a:cxn>
                  <a:cxn ang="0">
                    <a:pos x="8" y="94"/>
                  </a:cxn>
                  <a:cxn ang="0">
                    <a:pos x="290" y="11"/>
                  </a:cxn>
                  <a:cxn ang="0">
                    <a:pos x="288" y="0"/>
                  </a:cxn>
                  <a:cxn ang="0">
                    <a:pos x="4" y="82"/>
                  </a:cxn>
                  <a:cxn ang="0">
                    <a:pos x="0" y="90"/>
                  </a:cxn>
                  <a:cxn ang="0">
                    <a:pos x="4" y="82"/>
                  </a:cxn>
                  <a:cxn ang="0">
                    <a:pos x="2" y="84"/>
                  </a:cxn>
                  <a:cxn ang="0">
                    <a:pos x="0" y="84"/>
                  </a:cxn>
                  <a:cxn ang="0">
                    <a:pos x="0" y="86"/>
                  </a:cxn>
                  <a:cxn ang="0">
                    <a:pos x="0" y="88"/>
                  </a:cxn>
                  <a:cxn ang="0">
                    <a:pos x="0" y="90"/>
                  </a:cxn>
                  <a:cxn ang="0">
                    <a:pos x="0" y="92"/>
                  </a:cxn>
                  <a:cxn ang="0">
                    <a:pos x="2" y="92"/>
                  </a:cxn>
                  <a:cxn ang="0">
                    <a:pos x="2" y="94"/>
                  </a:cxn>
                  <a:cxn ang="0">
                    <a:pos x="4" y="94"/>
                  </a:cxn>
                  <a:cxn ang="0">
                    <a:pos x="6" y="96"/>
                  </a:cxn>
                  <a:cxn ang="0">
                    <a:pos x="8" y="94"/>
                  </a:cxn>
                  <a:cxn ang="0">
                    <a:pos x="11" y="88"/>
                  </a:cxn>
                </a:cxnLst>
                <a:rect l="0" t="0" r="r" b="b"/>
                <a:pathLst>
                  <a:path w="290" h="96">
                    <a:moveTo>
                      <a:pt x="11" y="88"/>
                    </a:moveTo>
                    <a:lnTo>
                      <a:pt x="8" y="94"/>
                    </a:lnTo>
                    <a:lnTo>
                      <a:pt x="290" y="11"/>
                    </a:lnTo>
                    <a:lnTo>
                      <a:pt x="288" y="0"/>
                    </a:lnTo>
                    <a:lnTo>
                      <a:pt x="4" y="82"/>
                    </a:lnTo>
                    <a:lnTo>
                      <a:pt x="0" y="90"/>
                    </a:lnTo>
                    <a:lnTo>
                      <a:pt x="4" y="82"/>
                    </a:lnTo>
                    <a:lnTo>
                      <a:pt x="2" y="84"/>
                    </a:lnTo>
                    <a:lnTo>
                      <a:pt x="0" y="84"/>
                    </a:lnTo>
                    <a:lnTo>
                      <a:pt x="0" y="86"/>
                    </a:lnTo>
                    <a:lnTo>
                      <a:pt x="0" y="88"/>
                    </a:lnTo>
                    <a:lnTo>
                      <a:pt x="0" y="90"/>
                    </a:lnTo>
                    <a:lnTo>
                      <a:pt x="0" y="92"/>
                    </a:lnTo>
                    <a:lnTo>
                      <a:pt x="2" y="92"/>
                    </a:lnTo>
                    <a:lnTo>
                      <a:pt x="2" y="94"/>
                    </a:lnTo>
                    <a:lnTo>
                      <a:pt x="4" y="94"/>
                    </a:lnTo>
                    <a:lnTo>
                      <a:pt x="6" y="96"/>
                    </a:lnTo>
                    <a:lnTo>
                      <a:pt x="8" y="94"/>
                    </a:lnTo>
                    <a:lnTo>
                      <a:pt x="11" y="88"/>
                    </a:lnTo>
                    <a:close/>
                  </a:path>
                </a:pathLst>
              </a:custGeom>
              <a:solidFill>
                <a:srgbClr val="000000"/>
              </a:solidFill>
              <a:ln w="9525">
                <a:noFill/>
                <a:round/>
                <a:headEnd/>
                <a:tailEnd/>
              </a:ln>
            </p:spPr>
            <p:txBody>
              <a:bodyPr/>
              <a:lstStyle/>
              <a:p>
                <a:endParaRPr lang="es-CO"/>
              </a:p>
            </p:txBody>
          </p:sp>
          <p:sp>
            <p:nvSpPr>
              <p:cNvPr id="110742" name="Freeform 150"/>
              <p:cNvSpPr>
                <a:spLocks/>
              </p:cNvSpPr>
              <p:nvPr/>
            </p:nvSpPr>
            <p:spPr bwMode="auto">
              <a:xfrm>
                <a:off x="1346" y="2457"/>
                <a:ext cx="94" cy="291"/>
              </a:xfrm>
              <a:custGeom>
                <a:avLst/>
                <a:gdLst/>
                <a:ahLst/>
                <a:cxnLst>
                  <a:cxn ang="0">
                    <a:pos x="88" y="280"/>
                  </a:cxn>
                  <a:cxn ang="0">
                    <a:pos x="94" y="284"/>
                  </a:cxn>
                  <a:cxn ang="0">
                    <a:pos x="11" y="0"/>
                  </a:cxn>
                  <a:cxn ang="0">
                    <a:pos x="0" y="2"/>
                  </a:cxn>
                  <a:cxn ang="0">
                    <a:pos x="82" y="288"/>
                  </a:cxn>
                  <a:cxn ang="0">
                    <a:pos x="86" y="291"/>
                  </a:cxn>
                  <a:cxn ang="0">
                    <a:pos x="82" y="288"/>
                  </a:cxn>
                  <a:cxn ang="0">
                    <a:pos x="82" y="290"/>
                  </a:cxn>
                  <a:cxn ang="0">
                    <a:pos x="84" y="290"/>
                  </a:cxn>
                  <a:cxn ang="0">
                    <a:pos x="84" y="291"/>
                  </a:cxn>
                  <a:cxn ang="0">
                    <a:pos x="86" y="291"/>
                  </a:cxn>
                  <a:cxn ang="0">
                    <a:pos x="88" y="291"/>
                  </a:cxn>
                  <a:cxn ang="0">
                    <a:pos x="90" y="291"/>
                  </a:cxn>
                  <a:cxn ang="0">
                    <a:pos x="90" y="290"/>
                  </a:cxn>
                  <a:cxn ang="0">
                    <a:pos x="92" y="290"/>
                  </a:cxn>
                  <a:cxn ang="0">
                    <a:pos x="92" y="288"/>
                  </a:cxn>
                  <a:cxn ang="0">
                    <a:pos x="94" y="288"/>
                  </a:cxn>
                  <a:cxn ang="0">
                    <a:pos x="94" y="286"/>
                  </a:cxn>
                  <a:cxn ang="0">
                    <a:pos x="94" y="284"/>
                  </a:cxn>
                  <a:cxn ang="0">
                    <a:pos x="88" y="280"/>
                  </a:cxn>
                </a:cxnLst>
                <a:rect l="0" t="0" r="r" b="b"/>
                <a:pathLst>
                  <a:path w="94" h="291">
                    <a:moveTo>
                      <a:pt x="88" y="280"/>
                    </a:moveTo>
                    <a:lnTo>
                      <a:pt x="94" y="284"/>
                    </a:lnTo>
                    <a:lnTo>
                      <a:pt x="11" y="0"/>
                    </a:lnTo>
                    <a:lnTo>
                      <a:pt x="0" y="2"/>
                    </a:lnTo>
                    <a:lnTo>
                      <a:pt x="82" y="288"/>
                    </a:lnTo>
                    <a:lnTo>
                      <a:pt x="86" y="291"/>
                    </a:lnTo>
                    <a:lnTo>
                      <a:pt x="82" y="288"/>
                    </a:lnTo>
                    <a:lnTo>
                      <a:pt x="82" y="290"/>
                    </a:lnTo>
                    <a:lnTo>
                      <a:pt x="84" y="290"/>
                    </a:lnTo>
                    <a:lnTo>
                      <a:pt x="84" y="291"/>
                    </a:lnTo>
                    <a:lnTo>
                      <a:pt x="86" y="291"/>
                    </a:lnTo>
                    <a:lnTo>
                      <a:pt x="88" y="291"/>
                    </a:lnTo>
                    <a:lnTo>
                      <a:pt x="90" y="291"/>
                    </a:lnTo>
                    <a:lnTo>
                      <a:pt x="90" y="290"/>
                    </a:lnTo>
                    <a:lnTo>
                      <a:pt x="92" y="290"/>
                    </a:lnTo>
                    <a:lnTo>
                      <a:pt x="92" y="288"/>
                    </a:lnTo>
                    <a:lnTo>
                      <a:pt x="94" y="288"/>
                    </a:lnTo>
                    <a:lnTo>
                      <a:pt x="94" y="286"/>
                    </a:lnTo>
                    <a:lnTo>
                      <a:pt x="94" y="284"/>
                    </a:lnTo>
                    <a:lnTo>
                      <a:pt x="88" y="280"/>
                    </a:lnTo>
                    <a:close/>
                  </a:path>
                </a:pathLst>
              </a:custGeom>
              <a:solidFill>
                <a:srgbClr val="000000"/>
              </a:solidFill>
              <a:ln w="9525">
                <a:noFill/>
                <a:round/>
                <a:headEnd/>
                <a:tailEnd/>
              </a:ln>
            </p:spPr>
            <p:txBody>
              <a:bodyPr/>
              <a:lstStyle/>
              <a:p>
                <a:endParaRPr lang="es-CO"/>
              </a:p>
            </p:txBody>
          </p:sp>
          <p:sp>
            <p:nvSpPr>
              <p:cNvPr id="110743" name="Freeform 151"/>
              <p:cNvSpPr>
                <a:spLocks/>
              </p:cNvSpPr>
              <p:nvPr/>
            </p:nvSpPr>
            <p:spPr bwMode="auto">
              <a:xfrm>
                <a:off x="1432" y="2737"/>
                <a:ext cx="324" cy="84"/>
              </a:xfrm>
              <a:custGeom>
                <a:avLst/>
                <a:gdLst/>
                <a:ahLst/>
                <a:cxnLst>
                  <a:cxn ang="0">
                    <a:pos x="313" y="79"/>
                  </a:cxn>
                  <a:cxn ang="0">
                    <a:pos x="319" y="73"/>
                  </a:cxn>
                  <a:cxn ang="0">
                    <a:pos x="2" y="0"/>
                  </a:cxn>
                  <a:cxn ang="0">
                    <a:pos x="0" y="11"/>
                  </a:cxn>
                  <a:cxn ang="0">
                    <a:pos x="317" y="84"/>
                  </a:cxn>
                  <a:cxn ang="0">
                    <a:pos x="324" y="77"/>
                  </a:cxn>
                  <a:cxn ang="0">
                    <a:pos x="317" y="84"/>
                  </a:cxn>
                  <a:cxn ang="0">
                    <a:pos x="319" y="84"/>
                  </a:cxn>
                  <a:cxn ang="0">
                    <a:pos x="321" y="84"/>
                  </a:cxn>
                  <a:cxn ang="0">
                    <a:pos x="323" y="82"/>
                  </a:cxn>
                  <a:cxn ang="0">
                    <a:pos x="324" y="81"/>
                  </a:cxn>
                  <a:cxn ang="0">
                    <a:pos x="324" y="79"/>
                  </a:cxn>
                  <a:cxn ang="0">
                    <a:pos x="324" y="77"/>
                  </a:cxn>
                  <a:cxn ang="0">
                    <a:pos x="324" y="75"/>
                  </a:cxn>
                  <a:cxn ang="0">
                    <a:pos x="323" y="75"/>
                  </a:cxn>
                  <a:cxn ang="0">
                    <a:pos x="323" y="73"/>
                  </a:cxn>
                  <a:cxn ang="0">
                    <a:pos x="321" y="73"/>
                  </a:cxn>
                  <a:cxn ang="0">
                    <a:pos x="319" y="73"/>
                  </a:cxn>
                  <a:cxn ang="0">
                    <a:pos x="313" y="79"/>
                  </a:cxn>
                </a:cxnLst>
                <a:rect l="0" t="0" r="r" b="b"/>
                <a:pathLst>
                  <a:path w="324" h="84">
                    <a:moveTo>
                      <a:pt x="313" y="79"/>
                    </a:moveTo>
                    <a:lnTo>
                      <a:pt x="319" y="73"/>
                    </a:lnTo>
                    <a:lnTo>
                      <a:pt x="2" y="0"/>
                    </a:lnTo>
                    <a:lnTo>
                      <a:pt x="0" y="11"/>
                    </a:lnTo>
                    <a:lnTo>
                      <a:pt x="317" y="84"/>
                    </a:lnTo>
                    <a:lnTo>
                      <a:pt x="324" y="77"/>
                    </a:lnTo>
                    <a:lnTo>
                      <a:pt x="317" y="84"/>
                    </a:lnTo>
                    <a:lnTo>
                      <a:pt x="319" y="84"/>
                    </a:lnTo>
                    <a:lnTo>
                      <a:pt x="321" y="84"/>
                    </a:lnTo>
                    <a:lnTo>
                      <a:pt x="323" y="82"/>
                    </a:lnTo>
                    <a:lnTo>
                      <a:pt x="324" y="81"/>
                    </a:lnTo>
                    <a:lnTo>
                      <a:pt x="324" y="79"/>
                    </a:lnTo>
                    <a:lnTo>
                      <a:pt x="324" y="77"/>
                    </a:lnTo>
                    <a:lnTo>
                      <a:pt x="324" y="75"/>
                    </a:lnTo>
                    <a:lnTo>
                      <a:pt x="323" y="75"/>
                    </a:lnTo>
                    <a:lnTo>
                      <a:pt x="323" y="73"/>
                    </a:lnTo>
                    <a:lnTo>
                      <a:pt x="321" y="73"/>
                    </a:lnTo>
                    <a:lnTo>
                      <a:pt x="319" y="73"/>
                    </a:lnTo>
                    <a:lnTo>
                      <a:pt x="313" y="79"/>
                    </a:lnTo>
                    <a:close/>
                  </a:path>
                </a:pathLst>
              </a:custGeom>
              <a:solidFill>
                <a:srgbClr val="000000"/>
              </a:solidFill>
              <a:ln w="9525">
                <a:noFill/>
                <a:round/>
                <a:headEnd/>
                <a:tailEnd/>
              </a:ln>
            </p:spPr>
            <p:txBody>
              <a:bodyPr/>
              <a:lstStyle/>
              <a:p>
                <a:endParaRPr lang="es-CO"/>
              </a:p>
            </p:txBody>
          </p:sp>
          <p:sp>
            <p:nvSpPr>
              <p:cNvPr id="110744" name="Freeform 152"/>
              <p:cNvSpPr>
                <a:spLocks/>
              </p:cNvSpPr>
              <p:nvPr/>
            </p:nvSpPr>
            <p:spPr bwMode="auto">
              <a:xfrm>
                <a:off x="1352" y="2374"/>
                <a:ext cx="326" cy="557"/>
              </a:xfrm>
              <a:custGeom>
                <a:avLst/>
                <a:gdLst/>
                <a:ahLst/>
                <a:cxnLst>
                  <a:cxn ang="0">
                    <a:pos x="326" y="482"/>
                  </a:cxn>
                  <a:cxn ang="0">
                    <a:pos x="282" y="0"/>
                  </a:cxn>
                  <a:cxn ang="0">
                    <a:pos x="0" y="83"/>
                  </a:cxn>
                  <a:cxn ang="0">
                    <a:pos x="67" y="557"/>
                  </a:cxn>
                  <a:cxn ang="0">
                    <a:pos x="326" y="482"/>
                  </a:cxn>
                </a:cxnLst>
                <a:rect l="0" t="0" r="r" b="b"/>
                <a:pathLst>
                  <a:path w="326" h="557">
                    <a:moveTo>
                      <a:pt x="326" y="482"/>
                    </a:moveTo>
                    <a:lnTo>
                      <a:pt x="282" y="0"/>
                    </a:lnTo>
                    <a:lnTo>
                      <a:pt x="0" y="83"/>
                    </a:lnTo>
                    <a:lnTo>
                      <a:pt x="67" y="557"/>
                    </a:lnTo>
                    <a:lnTo>
                      <a:pt x="326" y="482"/>
                    </a:lnTo>
                    <a:close/>
                  </a:path>
                </a:pathLst>
              </a:custGeom>
              <a:solidFill>
                <a:srgbClr val="BFDEDE"/>
              </a:solidFill>
              <a:ln w="9525">
                <a:noFill/>
                <a:round/>
                <a:headEnd/>
                <a:tailEnd/>
              </a:ln>
            </p:spPr>
            <p:txBody>
              <a:bodyPr/>
              <a:lstStyle/>
              <a:p>
                <a:endParaRPr lang="es-CO"/>
              </a:p>
            </p:txBody>
          </p:sp>
          <p:sp>
            <p:nvSpPr>
              <p:cNvPr id="110745" name="Freeform 153"/>
              <p:cNvSpPr>
                <a:spLocks/>
              </p:cNvSpPr>
              <p:nvPr/>
            </p:nvSpPr>
            <p:spPr bwMode="auto">
              <a:xfrm>
                <a:off x="1628" y="2369"/>
                <a:ext cx="56" cy="487"/>
              </a:xfrm>
              <a:custGeom>
                <a:avLst/>
                <a:gdLst/>
                <a:ahLst/>
                <a:cxnLst>
                  <a:cxn ang="0">
                    <a:pos x="8" y="11"/>
                  </a:cxn>
                  <a:cxn ang="0">
                    <a:pos x="0" y="5"/>
                  </a:cxn>
                  <a:cxn ang="0">
                    <a:pos x="44" y="487"/>
                  </a:cxn>
                  <a:cxn ang="0">
                    <a:pos x="56" y="487"/>
                  </a:cxn>
                  <a:cxn ang="0">
                    <a:pos x="13" y="5"/>
                  </a:cxn>
                  <a:cxn ang="0">
                    <a:pos x="6" y="0"/>
                  </a:cxn>
                  <a:cxn ang="0">
                    <a:pos x="13" y="5"/>
                  </a:cxn>
                  <a:cxn ang="0">
                    <a:pos x="13" y="3"/>
                  </a:cxn>
                  <a:cxn ang="0">
                    <a:pos x="11" y="3"/>
                  </a:cxn>
                  <a:cxn ang="0">
                    <a:pos x="11" y="1"/>
                  </a:cxn>
                  <a:cxn ang="0">
                    <a:pos x="10" y="0"/>
                  </a:cxn>
                  <a:cxn ang="0">
                    <a:pos x="8" y="0"/>
                  </a:cxn>
                  <a:cxn ang="0">
                    <a:pos x="6" y="0"/>
                  </a:cxn>
                  <a:cxn ang="0">
                    <a:pos x="4" y="0"/>
                  </a:cxn>
                  <a:cxn ang="0">
                    <a:pos x="2" y="0"/>
                  </a:cxn>
                  <a:cxn ang="0">
                    <a:pos x="2" y="1"/>
                  </a:cxn>
                  <a:cxn ang="0">
                    <a:pos x="0" y="3"/>
                  </a:cxn>
                  <a:cxn ang="0">
                    <a:pos x="0" y="5"/>
                  </a:cxn>
                  <a:cxn ang="0">
                    <a:pos x="8" y="11"/>
                  </a:cxn>
                </a:cxnLst>
                <a:rect l="0" t="0" r="r" b="b"/>
                <a:pathLst>
                  <a:path w="56" h="487">
                    <a:moveTo>
                      <a:pt x="8" y="11"/>
                    </a:moveTo>
                    <a:lnTo>
                      <a:pt x="0" y="5"/>
                    </a:lnTo>
                    <a:lnTo>
                      <a:pt x="44" y="487"/>
                    </a:lnTo>
                    <a:lnTo>
                      <a:pt x="56" y="487"/>
                    </a:lnTo>
                    <a:lnTo>
                      <a:pt x="13" y="5"/>
                    </a:lnTo>
                    <a:lnTo>
                      <a:pt x="6" y="0"/>
                    </a:lnTo>
                    <a:lnTo>
                      <a:pt x="13" y="5"/>
                    </a:lnTo>
                    <a:lnTo>
                      <a:pt x="13" y="3"/>
                    </a:lnTo>
                    <a:lnTo>
                      <a:pt x="11" y="3"/>
                    </a:lnTo>
                    <a:lnTo>
                      <a:pt x="11" y="1"/>
                    </a:lnTo>
                    <a:lnTo>
                      <a:pt x="10" y="0"/>
                    </a:lnTo>
                    <a:lnTo>
                      <a:pt x="8" y="0"/>
                    </a:lnTo>
                    <a:lnTo>
                      <a:pt x="6" y="0"/>
                    </a:lnTo>
                    <a:lnTo>
                      <a:pt x="4" y="0"/>
                    </a:lnTo>
                    <a:lnTo>
                      <a:pt x="2" y="0"/>
                    </a:lnTo>
                    <a:lnTo>
                      <a:pt x="2" y="1"/>
                    </a:lnTo>
                    <a:lnTo>
                      <a:pt x="0" y="3"/>
                    </a:lnTo>
                    <a:lnTo>
                      <a:pt x="0" y="5"/>
                    </a:lnTo>
                    <a:lnTo>
                      <a:pt x="8" y="11"/>
                    </a:lnTo>
                    <a:close/>
                  </a:path>
                </a:pathLst>
              </a:custGeom>
              <a:solidFill>
                <a:srgbClr val="000000"/>
              </a:solidFill>
              <a:ln w="9525">
                <a:noFill/>
                <a:round/>
                <a:headEnd/>
                <a:tailEnd/>
              </a:ln>
            </p:spPr>
            <p:txBody>
              <a:bodyPr/>
              <a:lstStyle/>
              <a:p>
                <a:endParaRPr lang="es-CO"/>
              </a:p>
            </p:txBody>
          </p:sp>
          <p:sp>
            <p:nvSpPr>
              <p:cNvPr id="110746" name="Freeform 154"/>
              <p:cNvSpPr>
                <a:spLocks/>
              </p:cNvSpPr>
              <p:nvPr/>
            </p:nvSpPr>
            <p:spPr bwMode="auto">
              <a:xfrm>
                <a:off x="1346" y="2369"/>
                <a:ext cx="290" cy="96"/>
              </a:xfrm>
              <a:custGeom>
                <a:avLst/>
                <a:gdLst/>
                <a:ahLst/>
                <a:cxnLst>
                  <a:cxn ang="0">
                    <a:pos x="11" y="88"/>
                  </a:cxn>
                  <a:cxn ang="0">
                    <a:pos x="8" y="94"/>
                  </a:cxn>
                  <a:cxn ang="0">
                    <a:pos x="290" y="11"/>
                  </a:cxn>
                  <a:cxn ang="0">
                    <a:pos x="288" y="0"/>
                  </a:cxn>
                  <a:cxn ang="0">
                    <a:pos x="4" y="82"/>
                  </a:cxn>
                  <a:cxn ang="0">
                    <a:pos x="0" y="90"/>
                  </a:cxn>
                  <a:cxn ang="0">
                    <a:pos x="4" y="82"/>
                  </a:cxn>
                  <a:cxn ang="0">
                    <a:pos x="2" y="84"/>
                  </a:cxn>
                  <a:cxn ang="0">
                    <a:pos x="0" y="84"/>
                  </a:cxn>
                  <a:cxn ang="0">
                    <a:pos x="0" y="86"/>
                  </a:cxn>
                  <a:cxn ang="0">
                    <a:pos x="0" y="88"/>
                  </a:cxn>
                  <a:cxn ang="0">
                    <a:pos x="0" y="90"/>
                  </a:cxn>
                  <a:cxn ang="0">
                    <a:pos x="0" y="92"/>
                  </a:cxn>
                  <a:cxn ang="0">
                    <a:pos x="2" y="92"/>
                  </a:cxn>
                  <a:cxn ang="0">
                    <a:pos x="2" y="94"/>
                  </a:cxn>
                  <a:cxn ang="0">
                    <a:pos x="4" y="94"/>
                  </a:cxn>
                  <a:cxn ang="0">
                    <a:pos x="6" y="96"/>
                  </a:cxn>
                  <a:cxn ang="0">
                    <a:pos x="8" y="94"/>
                  </a:cxn>
                  <a:cxn ang="0">
                    <a:pos x="11" y="88"/>
                  </a:cxn>
                </a:cxnLst>
                <a:rect l="0" t="0" r="r" b="b"/>
                <a:pathLst>
                  <a:path w="290" h="96">
                    <a:moveTo>
                      <a:pt x="11" y="88"/>
                    </a:moveTo>
                    <a:lnTo>
                      <a:pt x="8" y="94"/>
                    </a:lnTo>
                    <a:lnTo>
                      <a:pt x="290" y="11"/>
                    </a:lnTo>
                    <a:lnTo>
                      <a:pt x="288" y="0"/>
                    </a:lnTo>
                    <a:lnTo>
                      <a:pt x="4" y="82"/>
                    </a:lnTo>
                    <a:lnTo>
                      <a:pt x="0" y="90"/>
                    </a:lnTo>
                    <a:lnTo>
                      <a:pt x="4" y="82"/>
                    </a:lnTo>
                    <a:lnTo>
                      <a:pt x="2" y="84"/>
                    </a:lnTo>
                    <a:lnTo>
                      <a:pt x="0" y="84"/>
                    </a:lnTo>
                    <a:lnTo>
                      <a:pt x="0" y="86"/>
                    </a:lnTo>
                    <a:lnTo>
                      <a:pt x="0" y="88"/>
                    </a:lnTo>
                    <a:lnTo>
                      <a:pt x="0" y="90"/>
                    </a:lnTo>
                    <a:lnTo>
                      <a:pt x="0" y="92"/>
                    </a:lnTo>
                    <a:lnTo>
                      <a:pt x="2" y="92"/>
                    </a:lnTo>
                    <a:lnTo>
                      <a:pt x="2" y="94"/>
                    </a:lnTo>
                    <a:lnTo>
                      <a:pt x="4" y="94"/>
                    </a:lnTo>
                    <a:lnTo>
                      <a:pt x="6" y="96"/>
                    </a:lnTo>
                    <a:lnTo>
                      <a:pt x="8" y="94"/>
                    </a:lnTo>
                    <a:lnTo>
                      <a:pt x="11" y="88"/>
                    </a:lnTo>
                    <a:close/>
                  </a:path>
                </a:pathLst>
              </a:custGeom>
              <a:solidFill>
                <a:srgbClr val="000000"/>
              </a:solidFill>
              <a:ln w="9525">
                <a:noFill/>
                <a:round/>
                <a:headEnd/>
                <a:tailEnd/>
              </a:ln>
            </p:spPr>
            <p:txBody>
              <a:bodyPr/>
              <a:lstStyle/>
              <a:p>
                <a:endParaRPr lang="es-CO"/>
              </a:p>
            </p:txBody>
          </p:sp>
          <p:sp>
            <p:nvSpPr>
              <p:cNvPr id="110747" name="Freeform 155"/>
              <p:cNvSpPr>
                <a:spLocks/>
              </p:cNvSpPr>
              <p:nvPr/>
            </p:nvSpPr>
            <p:spPr bwMode="auto">
              <a:xfrm>
                <a:off x="1346" y="2457"/>
                <a:ext cx="79" cy="481"/>
              </a:xfrm>
              <a:custGeom>
                <a:avLst/>
                <a:gdLst/>
                <a:ahLst/>
                <a:cxnLst>
                  <a:cxn ang="0">
                    <a:pos x="71" y="468"/>
                  </a:cxn>
                  <a:cxn ang="0">
                    <a:pos x="79" y="474"/>
                  </a:cxn>
                  <a:cxn ang="0">
                    <a:pos x="11" y="0"/>
                  </a:cxn>
                  <a:cxn ang="0">
                    <a:pos x="0" y="2"/>
                  </a:cxn>
                  <a:cxn ang="0">
                    <a:pos x="65" y="476"/>
                  </a:cxn>
                  <a:cxn ang="0">
                    <a:pos x="73" y="479"/>
                  </a:cxn>
                  <a:cxn ang="0">
                    <a:pos x="65" y="476"/>
                  </a:cxn>
                  <a:cxn ang="0">
                    <a:pos x="67" y="476"/>
                  </a:cxn>
                  <a:cxn ang="0">
                    <a:pos x="67" y="478"/>
                  </a:cxn>
                  <a:cxn ang="0">
                    <a:pos x="67" y="479"/>
                  </a:cxn>
                  <a:cxn ang="0">
                    <a:pos x="69" y="479"/>
                  </a:cxn>
                  <a:cxn ang="0">
                    <a:pos x="71" y="479"/>
                  </a:cxn>
                  <a:cxn ang="0">
                    <a:pos x="71" y="481"/>
                  </a:cxn>
                  <a:cxn ang="0">
                    <a:pos x="73" y="481"/>
                  </a:cxn>
                  <a:cxn ang="0">
                    <a:pos x="73" y="479"/>
                  </a:cxn>
                  <a:cxn ang="0">
                    <a:pos x="75" y="479"/>
                  </a:cxn>
                  <a:cxn ang="0">
                    <a:pos x="77" y="479"/>
                  </a:cxn>
                  <a:cxn ang="0">
                    <a:pos x="77" y="478"/>
                  </a:cxn>
                  <a:cxn ang="0">
                    <a:pos x="79" y="478"/>
                  </a:cxn>
                  <a:cxn ang="0">
                    <a:pos x="79" y="476"/>
                  </a:cxn>
                  <a:cxn ang="0">
                    <a:pos x="79" y="474"/>
                  </a:cxn>
                  <a:cxn ang="0">
                    <a:pos x="71" y="468"/>
                  </a:cxn>
                </a:cxnLst>
                <a:rect l="0" t="0" r="r" b="b"/>
                <a:pathLst>
                  <a:path w="79" h="481">
                    <a:moveTo>
                      <a:pt x="71" y="468"/>
                    </a:moveTo>
                    <a:lnTo>
                      <a:pt x="79" y="474"/>
                    </a:lnTo>
                    <a:lnTo>
                      <a:pt x="11" y="0"/>
                    </a:lnTo>
                    <a:lnTo>
                      <a:pt x="0" y="2"/>
                    </a:lnTo>
                    <a:lnTo>
                      <a:pt x="65" y="476"/>
                    </a:lnTo>
                    <a:lnTo>
                      <a:pt x="73" y="479"/>
                    </a:lnTo>
                    <a:lnTo>
                      <a:pt x="65" y="476"/>
                    </a:lnTo>
                    <a:lnTo>
                      <a:pt x="67" y="476"/>
                    </a:lnTo>
                    <a:lnTo>
                      <a:pt x="67" y="478"/>
                    </a:lnTo>
                    <a:lnTo>
                      <a:pt x="67" y="479"/>
                    </a:lnTo>
                    <a:lnTo>
                      <a:pt x="69" y="479"/>
                    </a:lnTo>
                    <a:lnTo>
                      <a:pt x="71" y="479"/>
                    </a:lnTo>
                    <a:lnTo>
                      <a:pt x="71" y="481"/>
                    </a:lnTo>
                    <a:lnTo>
                      <a:pt x="73" y="481"/>
                    </a:lnTo>
                    <a:lnTo>
                      <a:pt x="73" y="479"/>
                    </a:lnTo>
                    <a:lnTo>
                      <a:pt x="75" y="479"/>
                    </a:lnTo>
                    <a:lnTo>
                      <a:pt x="77" y="479"/>
                    </a:lnTo>
                    <a:lnTo>
                      <a:pt x="77" y="478"/>
                    </a:lnTo>
                    <a:lnTo>
                      <a:pt x="79" y="478"/>
                    </a:lnTo>
                    <a:lnTo>
                      <a:pt x="79" y="476"/>
                    </a:lnTo>
                    <a:lnTo>
                      <a:pt x="79" y="474"/>
                    </a:lnTo>
                    <a:lnTo>
                      <a:pt x="71" y="468"/>
                    </a:lnTo>
                    <a:close/>
                  </a:path>
                </a:pathLst>
              </a:custGeom>
              <a:solidFill>
                <a:srgbClr val="000000"/>
              </a:solidFill>
              <a:ln w="9525">
                <a:noFill/>
                <a:round/>
                <a:headEnd/>
                <a:tailEnd/>
              </a:ln>
            </p:spPr>
            <p:txBody>
              <a:bodyPr/>
              <a:lstStyle/>
              <a:p>
                <a:endParaRPr lang="es-CO"/>
              </a:p>
            </p:txBody>
          </p:sp>
          <p:sp>
            <p:nvSpPr>
              <p:cNvPr id="110748" name="Freeform 156"/>
              <p:cNvSpPr>
                <a:spLocks/>
              </p:cNvSpPr>
              <p:nvPr/>
            </p:nvSpPr>
            <p:spPr bwMode="auto">
              <a:xfrm>
                <a:off x="1417" y="2850"/>
                <a:ext cx="267" cy="86"/>
              </a:xfrm>
              <a:custGeom>
                <a:avLst/>
                <a:gdLst/>
                <a:ahLst/>
                <a:cxnLst>
                  <a:cxn ang="0">
                    <a:pos x="255" y="6"/>
                  </a:cxn>
                  <a:cxn ang="0">
                    <a:pos x="259" y="0"/>
                  </a:cxn>
                  <a:cxn ang="0">
                    <a:pos x="0" y="75"/>
                  </a:cxn>
                  <a:cxn ang="0">
                    <a:pos x="2" y="86"/>
                  </a:cxn>
                  <a:cxn ang="0">
                    <a:pos x="263" y="12"/>
                  </a:cxn>
                  <a:cxn ang="0">
                    <a:pos x="267" y="6"/>
                  </a:cxn>
                  <a:cxn ang="0">
                    <a:pos x="263" y="12"/>
                  </a:cxn>
                  <a:cxn ang="0">
                    <a:pos x="265" y="12"/>
                  </a:cxn>
                  <a:cxn ang="0">
                    <a:pos x="265" y="10"/>
                  </a:cxn>
                  <a:cxn ang="0">
                    <a:pos x="267" y="10"/>
                  </a:cxn>
                  <a:cxn ang="0">
                    <a:pos x="267" y="8"/>
                  </a:cxn>
                  <a:cxn ang="0">
                    <a:pos x="267" y="6"/>
                  </a:cxn>
                  <a:cxn ang="0">
                    <a:pos x="267" y="4"/>
                  </a:cxn>
                  <a:cxn ang="0">
                    <a:pos x="267" y="2"/>
                  </a:cxn>
                  <a:cxn ang="0">
                    <a:pos x="265" y="2"/>
                  </a:cxn>
                  <a:cxn ang="0">
                    <a:pos x="265" y="0"/>
                  </a:cxn>
                  <a:cxn ang="0">
                    <a:pos x="263" y="0"/>
                  </a:cxn>
                  <a:cxn ang="0">
                    <a:pos x="261" y="0"/>
                  </a:cxn>
                  <a:cxn ang="0">
                    <a:pos x="259" y="0"/>
                  </a:cxn>
                  <a:cxn ang="0">
                    <a:pos x="255" y="6"/>
                  </a:cxn>
                </a:cxnLst>
                <a:rect l="0" t="0" r="r" b="b"/>
                <a:pathLst>
                  <a:path w="267" h="86">
                    <a:moveTo>
                      <a:pt x="255" y="6"/>
                    </a:moveTo>
                    <a:lnTo>
                      <a:pt x="259" y="0"/>
                    </a:lnTo>
                    <a:lnTo>
                      <a:pt x="0" y="75"/>
                    </a:lnTo>
                    <a:lnTo>
                      <a:pt x="2" y="86"/>
                    </a:lnTo>
                    <a:lnTo>
                      <a:pt x="263" y="12"/>
                    </a:lnTo>
                    <a:lnTo>
                      <a:pt x="267" y="6"/>
                    </a:lnTo>
                    <a:lnTo>
                      <a:pt x="263" y="12"/>
                    </a:lnTo>
                    <a:lnTo>
                      <a:pt x="265" y="12"/>
                    </a:lnTo>
                    <a:lnTo>
                      <a:pt x="265" y="10"/>
                    </a:lnTo>
                    <a:lnTo>
                      <a:pt x="267" y="10"/>
                    </a:lnTo>
                    <a:lnTo>
                      <a:pt x="267" y="8"/>
                    </a:lnTo>
                    <a:lnTo>
                      <a:pt x="267" y="6"/>
                    </a:lnTo>
                    <a:lnTo>
                      <a:pt x="267" y="4"/>
                    </a:lnTo>
                    <a:lnTo>
                      <a:pt x="267" y="2"/>
                    </a:lnTo>
                    <a:lnTo>
                      <a:pt x="265" y="2"/>
                    </a:lnTo>
                    <a:lnTo>
                      <a:pt x="265" y="0"/>
                    </a:lnTo>
                    <a:lnTo>
                      <a:pt x="263" y="0"/>
                    </a:lnTo>
                    <a:lnTo>
                      <a:pt x="261" y="0"/>
                    </a:lnTo>
                    <a:lnTo>
                      <a:pt x="259" y="0"/>
                    </a:lnTo>
                    <a:lnTo>
                      <a:pt x="255" y="6"/>
                    </a:lnTo>
                    <a:close/>
                  </a:path>
                </a:pathLst>
              </a:custGeom>
              <a:solidFill>
                <a:srgbClr val="000000"/>
              </a:solidFill>
              <a:ln w="9525">
                <a:noFill/>
                <a:round/>
                <a:headEnd/>
                <a:tailEnd/>
              </a:ln>
            </p:spPr>
            <p:txBody>
              <a:bodyPr/>
              <a:lstStyle/>
              <a:p>
                <a:endParaRPr lang="es-CO"/>
              </a:p>
            </p:txBody>
          </p:sp>
          <p:sp>
            <p:nvSpPr>
              <p:cNvPr id="110749" name="Freeform 157"/>
              <p:cNvSpPr>
                <a:spLocks/>
              </p:cNvSpPr>
              <p:nvPr/>
            </p:nvSpPr>
            <p:spPr bwMode="auto">
              <a:xfrm>
                <a:off x="1379" y="2535"/>
                <a:ext cx="917" cy="1338"/>
              </a:xfrm>
              <a:custGeom>
                <a:avLst/>
                <a:gdLst/>
                <a:ahLst/>
                <a:cxnLst>
                  <a:cxn ang="0">
                    <a:pos x="823" y="603"/>
                  </a:cxn>
                  <a:cxn ang="0">
                    <a:pos x="803" y="576"/>
                  </a:cxn>
                  <a:cxn ang="0">
                    <a:pos x="782" y="551"/>
                  </a:cxn>
                  <a:cxn ang="0">
                    <a:pos x="761" y="526"/>
                  </a:cxn>
                  <a:cxn ang="0">
                    <a:pos x="738" y="503"/>
                  </a:cxn>
                  <a:cxn ang="0">
                    <a:pos x="715" y="482"/>
                  </a:cxn>
                  <a:cxn ang="0">
                    <a:pos x="692" y="465"/>
                  </a:cxn>
                  <a:cxn ang="0">
                    <a:pos x="669" y="449"/>
                  </a:cxn>
                  <a:cxn ang="0">
                    <a:pos x="646" y="436"/>
                  </a:cxn>
                  <a:cxn ang="0">
                    <a:pos x="625" y="428"/>
                  </a:cxn>
                  <a:cxn ang="0">
                    <a:pos x="604" y="424"/>
                  </a:cxn>
                  <a:cxn ang="0">
                    <a:pos x="26" y="83"/>
                  </a:cxn>
                  <a:cxn ang="0">
                    <a:pos x="103" y="543"/>
                  </a:cxn>
                  <a:cxn ang="0">
                    <a:pos x="69" y="591"/>
                  </a:cxn>
                  <a:cxn ang="0">
                    <a:pos x="40" y="643"/>
                  </a:cxn>
                  <a:cxn ang="0">
                    <a:pos x="21" y="697"/>
                  </a:cxn>
                  <a:cxn ang="0">
                    <a:pos x="7" y="754"/>
                  </a:cxn>
                  <a:cxn ang="0">
                    <a:pos x="0" y="814"/>
                  </a:cxn>
                  <a:cxn ang="0">
                    <a:pos x="1" y="873"/>
                  </a:cxn>
                  <a:cxn ang="0">
                    <a:pos x="11" y="935"/>
                  </a:cxn>
                  <a:cxn ang="0">
                    <a:pos x="26" y="994"/>
                  </a:cxn>
                  <a:cxn ang="0">
                    <a:pos x="51" y="1052"/>
                  </a:cxn>
                  <a:cxn ang="0">
                    <a:pos x="82" y="1109"/>
                  </a:cxn>
                  <a:cxn ang="0">
                    <a:pos x="128" y="1167"/>
                  </a:cxn>
                  <a:cxn ang="0">
                    <a:pos x="178" y="1219"/>
                  </a:cxn>
                  <a:cxn ang="0">
                    <a:pos x="234" y="1261"/>
                  </a:cxn>
                  <a:cxn ang="0">
                    <a:pos x="293" y="1294"/>
                  </a:cxn>
                  <a:cxn ang="0">
                    <a:pos x="356" y="1317"/>
                  </a:cxn>
                  <a:cxn ang="0">
                    <a:pos x="422" y="1332"/>
                  </a:cxn>
                  <a:cxn ang="0">
                    <a:pos x="489" y="1338"/>
                  </a:cxn>
                  <a:cxn ang="0">
                    <a:pos x="554" y="1332"/>
                  </a:cxn>
                  <a:cxn ang="0">
                    <a:pos x="619" y="1317"/>
                  </a:cxn>
                  <a:cxn ang="0">
                    <a:pos x="683" y="1292"/>
                  </a:cxn>
                  <a:cxn ang="0">
                    <a:pos x="740" y="1255"/>
                  </a:cxn>
                  <a:cxn ang="0">
                    <a:pos x="792" y="1211"/>
                  </a:cxn>
                  <a:cxn ang="0">
                    <a:pos x="834" y="1161"/>
                  </a:cxn>
                  <a:cxn ang="0">
                    <a:pos x="869" y="1104"/>
                  </a:cxn>
                  <a:cxn ang="0">
                    <a:pos x="894" y="1042"/>
                  </a:cxn>
                  <a:cxn ang="0">
                    <a:pos x="911" y="977"/>
                  </a:cxn>
                  <a:cxn ang="0">
                    <a:pos x="917" y="912"/>
                  </a:cxn>
                  <a:cxn ang="0">
                    <a:pos x="915" y="843"/>
                  </a:cxn>
                  <a:cxn ang="0">
                    <a:pos x="901" y="774"/>
                  </a:cxn>
                  <a:cxn ang="0">
                    <a:pos x="880" y="707"/>
                  </a:cxn>
                  <a:cxn ang="0">
                    <a:pos x="848" y="641"/>
                  </a:cxn>
                </a:cxnLst>
                <a:rect l="0" t="0" r="r" b="b"/>
                <a:pathLst>
                  <a:path w="917" h="1338">
                    <a:moveTo>
                      <a:pt x="834" y="620"/>
                    </a:moveTo>
                    <a:lnTo>
                      <a:pt x="828" y="613"/>
                    </a:lnTo>
                    <a:lnTo>
                      <a:pt x="823" y="603"/>
                    </a:lnTo>
                    <a:lnTo>
                      <a:pt x="817" y="593"/>
                    </a:lnTo>
                    <a:lnTo>
                      <a:pt x="809" y="586"/>
                    </a:lnTo>
                    <a:lnTo>
                      <a:pt x="803" y="576"/>
                    </a:lnTo>
                    <a:lnTo>
                      <a:pt x="796" y="568"/>
                    </a:lnTo>
                    <a:lnTo>
                      <a:pt x="790" y="559"/>
                    </a:lnTo>
                    <a:lnTo>
                      <a:pt x="782" y="551"/>
                    </a:lnTo>
                    <a:lnTo>
                      <a:pt x="775" y="543"/>
                    </a:lnTo>
                    <a:lnTo>
                      <a:pt x="767" y="534"/>
                    </a:lnTo>
                    <a:lnTo>
                      <a:pt x="761" y="526"/>
                    </a:lnTo>
                    <a:lnTo>
                      <a:pt x="754" y="518"/>
                    </a:lnTo>
                    <a:lnTo>
                      <a:pt x="746" y="511"/>
                    </a:lnTo>
                    <a:lnTo>
                      <a:pt x="738" y="503"/>
                    </a:lnTo>
                    <a:lnTo>
                      <a:pt x="731" y="495"/>
                    </a:lnTo>
                    <a:lnTo>
                      <a:pt x="723" y="490"/>
                    </a:lnTo>
                    <a:lnTo>
                      <a:pt x="715" y="482"/>
                    </a:lnTo>
                    <a:lnTo>
                      <a:pt x="707" y="476"/>
                    </a:lnTo>
                    <a:lnTo>
                      <a:pt x="700" y="471"/>
                    </a:lnTo>
                    <a:lnTo>
                      <a:pt x="692" y="465"/>
                    </a:lnTo>
                    <a:lnTo>
                      <a:pt x="684" y="459"/>
                    </a:lnTo>
                    <a:lnTo>
                      <a:pt x="677" y="453"/>
                    </a:lnTo>
                    <a:lnTo>
                      <a:pt x="669" y="449"/>
                    </a:lnTo>
                    <a:lnTo>
                      <a:pt x="661" y="444"/>
                    </a:lnTo>
                    <a:lnTo>
                      <a:pt x="654" y="440"/>
                    </a:lnTo>
                    <a:lnTo>
                      <a:pt x="646" y="436"/>
                    </a:lnTo>
                    <a:lnTo>
                      <a:pt x="638" y="434"/>
                    </a:lnTo>
                    <a:lnTo>
                      <a:pt x="633" y="430"/>
                    </a:lnTo>
                    <a:lnTo>
                      <a:pt x="625" y="428"/>
                    </a:lnTo>
                    <a:lnTo>
                      <a:pt x="617" y="426"/>
                    </a:lnTo>
                    <a:lnTo>
                      <a:pt x="612" y="426"/>
                    </a:lnTo>
                    <a:lnTo>
                      <a:pt x="604" y="424"/>
                    </a:lnTo>
                    <a:lnTo>
                      <a:pt x="414" y="0"/>
                    </a:lnTo>
                    <a:lnTo>
                      <a:pt x="289" y="12"/>
                    </a:lnTo>
                    <a:lnTo>
                      <a:pt x="26" y="83"/>
                    </a:lnTo>
                    <a:lnTo>
                      <a:pt x="128" y="515"/>
                    </a:lnTo>
                    <a:lnTo>
                      <a:pt x="115" y="530"/>
                    </a:lnTo>
                    <a:lnTo>
                      <a:pt x="103" y="543"/>
                    </a:lnTo>
                    <a:lnTo>
                      <a:pt x="90" y="559"/>
                    </a:lnTo>
                    <a:lnTo>
                      <a:pt x="78" y="576"/>
                    </a:lnTo>
                    <a:lnTo>
                      <a:pt x="69" y="591"/>
                    </a:lnTo>
                    <a:lnTo>
                      <a:pt x="57" y="609"/>
                    </a:lnTo>
                    <a:lnTo>
                      <a:pt x="49" y="626"/>
                    </a:lnTo>
                    <a:lnTo>
                      <a:pt x="40" y="643"/>
                    </a:lnTo>
                    <a:lnTo>
                      <a:pt x="32" y="660"/>
                    </a:lnTo>
                    <a:lnTo>
                      <a:pt x="26" y="680"/>
                    </a:lnTo>
                    <a:lnTo>
                      <a:pt x="21" y="697"/>
                    </a:lnTo>
                    <a:lnTo>
                      <a:pt x="15" y="716"/>
                    </a:lnTo>
                    <a:lnTo>
                      <a:pt x="11" y="735"/>
                    </a:lnTo>
                    <a:lnTo>
                      <a:pt x="7" y="754"/>
                    </a:lnTo>
                    <a:lnTo>
                      <a:pt x="3" y="774"/>
                    </a:lnTo>
                    <a:lnTo>
                      <a:pt x="1" y="795"/>
                    </a:lnTo>
                    <a:lnTo>
                      <a:pt x="0" y="814"/>
                    </a:lnTo>
                    <a:lnTo>
                      <a:pt x="0" y="833"/>
                    </a:lnTo>
                    <a:lnTo>
                      <a:pt x="0" y="854"/>
                    </a:lnTo>
                    <a:lnTo>
                      <a:pt x="1" y="873"/>
                    </a:lnTo>
                    <a:lnTo>
                      <a:pt x="3" y="895"/>
                    </a:lnTo>
                    <a:lnTo>
                      <a:pt x="7" y="914"/>
                    </a:lnTo>
                    <a:lnTo>
                      <a:pt x="11" y="935"/>
                    </a:lnTo>
                    <a:lnTo>
                      <a:pt x="15" y="954"/>
                    </a:lnTo>
                    <a:lnTo>
                      <a:pt x="21" y="973"/>
                    </a:lnTo>
                    <a:lnTo>
                      <a:pt x="26" y="994"/>
                    </a:lnTo>
                    <a:lnTo>
                      <a:pt x="34" y="1013"/>
                    </a:lnTo>
                    <a:lnTo>
                      <a:pt x="42" y="1033"/>
                    </a:lnTo>
                    <a:lnTo>
                      <a:pt x="51" y="1052"/>
                    </a:lnTo>
                    <a:lnTo>
                      <a:pt x="61" y="1071"/>
                    </a:lnTo>
                    <a:lnTo>
                      <a:pt x="71" y="1090"/>
                    </a:lnTo>
                    <a:lnTo>
                      <a:pt x="82" y="1109"/>
                    </a:lnTo>
                    <a:lnTo>
                      <a:pt x="97" y="1129"/>
                    </a:lnTo>
                    <a:lnTo>
                      <a:pt x="111" y="1150"/>
                    </a:lnTo>
                    <a:lnTo>
                      <a:pt x="128" y="1167"/>
                    </a:lnTo>
                    <a:lnTo>
                      <a:pt x="143" y="1186"/>
                    </a:lnTo>
                    <a:lnTo>
                      <a:pt x="161" y="1201"/>
                    </a:lnTo>
                    <a:lnTo>
                      <a:pt x="178" y="1219"/>
                    </a:lnTo>
                    <a:lnTo>
                      <a:pt x="195" y="1234"/>
                    </a:lnTo>
                    <a:lnTo>
                      <a:pt x="214" y="1248"/>
                    </a:lnTo>
                    <a:lnTo>
                      <a:pt x="234" y="1261"/>
                    </a:lnTo>
                    <a:lnTo>
                      <a:pt x="253" y="1272"/>
                    </a:lnTo>
                    <a:lnTo>
                      <a:pt x="274" y="1284"/>
                    </a:lnTo>
                    <a:lnTo>
                      <a:pt x="293" y="1294"/>
                    </a:lnTo>
                    <a:lnTo>
                      <a:pt x="314" y="1303"/>
                    </a:lnTo>
                    <a:lnTo>
                      <a:pt x="335" y="1311"/>
                    </a:lnTo>
                    <a:lnTo>
                      <a:pt x="356" y="1317"/>
                    </a:lnTo>
                    <a:lnTo>
                      <a:pt x="379" y="1324"/>
                    </a:lnTo>
                    <a:lnTo>
                      <a:pt x="401" y="1328"/>
                    </a:lnTo>
                    <a:lnTo>
                      <a:pt x="422" y="1332"/>
                    </a:lnTo>
                    <a:lnTo>
                      <a:pt x="445" y="1336"/>
                    </a:lnTo>
                    <a:lnTo>
                      <a:pt x="466" y="1336"/>
                    </a:lnTo>
                    <a:lnTo>
                      <a:pt x="489" y="1338"/>
                    </a:lnTo>
                    <a:lnTo>
                      <a:pt x="510" y="1336"/>
                    </a:lnTo>
                    <a:lnTo>
                      <a:pt x="533" y="1336"/>
                    </a:lnTo>
                    <a:lnTo>
                      <a:pt x="554" y="1332"/>
                    </a:lnTo>
                    <a:lnTo>
                      <a:pt x="577" y="1328"/>
                    </a:lnTo>
                    <a:lnTo>
                      <a:pt x="598" y="1324"/>
                    </a:lnTo>
                    <a:lnTo>
                      <a:pt x="619" y="1317"/>
                    </a:lnTo>
                    <a:lnTo>
                      <a:pt x="640" y="1311"/>
                    </a:lnTo>
                    <a:lnTo>
                      <a:pt x="661" y="1301"/>
                    </a:lnTo>
                    <a:lnTo>
                      <a:pt x="683" y="1292"/>
                    </a:lnTo>
                    <a:lnTo>
                      <a:pt x="702" y="1280"/>
                    </a:lnTo>
                    <a:lnTo>
                      <a:pt x="721" y="1269"/>
                    </a:lnTo>
                    <a:lnTo>
                      <a:pt x="740" y="1255"/>
                    </a:lnTo>
                    <a:lnTo>
                      <a:pt x="759" y="1242"/>
                    </a:lnTo>
                    <a:lnTo>
                      <a:pt x="775" y="1226"/>
                    </a:lnTo>
                    <a:lnTo>
                      <a:pt x="792" y="1211"/>
                    </a:lnTo>
                    <a:lnTo>
                      <a:pt x="807" y="1196"/>
                    </a:lnTo>
                    <a:lnTo>
                      <a:pt x="821" y="1178"/>
                    </a:lnTo>
                    <a:lnTo>
                      <a:pt x="834" y="1161"/>
                    </a:lnTo>
                    <a:lnTo>
                      <a:pt x="848" y="1142"/>
                    </a:lnTo>
                    <a:lnTo>
                      <a:pt x="859" y="1123"/>
                    </a:lnTo>
                    <a:lnTo>
                      <a:pt x="869" y="1104"/>
                    </a:lnTo>
                    <a:lnTo>
                      <a:pt x="878" y="1084"/>
                    </a:lnTo>
                    <a:lnTo>
                      <a:pt x="886" y="1063"/>
                    </a:lnTo>
                    <a:lnTo>
                      <a:pt x="894" y="1042"/>
                    </a:lnTo>
                    <a:lnTo>
                      <a:pt x="899" y="1021"/>
                    </a:lnTo>
                    <a:lnTo>
                      <a:pt x="905" y="1000"/>
                    </a:lnTo>
                    <a:lnTo>
                      <a:pt x="911" y="977"/>
                    </a:lnTo>
                    <a:lnTo>
                      <a:pt x="913" y="956"/>
                    </a:lnTo>
                    <a:lnTo>
                      <a:pt x="915" y="933"/>
                    </a:lnTo>
                    <a:lnTo>
                      <a:pt x="917" y="912"/>
                    </a:lnTo>
                    <a:lnTo>
                      <a:pt x="917" y="889"/>
                    </a:lnTo>
                    <a:lnTo>
                      <a:pt x="917" y="866"/>
                    </a:lnTo>
                    <a:lnTo>
                      <a:pt x="915" y="843"/>
                    </a:lnTo>
                    <a:lnTo>
                      <a:pt x="911" y="820"/>
                    </a:lnTo>
                    <a:lnTo>
                      <a:pt x="907" y="797"/>
                    </a:lnTo>
                    <a:lnTo>
                      <a:pt x="901" y="774"/>
                    </a:lnTo>
                    <a:lnTo>
                      <a:pt x="895" y="753"/>
                    </a:lnTo>
                    <a:lnTo>
                      <a:pt x="888" y="730"/>
                    </a:lnTo>
                    <a:lnTo>
                      <a:pt x="880" y="707"/>
                    </a:lnTo>
                    <a:lnTo>
                      <a:pt x="871" y="685"/>
                    </a:lnTo>
                    <a:lnTo>
                      <a:pt x="859" y="662"/>
                    </a:lnTo>
                    <a:lnTo>
                      <a:pt x="848" y="641"/>
                    </a:lnTo>
                    <a:lnTo>
                      <a:pt x="834" y="620"/>
                    </a:lnTo>
                    <a:close/>
                  </a:path>
                </a:pathLst>
              </a:custGeom>
              <a:solidFill>
                <a:srgbClr val="404040"/>
              </a:solidFill>
              <a:ln w="9525">
                <a:noFill/>
                <a:round/>
                <a:headEnd/>
                <a:tailEnd/>
              </a:ln>
            </p:spPr>
            <p:txBody>
              <a:bodyPr/>
              <a:lstStyle/>
              <a:p>
                <a:endParaRPr lang="es-CO"/>
              </a:p>
            </p:txBody>
          </p:sp>
          <p:sp>
            <p:nvSpPr>
              <p:cNvPr id="110750" name="Freeform 158"/>
              <p:cNvSpPr>
                <a:spLocks/>
              </p:cNvSpPr>
              <p:nvPr/>
            </p:nvSpPr>
            <p:spPr bwMode="auto">
              <a:xfrm>
                <a:off x="1977" y="2954"/>
                <a:ext cx="242" cy="205"/>
              </a:xfrm>
              <a:custGeom>
                <a:avLst/>
                <a:gdLst/>
                <a:ahLst/>
                <a:cxnLst>
                  <a:cxn ang="0">
                    <a:pos x="6" y="13"/>
                  </a:cxn>
                  <a:cxn ang="0">
                    <a:pos x="19" y="15"/>
                  </a:cxn>
                  <a:cxn ang="0">
                    <a:pos x="33" y="19"/>
                  </a:cxn>
                  <a:cxn ang="0">
                    <a:pos x="46" y="25"/>
                  </a:cxn>
                  <a:cxn ang="0">
                    <a:pos x="60" y="30"/>
                  </a:cxn>
                  <a:cxn ang="0">
                    <a:pos x="75" y="40"/>
                  </a:cxn>
                  <a:cxn ang="0">
                    <a:pos x="90" y="52"/>
                  </a:cxn>
                  <a:cxn ang="0">
                    <a:pos x="106" y="63"/>
                  </a:cxn>
                  <a:cxn ang="0">
                    <a:pos x="121" y="75"/>
                  </a:cxn>
                  <a:cxn ang="0">
                    <a:pos x="134" y="90"/>
                  </a:cxn>
                  <a:cxn ang="0">
                    <a:pos x="150" y="103"/>
                  </a:cxn>
                  <a:cxn ang="0">
                    <a:pos x="165" y="121"/>
                  </a:cxn>
                  <a:cxn ang="0">
                    <a:pos x="179" y="136"/>
                  </a:cxn>
                  <a:cxn ang="0">
                    <a:pos x="194" y="153"/>
                  </a:cxn>
                  <a:cxn ang="0">
                    <a:pos x="205" y="170"/>
                  </a:cxn>
                  <a:cxn ang="0">
                    <a:pos x="219" y="188"/>
                  </a:cxn>
                  <a:cxn ang="0">
                    <a:pos x="230" y="205"/>
                  </a:cxn>
                  <a:cxn ang="0">
                    <a:pos x="236" y="190"/>
                  </a:cxn>
                  <a:cxn ang="0">
                    <a:pos x="223" y="170"/>
                  </a:cxn>
                  <a:cxn ang="0">
                    <a:pos x="209" y="153"/>
                  </a:cxn>
                  <a:cxn ang="0">
                    <a:pos x="196" y="136"/>
                  </a:cxn>
                  <a:cxn ang="0">
                    <a:pos x="182" y="119"/>
                  </a:cxn>
                  <a:cxn ang="0">
                    <a:pos x="167" y="103"/>
                  </a:cxn>
                  <a:cxn ang="0">
                    <a:pos x="152" y="88"/>
                  </a:cxn>
                  <a:cxn ang="0">
                    <a:pos x="136" y="73"/>
                  </a:cxn>
                  <a:cxn ang="0">
                    <a:pos x="121" y="59"/>
                  </a:cxn>
                  <a:cxn ang="0">
                    <a:pos x="106" y="46"/>
                  </a:cxn>
                  <a:cxn ang="0">
                    <a:pos x="90" y="34"/>
                  </a:cxn>
                  <a:cxn ang="0">
                    <a:pos x="75" y="25"/>
                  </a:cxn>
                  <a:cxn ang="0">
                    <a:pos x="60" y="15"/>
                  </a:cxn>
                  <a:cxn ang="0">
                    <a:pos x="44" y="9"/>
                  </a:cxn>
                  <a:cxn ang="0">
                    <a:pos x="29" y="4"/>
                  </a:cxn>
                  <a:cxn ang="0">
                    <a:pos x="14" y="0"/>
                  </a:cxn>
                  <a:cxn ang="0">
                    <a:pos x="12" y="4"/>
                  </a:cxn>
                  <a:cxn ang="0">
                    <a:pos x="6" y="0"/>
                  </a:cxn>
                  <a:cxn ang="0">
                    <a:pos x="2" y="0"/>
                  </a:cxn>
                  <a:cxn ang="0">
                    <a:pos x="0" y="2"/>
                  </a:cxn>
                  <a:cxn ang="0">
                    <a:pos x="0" y="5"/>
                  </a:cxn>
                  <a:cxn ang="0">
                    <a:pos x="0" y="9"/>
                  </a:cxn>
                  <a:cxn ang="0">
                    <a:pos x="2" y="11"/>
                  </a:cxn>
                  <a:cxn ang="0">
                    <a:pos x="6" y="13"/>
                  </a:cxn>
                </a:cxnLst>
                <a:rect l="0" t="0" r="r" b="b"/>
                <a:pathLst>
                  <a:path w="242" h="205">
                    <a:moveTo>
                      <a:pt x="0" y="9"/>
                    </a:moveTo>
                    <a:lnTo>
                      <a:pt x="6" y="13"/>
                    </a:lnTo>
                    <a:lnTo>
                      <a:pt x="12" y="13"/>
                    </a:lnTo>
                    <a:lnTo>
                      <a:pt x="19" y="15"/>
                    </a:lnTo>
                    <a:lnTo>
                      <a:pt x="25" y="15"/>
                    </a:lnTo>
                    <a:lnTo>
                      <a:pt x="33" y="19"/>
                    </a:lnTo>
                    <a:lnTo>
                      <a:pt x="38" y="21"/>
                    </a:lnTo>
                    <a:lnTo>
                      <a:pt x="46" y="25"/>
                    </a:lnTo>
                    <a:lnTo>
                      <a:pt x="54" y="27"/>
                    </a:lnTo>
                    <a:lnTo>
                      <a:pt x="60" y="30"/>
                    </a:lnTo>
                    <a:lnTo>
                      <a:pt x="67" y="36"/>
                    </a:lnTo>
                    <a:lnTo>
                      <a:pt x="75" y="40"/>
                    </a:lnTo>
                    <a:lnTo>
                      <a:pt x="83" y="46"/>
                    </a:lnTo>
                    <a:lnTo>
                      <a:pt x="90" y="52"/>
                    </a:lnTo>
                    <a:lnTo>
                      <a:pt x="98" y="57"/>
                    </a:lnTo>
                    <a:lnTo>
                      <a:pt x="106" y="63"/>
                    </a:lnTo>
                    <a:lnTo>
                      <a:pt x="113" y="69"/>
                    </a:lnTo>
                    <a:lnTo>
                      <a:pt x="121" y="75"/>
                    </a:lnTo>
                    <a:lnTo>
                      <a:pt x="129" y="82"/>
                    </a:lnTo>
                    <a:lnTo>
                      <a:pt x="134" y="90"/>
                    </a:lnTo>
                    <a:lnTo>
                      <a:pt x="142" y="98"/>
                    </a:lnTo>
                    <a:lnTo>
                      <a:pt x="150" y="103"/>
                    </a:lnTo>
                    <a:lnTo>
                      <a:pt x="157" y="111"/>
                    </a:lnTo>
                    <a:lnTo>
                      <a:pt x="165" y="121"/>
                    </a:lnTo>
                    <a:lnTo>
                      <a:pt x="173" y="128"/>
                    </a:lnTo>
                    <a:lnTo>
                      <a:pt x="179" y="136"/>
                    </a:lnTo>
                    <a:lnTo>
                      <a:pt x="186" y="144"/>
                    </a:lnTo>
                    <a:lnTo>
                      <a:pt x="194" y="153"/>
                    </a:lnTo>
                    <a:lnTo>
                      <a:pt x="200" y="161"/>
                    </a:lnTo>
                    <a:lnTo>
                      <a:pt x="205" y="170"/>
                    </a:lnTo>
                    <a:lnTo>
                      <a:pt x="213" y="178"/>
                    </a:lnTo>
                    <a:lnTo>
                      <a:pt x="219" y="188"/>
                    </a:lnTo>
                    <a:lnTo>
                      <a:pt x="225" y="197"/>
                    </a:lnTo>
                    <a:lnTo>
                      <a:pt x="230" y="205"/>
                    </a:lnTo>
                    <a:lnTo>
                      <a:pt x="242" y="197"/>
                    </a:lnTo>
                    <a:lnTo>
                      <a:pt x="236" y="190"/>
                    </a:lnTo>
                    <a:lnTo>
                      <a:pt x="230" y="180"/>
                    </a:lnTo>
                    <a:lnTo>
                      <a:pt x="223" y="170"/>
                    </a:lnTo>
                    <a:lnTo>
                      <a:pt x="217" y="163"/>
                    </a:lnTo>
                    <a:lnTo>
                      <a:pt x="209" y="153"/>
                    </a:lnTo>
                    <a:lnTo>
                      <a:pt x="203" y="146"/>
                    </a:lnTo>
                    <a:lnTo>
                      <a:pt x="196" y="136"/>
                    </a:lnTo>
                    <a:lnTo>
                      <a:pt x="190" y="128"/>
                    </a:lnTo>
                    <a:lnTo>
                      <a:pt x="182" y="119"/>
                    </a:lnTo>
                    <a:lnTo>
                      <a:pt x="175" y="111"/>
                    </a:lnTo>
                    <a:lnTo>
                      <a:pt x="167" y="103"/>
                    </a:lnTo>
                    <a:lnTo>
                      <a:pt x="159" y="96"/>
                    </a:lnTo>
                    <a:lnTo>
                      <a:pt x="152" y="88"/>
                    </a:lnTo>
                    <a:lnTo>
                      <a:pt x="144" y="80"/>
                    </a:lnTo>
                    <a:lnTo>
                      <a:pt x="136" y="73"/>
                    </a:lnTo>
                    <a:lnTo>
                      <a:pt x="129" y="65"/>
                    </a:lnTo>
                    <a:lnTo>
                      <a:pt x="121" y="59"/>
                    </a:lnTo>
                    <a:lnTo>
                      <a:pt x="113" y="52"/>
                    </a:lnTo>
                    <a:lnTo>
                      <a:pt x="106" y="46"/>
                    </a:lnTo>
                    <a:lnTo>
                      <a:pt x="98" y="40"/>
                    </a:lnTo>
                    <a:lnTo>
                      <a:pt x="90" y="34"/>
                    </a:lnTo>
                    <a:lnTo>
                      <a:pt x="83" y="29"/>
                    </a:lnTo>
                    <a:lnTo>
                      <a:pt x="75" y="25"/>
                    </a:lnTo>
                    <a:lnTo>
                      <a:pt x="67" y="19"/>
                    </a:lnTo>
                    <a:lnTo>
                      <a:pt x="60" y="15"/>
                    </a:lnTo>
                    <a:lnTo>
                      <a:pt x="52" y="11"/>
                    </a:lnTo>
                    <a:lnTo>
                      <a:pt x="44" y="9"/>
                    </a:lnTo>
                    <a:lnTo>
                      <a:pt x="37" y="5"/>
                    </a:lnTo>
                    <a:lnTo>
                      <a:pt x="29" y="4"/>
                    </a:lnTo>
                    <a:lnTo>
                      <a:pt x="21" y="2"/>
                    </a:lnTo>
                    <a:lnTo>
                      <a:pt x="14" y="0"/>
                    </a:lnTo>
                    <a:lnTo>
                      <a:pt x="8" y="0"/>
                    </a:lnTo>
                    <a:lnTo>
                      <a:pt x="12" y="4"/>
                    </a:lnTo>
                    <a:lnTo>
                      <a:pt x="8" y="0"/>
                    </a:lnTo>
                    <a:lnTo>
                      <a:pt x="6" y="0"/>
                    </a:lnTo>
                    <a:lnTo>
                      <a:pt x="4" y="0"/>
                    </a:lnTo>
                    <a:lnTo>
                      <a:pt x="2" y="0"/>
                    </a:lnTo>
                    <a:lnTo>
                      <a:pt x="2" y="2"/>
                    </a:lnTo>
                    <a:lnTo>
                      <a:pt x="0" y="2"/>
                    </a:lnTo>
                    <a:lnTo>
                      <a:pt x="0" y="4"/>
                    </a:lnTo>
                    <a:lnTo>
                      <a:pt x="0" y="5"/>
                    </a:lnTo>
                    <a:lnTo>
                      <a:pt x="0" y="7"/>
                    </a:lnTo>
                    <a:lnTo>
                      <a:pt x="0" y="9"/>
                    </a:lnTo>
                    <a:lnTo>
                      <a:pt x="2" y="9"/>
                    </a:lnTo>
                    <a:lnTo>
                      <a:pt x="2" y="11"/>
                    </a:lnTo>
                    <a:lnTo>
                      <a:pt x="4" y="11"/>
                    </a:lnTo>
                    <a:lnTo>
                      <a:pt x="6" y="13"/>
                    </a:lnTo>
                    <a:lnTo>
                      <a:pt x="0" y="9"/>
                    </a:lnTo>
                    <a:close/>
                  </a:path>
                </a:pathLst>
              </a:custGeom>
              <a:solidFill>
                <a:srgbClr val="000000"/>
              </a:solidFill>
              <a:ln w="9525">
                <a:noFill/>
                <a:round/>
                <a:headEnd/>
                <a:tailEnd/>
              </a:ln>
            </p:spPr>
            <p:txBody>
              <a:bodyPr/>
              <a:lstStyle/>
              <a:p>
                <a:endParaRPr lang="es-CO"/>
              </a:p>
            </p:txBody>
          </p:sp>
          <p:sp>
            <p:nvSpPr>
              <p:cNvPr id="110751" name="Freeform 159"/>
              <p:cNvSpPr>
                <a:spLocks/>
              </p:cNvSpPr>
              <p:nvPr/>
            </p:nvSpPr>
            <p:spPr bwMode="auto">
              <a:xfrm>
                <a:off x="1785" y="2528"/>
                <a:ext cx="204" cy="435"/>
              </a:xfrm>
              <a:custGeom>
                <a:avLst/>
                <a:gdLst/>
                <a:ahLst/>
                <a:cxnLst>
                  <a:cxn ang="0">
                    <a:pos x="8" y="13"/>
                  </a:cxn>
                  <a:cxn ang="0">
                    <a:pos x="2" y="9"/>
                  </a:cxn>
                  <a:cxn ang="0">
                    <a:pos x="192" y="435"/>
                  </a:cxn>
                  <a:cxn ang="0">
                    <a:pos x="204" y="430"/>
                  </a:cxn>
                  <a:cxn ang="0">
                    <a:pos x="14" y="4"/>
                  </a:cxn>
                  <a:cxn ang="0">
                    <a:pos x="8" y="0"/>
                  </a:cxn>
                  <a:cxn ang="0">
                    <a:pos x="14" y="4"/>
                  </a:cxn>
                  <a:cxn ang="0">
                    <a:pos x="12" y="2"/>
                  </a:cxn>
                  <a:cxn ang="0">
                    <a:pos x="10" y="0"/>
                  </a:cxn>
                  <a:cxn ang="0">
                    <a:pos x="8" y="0"/>
                  </a:cxn>
                  <a:cxn ang="0">
                    <a:pos x="6" y="0"/>
                  </a:cxn>
                  <a:cxn ang="0">
                    <a:pos x="4" y="2"/>
                  </a:cxn>
                  <a:cxn ang="0">
                    <a:pos x="2" y="2"/>
                  </a:cxn>
                  <a:cxn ang="0">
                    <a:pos x="2" y="4"/>
                  </a:cxn>
                  <a:cxn ang="0">
                    <a:pos x="2" y="6"/>
                  </a:cxn>
                  <a:cxn ang="0">
                    <a:pos x="0" y="7"/>
                  </a:cxn>
                  <a:cxn ang="0">
                    <a:pos x="2" y="7"/>
                  </a:cxn>
                  <a:cxn ang="0">
                    <a:pos x="2" y="9"/>
                  </a:cxn>
                  <a:cxn ang="0">
                    <a:pos x="8" y="13"/>
                  </a:cxn>
                </a:cxnLst>
                <a:rect l="0" t="0" r="r" b="b"/>
                <a:pathLst>
                  <a:path w="204" h="435">
                    <a:moveTo>
                      <a:pt x="8" y="13"/>
                    </a:moveTo>
                    <a:lnTo>
                      <a:pt x="2" y="9"/>
                    </a:lnTo>
                    <a:lnTo>
                      <a:pt x="192" y="435"/>
                    </a:lnTo>
                    <a:lnTo>
                      <a:pt x="204" y="430"/>
                    </a:lnTo>
                    <a:lnTo>
                      <a:pt x="14" y="4"/>
                    </a:lnTo>
                    <a:lnTo>
                      <a:pt x="8" y="0"/>
                    </a:lnTo>
                    <a:lnTo>
                      <a:pt x="14" y="4"/>
                    </a:lnTo>
                    <a:lnTo>
                      <a:pt x="12" y="2"/>
                    </a:lnTo>
                    <a:lnTo>
                      <a:pt x="10" y="0"/>
                    </a:lnTo>
                    <a:lnTo>
                      <a:pt x="8" y="0"/>
                    </a:lnTo>
                    <a:lnTo>
                      <a:pt x="6" y="0"/>
                    </a:lnTo>
                    <a:lnTo>
                      <a:pt x="4" y="2"/>
                    </a:lnTo>
                    <a:lnTo>
                      <a:pt x="2" y="2"/>
                    </a:lnTo>
                    <a:lnTo>
                      <a:pt x="2" y="4"/>
                    </a:lnTo>
                    <a:lnTo>
                      <a:pt x="2" y="6"/>
                    </a:lnTo>
                    <a:lnTo>
                      <a:pt x="0" y="7"/>
                    </a:lnTo>
                    <a:lnTo>
                      <a:pt x="2" y="7"/>
                    </a:lnTo>
                    <a:lnTo>
                      <a:pt x="2" y="9"/>
                    </a:lnTo>
                    <a:lnTo>
                      <a:pt x="8" y="13"/>
                    </a:lnTo>
                    <a:close/>
                  </a:path>
                </a:pathLst>
              </a:custGeom>
              <a:solidFill>
                <a:srgbClr val="000000"/>
              </a:solidFill>
              <a:ln w="9525">
                <a:noFill/>
                <a:round/>
                <a:headEnd/>
                <a:tailEnd/>
              </a:ln>
            </p:spPr>
            <p:txBody>
              <a:bodyPr/>
              <a:lstStyle/>
              <a:p>
                <a:endParaRPr lang="es-CO"/>
              </a:p>
            </p:txBody>
          </p:sp>
          <p:sp>
            <p:nvSpPr>
              <p:cNvPr id="110752" name="Freeform 160"/>
              <p:cNvSpPr>
                <a:spLocks/>
              </p:cNvSpPr>
              <p:nvPr/>
            </p:nvSpPr>
            <p:spPr bwMode="auto">
              <a:xfrm>
                <a:off x="1662" y="2528"/>
                <a:ext cx="131" cy="27"/>
              </a:xfrm>
              <a:custGeom>
                <a:avLst/>
                <a:gdLst/>
                <a:ahLst/>
                <a:cxnLst>
                  <a:cxn ang="0">
                    <a:pos x="8" y="27"/>
                  </a:cxn>
                  <a:cxn ang="0">
                    <a:pos x="6" y="27"/>
                  </a:cxn>
                  <a:cxn ang="0">
                    <a:pos x="131" y="13"/>
                  </a:cxn>
                  <a:cxn ang="0">
                    <a:pos x="131" y="0"/>
                  </a:cxn>
                  <a:cxn ang="0">
                    <a:pos x="6" y="13"/>
                  </a:cxn>
                  <a:cxn ang="0">
                    <a:pos x="4" y="13"/>
                  </a:cxn>
                  <a:cxn ang="0">
                    <a:pos x="6" y="13"/>
                  </a:cxn>
                  <a:cxn ang="0">
                    <a:pos x="4" y="13"/>
                  </a:cxn>
                  <a:cxn ang="0">
                    <a:pos x="2" y="13"/>
                  </a:cxn>
                  <a:cxn ang="0">
                    <a:pos x="2" y="15"/>
                  </a:cxn>
                  <a:cxn ang="0">
                    <a:pos x="0" y="15"/>
                  </a:cxn>
                  <a:cxn ang="0">
                    <a:pos x="0" y="17"/>
                  </a:cxn>
                  <a:cxn ang="0">
                    <a:pos x="0" y="19"/>
                  </a:cxn>
                  <a:cxn ang="0">
                    <a:pos x="0" y="21"/>
                  </a:cxn>
                  <a:cxn ang="0">
                    <a:pos x="0" y="23"/>
                  </a:cxn>
                  <a:cxn ang="0">
                    <a:pos x="2" y="25"/>
                  </a:cxn>
                  <a:cxn ang="0">
                    <a:pos x="4" y="25"/>
                  </a:cxn>
                  <a:cxn ang="0">
                    <a:pos x="4" y="27"/>
                  </a:cxn>
                  <a:cxn ang="0">
                    <a:pos x="6" y="27"/>
                  </a:cxn>
                  <a:cxn ang="0">
                    <a:pos x="8" y="27"/>
                  </a:cxn>
                </a:cxnLst>
                <a:rect l="0" t="0" r="r" b="b"/>
                <a:pathLst>
                  <a:path w="131" h="27">
                    <a:moveTo>
                      <a:pt x="8" y="27"/>
                    </a:moveTo>
                    <a:lnTo>
                      <a:pt x="6" y="27"/>
                    </a:lnTo>
                    <a:lnTo>
                      <a:pt x="131" y="13"/>
                    </a:lnTo>
                    <a:lnTo>
                      <a:pt x="131" y="0"/>
                    </a:lnTo>
                    <a:lnTo>
                      <a:pt x="6" y="13"/>
                    </a:lnTo>
                    <a:lnTo>
                      <a:pt x="4" y="13"/>
                    </a:lnTo>
                    <a:lnTo>
                      <a:pt x="6" y="13"/>
                    </a:lnTo>
                    <a:lnTo>
                      <a:pt x="4" y="13"/>
                    </a:lnTo>
                    <a:lnTo>
                      <a:pt x="2" y="13"/>
                    </a:lnTo>
                    <a:lnTo>
                      <a:pt x="2" y="15"/>
                    </a:lnTo>
                    <a:lnTo>
                      <a:pt x="0" y="15"/>
                    </a:lnTo>
                    <a:lnTo>
                      <a:pt x="0" y="17"/>
                    </a:lnTo>
                    <a:lnTo>
                      <a:pt x="0" y="19"/>
                    </a:lnTo>
                    <a:lnTo>
                      <a:pt x="0" y="21"/>
                    </a:lnTo>
                    <a:lnTo>
                      <a:pt x="0" y="23"/>
                    </a:lnTo>
                    <a:lnTo>
                      <a:pt x="2" y="25"/>
                    </a:lnTo>
                    <a:lnTo>
                      <a:pt x="4" y="25"/>
                    </a:lnTo>
                    <a:lnTo>
                      <a:pt x="4" y="27"/>
                    </a:lnTo>
                    <a:lnTo>
                      <a:pt x="6" y="27"/>
                    </a:lnTo>
                    <a:lnTo>
                      <a:pt x="8" y="27"/>
                    </a:lnTo>
                    <a:close/>
                  </a:path>
                </a:pathLst>
              </a:custGeom>
              <a:solidFill>
                <a:srgbClr val="000000"/>
              </a:solidFill>
              <a:ln w="9525">
                <a:noFill/>
                <a:round/>
                <a:headEnd/>
                <a:tailEnd/>
              </a:ln>
            </p:spPr>
            <p:txBody>
              <a:bodyPr/>
              <a:lstStyle/>
              <a:p>
                <a:endParaRPr lang="es-CO"/>
              </a:p>
            </p:txBody>
          </p:sp>
          <p:sp>
            <p:nvSpPr>
              <p:cNvPr id="110753" name="Freeform 161"/>
              <p:cNvSpPr>
                <a:spLocks/>
              </p:cNvSpPr>
              <p:nvPr/>
            </p:nvSpPr>
            <p:spPr bwMode="auto">
              <a:xfrm>
                <a:off x="1400" y="2541"/>
                <a:ext cx="270" cy="83"/>
              </a:xfrm>
              <a:custGeom>
                <a:avLst/>
                <a:gdLst/>
                <a:ahLst/>
                <a:cxnLst>
                  <a:cxn ang="0">
                    <a:pos x="13" y="75"/>
                  </a:cxn>
                  <a:cxn ang="0">
                    <a:pos x="7" y="83"/>
                  </a:cxn>
                  <a:cxn ang="0">
                    <a:pos x="270" y="14"/>
                  </a:cxn>
                  <a:cxn ang="0">
                    <a:pos x="266" y="0"/>
                  </a:cxn>
                  <a:cxn ang="0">
                    <a:pos x="3" y="69"/>
                  </a:cxn>
                  <a:cxn ang="0">
                    <a:pos x="0" y="77"/>
                  </a:cxn>
                  <a:cxn ang="0">
                    <a:pos x="3" y="69"/>
                  </a:cxn>
                  <a:cxn ang="0">
                    <a:pos x="2" y="71"/>
                  </a:cxn>
                  <a:cxn ang="0">
                    <a:pos x="0" y="73"/>
                  </a:cxn>
                  <a:cxn ang="0">
                    <a:pos x="0" y="75"/>
                  </a:cxn>
                  <a:cxn ang="0">
                    <a:pos x="0" y="77"/>
                  </a:cxn>
                  <a:cxn ang="0">
                    <a:pos x="0" y="79"/>
                  </a:cxn>
                  <a:cxn ang="0">
                    <a:pos x="0" y="81"/>
                  </a:cxn>
                  <a:cxn ang="0">
                    <a:pos x="2" y="81"/>
                  </a:cxn>
                  <a:cxn ang="0">
                    <a:pos x="3" y="83"/>
                  </a:cxn>
                  <a:cxn ang="0">
                    <a:pos x="5" y="83"/>
                  </a:cxn>
                  <a:cxn ang="0">
                    <a:pos x="7" y="83"/>
                  </a:cxn>
                  <a:cxn ang="0">
                    <a:pos x="13" y="75"/>
                  </a:cxn>
                </a:cxnLst>
                <a:rect l="0" t="0" r="r" b="b"/>
                <a:pathLst>
                  <a:path w="270" h="83">
                    <a:moveTo>
                      <a:pt x="13" y="75"/>
                    </a:moveTo>
                    <a:lnTo>
                      <a:pt x="7" y="83"/>
                    </a:lnTo>
                    <a:lnTo>
                      <a:pt x="270" y="14"/>
                    </a:lnTo>
                    <a:lnTo>
                      <a:pt x="266" y="0"/>
                    </a:lnTo>
                    <a:lnTo>
                      <a:pt x="3" y="69"/>
                    </a:lnTo>
                    <a:lnTo>
                      <a:pt x="0" y="77"/>
                    </a:lnTo>
                    <a:lnTo>
                      <a:pt x="3" y="69"/>
                    </a:lnTo>
                    <a:lnTo>
                      <a:pt x="2" y="71"/>
                    </a:lnTo>
                    <a:lnTo>
                      <a:pt x="0" y="73"/>
                    </a:lnTo>
                    <a:lnTo>
                      <a:pt x="0" y="75"/>
                    </a:lnTo>
                    <a:lnTo>
                      <a:pt x="0" y="77"/>
                    </a:lnTo>
                    <a:lnTo>
                      <a:pt x="0" y="79"/>
                    </a:lnTo>
                    <a:lnTo>
                      <a:pt x="0" y="81"/>
                    </a:lnTo>
                    <a:lnTo>
                      <a:pt x="2" y="81"/>
                    </a:lnTo>
                    <a:lnTo>
                      <a:pt x="3" y="83"/>
                    </a:lnTo>
                    <a:lnTo>
                      <a:pt x="5" y="83"/>
                    </a:lnTo>
                    <a:lnTo>
                      <a:pt x="7" y="83"/>
                    </a:lnTo>
                    <a:lnTo>
                      <a:pt x="13" y="75"/>
                    </a:lnTo>
                    <a:close/>
                  </a:path>
                </a:pathLst>
              </a:custGeom>
              <a:solidFill>
                <a:srgbClr val="000000"/>
              </a:solidFill>
              <a:ln w="9525">
                <a:noFill/>
                <a:round/>
                <a:headEnd/>
                <a:tailEnd/>
              </a:ln>
            </p:spPr>
            <p:txBody>
              <a:bodyPr/>
              <a:lstStyle/>
              <a:p>
                <a:endParaRPr lang="es-CO"/>
              </a:p>
            </p:txBody>
          </p:sp>
          <p:sp>
            <p:nvSpPr>
              <p:cNvPr id="110754" name="Freeform 162"/>
              <p:cNvSpPr>
                <a:spLocks/>
              </p:cNvSpPr>
              <p:nvPr/>
            </p:nvSpPr>
            <p:spPr bwMode="auto">
              <a:xfrm>
                <a:off x="1400" y="2616"/>
                <a:ext cx="115" cy="441"/>
              </a:xfrm>
              <a:custGeom>
                <a:avLst/>
                <a:gdLst/>
                <a:ahLst/>
                <a:cxnLst>
                  <a:cxn ang="0">
                    <a:pos x="113" y="439"/>
                  </a:cxn>
                  <a:cxn ang="0">
                    <a:pos x="115" y="432"/>
                  </a:cxn>
                  <a:cxn ang="0">
                    <a:pos x="13" y="0"/>
                  </a:cxn>
                  <a:cxn ang="0">
                    <a:pos x="0" y="2"/>
                  </a:cxn>
                  <a:cxn ang="0">
                    <a:pos x="101" y="436"/>
                  </a:cxn>
                  <a:cxn ang="0">
                    <a:pos x="103" y="430"/>
                  </a:cxn>
                  <a:cxn ang="0">
                    <a:pos x="101" y="436"/>
                  </a:cxn>
                  <a:cxn ang="0">
                    <a:pos x="101" y="437"/>
                  </a:cxn>
                  <a:cxn ang="0">
                    <a:pos x="103" y="437"/>
                  </a:cxn>
                  <a:cxn ang="0">
                    <a:pos x="103" y="439"/>
                  </a:cxn>
                  <a:cxn ang="0">
                    <a:pos x="105" y="439"/>
                  </a:cxn>
                  <a:cxn ang="0">
                    <a:pos x="105" y="441"/>
                  </a:cxn>
                  <a:cxn ang="0">
                    <a:pos x="107" y="441"/>
                  </a:cxn>
                  <a:cxn ang="0">
                    <a:pos x="109" y="441"/>
                  </a:cxn>
                  <a:cxn ang="0">
                    <a:pos x="111" y="439"/>
                  </a:cxn>
                  <a:cxn ang="0">
                    <a:pos x="113" y="439"/>
                  </a:cxn>
                  <a:cxn ang="0">
                    <a:pos x="113" y="437"/>
                  </a:cxn>
                  <a:cxn ang="0">
                    <a:pos x="115" y="437"/>
                  </a:cxn>
                  <a:cxn ang="0">
                    <a:pos x="115" y="436"/>
                  </a:cxn>
                  <a:cxn ang="0">
                    <a:pos x="115" y="434"/>
                  </a:cxn>
                  <a:cxn ang="0">
                    <a:pos x="115" y="432"/>
                  </a:cxn>
                  <a:cxn ang="0">
                    <a:pos x="113" y="439"/>
                  </a:cxn>
                </a:cxnLst>
                <a:rect l="0" t="0" r="r" b="b"/>
                <a:pathLst>
                  <a:path w="115" h="441">
                    <a:moveTo>
                      <a:pt x="113" y="439"/>
                    </a:moveTo>
                    <a:lnTo>
                      <a:pt x="115" y="432"/>
                    </a:lnTo>
                    <a:lnTo>
                      <a:pt x="13" y="0"/>
                    </a:lnTo>
                    <a:lnTo>
                      <a:pt x="0" y="2"/>
                    </a:lnTo>
                    <a:lnTo>
                      <a:pt x="101" y="436"/>
                    </a:lnTo>
                    <a:lnTo>
                      <a:pt x="103" y="430"/>
                    </a:lnTo>
                    <a:lnTo>
                      <a:pt x="101" y="436"/>
                    </a:lnTo>
                    <a:lnTo>
                      <a:pt x="101" y="437"/>
                    </a:lnTo>
                    <a:lnTo>
                      <a:pt x="103" y="437"/>
                    </a:lnTo>
                    <a:lnTo>
                      <a:pt x="103" y="439"/>
                    </a:lnTo>
                    <a:lnTo>
                      <a:pt x="105" y="439"/>
                    </a:lnTo>
                    <a:lnTo>
                      <a:pt x="105" y="441"/>
                    </a:lnTo>
                    <a:lnTo>
                      <a:pt x="107" y="441"/>
                    </a:lnTo>
                    <a:lnTo>
                      <a:pt x="109" y="441"/>
                    </a:lnTo>
                    <a:lnTo>
                      <a:pt x="111" y="439"/>
                    </a:lnTo>
                    <a:lnTo>
                      <a:pt x="113" y="439"/>
                    </a:lnTo>
                    <a:lnTo>
                      <a:pt x="113" y="437"/>
                    </a:lnTo>
                    <a:lnTo>
                      <a:pt x="115" y="437"/>
                    </a:lnTo>
                    <a:lnTo>
                      <a:pt x="115" y="436"/>
                    </a:lnTo>
                    <a:lnTo>
                      <a:pt x="115" y="434"/>
                    </a:lnTo>
                    <a:lnTo>
                      <a:pt x="115" y="432"/>
                    </a:lnTo>
                    <a:lnTo>
                      <a:pt x="113" y="439"/>
                    </a:lnTo>
                    <a:close/>
                  </a:path>
                </a:pathLst>
              </a:custGeom>
              <a:solidFill>
                <a:srgbClr val="000000"/>
              </a:solidFill>
              <a:ln w="9525">
                <a:noFill/>
                <a:round/>
                <a:headEnd/>
                <a:tailEnd/>
              </a:ln>
            </p:spPr>
            <p:txBody>
              <a:bodyPr/>
              <a:lstStyle/>
              <a:p>
                <a:endParaRPr lang="es-CO"/>
              </a:p>
            </p:txBody>
          </p:sp>
          <p:sp>
            <p:nvSpPr>
              <p:cNvPr id="110755" name="Freeform 163"/>
              <p:cNvSpPr>
                <a:spLocks/>
              </p:cNvSpPr>
              <p:nvPr/>
            </p:nvSpPr>
            <p:spPr bwMode="auto">
              <a:xfrm>
                <a:off x="1373" y="3046"/>
                <a:ext cx="140" cy="602"/>
              </a:xfrm>
              <a:custGeom>
                <a:avLst/>
                <a:gdLst/>
                <a:ahLst/>
                <a:cxnLst>
                  <a:cxn ang="0">
                    <a:pos x="82" y="575"/>
                  </a:cxn>
                  <a:cxn ang="0">
                    <a:pos x="63" y="539"/>
                  </a:cxn>
                  <a:cxn ang="0">
                    <a:pos x="46" y="501"/>
                  </a:cxn>
                  <a:cxn ang="0">
                    <a:pos x="32" y="462"/>
                  </a:cxn>
                  <a:cxn ang="0">
                    <a:pos x="23" y="422"/>
                  </a:cxn>
                  <a:cxn ang="0">
                    <a:pos x="17" y="382"/>
                  </a:cxn>
                  <a:cxn ang="0">
                    <a:pos x="13" y="343"/>
                  </a:cxn>
                  <a:cxn ang="0">
                    <a:pos x="13" y="303"/>
                  </a:cxn>
                  <a:cxn ang="0">
                    <a:pos x="17" y="265"/>
                  </a:cxn>
                  <a:cxn ang="0">
                    <a:pos x="23" y="226"/>
                  </a:cxn>
                  <a:cxn ang="0">
                    <a:pos x="32" y="188"/>
                  </a:cxn>
                  <a:cxn ang="0">
                    <a:pos x="46" y="153"/>
                  </a:cxn>
                  <a:cxn ang="0">
                    <a:pos x="61" y="117"/>
                  </a:cxn>
                  <a:cxn ang="0">
                    <a:pos x="80" y="84"/>
                  </a:cxn>
                  <a:cxn ang="0">
                    <a:pos x="101" y="52"/>
                  </a:cxn>
                  <a:cxn ang="0">
                    <a:pos x="126" y="23"/>
                  </a:cxn>
                  <a:cxn ang="0">
                    <a:pos x="130" y="0"/>
                  </a:cxn>
                  <a:cxn ang="0">
                    <a:pos x="103" y="29"/>
                  </a:cxn>
                  <a:cxn ang="0">
                    <a:pos x="78" y="61"/>
                  </a:cxn>
                  <a:cxn ang="0">
                    <a:pos x="57" y="94"/>
                  </a:cxn>
                  <a:cxn ang="0">
                    <a:pos x="40" y="128"/>
                  </a:cxn>
                  <a:cxn ang="0">
                    <a:pos x="27" y="167"/>
                  </a:cxn>
                  <a:cxn ang="0">
                    <a:pos x="15" y="203"/>
                  </a:cxn>
                  <a:cxn ang="0">
                    <a:pos x="6" y="243"/>
                  </a:cxn>
                  <a:cxn ang="0">
                    <a:pos x="2" y="282"/>
                  </a:cxn>
                  <a:cxn ang="0">
                    <a:pos x="0" y="322"/>
                  </a:cxn>
                  <a:cxn ang="0">
                    <a:pos x="2" y="364"/>
                  </a:cxn>
                  <a:cxn ang="0">
                    <a:pos x="6" y="405"/>
                  </a:cxn>
                  <a:cxn ang="0">
                    <a:pos x="15" y="445"/>
                  </a:cxn>
                  <a:cxn ang="0">
                    <a:pos x="27" y="485"/>
                  </a:cxn>
                  <a:cxn ang="0">
                    <a:pos x="42" y="525"/>
                  </a:cxn>
                  <a:cxn ang="0">
                    <a:pos x="61" y="564"/>
                  </a:cxn>
                  <a:cxn ang="0">
                    <a:pos x="82" y="602"/>
                  </a:cxn>
                </a:cxnLst>
                <a:rect l="0" t="0" r="r" b="b"/>
                <a:pathLst>
                  <a:path w="140" h="602">
                    <a:moveTo>
                      <a:pt x="94" y="595"/>
                    </a:moveTo>
                    <a:lnTo>
                      <a:pt x="82" y="575"/>
                    </a:lnTo>
                    <a:lnTo>
                      <a:pt x="73" y="558"/>
                    </a:lnTo>
                    <a:lnTo>
                      <a:pt x="63" y="539"/>
                    </a:lnTo>
                    <a:lnTo>
                      <a:pt x="54" y="520"/>
                    </a:lnTo>
                    <a:lnTo>
                      <a:pt x="46" y="501"/>
                    </a:lnTo>
                    <a:lnTo>
                      <a:pt x="38" y="481"/>
                    </a:lnTo>
                    <a:lnTo>
                      <a:pt x="32" y="462"/>
                    </a:lnTo>
                    <a:lnTo>
                      <a:pt x="27" y="441"/>
                    </a:lnTo>
                    <a:lnTo>
                      <a:pt x="23" y="422"/>
                    </a:lnTo>
                    <a:lnTo>
                      <a:pt x="19" y="403"/>
                    </a:lnTo>
                    <a:lnTo>
                      <a:pt x="17" y="382"/>
                    </a:lnTo>
                    <a:lnTo>
                      <a:pt x="15" y="362"/>
                    </a:lnTo>
                    <a:lnTo>
                      <a:pt x="13" y="343"/>
                    </a:lnTo>
                    <a:lnTo>
                      <a:pt x="13" y="322"/>
                    </a:lnTo>
                    <a:lnTo>
                      <a:pt x="13" y="303"/>
                    </a:lnTo>
                    <a:lnTo>
                      <a:pt x="15" y="284"/>
                    </a:lnTo>
                    <a:lnTo>
                      <a:pt x="17" y="265"/>
                    </a:lnTo>
                    <a:lnTo>
                      <a:pt x="19" y="245"/>
                    </a:lnTo>
                    <a:lnTo>
                      <a:pt x="23" y="226"/>
                    </a:lnTo>
                    <a:lnTo>
                      <a:pt x="27" y="207"/>
                    </a:lnTo>
                    <a:lnTo>
                      <a:pt x="32" y="188"/>
                    </a:lnTo>
                    <a:lnTo>
                      <a:pt x="38" y="171"/>
                    </a:lnTo>
                    <a:lnTo>
                      <a:pt x="46" y="153"/>
                    </a:lnTo>
                    <a:lnTo>
                      <a:pt x="52" y="134"/>
                    </a:lnTo>
                    <a:lnTo>
                      <a:pt x="61" y="117"/>
                    </a:lnTo>
                    <a:lnTo>
                      <a:pt x="69" y="102"/>
                    </a:lnTo>
                    <a:lnTo>
                      <a:pt x="80" y="84"/>
                    </a:lnTo>
                    <a:lnTo>
                      <a:pt x="90" y="69"/>
                    </a:lnTo>
                    <a:lnTo>
                      <a:pt x="101" y="52"/>
                    </a:lnTo>
                    <a:lnTo>
                      <a:pt x="113" y="38"/>
                    </a:lnTo>
                    <a:lnTo>
                      <a:pt x="126" y="23"/>
                    </a:lnTo>
                    <a:lnTo>
                      <a:pt x="140" y="9"/>
                    </a:lnTo>
                    <a:lnTo>
                      <a:pt x="130" y="0"/>
                    </a:lnTo>
                    <a:lnTo>
                      <a:pt x="117" y="13"/>
                    </a:lnTo>
                    <a:lnTo>
                      <a:pt x="103" y="29"/>
                    </a:lnTo>
                    <a:lnTo>
                      <a:pt x="90" y="44"/>
                    </a:lnTo>
                    <a:lnTo>
                      <a:pt x="78" y="61"/>
                    </a:lnTo>
                    <a:lnTo>
                      <a:pt x="69" y="77"/>
                    </a:lnTo>
                    <a:lnTo>
                      <a:pt x="57" y="94"/>
                    </a:lnTo>
                    <a:lnTo>
                      <a:pt x="50" y="111"/>
                    </a:lnTo>
                    <a:lnTo>
                      <a:pt x="40" y="128"/>
                    </a:lnTo>
                    <a:lnTo>
                      <a:pt x="32" y="148"/>
                    </a:lnTo>
                    <a:lnTo>
                      <a:pt x="27" y="167"/>
                    </a:lnTo>
                    <a:lnTo>
                      <a:pt x="19" y="184"/>
                    </a:lnTo>
                    <a:lnTo>
                      <a:pt x="15" y="203"/>
                    </a:lnTo>
                    <a:lnTo>
                      <a:pt x="9" y="222"/>
                    </a:lnTo>
                    <a:lnTo>
                      <a:pt x="6" y="243"/>
                    </a:lnTo>
                    <a:lnTo>
                      <a:pt x="4" y="263"/>
                    </a:lnTo>
                    <a:lnTo>
                      <a:pt x="2" y="282"/>
                    </a:lnTo>
                    <a:lnTo>
                      <a:pt x="0" y="303"/>
                    </a:lnTo>
                    <a:lnTo>
                      <a:pt x="0" y="322"/>
                    </a:lnTo>
                    <a:lnTo>
                      <a:pt x="0" y="343"/>
                    </a:lnTo>
                    <a:lnTo>
                      <a:pt x="2" y="364"/>
                    </a:lnTo>
                    <a:lnTo>
                      <a:pt x="4" y="384"/>
                    </a:lnTo>
                    <a:lnTo>
                      <a:pt x="6" y="405"/>
                    </a:lnTo>
                    <a:lnTo>
                      <a:pt x="9" y="424"/>
                    </a:lnTo>
                    <a:lnTo>
                      <a:pt x="15" y="445"/>
                    </a:lnTo>
                    <a:lnTo>
                      <a:pt x="21" y="464"/>
                    </a:lnTo>
                    <a:lnTo>
                      <a:pt x="27" y="485"/>
                    </a:lnTo>
                    <a:lnTo>
                      <a:pt x="34" y="504"/>
                    </a:lnTo>
                    <a:lnTo>
                      <a:pt x="42" y="525"/>
                    </a:lnTo>
                    <a:lnTo>
                      <a:pt x="52" y="545"/>
                    </a:lnTo>
                    <a:lnTo>
                      <a:pt x="61" y="564"/>
                    </a:lnTo>
                    <a:lnTo>
                      <a:pt x="71" y="583"/>
                    </a:lnTo>
                    <a:lnTo>
                      <a:pt x="82" y="602"/>
                    </a:lnTo>
                    <a:lnTo>
                      <a:pt x="94" y="595"/>
                    </a:lnTo>
                    <a:close/>
                  </a:path>
                </a:pathLst>
              </a:custGeom>
              <a:solidFill>
                <a:srgbClr val="000000"/>
              </a:solidFill>
              <a:ln w="9525">
                <a:noFill/>
                <a:round/>
                <a:headEnd/>
                <a:tailEnd/>
              </a:ln>
            </p:spPr>
            <p:txBody>
              <a:bodyPr/>
              <a:lstStyle/>
              <a:p>
                <a:endParaRPr lang="es-CO"/>
              </a:p>
            </p:txBody>
          </p:sp>
          <p:sp>
            <p:nvSpPr>
              <p:cNvPr id="110756" name="Freeform 164"/>
              <p:cNvSpPr>
                <a:spLocks/>
              </p:cNvSpPr>
              <p:nvPr/>
            </p:nvSpPr>
            <p:spPr bwMode="auto">
              <a:xfrm>
                <a:off x="1455" y="3641"/>
                <a:ext cx="649" cy="237"/>
              </a:xfrm>
              <a:custGeom>
                <a:avLst/>
                <a:gdLst/>
                <a:ahLst/>
                <a:cxnLst>
                  <a:cxn ang="0">
                    <a:pos x="622" y="170"/>
                  </a:cxn>
                  <a:cxn ang="0">
                    <a:pos x="584" y="190"/>
                  </a:cxn>
                  <a:cxn ang="0">
                    <a:pos x="541" y="205"/>
                  </a:cxn>
                  <a:cxn ang="0">
                    <a:pos x="499" y="216"/>
                  </a:cxn>
                  <a:cxn ang="0">
                    <a:pos x="457" y="222"/>
                  </a:cxn>
                  <a:cxn ang="0">
                    <a:pos x="413" y="224"/>
                  </a:cxn>
                  <a:cxn ang="0">
                    <a:pos x="369" y="222"/>
                  </a:cxn>
                  <a:cxn ang="0">
                    <a:pos x="326" y="216"/>
                  </a:cxn>
                  <a:cxn ang="0">
                    <a:pos x="282" y="205"/>
                  </a:cxn>
                  <a:cxn ang="0">
                    <a:pos x="242" y="190"/>
                  </a:cxn>
                  <a:cxn ang="0">
                    <a:pos x="200" y="172"/>
                  </a:cxn>
                  <a:cxn ang="0">
                    <a:pos x="161" y="149"/>
                  </a:cxn>
                  <a:cxn ang="0">
                    <a:pos x="125" y="122"/>
                  </a:cxn>
                  <a:cxn ang="0">
                    <a:pos x="89" y="92"/>
                  </a:cxn>
                  <a:cxn ang="0">
                    <a:pos x="56" y="57"/>
                  </a:cxn>
                  <a:cxn ang="0">
                    <a:pos x="25" y="19"/>
                  </a:cxn>
                  <a:cxn ang="0">
                    <a:pos x="0" y="7"/>
                  </a:cxn>
                  <a:cxn ang="0">
                    <a:pos x="31" y="48"/>
                  </a:cxn>
                  <a:cxn ang="0">
                    <a:pos x="62" y="84"/>
                  </a:cxn>
                  <a:cxn ang="0">
                    <a:pos x="98" y="117"/>
                  </a:cxn>
                  <a:cxn ang="0">
                    <a:pos x="135" y="147"/>
                  </a:cxn>
                  <a:cxn ang="0">
                    <a:pos x="175" y="172"/>
                  </a:cxn>
                  <a:cxn ang="0">
                    <a:pos x="215" y="193"/>
                  </a:cxn>
                  <a:cxn ang="0">
                    <a:pos x="257" y="211"/>
                  </a:cxn>
                  <a:cxn ang="0">
                    <a:pos x="301" y="224"/>
                  </a:cxn>
                  <a:cxn ang="0">
                    <a:pos x="346" y="232"/>
                  </a:cxn>
                  <a:cxn ang="0">
                    <a:pos x="390" y="237"/>
                  </a:cxn>
                  <a:cxn ang="0">
                    <a:pos x="436" y="237"/>
                  </a:cxn>
                  <a:cxn ang="0">
                    <a:pos x="480" y="234"/>
                  </a:cxn>
                  <a:cxn ang="0">
                    <a:pos x="524" y="224"/>
                  </a:cxn>
                  <a:cxn ang="0">
                    <a:pos x="566" y="211"/>
                  </a:cxn>
                  <a:cxn ang="0">
                    <a:pos x="608" y="191"/>
                  </a:cxn>
                  <a:cxn ang="0">
                    <a:pos x="649" y="168"/>
                  </a:cxn>
                </a:cxnLst>
                <a:rect l="0" t="0" r="r" b="b"/>
                <a:pathLst>
                  <a:path w="649" h="237">
                    <a:moveTo>
                      <a:pt x="641" y="157"/>
                    </a:moveTo>
                    <a:lnTo>
                      <a:pt x="622" y="170"/>
                    </a:lnTo>
                    <a:lnTo>
                      <a:pt x="603" y="180"/>
                    </a:lnTo>
                    <a:lnTo>
                      <a:pt x="584" y="190"/>
                    </a:lnTo>
                    <a:lnTo>
                      <a:pt x="562" y="197"/>
                    </a:lnTo>
                    <a:lnTo>
                      <a:pt x="541" y="205"/>
                    </a:lnTo>
                    <a:lnTo>
                      <a:pt x="520" y="211"/>
                    </a:lnTo>
                    <a:lnTo>
                      <a:pt x="499" y="216"/>
                    </a:lnTo>
                    <a:lnTo>
                      <a:pt x="478" y="220"/>
                    </a:lnTo>
                    <a:lnTo>
                      <a:pt x="457" y="222"/>
                    </a:lnTo>
                    <a:lnTo>
                      <a:pt x="434" y="224"/>
                    </a:lnTo>
                    <a:lnTo>
                      <a:pt x="413" y="224"/>
                    </a:lnTo>
                    <a:lnTo>
                      <a:pt x="392" y="224"/>
                    </a:lnTo>
                    <a:lnTo>
                      <a:pt x="369" y="222"/>
                    </a:lnTo>
                    <a:lnTo>
                      <a:pt x="348" y="220"/>
                    </a:lnTo>
                    <a:lnTo>
                      <a:pt x="326" y="216"/>
                    </a:lnTo>
                    <a:lnTo>
                      <a:pt x="303" y="211"/>
                    </a:lnTo>
                    <a:lnTo>
                      <a:pt x="282" y="205"/>
                    </a:lnTo>
                    <a:lnTo>
                      <a:pt x="261" y="199"/>
                    </a:lnTo>
                    <a:lnTo>
                      <a:pt x="242" y="190"/>
                    </a:lnTo>
                    <a:lnTo>
                      <a:pt x="221" y="182"/>
                    </a:lnTo>
                    <a:lnTo>
                      <a:pt x="200" y="172"/>
                    </a:lnTo>
                    <a:lnTo>
                      <a:pt x="181" y="161"/>
                    </a:lnTo>
                    <a:lnTo>
                      <a:pt x="161" y="149"/>
                    </a:lnTo>
                    <a:lnTo>
                      <a:pt x="142" y="136"/>
                    </a:lnTo>
                    <a:lnTo>
                      <a:pt x="125" y="122"/>
                    </a:lnTo>
                    <a:lnTo>
                      <a:pt x="106" y="107"/>
                    </a:lnTo>
                    <a:lnTo>
                      <a:pt x="89" y="92"/>
                    </a:lnTo>
                    <a:lnTo>
                      <a:pt x="71" y="74"/>
                    </a:lnTo>
                    <a:lnTo>
                      <a:pt x="56" y="57"/>
                    </a:lnTo>
                    <a:lnTo>
                      <a:pt x="41" y="40"/>
                    </a:lnTo>
                    <a:lnTo>
                      <a:pt x="25" y="19"/>
                    </a:lnTo>
                    <a:lnTo>
                      <a:pt x="12" y="0"/>
                    </a:lnTo>
                    <a:lnTo>
                      <a:pt x="0" y="7"/>
                    </a:lnTo>
                    <a:lnTo>
                      <a:pt x="16" y="26"/>
                    </a:lnTo>
                    <a:lnTo>
                      <a:pt x="31" y="48"/>
                    </a:lnTo>
                    <a:lnTo>
                      <a:pt x="46" y="67"/>
                    </a:lnTo>
                    <a:lnTo>
                      <a:pt x="62" y="84"/>
                    </a:lnTo>
                    <a:lnTo>
                      <a:pt x="79" y="101"/>
                    </a:lnTo>
                    <a:lnTo>
                      <a:pt x="98" y="117"/>
                    </a:lnTo>
                    <a:lnTo>
                      <a:pt x="115" y="132"/>
                    </a:lnTo>
                    <a:lnTo>
                      <a:pt x="135" y="147"/>
                    </a:lnTo>
                    <a:lnTo>
                      <a:pt x="154" y="159"/>
                    </a:lnTo>
                    <a:lnTo>
                      <a:pt x="175" y="172"/>
                    </a:lnTo>
                    <a:lnTo>
                      <a:pt x="194" y="184"/>
                    </a:lnTo>
                    <a:lnTo>
                      <a:pt x="215" y="193"/>
                    </a:lnTo>
                    <a:lnTo>
                      <a:pt x="236" y="203"/>
                    </a:lnTo>
                    <a:lnTo>
                      <a:pt x="257" y="211"/>
                    </a:lnTo>
                    <a:lnTo>
                      <a:pt x="278" y="218"/>
                    </a:lnTo>
                    <a:lnTo>
                      <a:pt x="301" y="224"/>
                    </a:lnTo>
                    <a:lnTo>
                      <a:pt x="323" y="228"/>
                    </a:lnTo>
                    <a:lnTo>
                      <a:pt x="346" y="232"/>
                    </a:lnTo>
                    <a:lnTo>
                      <a:pt x="369" y="236"/>
                    </a:lnTo>
                    <a:lnTo>
                      <a:pt x="390" y="237"/>
                    </a:lnTo>
                    <a:lnTo>
                      <a:pt x="413" y="237"/>
                    </a:lnTo>
                    <a:lnTo>
                      <a:pt x="436" y="237"/>
                    </a:lnTo>
                    <a:lnTo>
                      <a:pt x="457" y="236"/>
                    </a:lnTo>
                    <a:lnTo>
                      <a:pt x="480" y="234"/>
                    </a:lnTo>
                    <a:lnTo>
                      <a:pt x="501" y="230"/>
                    </a:lnTo>
                    <a:lnTo>
                      <a:pt x="524" y="224"/>
                    </a:lnTo>
                    <a:lnTo>
                      <a:pt x="545" y="218"/>
                    </a:lnTo>
                    <a:lnTo>
                      <a:pt x="566" y="211"/>
                    </a:lnTo>
                    <a:lnTo>
                      <a:pt x="587" y="201"/>
                    </a:lnTo>
                    <a:lnTo>
                      <a:pt x="608" y="191"/>
                    </a:lnTo>
                    <a:lnTo>
                      <a:pt x="630" y="180"/>
                    </a:lnTo>
                    <a:lnTo>
                      <a:pt x="649" y="168"/>
                    </a:lnTo>
                    <a:lnTo>
                      <a:pt x="641" y="157"/>
                    </a:lnTo>
                    <a:close/>
                  </a:path>
                </a:pathLst>
              </a:custGeom>
              <a:solidFill>
                <a:srgbClr val="000000"/>
              </a:solidFill>
              <a:ln w="9525">
                <a:noFill/>
                <a:round/>
                <a:headEnd/>
                <a:tailEnd/>
              </a:ln>
            </p:spPr>
            <p:txBody>
              <a:bodyPr/>
              <a:lstStyle/>
              <a:p>
                <a:endParaRPr lang="es-CO"/>
              </a:p>
            </p:txBody>
          </p:sp>
          <p:sp>
            <p:nvSpPr>
              <p:cNvPr id="110757" name="Freeform 165"/>
              <p:cNvSpPr>
                <a:spLocks/>
              </p:cNvSpPr>
              <p:nvPr/>
            </p:nvSpPr>
            <p:spPr bwMode="auto">
              <a:xfrm>
                <a:off x="2096" y="3151"/>
                <a:ext cx="207" cy="658"/>
              </a:xfrm>
              <a:custGeom>
                <a:avLst/>
                <a:gdLst/>
                <a:ahLst/>
                <a:cxnLst>
                  <a:cxn ang="0">
                    <a:pos x="125" y="29"/>
                  </a:cxn>
                  <a:cxn ang="0">
                    <a:pos x="148" y="71"/>
                  </a:cxn>
                  <a:cxn ang="0">
                    <a:pos x="165" y="115"/>
                  </a:cxn>
                  <a:cxn ang="0">
                    <a:pos x="178" y="160"/>
                  </a:cxn>
                  <a:cxn ang="0">
                    <a:pos x="188" y="206"/>
                  </a:cxn>
                  <a:cxn ang="0">
                    <a:pos x="192" y="250"/>
                  </a:cxn>
                  <a:cxn ang="0">
                    <a:pos x="194" y="294"/>
                  </a:cxn>
                  <a:cxn ang="0">
                    <a:pos x="190" y="338"/>
                  </a:cxn>
                  <a:cxn ang="0">
                    <a:pos x="182" y="382"/>
                  </a:cxn>
                  <a:cxn ang="0">
                    <a:pos x="171" y="424"/>
                  </a:cxn>
                  <a:cxn ang="0">
                    <a:pos x="155" y="465"/>
                  </a:cxn>
                  <a:cxn ang="0">
                    <a:pos x="136" y="503"/>
                  </a:cxn>
                  <a:cxn ang="0">
                    <a:pos x="111" y="541"/>
                  </a:cxn>
                  <a:cxn ang="0">
                    <a:pos x="84" y="574"/>
                  </a:cxn>
                  <a:cxn ang="0">
                    <a:pos x="54" y="607"/>
                  </a:cxn>
                  <a:cxn ang="0">
                    <a:pos x="19" y="635"/>
                  </a:cxn>
                  <a:cxn ang="0">
                    <a:pos x="8" y="658"/>
                  </a:cxn>
                  <a:cxn ang="0">
                    <a:pos x="46" y="632"/>
                  </a:cxn>
                  <a:cxn ang="0">
                    <a:pos x="79" y="601"/>
                  </a:cxn>
                  <a:cxn ang="0">
                    <a:pos x="109" y="566"/>
                  </a:cxn>
                  <a:cxn ang="0">
                    <a:pos x="136" y="530"/>
                  </a:cxn>
                  <a:cxn ang="0">
                    <a:pos x="157" y="491"/>
                  </a:cxn>
                  <a:cxn ang="0">
                    <a:pos x="177" y="449"/>
                  </a:cxn>
                  <a:cxn ang="0">
                    <a:pos x="190" y="407"/>
                  </a:cxn>
                  <a:cxn ang="0">
                    <a:pos x="200" y="363"/>
                  </a:cxn>
                  <a:cxn ang="0">
                    <a:pos x="205" y="319"/>
                  </a:cxn>
                  <a:cxn ang="0">
                    <a:pos x="207" y="273"/>
                  </a:cxn>
                  <a:cxn ang="0">
                    <a:pos x="203" y="227"/>
                  </a:cxn>
                  <a:cxn ang="0">
                    <a:pos x="196" y="181"/>
                  </a:cxn>
                  <a:cxn ang="0">
                    <a:pos x="184" y="135"/>
                  </a:cxn>
                  <a:cxn ang="0">
                    <a:pos x="169" y="89"/>
                  </a:cxn>
                  <a:cxn ang="0">
                    <a:pos x="148" y="44"/>
                  </a:cxn>
                  <a:cxn ang="0">
                    <a:pos x="123" y="0"/>
                  </a:cxn>
                </a:cxnLst>
                <a:rect l="0" t="0" r="r" b="b"/>
                <a:pathLst>
                  <a:path w="207" h="658">
                    <a:moveTo>
                      <a:pt x="111" y="8"/>
                    </a:moveTo>
                    <a:lnTo>
                      <a:pt x="125" y="29"/>
                    </a:lnTo>
                    <a:lnTo>
                      <a:pt x="136" y="50"/>
                    </a:lnTo>
                    <a:lnTo>
                      <a:pt x="148" y="71"/>
                    </a:lnTo>
                    <a:lnTo>
                      <a:pt x="157" y="94"/>
                    </a:lnTo>
                    <a:lnTo>
                      <a:pt x="165" y="115"/>
                    </a:lnTo>
                    <a:lnTo>
                      <a:pt x="173" y="138"/>
                    </a:lnTo>
                    <a:lnTo>
                      <a:pt x="178" y="160"/>
                    </a:lnTo>
                    <a:lnTo>
                      <a:pt x="184" y="183"/>
                    </a:lnTo>
                    <a:lnTo>
                      <a:pt x="188" y="206"/>
                    </a:lnTo>
                    <a:lnTo>
                      <a:pt x="190" y="227"/>
                    </a:lnTo>
                    <a:lnTo>
                      <a:pt x="192" y="250"/>
                    </a:lnTo>
                    <a:lnTo>
                      <a:pt x="194" y="273"/>
                    </a:lnTo>
                    <a:lnTo>
                      <a:pt x="194" y="294"/>
                    </a:lnTo>
                    <a:lnTo>
                      <a:pt x="192" y="317"/>
                    </a:lnTo>
                    <a:lnTo>
                      <a:pt x="190" y="338"/>
                    </a:lnTo>
                    <a:lnTo>
                      <a:pt x="186" y="361"/>
                    </a:lnTo>
                    <a:lnTo>
                      <a:pt x="182" y="382"/>
                    </a:lnTo>
                    <a:lnTo>
                      <a:pt x="177" y="403"/>
                    </a:lnTo>
                    <a:lnTo>
                      <a:pt x="171" y="424"/>
                    </a:lnTo>
                    <a:lnTo>
                      <a:pt x="163" y="445"/>
                    </a:lnTo>
                    <a:lnTo>
                      <a:pt x="155" y="465"/>
                    </a:lnTo>
                    <a:lnTo>
                      <a:pt x="146" y="484"/>
                    </a:lnTo>
                    <a:lnTo>
                      <a:pt x="136" y="503"/>
                    </a:lnTo>
                    <a:lnTo>
                      <a:pt x="125" y="522"/>
                    </a:lnTo>
                    <a:lnTo>
                      <a:pt x="111" y="541"/>
                    </a:lnTo>
                    <a:lnTo>
                      <a:pt x="100" y="559"/>
                    </a:lnTo>
                    <a:lnTo>
                      <a:pt x="84" y="574"/>
                    </a:lnTo>
                    <a:lnTo>
                      <a:pt x="69" y="591"/>
                    </a:lnTo>
                    <a:lnTo>
                      <a:pt x="54" y="607"/>
                    </a:lnTo>
                    <a:lnTo>
                      <a:pt x="37" y="620"/>
                    </a:lnTo>
                    <a:lnTo>
                      <a:pt x="19" y="635"/>
                    </a:lnTo>
                    <a:lnTo>
                      <a:pt x="0" y="647"/>
                    </a:lnTo>
                    <a:lnTo>
                      <a:pt x="8" y="658"/>
                    </a:lnTo>
                    <a:lnTo>
                      <a:pt x="27" y="645"/>
                    </a:lnTo>
                    <a:lnTo>
                      <a:pt x="46" y="632"/>
                    </a:lnTo>
                    <a:lnTo>
                      <a:pt x="63" y="616"/>
                    </a:lnTo>
                    <a:lnTo>
                      <a:pt x="79" y="601"/>
                    </a:lnTo>
                    <a:lnTo>
                      <a:pt x="94" y="584"/>
                    </a:lnTo>
                    <a:lnTo>
                      <a:pt x="109" y="566"/>
                    </a:lnTo>
                    <a:lnTo>
                      <a:pt x="123" y="549"/>
                    </a:lnTo>
                    <a:lnTo>
                      <a:pt x="136" y="530"/>
                    </a:lnTo>
                    <a:lnTo>
                      <a:pt x="148" y="511"/>
                    </a:lnTo>
                    <a:lnTo>
                      <a:pt x="157" y="491"/>
                    </a:lnTo>
                    <a:lnTo>
                      <a:pt x="167" y="470"/>
                    </a:lnTo>
                    <a:lnTo>
                      <a:pt x="177" y="449"/>
                    </a:lnTo>
                    <a:lnTo>
                      <a:pt x="182" y="428"/>
                    </a:lnTo>
                    <a:lnTo>
                      <a:pt x="190" y="407"/>
                    </a:lnTo>
                    <a:lnTo>
                      <a:pt x="196" y="386"/>
                    </a:lnTo>
                    <a:lnTo>
                      <a:pt x="200" y="363"/>
                    </a:lnTo>
                    <a:lnTo>
                      <a:pt x="203" y="340"/>
                    </a:lnTo>
                    <a:lnTo>
                      <a:pt x="205" y="319"/>
                    </a:lnTo>
                    <a:lnTo>
                      <a:pt x="207" y="296"/>
                    </a:lnTo>
                    <a:lnTo>
                      <a:pt x="207" y="273"/>
                    </a:lnTo>
                    <a:lnTo>
                      <a:pt x="205" y="250"/>
                    </a:lnTo>
                    <a:lnTo>
                      <a:pt x="203" y="227"/>
                    </a:lnTo>
                    <a:lnTo>
                      <a:pt x="202" y="204"/>
                    </a:lnTo>
                    <a:lnTo>
                      <a:pt x="196" y="181"/>
                    </a:lnTo>
                    <a:lnTo>
                      <a:pt x="192" y="158"/>
                    </a:lnTo>
                    <a:lnTo>
                      <a:pt x="184" y="135"/>
                    </a:lnTo>
                    <a:lnTo>
                      <a:pt x="177" y="112"/>
                    </a:lnTo>
                    <a:lnTo>
                      <a:pt x="169" y="89"/>
                    </a:lnTo>
                    <a:lnTo>
                      <a:pt x="159" y="66"/>
                    </a:lnTo>
                    <a:lnTo>
                      <a:pt x="148" y="44"/>
                    </a:lnTo>
                    <a:lnTo>
                      <a:pt x="136" y="21"/>
                    </a:lnTo>
                    <a:lnTo>
                      <a:pt x="123" y="0"/>
                    </a:lnTo>
                    <a:lnTo>
                      <a:pt x="111" y="8"/>
                    </a:lnTo>
                    <a:close/>
                  </a:path>
                </a:pathLst>
              </a:custGeom>
              <a:solidFill>
                <a:srgbClr val="000000"/>
              </a:solidFill>
              <a:ln w="9525">
                <a:noFill/>
                <a:round/>
                <a:headEnd/>
                <a:tailEnd/>
              </a:ln>
            </p:spPr>
            <p:txBody>
              <a:bodyPr/>
              <a:lstStyle/>
              <a:p>
                <a:endParaRPr lang="es-CO"/>
              </a:p>
            </p:txBody>
          </p:sp>
          <p:sp>
            <p:nvSpPr>
              <p:cNvPr id="110758" name="Freeform 166"/>
              <p:cNvSpPr>
                <a:spLocks/>
              </p:cNvSpPr>
              <p:nvPr/>
            </p:nvSpPr>
            <p:spPr bwMode="auto">
              <a:xfrm>
                <a:off x="1279" y="2547"/>
                <a:ext cx="917" cy="1368"/>
              </a:xfrm>
              <a:custGeom>
                <a:avLst/>
                <a:gdLst/>
                <a:ahLst/>
                <a:cxnLst>
                  <a:cxn ang="0">
                    <a:pos x="823" y="633"/>
                  </a:cxn>
                  <a:cxn ang="0">
                    <a:pos x="804" y="608"/>
                  </a:cxn>
                  <a:cxn ang="0">
                    <a:pos x="784" y="585"/>
                  </a:cxn>
                  <a:cxn ang="0">
                    <a:pos x="763" y="564"/>
                  </a:cxn>
                  <a:cxn ang="0">
                    <a:pos x="740" y="543"/>
                  </a:cxn>
                  <a:cxn ang="0">
                    <a:pos x="717" y="524"/>
                  </a:cxn>
                  <a:cxn ang="0">
                    <a:pos x="694" y="506"/>
                  </a:cxn>
                  <a:cxn ang="0">
                    <a:pos x="669" y="491"/>
                  </a:cxn>
                  <a:cxn ang="0">
                    <a:pos x="644" y="478"/>
                  </a:cxn>
                  <a:cxn ang="0">
                    <a:pos x="618" y="464"/>
                  </a:cxn>
                  <a:cxn ang="0">
                    <a:pos x="591" y="453"/>
                  </a:cxn>
                  <a:cxn ang="0">
                    <a:pos x="128" y="545"/>
                  </a:cxn>
                  <a:cxn ang="0">
                    <a:pos x="90" y="591"/>
                  </a:cxn>
                  <a:cxn ang="0">
                    <a:pos x="59" y="639"/>
                  </a:cxn>
                  <a:cxn ang="0">
                    <a:pos x="32" y="691"/>
                  </a:cxn>
                  <a:cxn ang="0">
                    <a:pos x="15" y="746"/>
                  </a:cxn>
                  <a:cxn ang="0">
                    <a:pos x="4" y="806"/>
                  </a:cxn>
                  <a:cxn ang="0">
                    <a:pos x="0" y="863"/>
                  </a:cxn>
                  <a:cxn ang="0">
                    <a:pos x="4" y="925"/>
                  </a:cxn>
                  <a:cxn ang="0">
                    <a:pos x="15" y="984"/>
                  </a:cxn>
                  <a:cxn ang="0">
                    <a:pos x="34" y="1044"/>
                  </a:cxn>
                  <a:cxn ang="0">
                    <a:pos x="61" y="1101"/>
                  </a:cxn>
                  <a:cxn ang="0">
                    <a:pos x="98" y="1161"/>
                  </a:cxn>
                  <a:cxn ang="0">
                    <a:pos x="144" y="1216"/>
                  </a:cxn>
                  <a:cxn ang="0">
                    <a:pos x="195" y="1264"/>
                  </a:cxn>
                  <a:cxn ang="0">
                    <a:pos x="253" y="1303"/>
                  </a:cxn>
                  <a:cxn ang="0">
                    <a:pos x="314" y="1333"/>
                  </a:cxn>
                  <a:cxn ang="0">
                    <a:pos x="380" y="1354"/>
                  </a:cxn>
                  <a:cxn ang="0">
                    <a:pos x="445" y="1366"/>
                  </a:cxn>
                  <a:cxn ang="0">
                    <a:pos x="510" y="1368"/>
                  </a:cxn>
                  <a:cxn ang="0">
                    <a:pos x="577" y="1358"/>
                  </a:cxn>
                  <a:cxn ang="0">
                    <a:pos x="641" y="1341"/>
                  </a:cxn>
                  <a:cxn ang="0">
                    <a:pos x="702" y="1312"/>
                  </a:cxn>
                  <a:cxn ang="0">
                    <a:pos x="760" y="1272"/>
                  </a:cxn>
                  <a:cxn ang="0">
                    <a:pos x="807" y="1226"/>
                  </a:cxn>
                  <a:cxn ang="0">
                    <a:pos x="848" y="1172"/>
                  </a:cxn>
                  <a:cxn ang="0">
                    <a:pos x="878" y="1115"/>
                  </a:cxn>
                  <a:cxn ang="0">
                    <a:pos x="901" y="1051"/>
                  </a:cxn>
                  <a:cxn ang="0">
                    <a:pos x="913" y="986"/>
                  </a:cxn>
                  <a:cxn ang="0">
                    <a:pos x="917" y="919"/>
                  </a:cxn>
                  <a:cxn ang="0">
                    <a:pos x="911" y="850"/>
                  </a:cxn>
                  <a:cxn ang="0">
                    <a:pos x="896" y="783"/>
                  </a:cxn>
                  <a:cxn ang="0">
                    <a:pos x="871" y="716"/>
                  </a:cxn>
                  <a:cxn ang="0">
                    <a:pos x="834" y="650"/>
                  </a:cxn>
                </a:cxnLst>
                <a:rect l="0" t="0" r="r" b="b"/>
                <a:pathLst>
                  <a:path w="917" h="1368">
                    <a:moveTo>
                      <a:pt x="834" y="650"/>
                    </a:moveTo>
                    <a:lnTo>
                      <a:pt x="829" y="643"/>
                    </a:lnTo>
                    <a:lnTo>
                      <a:pt x="823" y="633"/>
                    </a:lnTo>
                    <a:lnTo>
                      <a:pt x="817" y="625"/>
                    </a:lnTo>
                    <a:lnTo>
                      <a:pt x="811" y="618"/>
                    </a:lnTo>
                    <a:lnTo>
                      <a:pt x="804" y="608"/>
                    </a:lnTo>
                    <a:lnTo>
                      <a:pt x="798" y="601"/>
                    </a:lnTo>
                    <a:lnTo>
                      <a:pt x="790" y="593"/>
                    </a:lnTo>
                    <a:lnTo>
                      <a:pt x="784" y="585"/>
                    </a:lnTo>
                    <a:lnTo>
                      <a:pt x="777" y="577"/>
                    </a:lnTo>
                    <a:lnTo>
                      <a:pt x="771" y="572"/>
                    </a:lnTo>
                    <a:lnTo>
                      <a:pt x="763" y="564"/>
                    </a:lnTo>
                    <a:lnTo>
                      <a:pt x="756" y="556"/>
                    </a:lnTo>
                    <a:lnTo>
                      <a:pt x="748" y="551"/>
                    </a:lnTo>
                    <a:lnTo>
                      <a:pt x="740" y="543"/>
                    </a:lnTo>
                    <a:lnTo>
                      <a:pt x="733" y="537"/>
                    </a:lnTo>
                    <a:lnTo>
                      <a:pt x="725" y="531"/>
                    </a:lnTo>
                    <a:lnTo>
                      <a:pt x="717" y="524"/>
                    </a:lnTo>
                    <a:lnTo>
                      <a:pt x="710" y="518"/>
                    </a:lnTo>
                    <a:lnTo>
                      <a:pt x="702" y="512"/>
                    </a:lnTo>
                    <a:lnTo>
                      <a:pt x="694" y="506"/>
                    </a:lnTo>
                    <a:lnTo>
                      <a:pt x="687" y="503"/>
                    </a:lnTo>
                    <a:lnTo>
                      <a:pt x="677" y="497"/>
                    </a:lnTo>
                    <a:lnTo>
                      <a:pt x="669" y="491"/>
                    </a:lnTo>
                    <a:lnTo>
                      <a:pt x="662" y="487"/>
                    </a:lnTo>
                    <a:lnTo>
                      <a:pt x="652" y="482"/>
                    </a:lnTo>
                    <a:lnTo>
                      <a:pt x="644" y="478"/>
                    </a:lnTo>
                    <a:lnTo>
                      <a:pt x="635" y="472"/>
                    </a:lnTo>
                    <a:lnTo>
                      <a:pt x="627" y="468"/>
                    </a:lnTo>
                    <a:lnTo>
                      <a:pt x="618" y="464"/>
                    </a:lnTo>
                    <a:lnTo>
                      <a:pt x="608" y="460"/>
                    </a:lnTo>
                    <a:lnTo>
                      <a:pt x="600" y="457"/>
                    </a:lnTo>
                    <a:lnTo>
                      <a:pt x="591" y="453"/>
                    </a:lnTo>
                    <a:lnTo>
                      <a:pt x="389" y="0"/>
                    </a:lnTo>
                    <a:lnTo>
                      <a:pt x="27" y="113"/>
                    </a:lnTo>
                    <a:lnTo>
                      <a:pt x="128" y="545"/>
                    </a:lnTo>
                    <a:lnTo>
                      <a:pt x="115" y="560"/>
                    </a:lnTo>
                    <a:lnTo>
                      <a:pt x="103" y="576"/>
                    </a:lnTo>
                    <a:lnTo>
                      <a:pt x="90" y="591"/>
                    </a:lnTo>
                    <a:lnTo>
                      <a:pt x="78" y="606"/>
                    </a:lnTo>
                    <a:lnTo>
                      <a:pt x="69" y="622"/>
                    </a:lnTo>
                    <a:lnTo>
                      <a:pt x="59" y="639"/>
                    </a:lnTo>
                    <a:lnTo>
                      <a:pt x="50" y="656"/>
                    </a:lnTo>
                    <a:lnTo>
                      <a:pt x="40" y="673"/>
                    </a:lnTo>
                    <a:lnTo>
                      <a:pt x="32" y="691"/>
                    </a:lnTo>
                    <a:lnTo>
                      <a:pt x="27" y="710"/>
                    </a:lnTo>
                    <a:lnTo>
                      <a:pt x="21" y="729"/>
                    </a:lnTo>
                    <a:lnTo>
                      <a:pt x="15" y="746"/>
                    </a:lnTo>
                    <a:lnTo>
                      <a:pt x="11" y="765"/>
                    </a:lnTo>
                    <a:lnTo>
                      <a:pt x="7" y="785"/>
                    </a:lnTo>
                    <a:lnTo>
                      <a:pt x="4" y="806"/>
                    </a:lnTo>
                    <a:lnTo>
                      <a:pt x="2" y="825"/>
                    </a:lnTo>
                    <a:lnTo>
                      <a:pt x="2" y="844"/>
                    </a:lnTo>
                    <a:lnTo>
                      <a:pt x="0" y="863"/>
                    </a:lnTo>
                    <a:lnTo>
                      <a:pt x="2" y="884"/>
                    </a:lnTo>
                    <a:lnTo>
                      <a:pt x="2" y="904"/>
                    </a:lnTo>
                    <a:lnTo>
                      <a:pt x="4" y="925"/>
                    </a:lnTo>
                    <a:lnTo>
                      <a:pt x="7" y="944"/>
                    </a:lnTo>
                    <a:lnTo>
                      <a:pt x="11" y="965"/>
                    </a:lnTo>
                    <a:lnTo>
                      <a:pt x="15" y="984"/>
                    </a:lnTo>
                    <a:lnTo>
                      <a:pt x="21" y="1005"/>
                    </a:lnTo>
                    <a:lnTo>
                      <a:pt x="27" y="1024"/>
                    </a:lnTo>
                    <a:lnTo>
                      <a:pt x="34" y="1044"/>
                    </a:lnTo>
                    <a:lnTo>
                      <a:pt x="42" y="1063"/>
                    </a:lnTo>
                    <a:lnTo>
                      <a:pt x="52" y="1082"/>
                    </a:lnTo>
                    <a:lnTo>
                      <a:pt x="61" y="1101"/>
                    </a:lnTo>
                    <a:lnTo>
                      <a:pt x="71" y="1120"/>
                    </a:lnTo>
                    <a:lnTo>
                      <a:pt x="82" y="1140"/>
                    </a:lnTo>
                    <a:lnTo>
                      <a:pt x="98" y="1161"/>
                    </a:lnTo>
                    <a:lnTo>
                      <a:pt x="111" y="1180"/>
                    </a:lnTo>
                    <a:lnTo>
                      <a:pt x="128" y="1199"/>
                    </a:lnTo>
                    <a:lnTo>
                      <a:pt x="144" y="1216"/>
                    </a:lnTo>
                    <a:lnTo>
                      <a:pt x="161" y="1234"/>
                    </a:lnTo>
                    <a:lnTo>
                      <a:pt x="178" y="1249"/>
                    </a:lnTo>
                    <a:lnTo>
                      <a:pt x="195" y="1264"/>
                    </a:lnTo>
                    <a:lnTo>
                      <a:pt x="215" y="1278"/>
                    </a:lnTo>
                    <a:lnTo>
                      <a:pt x="234" y="1291"/>
                    </a:lnTo>
                    <a:lnTo>
                      <a:pt x="253" y="1303"/>
                    </a:lnTo>
                    <a:lnTo>
                      <a:pt x="274" y="1314"/>
                    </a:lnTo>
                    <a:lnTo>
                      <a:pt x="295" y="1324"/>
                    </a:lnTo>
                    <a:lnTo>
                      <a:pt x="314" y="1333"/>
                    </a:lnTo>
                    <a:lnTo>
                      <a:pt x="336" y="1341"/>
                    </a:lnTo>
                    <a:lnTo>
                      <a:pt x="357" y="1349"/>
                    </a:lnTo>
                    <a:lnTo>
                      <a:pt x="380" y="1354"/>
                    </a:lnTo>
                    <a:lnTo>
                      <a:pt x="401" y="1358"/>
                    </a:lnTo>
                    <a:lnTo>
                      <a:pt x="422" y="1362"/>
                    </a:lnTo>
                    <a:lnTo>
                      <a:pt x="445" y="1366"/>
                    </a:lnTo>
                    <a:lnTo>
                      <a:pt x="466" y="1368"/>
                    </a:lnTo>
                    <a:lnTo>
                      <a:pt x="489" y="1368"/>
                    </a:lnTo>
                    <a:lnTo>
                      <a:pt x="510" y="1368"/>
                    </a:lnTo>
                    <a:lnTo>
                      <a:pt x="533" y="1366"/>
                    </a:lnTo>
                    <a:lnTo>
                      <a:pt x="554" y="1362"/>
                    </a:lnTo>
                    <a:lnTo>
                      <a:pt x="577" y="1358"/>
                    </a:lnTo>
                    <a:lnTo>
                      <a:pt x="598" y="1354"/>
                    </a:lnTo>
                    <a:lnTo>
                      <a:pt x="619" y="1349"/>
                    </a:lnTo>
                    <a:lnTo>
                      <a:pt x="641" y="1341"/>
                    </a:lnTo>
                    <a:lnTo>
                      <a:pt x="662" y="1331"/>
                    </a:lnTo>
                    <a:lnTo>
                      <a:pt x="683" y="1322"/>
                    </a:lnTo>
                    <a:lnTo>
                      <a:pt x="702" y="1312"/>
                    </a:lnTo>
                    <a:lnTo>
                      <a:pt x="721" y="1299"/>
                    </a:lnTo>
                    <a:lnTo>
                      <a:pt x="740" y="1287"/>
                    </a:lnTo>
                    <a:lnTo>
                      <a:pt x="760" y="1272"/>
                    </a:lnTo>
                    <a:lnTo>
                      <a:pt x="777" y="1259"/>
                    </a:lnTo>
                    <a:lnTo>
                      <a:pt x="792" y="1241"/>
                    </a:lnTo>
                    <a:lnTo>
                      <a:pt x="807" y="1226"/>
                    </a:lnTo>
                    <a:lnTo>
                      <a:pt x="821" y="1209"/>
                    </a:lnTo>
                    <a:lnTo>
                      <a:pt x="834" y="1191"/>
                    </a:lnTo>
                    <a:lnTo>
                      <a:pt x="848" y="1172"/>
                    </a:lnTo>
                    <a:lnTo>
                      <a:pt x="859" y="1153"/>
                    </a:lnTo>
                    <a:lnTo>
                      <a:pt x="869" y="1134"/>
                    </a:lnTo>
                    <a:lnTo>
                      <a:pt x="878" y="1115"/>
                    </a:lnTo>
                    <a:lnTo>
                      <a:pt x="888" y="1094"/>
                    </a:lnTo>
                    <a:lnTo>
                      <a:pt x="894" y="1072"/>
                    </a:lnTo>
                    <a:lnTo>
                      <a:pt x="901" y="1051"/>
                    </a:lnTo>
                    <a:lnTo>
                      <a:pt x="905" y="1030"/>
                    </a:lnTo>
                    <a:lnTo>
                      <a:pt x="911" y="1009"/>
                    </a:lnTo>
                    <a:lnTo>
                      <a:pt x="913" y="986"/>
                    </a:lnTo>
                    <a:lnTo>
                      <a:pt x="917" y="963"/>
                    </a:lnTo>
                    <a:lnTo>
                      <a:pt x="917" y="942"/>
                    </a:lnTo>
                    <a:lnTo>
                      <a:pt x="917" y="919"/>
                    </a:lnTo>
                    <a:lnTo>
                      <a:pt x="917" y="896"/>
                    </a:lnTo>
                    <a:lnTo>
                      <a:pt x="915" y="873"/>
                    </a:lnTo>
                    <a:lnTo>
                      <a:pt x="911" y="850"/>
                    </a:lnTo>
                    <a:lnTo>
                      <a:pt x="907" y="827"/>
                    </a:lnTo>
                    <a:lnTo>
                      <a:pt x="901" y="806"/>
                    </a:lnTo>
                    <a:lnTo>
                      <a:pt x="896" y="783"/>
                    </a:lnTo>
                    <a:lnTo>
                      <a:pt x="888" y="760"/>
                    </a:lnTo>
                    <a:lnTo>
                      <a:pt x="880" y="737"/>
                    </a:lnTo>
                    <a:lnTo>
                      <a:pt x="871" y="716"/>
                    </a:lnTo>
                    <a:lnTo>
                      <a:pt x="859" y="695"/>
                    </a:lnTo>
                    <a:lnTo>
                      <a:pt x="848" y="671"/>
                    </a:lnTo>
                    <a:lnTo>
                      <a:pt x="834" y="650"/>
                    </a:lnTo>
                    <a:close/>
                  </a:path>
                </a:pathLst>
              </a:custGeom>
              <a:solidFill>
                <a:srgbClr val="7F7F7F"/>
              </a:solidFill>
              <a:ln w="9525">
                <a:noFill/>
                <a:round/>
                <a:headEnd/>
                <a:tailEnd/>
              </a:ln>
            </p:spPr>
            <p:txBody>
              <a:bodyPr/>
              <a:lstStyle/>
              <a:p>
                <a:endParaRPr lang="es-CO"/>
              </a:p>
            </p:txBody>
          </p:sp>
          <p:sp>
            <p:nvSpPr>
              <p:cNvPr id="110759" name="Freeform 167"/>
              <p:cNvSpPr>
                <a:spLocks/>
              </p:cNvSpPr>
              <p:nvPr/>
            </p:nvSpPr>
            <p:spPr bwMode="auto">
              <a:xfrm>
                <a:off x="1864" y="2994"/>
                <a:ext cx="255" cy="207"/>
              </a:xfrm>
              <a:custGeom>
                <a:avLst/>
                <a:gdLst/>
                <a:ahLst/>
                <a:cxnLst>
                  <a:cxn ang="0">
                    <a:pos x="4" y="13"/>
                  </a:cxn>
                  <a:cxn ang="0">
                    <a:pos x="21" y="19"/>
                  </a:cxn>
                  <a:cxn ang="0">
                    <a:pos x="38" y="27"/>
                  </a:cxn>
                  <a:cxn ang="0">
                    <a:pos x="56" y="36"/>
                  </a:cxn>
                  <a:cxn ang="0">
                    <a:pos x="73" y="46"/>
                  </a:cxn>
                  <a:cxn ang="0">
                    <a:pos x="88" y="56"/>
                  </a:cxn>
                  <a:cxn ang="0">
                    <a:pos x="105" y="65"/>
                  </a:cxn>
                  <a:cxn ang="0">
                    <a:pos x="121" y="77"/>
                  </a:cxn>
                  <a:cxn ang="0">
                    <a:pos x="136" y="88"/>
                  </a:cxn>
                  <a:cxn ang="0">
                    <a:pos x="151" y="102"/>
                  </a:cxn>
                  <a:cxn ang="0">
                    <a:pos x="167" y="115"/>
                  </a:cxn>
                  <a:cxn ang="0">
                    <a:pos x="180" y="129"/>
                  </a:cxn>
                  <a:cxn ang="0">
                    <a:pos x="194" y="144"/>
                  </a:cxn>
                  <a:cxn ang="0">
                    <a:pos x="207" y="157"/>
                  </a:cxn>
                  <a:cxn ang="0">
                    <a:pos x="221" y="175"/>
                  </a:cxn>
                  <a:cxn ang="0">
                    <a:pos x="232" y="190"/>
                  </a:cxn>
                  <a:cxn ang="0">
                    <a:pos x="244" y="207"/>
                  </a:cxn>
                  <a:cxn ang="0">
                    <a:pos x="249" y="192"/>
                  </a:cxn>
                  <a:cxn ang="0">
                    <a:pos x="238" y="175"/>
                  </a:cxn>
                  <a:cxn ang="0">
                    <a:pos x="224" y="157"/>
                  </a:cxn>
                  <a:cxn ang="0">
                    <a:pos x="211" y="142"/>
                  </a:cxn>
                  <a:cxn ang="0">
                    <a:pos x="198" y="127"/>
                  </a:cxn>
                  <a:cxn ang="0">
                    <a:pos x="182" y="111"/>
                  </a:cxn>
                  <a:cxn ang="0">
                    <a:pos x="167" y="98"/>
                  </a:cxn>
                  <a:cxn ang="0">
                    <a:pos x="153" y="84"/>
                  </a:cxn>
                  <a:cxn ang="0">
                    <a:pos x="136" y="73"/>
                  </a:cxn>
                  <a:cxn ang="0">
                    <a:pos x="121" y="59"/>
                  </a:cxn>
                  <a:cxn ang="0">
                    <a:pos x="104" y="50"/>
                  </a:cxn>
                  <a:cxn ang="0">
                    <a:pos x="88" y="38"/>
                  </a:cxn>
                  <a:cxn ang="0">
                    <a:pos x="71" y="29"/>
                  </a:cxn>
                  <a:cxn ang="0">
                    <a:pos x="54" y="19"/>
                  </a:cxn>
                  <a:cxn ang="0">
                    <a:pos x="34" y="12"/>
                  </a:cxn>
                  <a:cxn ang="0">
                    <a:pos x="17" y="4"/>
                  </a:cxn>
                  <a:cxn ang="0">
                    <a:pos x="11" y="4"/>
                  </a:cxn>
                  <a:cxn ang="0">
                    <a:pos x="6" y="0"/>
                  </a:cxn>
                  <a:cxn ang="0">
                    <a:pos x="2" y="0"/>
                  </a:cxn>
                  <a:cxn ang="0">
                    <a:pos x="0" y="2"/>
                  </a:cxn>
                  <a:cxn ang="0">
                    <a:pos x="0" y="6"/>
                  </a:cxn>
                  <a:cxn ang="0">
                    <a:pos x="0" y="10"/>
                  </a:cxn>
                  <a:cxn ang="0">
                    <a:pos x="2" y="12"/>
                  </a:cxn>
                  <a:cxn ang="0">
                    <a:pos x="0" y="10"/>
                  </a:cxn>
                </a:cxnLst>
                <a:rect l="0" t="0" r="r" b="b"/>
                <a:pathLst>
                  <a:path w="255" h="207">
                    <a:moveTo>
                      <a:pt x="0" y="10"/>
                    </a:moveTo>
                    <a:lnTo>
                      <a:pt x="4" y="13"/>
                    </a:lnTo>
                    <a:lnTo>
                      <a:pt x="13" y="15"/>
                    </a:lnTo>
                    <a:lnTo>
                      <a:pt x="21" y="19"/>
                    </a:lnTo>
                    <a:lnTo>
                      <a:pt x="31" y="23"/>
                    </a:lnTo>
                    <a:lnTo>
                      <a:pt x="38" y="27"/>
                    </a:lnTo>
                    <a:lnTo>
                      <a:pt x="48" y="33"/>
                    </a:lnTo>
                    <a:lnTo>
                      <a:pt x="56" y="36"/>
                    </a:lnTo>
                    <a:lnTo>
                      <a:pt x="63" y="40"/>
                    </a:lnTo>
                    <a:lnTo>
                      <a:pt x="73" y="46"/>
                    </a:lnTo>
                    <a:lnTo>
                      <a:pt x="81" y="50"/>
                    </a:lnTo>
                    <a:lnTo>
                      <a:pt x="88" y="56"/>
                    </a:lnTo>
                    <a:lnTo>
                      <a:pt x="98" y="59"/>
                    </a:lnTo>
                    <a:lnTo>
                      <a:pt x="105" y="65"/>
                    </a:lnTo>
                    <a:lnTo>
                      <a:pt x="113" y="71"/>
                    </a:lnTo>
                    <a:lnTo>
                      <a:pt x="121" y="77"/>
                    </a:lnTo>
                    <a:lnTo>
                      <a:pt x="128" y="83"/>
                    </a:lnTo>
                    <a:lnTo>
                      <a:pt x="136" y="88"/>
                    </a:lnTo>
                    <a:lnTo>
                      <a:pt x="144" y="94"/>
                    </a:lnTo>
                    <a:lnTo>
                      <a:pt x="151" y="102"/>
                    </a:lnTo>
                    <a:lnTo>
                      <a:pt x="159" y="107"/>
                    </a:lnTo>
                    <a:lnTo>
                      <a:pt x="167" y="115"/>
                    </a:lnTo>
                    <a:lnTo>
                      <a:pt x="173" y="121"/>
                    </a:lnTo>
                    <a:lnTo>
                      <a:pt x="180" y="129"/>
                    </a:lnTo>
                    <a:lnTo>
                      <a:pt x="188" y="136"/>
                    </a:lnTo>
                    <a:lnTo>
                      <a:pt x="194" y="144"/>
                    </a:lnTo>
                    <a:lnTo>
                      <a:pt x="201" y="150"/>
                    </a:lnTo>
                    <a:lnTo>
                      <a:pt x="207" y="157"/>
                    </a:lnTo>
                    <a:lnTo>
                      <a:pt x="215" y="167"/>
                    </a:lnTo>
                    <a:lnTo>
                      <a:pt x="221" y="175"/>
                    </a:lnTo>
                    <a:lnTo>
                      <a:pt x="226" y="182"/>
                    </a:lnTo>
                    <a:lnTo>
                      <a:pt x="232" y="190"/>
                    </a:lnTo>
                    <a:lnTo>
                      <a:pt x="238" y="200"/>
                    </a:lnTo>
                    <a:lnTo>
                      <a:pt x="244" y="207"/>
                    </a:lnTo>
                    <a:lnTo>
                      <a:pt x="255" y="201"/>
                    </a:lnTo>
                    <a:lnTo>
                      <a:pt x="249" y="192"/>
                    </a:lnTo>
                    <a:lnTo>
                      <a:pt x="244" y="182"/>
                    </a:lnTo>
                    <a:lnTo>
                      <a:pt x="238" y="175"/>
                    </a:lnTo>
                    <a:lnTo>
                      <a:pt x="230" y="167"/>
                    </a:lnTo>
                    <a:lnTo>
                      <a:pt x="224" y="157"/>
                    </a:lnTo>
                    <a:lnTo>
                      <a:pt x="217" y="150"/>
                    </a:lnTo>
                    <a:lnTo>
                      <a:pt x="211" y="142"/>
                    </a:lnTo>
                    <a:lnTo>
                      <a:pt x="203" y="134"/>
                    </a:lnTo>
                    <a:lnTo>
                      <a:pt x="198" y="127"/>
                    </a:lnTo>
                    <a:lnTo>
                      <a:pt x="190" y="119"/>
                    </a:lnTo>
                    <a:lnTo>
                      <a:pt x="182" y="111"/>
                    </a:lnTo>
                    <a:lnTo>
                      <a:pt x="175" y="106"/>
                    </a:lnTo>
                    <a:lnTo>
                      <a:pt x="167" y="98"/>
                    </a:lnTo>
                    <a:lnTo>
                      <a:pt x="161" y="92"/>
                    </a:lnTo>
                    <a:lnTo>
                      <a:pt x="153" y="84"/>
                    </a:lnTo>
                    <a:lnTo>
                      <a:pt x="144" y="79"/>
                    </a:lnTo>
                    <a:lnTo>
                      <a:pt x="136" y="73"/>
                    </a:lnTo>
                    <a:lnTo>
                      <a:pt x="128" y="67"/>
                    </a:lnTo>
                    <a:lnTo>
                      <a:pt x="121" y="59"/>
                    </a:lnTo>
                    <a:lnTo>
                      <a:pt x="113" y="56"/>
                    </a:lnTo>
                    <a:lnTo>
                      <a:pt x="104" y="50"/>
                    </a:lnTo>
                    <a:lnTo>
                      <a:pt x="96" y="44"/>
                    </a:lnTo>
                    <a:lnTo>
                      <a:pt x="88" y="38"/>
                    </a:lnTo>
                    <a:lnTo>
                      <a:pt x="79" y="35"/>
                    </a:lnTo>
                    <a:lnTo>
                      <a:pt x="71" y="29"/>
                    </a:lnTo>
                    <a:lnTo>
                      <a:pt x="61" y="25"/>
                    </a:lnTo>
                    <a:lnTo>
                      <a:pt x="54" y="19"/>
                    </a:lnTo>
                    <a:lnTo>
                      <a:pt x="44" y="15"/>
                    </a:lnTo>
                    <a:lnTo>
                      <a:pt x="34" y="12"/>
                    </a:lnTo>
                    <a:lnTo>
                      <a:pt x="27" y="8"/>
                    </a:lnTo>
                    <a:lnTo>
                      <a:pt x="17" y="4"/>
                    </a:lnTo>
                    <a:lnTo>
                      <a:pt x="8" y="0"/>
                    </a:lnTo>
                    <a:lnTo>
                      <a:pt x="11" y="4"/>
                    </a:lnTo>
                    <a:lnTo>
                      <a:pt x="8" y="0"/>
                    </a:lnTo>
                    <a:lnTo>
                      <a:pt x="6" y="0"/>
                    </a:lnTo>
                    <a:lnTo>
                      <a:pt x="4" y="0"/>
                    </a:lnTo>
                    <a:lnTo>
                      <a:pt x="2" y="0"/>
                    </a:lnTo>
                    <a:lnTo>
                      <a:pt x="2" y="2"/>
                    </a:lnTo>
                    <a:lnTo>
                      <a:pt x="0" y="2"/>
                    </a:lnTo>
                    <a:lnTo>
                      <a:pt x="0" y="4"/>
                    </a:lnTo>
                    <a:lnTo>
                      <a:pt x="0" y="6"/>
                    </a:lnTo>
                    <a:lnTo>
                      <a:pt x="0" y="8"/>
                    </a:lnTo>
                    <a:lnTo>
                      <a:pt x="0" y="10"/>
                    </a:lnTo>
                    <a:lnTo>
                      <a:pt x="0" y="12"/>
                    </a:lnTo>
                    <a:lnTo>
                      <a:pt x="2" y="12"/>
                    </a:lnTo>
                    <a:lnTo>
                      <a:pt x="4" y="13"/>
                    </a:lnTo>
                    <a:lnTo>
                      <a:pt x="0" y="10"/>
                    </a:lnTo>
                    <a:close/>
                  </a:path>
                </a:pathLst>
              </a:custGeom>
              <a:solidFill>
                <a:srgbClr val="000000"/>
              </a:solidFill>
              <a:ln w="9525">
                <a:noFill/>
                <a:round/>
                <a:headEnd/>
                <a:tailEnd/>
              </a:ln>
            </p:spPr>
            <p:txBody>
              <a:bodyPr/>
              <a:lstStyle/>
              <a:p>
                <a:endParaRPr lang="es-CO"/>
              </a:p>
            </p:txBody>
          </p:sp>
          <p:sp>
            <p:nvSpPr>
              <p:cNvPr id="110760" name="Freeform 168"/>
              <p:cNvSpPr>
                <a:spLocks/>
              </p:cNvSpPr>
              <p:nvPr/>
            </p:nvSpPr>
            <p:spPr bwMode="auto">
              <a:xfrm>
                <a:off x="1662" y="2541"/>
                <a:ext cx="213" cy="463"/>
              </a:xfrm>
              <a:custGeom>
                <a:avLst/>
                <a:gdLst/>
                <a:ahLst/>
                <a:cxnLst>
                  <a:cxn ang="0">
                    <a:pos x="8" y="14"/>
                  </a:cxn>
                  <a:cxn ang="0">
                    <a:pos x="0" y="10"/>
                  </a:cxn>
                  <a:cxn ang="0">
                    <a:pos x="202" y="463"/>
                  </a:cxn>
                  <a:cxn ang="0">
                    <a:pos x="213" y="457"/>
                  </a:cxn>
                  <a:cxn ang="0">
                    <a:pos x="12" y="4"/>
                  </a:cxn>
                  <a:cxn ang="0">
                    <a:pos x="4" y="0"/>
                  </a:cxn>
                  <a:cxn ang="0">
                    <a:pos x="12" y="4"/>
                  </a:cxn>
                  <a:cxn ang="0">
                    <a:pos x="12" y="2"/>
                  </a:cxn>
                  <a:cxn ang="0">
                    <a:pos x="10" y="2"/>
                  </a:cxn>
                  <a:cxn ang="0">
                    <a:pos x="10" y="0"/>
                  </a:cxn>
                  <a:cxn ang="0">
                    <a:pos x="8" y="0"/>
                  </a:cxn>
                  <a:cxn ang="0">
                    <a:pos x="6" y="0"/>
                  </a:cxn>
                  <a:cxn ang="0">
                    <a:pos x="4" y="0"/>
                  </a:cxn>
                  <a:cxn ang="0">
                    <a:pos x="2" y="0"/>
                  </a:cxn>
                  <a:cxn ang="0">
                    <a:pos x="2" y="2"/>
                  </a:cxn>
                  <a:cxn ang="0">
                    <a:pos x="0" y="2"/>
                  </a:cxn>
                  <a:cxn ang="0">
                    <a:pos x="0" y="4"/>
                  </a:cxn>
                  <a:cxn ang="0">
                    <a:pos x="0" y="6"/>
                  </a:cxn>
                  <a:cxn ang="0">
                    <a:pos x="0" y="8"/>
                  </a:cxn>
                  <a:cxn ang="0">
                    <a:pos x="0" y="10"/>
                  </a:cxn>
                  <a:cxn ang="0">
                    <a:pos x="8" y="14"/>
                  </a:cxn>
                </a:cxnLst>
                <a:rect l="0" t="0" r="r" b="b"/>
                <a:pathLst>
                  <a:path w="213" h="463">
                    <a:moveTo>
                      <a:pt x="8" y="14"/>
                    </a:moveTo>
                    <a:lnTo>
                      <a:pt x="0" y="10"/>
                    </a:lnTo>
                    <a:lnTo>
                      <a:pt x="202" y="463"/>
                    </a:lnTo>
                    <a:lnTo>
                      <a:pt x="213" y="457"/>
                    </a:lnTo>
                    <a:lnTo>
                      <a:pt x="12" y="4"/>
                    </a:lnTo>
                    <a:lnTo>
                      <a:pt x="4" y="0"/>
                    </a:lnTo>
                    <a:lnTo>
                      <a:pt x="12" y="4"/>
                    </a:lnTo>
                    <a:lnTo>
                      <a:pt x="12" y="2"/>
                    </a:lnTo>
                    <a:lnTo>
                      <a:pt x="10" y="2"/>
                    </a:lnTo>
                    <a:lnTo>
                      <a:pt x="10" y="0"/>
                    </a:lnTo>
                    <a:lnTo>
                      <a:pt x="8" y="0"/>
                    </a:lnTo>
                    <a:lnTo>
                      <a:pt x="6" y="0"/>
                    </a:lnTo>
                    <a:lnTo>
                      <a:pt x="4" y="0"/>
                    </a:lnTo>
                    <a:lnTo>
                      <a:pt x="2" y="0"/>
                    </a:lnTo>
                    <a:lnTo>
                      <a:pt x="2" y="2"/>
                    </a:lnTo>
                    <a:lnTo>
                      <a:pt x="0" y="2"/>
                    </a:lnTo>
                    <a:lnTo>
                      <a:pt x="0" y="4"/>
                    </a:lnTo>
                    <a:lnTo>
                      <a:pt x="0" y="6"/>
                    </a:lnTo>
                    <a:lnTo>
                      <a:pt x="0" y="8"/>
                    </a:lnTo>
                    <a:lnTo>
                      <a:pt x="0" y="10"/>
                    </a:lnTo>
                    <a:lnTo>
                      <a:pt x="8" y="14"/>
                    </a:lnTo>
                    <a:close/>
                  </a:path>
                </a:pathLst>
              </a:custGeom>
              <a:solidFill>
                <a:srgbClr val="000000"/>
              </a:solidFill>
              <a:ln w="9525">
                <a:noFill/>
                <a:round/>
                <a:headEnd/>
                <a:tailEnd/>
              </a:ln>
            </p:spPr>
            <p:txBody>
              <a:bodyPr/>
              <a:lstStyle/>
              <a:p>
                <a:endParaRPr lang="es-CO"/>
              </a:p>
            </p:txBody>
          </p:sp>
          <p:sp>
            <p:nvSpPr>
              <p:cNvPr id="110761" name="Freeform 169"/>
              <p:cNvSpPr>
                <a:spLocks/>
              </p:cNvSpPr>
              <p:nvPr/>
            </p:nvSpPr>
            <p:spPr bwMode="auto">
              <a:xfrm>
                <a:off x="1300" y="2541"/>
                <a:ext cx="370" cy="125"/>
              </a:xfrm>
              <a:custGeom>
                <a:avLst/>
                <a:gdLst/>
                <a:ahLst/>
                <a:cxnLst>
                  <a:cxn ang="0">
                    <a:pos x="13" y="117"/>
                  </a:cxn>
                  <a:cxn ang="0">
                    <a:pos x="8" y="125"/>
                  </a:cxn>
                  <a:cxn ang="0">
                    <a:pos x="370" y="14"/>
                  </a:cxn>
                  <a:cxn ang="0">
                    <a:pos x="366" y="0"/>
                  </a:cxn>
                  <a:cxn ang="0">
                    <a:pos x="4" y="112"/>
                  </a:cxn>
                  <a:cxn ang="0">
                    <a:pos x="0" y="121"/>
                  </a:cxn>
                  <a:cxn ang="0">
                    <a:pos x="4" y="112"/>
                  </a:cxn>
                  <a:cxn ang="0">
                    <a:pos x="4" y="113"/>
                  </a:cxn>
                  <a:cxn ang="0">
                    <a:pos x="2" y="113"/>
                  </a:cxn>
                  <a:cxn ang="0">
                    <a:pos x="2" y="115"/>
                  </a:cxn>
                  <a:cxn ang="0">
                    <a:pos x="0" y="115"/>
                  </a:cxn>
                  <a:cxn ang="0">
                    <a:pos x="0" y="117"/>
                  </a:cxn>
                  <a:cxn ang="0">
                    <a:pos x="0" y="119"/>
                  </a:cxn>
                  <a:cxn ang="0">
                    <a:pos x="0" y="121"/>
                  </a:cxn>
                  <a:cxn ang="0">
                    <a:pos x="0" y="123"/>
                  </a:cxn>
                  <a:cxn ang="0">
                    <a:pos x="2" y="123"/>
                  </a:cxn>
                  <a:cxn ang="0">
                    <a:pos x="2" y="125"/>
                  </a:cxn>
                  <a:cxn ang="0">
                    <a:pos x="4" y="125"/>
                  </a:cxn>
                  <a:cxn ang="0">
                    <a:pos x="6" y="125"/>
                  </a:cxn>
                  <a:cxn ang="0">
                    <a:pos x="8" y="125"/>
                  </a:cxn>
                  <a:cxn ang="0">
                    <a:pos x="13" y="117"/>
                  </a:cxn>
                </a:cxnLst>
                <a:rect l="0" t="0" r="r" b="b"/>
                <a:pathLst>
                  <a:path w="370" h="125">
                    <a:moveTo>
                      <a:pt x="13" y="117"/>
                    </a:moveTo>
                    <a:lnTo>
                      <a:pt x="8" y="125"/>
                    </a:lnTo>
                    <a:lnTo>
                      <a:pt x="370" y="14"/>
                    </a:lnTo>
                    <a:lnTo>
                      <a:pt x="366" y="0"/>
                    </a:lnTo>
                    <a:lnTo>
                      <a:pt x="4" y="112"/>
                    </a:lnTo>
                    <a:lnTo>
                      <a:pt x="0" y="121"/>
                    </a:lnTo>
                    <a:lnTo>
                      <a:pt x="4" y="112"/>
                    </a:lnTo>
                    <a:lnTo>
                      <a:pt x="4" y="113"/>
                    </a:lnTo>
                    <a:lnTo>
                      <a:pt x="2" y="113"/>
                    </a:lnTo>
                    <a:lnTo>
                      <a:pt x="2" y="115"/>
                    </a:lnTo>
                    <a:lnTo>
                      <a:pt x="0" y="115"/>
                    </a:lnTo>
                    <a:lnTo>
                      <a:pt x="0" y="117"/>
                    </a:lnTo>
                    <a:lnTo>
                      <a:pt x="0" y="119"/>
                    </a:lnTo>
                    <a:lnTo>
                      <a:pt x="0" y="121"/>
                    </a:lnTo>
                    <a:lnTo>
                      <a:pt x="0" y="123"/>
                    </a:lnTo>
                    <a:lnTo>
                      <a:pt x="2" y="123"/>
                    </a:lnTo>
                    <a:lnTo>
                      <a:pt x="2" y="125"/>
                    </a:lnTo>
                    <a:lnTo>
                      <a:pt x="4" y="125"/>
                    </a:lnTo>
                    <a:lnTo>
                      <a:pt x="6" y="125"/>
                    </a:lnTo>
                    <a:lnTo>
                      <a:pt x="8" y="125"/>
                    </a:lnTo>
                    <a:lnTo>
                      <a:pt x="13" y="117"/>
                    </a:lnTo>
                    <a:close/>
                  </a:path>
                </a:pathLst>
              </a:custGeom>
              <a:solidFill>
                <a:srgbClr val="000000"/>
              </a:solidFill>
              <a:ln w="9525">
                <a:noFill/>
                <a:round/>
                <a:headEnd/>
                <a:tailEnd/>
              </a:ln>
            </p:spPr>
            <p:txBody>
              <a:bodyPr/>
              <a:lstStyle/>
              <a:p>
                <a:endParaRPr lang="es-CO"/>
              </a:p>
            </p:txBody>
          </p:sp>
          <p:sp>
            <p:nvSpPr>
              <p:cNvPr id="110762" name="Freeform 170"/>
              <p:cNvSpPr>
                <a:spLocks/>
              </p:cNvSpPr>
              <p:nvPr/>
            </p:nvSpPr>
            <p:spPr bwMode="auto">
              <a:xfrm>
                <a:off x="1300" y="2658"/>
                <a:ext cx="115" cy="442"/>
              </a:xfrm>
              <a:custGeom>
                <a:avLst/>
                <a:gdLst/>
                <a:ahLst/>
                <a:cxnLst>
                  <a:cxn ang="0">
                    <a:pos x="113" y="440"/>
                  </a:cxn>
                  <a:cxn ang="0">
                    <a:pos x="115" y="434"/>
                  </a:cxn>
                  <a:cxn ang="0">
                    <a:pos x="13" y="0"/>
                  </a:cxn>
                  <a:cxn ang="0">
                    <a:pos x="0" y="4"/>
                  </a:cxn>
                  <a:cxn ang="0">
                    <a:pos x="102" y="436"/>
                  </a:cxn>
                  <a:cxn ang="0">
                    <a:pos x="103" y="430"/>
                  </a:cxn>
                  <a:cxn ang="0">
                    <a:pos x="102" y="436"/>
                  </a:cxn>
                  <a:cxn ang="0">
                    <a:pos x="102" y="438"/>
                  </a:cxn>
                  <a:cxn ang="0">
                    <a:pos x="103" y="438"/>
                  </a:cxn>
                  <a:cxn ang="0">
                    <a:pos x="103" y="440"/>
                  </a:cxn>
                  <a:cxn ang="0">
                    <a:pos x="105" y="442"/>
                  </a:cxn>
                  <a:cxn ang="0">
                    <a:pos x="107" y="442"/>
                  </a:cxn>
                  <a:cxn ang="0">
                    <a:pos x="109" y="442"/>
                  </a:cxn>
                  <a:cxn ang="0">
                    <a:pos x="111" y="442"/>
                  </a:cxn>
                  <a:cxn ang="0">
                    <a:pos x="111" y="440"/>
                  </a:cxn>
                  <a:cxn ang="0">
                    <a:pos x="113" y="440"/>
                  </a:cxn>
                  <a:cxn ang="0">
                    <a:pos x="113" y="438"/>
                  </a:cxn>
                  <a:cxn ang="0">
                    <a:pos x="115" y="438"/>
                  </a:cxn>
                  <a:cxn ang="0">
                    <a:pos x="115" y="436"/>
                  </a:cxn>
                  <a:cxn ang="0">
                    <a:pos x="115" y="434"/>
                  </a:cxn>
                  <a:cxn ang="0">
                    <a:pos x="113" y="440"/>
                  </a:cxn>
                </a:cxnLst>
                <a:rect l="0" t="0" r="r" b="b"/>
                <a:pathLst>
                  <a:path w="115" h="442">
                    <a:moveTo>
                      <a:pt x="113" y="440"/>
                    </a:moveTo>
                    <a:lnTo>
                      <a:pt x="115" y="434"/>
                    </a:lnTo>
                    <a:lnTo>
                      <a:pt x="13" y="0"/>
                    </a:lnTo>
                    <a:lnTo>
                      <a:pt x="0" y="4"/>
                    </a:lnTo>
                    <a:lnTo>
                      <a:pt x="102" y="436"/>
                    </a:lnTo>
                    <a:lnTo>
                      <a:pt x="103" y="430"/>
                    </a:lnTo>
                    <a:lnTo>
                      <a:pt x="102" y="436"/>
                    </a:lnTo>
                    <a:lnTo>
                      <a:pt x="102" y="438"/>
                    </a:lnTo>
                    <a:lnTo>
                      <a:pt x="103" y="438"/>
                    </a:lnTo>
                    <a:lnTo>
                      <a:pt x="103" y="440"/>
                    </a:lnTo>
                    <a:lnTo>
                      <a:pt x="105" y="442"/>
                    </a:lnTo>
                    <a:lnTo>
                      <a:pt x="107" y="442"/>
                    </a:lnTo>
                    <a:lnTo>
                      <a:pt x="109" y="442"/>
                    </a:lnTo>
                    <a:lnTo>
                      <a:pt x="111" y="442"/>
                    </a:lnTo>
                    <a:lnTo>
                      <a:pt x="111" y="440"/>
                    </a:lnTo>
                    <a:lnTo>
                      <a:pt x="113" y="440"/>
                    </a:lnTo>
                    <a:lnTo>
                      <a:pt x="113" y="438"/>
                    </a:lnTo>
                    <a:lnTo>
                      <a:pt x="115" y="438"/>
                    </a:lnTo>
                    <a:lnTo>
                      <a:pt x="115" y="436"/>
                    </a:lnTo>
                    <a:lnTo>
                      <a:pt x="115" y="434"/>
                    </a:lnTo>
                    <a:lnTo>
                      <a:pt x="113" y="440"/>
                    </a:lnTo>
                    <a:close/>
                  </a:path>
                </a:pathLst>
              </a:custGeom>
              <a:solidFill>
                <a:srgbClr val="000000"/>
              </a:solidFill>
              <a:ln w="9525">
                <a:noFill/>
                <a:round/>
                <a:headEnd/>
                <a:tailEnd/>
              </a:ln>
            </p:spPr>
            <p:txBody>
              <a:bodyPr/>
              <a:lstStyle/>
              <a:p>
                <a:endParaRPr lang="es-CO"/>
              </a:p>
            </p:txBody>
          </p:sp>
          <p:sp>
            <p:nvSpPr>
              <p:cNvPr id="110763" name="Freeform 171"/>
              <p:cNvSpPr>
                <a:spLocks/>
              </p:cNvSpPr>
              <p:nvPr/>
            </p:nvSpPr>
            <p:spPr bwMode="auto">
              <a:xfrm>
                <a:off x="1273" y="3088"/>
                <a:ext cx="140" cy="602"/>
              </a:xfrm>
              <a:custGeom>
                <a:avLst/>
                <a:gdLst/>
                <a:ahLst/>
                <a:cxnLst>
                  <a:cxn ang="0">
                    <a:pos x="83" y="578"/>
                  </a:cxn>
                  <a:cxn ang="0">
                    <a:pos x="63" y="539"/>
                  </a:cxn>
                  <a:cxn ang="0">
                    <a:pos x="46" y="501"/>
                  </a:cxn>
                  <a:cxn ang="0">
                    <a:pos x="33" y="462"/>
                  </a:cxn>
                  <a:cxn ang="0">
                    <a:pos x="23" y="422"/>
                  </a:cxn>
                  <a:cxn ang="0">
                    <a:pos x="17" y="382"/>
                  </a:cxn>
                  <a:cxn ang="0">
                    <a:pos x="13" y="343"/>
                  </a:cxn>
                  <a:cxn ang="0">
                    <a:pos x="13" y="303"/>
                  </a:cxn>
                  <a:cxn ang="0">
                    <a:pos x="17" y="265"/>
                  </a:cxn>
                  <a:cxn ang="0">
                    <a:pos x="23" y="226"/>
                  </a:cxn>
                  <a:cxn ang="0">
                    <a:pos x="33" y="190"/>
                  </a:cxn>
                  <a:cxn ang="0">
                    <a:pos x="46" y="154"/>
                  </a:cxn>
                  <a:cxn ang="0">
                    <a:pos x="61" y="117"/>
                  </a:cxn>
                  <a:cxn ang="0">
                    <a:pos x="81" y="84"/>
                  </a:cxn>
                  <a:cxn ang="0">
                    <a:pos x="102" y="54"/>
                  </a:cxn>
                  <a:cxn ang="0">
                    <a:pos x="127" y="23"/>
                  </a:cxn>
                  <a:cxn ang="0">
                    <a:pos x="130" y="0"/>
                  </a:cxn>
                  <a:cxn ang="0">
                    <a:pos x="104" y="29"/>
                  </a:cxn>
                  <a:cxn ang="0">
                    <a:pos x="79" y="61"/>
                  </a:cxn>
                  <a:cxn ang="0">
                    <a:pos x="60" y="94"/>
                  </a:cxn>
                  <a:cxn ang="0">
                    <a:pos x="40" y="130"/>
                  </a:cxn>
                  <a:cxn ang="0">
                    <a:pos x="27" y="167"/>
                  </a:cxn>
                  <a:cxn ang="0">
                    <a:pos x="15" y="205"/>
                  </a:cxn>
                  <a:cxn ang="0">
                    <a:pos x="6" y="244"/>
                  </a:cxn>
                  <a:cxn ang="0">
                    <a:pos x="2" y="282"/>
                  </a:cxn>
                  <a:cxn ang="0">
                    <a:pos x="0" y="322"/>
                  </a:cxn>
                  <a:cxn ang="0">
                    <a:pos x="2" y="365"/>
                  </a:cxn>
                  <a:cxn ang="0">
                    <a:pos x="6" y="405"/>
                  </a:cxn>
                  <a:cxn ang="0">
                    <a:pos x="15" y="445"/>
                  </a:cxn>
                  <a:cxn ang="0">
                    <a:pos x="27" y="485"/>
                  </a:cxn>
                  <a:cxn ang="0">
                    <a:pos x="42" y="526"/>
                  </a:cxn>
                  <a:cxn ang="0">
                    <a:pos x="61" y="564"/>
                  </a:cxn>
                  <a:cxn ang="0">
                    <a:pos x="84" y="602"/>
                  </a:cxn>
                </a:cxnLst>
                <a:rect l="0" t="0" r="r" b="b"/>
                <a:pathLst>
                  <a:path w="140" h="602">
                    <a:moveTo>
                      <a:pt x="94" y="595"/>
                    </a:moveTo>
                    <a:lnTo>
                      <a:pt x="83" y="578"/>
                    </a:lnTo>
                    <a:lnTo>
                      <a:pt x="73" y="558"/>
                    </a:lnTo>
                    <a:lnTo>
                      <a:pt x="63" y="539"/>
                    </a:lnTo>
                    <a:lnTo>
                      <a:pt x="54" y="520"/>
                    </a:lnTo>
                    <a:lnTo>
                      <a:pt x="46" y="501"/>
                    </a:lnTo>
                    <a:lnTo>
                      <a:pt x="40" y="482"/>
                    </a:lnTo>
                    <a:lnTo>
                      <a:pt x="33" y="462"/>
                    </a:lnTo>
                    <a:lnTo>
                      <a:pt x="27" y="441"/>
                    </a:lnTo>
                    <a:lnTo>
                      <a:pt x="23" y="422"/>
                    </a:lnTo>
                    <a:lnTo>
                      <a:pt x="19" y="403"/>
                    </a:lnTo>
                    <a:lnTo>
                      <a:pt x="17" y="382"/>
                    </a:lnTo>
                    <a:lnTo>
                      <a:pt x="15" y="363"/>
                    </a:lnTo>
                    <a:lnTo>
                      <a:pt x="13" y="343"/>
                    </a:lnTo>
                    <a:lnTo>
                      <a:pt x="13" y="322"/>
                    </a:lnTo>
                    <a:lnTo>
                      <a:pt x="13" y="303"/>
                    </a:lnTo>
                    <a:lnTo>
                      <a:pt x="15" y="284"/>
                    </a:lnTo>
                    <a:lnTo>
                      <a:pt x="17" y="265"/>
                    </a:lnTo>
                    <a:lnTo>
                      <a:pt x="19" y="246"/>
                    </a:lnTo>
                    <a:lnTo>
                      <a:pt x="23" y="226"/>
                    </a:lnTo>
                    <a:lnTo>
                      <a:pt x="27" y="207"/>
                    </a:lnTo>
                    <a:lnTo>
                      <a:pt x="33" y="190"/>
                    </a:lnTo>
                    <a:lnTo>
                      <a:pt x="38" y="171"/>
                    </a:lnTo>
                    <a:lnTo>
                      <a:pt x="46" y="154"/>
                    </a:lnTo>
                    <a:lnTo>
                      <a:pt x="54" y="134"/>
                    </a:lnTo>
                    <a:lnTo>
                      <a:pt x="61" y="117"/>
                    </a:lnTo>
                    <a:lnTo>
                      <a:pt x="71" y="102"/>
                    </a:lnTo>
                    <a:lnTo>
                      <a:pt x="81" y="84"/>
                    </a:lnTo>
                    <a:lnTo>
                      <a:pt x="90" y="69"/>
                    </a:lnTo>
                    <a:lnTo>
                      <a:pt x="102" y="54"/>
                    </a:lnTo>
                    <a:lnTo>
                      <a:pt x="113" y="38"/>
                    </a:lnTo>
                    <a:lnTo>
                      <a:pt x="127" y="23"/>
                    </a:lnTo>
                    <a:lnTo>
                      <a:pt x="140" y="10"/>
                    </a:lnTo>
                    <a:lnTo>
                      <a:pt x="130" y="0"/>
                    </a:lnTo>
                    <a:lnTo>
                      <a:pt x="117" y="15"/>
                    </a:lnTo>
                    <a:lnTo>
                      <a:pt x="104" y="29"/>
                    </a:lnTo>
                    <a:lnTo>
                      <a:pt x="92" y="44"/>
                    </a:lnTo>
                    <a:lnTo>
                      <a:pt x="79" y="61"/>
                    </a:lnTo>
                    <a:lnTo>
                      <a:pt x="69" y="77"/>
                    </a:lnTo>
                    <a:lnTo>
                      <a:pt x="60" y="94"/>
                    </a:lnTo>
                    <a:lnTo>
                      <a:pt x="50" y="111"/>
                    </a:lnTo>
                    <a:lnTo>
                      <a:pt x="40" y="130"/>
                    </a:lnTo>
                    <a:lnTo>
                      <a:pt x="33" y="148"/>
                    </a:lnTo>
                    <a:lnTo>
                      <a:pt x="27" y="167"/>
                    </a:lnTo>
                    <a:lnTo>
                      <a:pt x="19" y="186"/>
                    </a:lnTo>
                    <a:lnTo>
                      <a:pt x="15" y="205"/>
                    </a:lnTo>
                    <a:lnTo>
                      <a:pt x="10" y="224"/>
                    </a:lnTo>
                    <a:lnTo>
                      <a:pt x="6" y="244"/>
                    </a:lnTo>
                    <a:lnTo>
                      <a:pt x="4" y="263"/>
                    </a:lnTo>
                    <a:lnTo>
                      <a:pt x="2" y="282"/>
                    </a:lnTo>
                    <a:lnTo>
                      <a:pt x="0" y="303"/>
                    </a:lnTo>
                    <a:lnTo>
                      <a:pt x="0" y="322"/>
                    </a:lnTo>
                    <a:lnTo>
                      <a:pt x="0" y="343"/>
                    </a:lnTo>
                    <a:lnTo>
                      <a:pt x="2" y="365"/>
                    </a:lnTo>
                    <a:lnTo>
                      <a:pt x="4" y="384"/>
                    </a:lnTo>
                    <a:lnTo>
                      <a:pt x="6" y="405"/>
                    </a:lnTo>
                    <a:lnTo>
                      <a:pt x="10" y="424"/>
                    </a:lnTo>
                    <a:lnTo>
                      <a:pt x="15" y="445"/>
                    </a:lnTo>
                    <a:lnTo>
                      <a:pt x="21" y="466"/>
                    </a:lnTo>
                    <a:lnTo>
                      <a:pt x="27" y="485"/>
                    </a:lnTo>
                    <a:lnTo>
                      <a:pt x="35" y="505"/>
                    </a:lnTo>
                    <a:lnTo>
                      <a:pt x="42" y="526"/>
                    </a:lnTo>
                    <a:lnTo>
                      <a:pt x="52" y="545"/>
                    </a:lnTo>
                    <a:lnTo>
                      <a:pt x="61" y="564"/>
                    </a:lnTo>
                    <a:lnTo>
                      <a:pt x="71" y="583"/>
                    </a:lnTo>
                    <a:lnTo>
                      <a:pt x="84" y="602"/>
                    </a:lnTo>
                    <a:lnTo>
                      <a:pt x="94" y="595"/>
                    </a:lnTo>
                    <a:close/>
                  </a:path>
                </a:pathLst>
              </a:custGeom>
              <a:solidFill>
                <a:srgbClr val="000000"/>
              </a:solidFill>
              <a:ln w="9525">
                <a:noFill/>
                <a:round/>
                <a:headEnd/>
                <a:tailEnd/>
              </a:ln>
            </p:spPr>
            <p:txBody>
              <a:bodyPr/>
              <a:lstStyle/>
              <a:p>
                <a:endParaRPr lang="es-CO"/>
              </a:p>
            </p:txBody>
          </p:sp>
          <p:sp>
            <p:nvSpPr>
              <p:cNvPr id="110764" name="Freeform 172"/>
              <p:cNvSpPr>
                <a:spLocks/>
              </p:cNvSpPr>
              <p:nvPr/>
            </p:nvSpPr>
            <p:spPr bwMode="auto">
              <a:xfrm>
                <a:off x="1357" y="3683"/>
                <a:ext cx="647" cy="238"/>
              </a:xfrm>
              <a:custGeom>
                <a:avLst/>
                <a:gdLst/>
                <a:ahLst/>
                <a:cxnLst>
                  <a:cxn ang="0">
                    <a:pos x="620" y="171"/>
                  </a:cxn>
                  <a:cxn ang="0">
                    <a:pos x="582" y="190"/>
                  </a:cxn>
                  <a:cxn ang="0">
                    <a:pos x="540" y="205"/>
                  </a:cxn>
                  <a:cxn ang="0">
                    <a:pos x="497" y="217"/>
                  </a:cxn>
                  <a:cxn ang="0">
                    <a:pos x="455" y="222"/>
                  </a:cxn>
                  <a:cxn ang="0">
                    <a:pos x="411" y="224"/>
                  </a:cxn>
                  <a:cxn ang="0">
                    <a:pos x="367" y="222"/>
                  </a:cxn>
                  <a:cxn ang="0">
                    <a:pos x="325" y="217"/>
                  </a:cxn>
                  <a:cxn ang="0">
                    <a:pos x="281" y="205"/>
                  </a:cxn>
                  <a:cxn ang="0">
                    <a:pos x="240" y="192"/>
                  </a:cxn>
                  <a:cxn ang="0">
                    <a:pos x="198" y="172"/>
                  </a:cxn>
                  <a:cxn ang="0">
                    <a:pos x="160" y="149"/>
                  </a:cxn>
                  <a:cxn ang="0">
                    <a:pos x="123" y="123"/>
                  </a:cxn>
                  <a:cxn ang="0">
                    <a:pos x="87" y="92"/>
                  </a:cxn>
                  <a:cxn ang="0">
                    <a:pos x="54" y="57"/>
                  </a:cxn>
                  <a:cxn ang="0">
                    <a:pos x="25" y="21"/>
                  </a:cxn>
                  <a:cxn ang="0">
                    <a:pos x="0" y="7"/>
                  </a:cxn>
                  <a:cxn ang="0">
                    <a:pos x="29" y="48"/>
                  </a:cxn>
                  <a:cxn ang="0">
                    <a:pos x="62" y="84"/>
                  </a:cxn>
                  <a:cxn ang="0">
                    <a:pos x="96" y="119"/>
                  </a:cxn>
                  <a:cxn ang="0">
                    <a:pos x="133" y="148"/>
                  </a:cxn>
                  <a:cxn ang="0">
                    <a:pos x="173" y="172"/>
                  </a:cxn>
                  <a:cxn ang="0">
                    <a:pos x="213" y="194"/>
                  </a:cxn>
                  <a:cxn ang="0">
                    <a:pos x="256" y="211"/>
                  </a:cxn>
                  <a:cxn ang="0">
                    <a:pos x="300" y="224"/>
                  </a:cxn>
                  <a:cxn ang="0">
                    <a:pos x="344" y="234"/>
                  </a:cxn>
                  <a:cxn ang="0">
                    <a:pos x="388" y="238"/>
                  </a:cxn>
                  <a:cxn ang="0">
                    <a:pos x="434" y="238"/>
                  </a:cxn>
                  <a:cxn ang="0">
                    <a:pos x="478" y="234"/>
                  </a:cxn>
                  <a:cxn ang="0">
                    <a:pos x="522" y="224"/>
                  </a:cxn>
                  <a:cxn ang="0">
                    <a:pos x="564" y="211"/>
                  </a:cxn>
                  <a:cxn ang="0">
                    <a:pos x="607" y="192"/>
                  </a:cxn>
                  <a:cxn ang="0">
                    <a:pos x="647" y="169"/>
                  </a:cxn>
                </a:cxnLst>
                <a:rect l="0" t="0" r="r" b="b"/>
                <a:pathLst>
                  <a:path w="647" h="238">
                    <a:moveTo>
                      <a:pt x="639" y="159"/>
                    </a:moveTo>
                    <a:lnTo>
                      <a:pt x="620" y="171"/>
                    </a:lnTo>
                    <a:lnTo>
                      <a:pt x="601" y="180"/>
                    </a:lnTo>
                    <a:lnTo>
                      <a:pt x="582" y="190"/>
                    </a:lnTo>
                    <a:lnTo>
                      <a:pt x="561" y="199"/>
                    </a:lnTo>
                    <a:lnTo>
                      <a:pt x="540" y="205"/>
                    </a:lnTo>
                    <a:lnTo>
                      <a:pt x="518" y="211"/>
                    </a:lnTo>
                    <a:lnTo>
                      <a:pt x="497" y="217"/>
                    </a:lnTo>
                    <a:lnTo>
                      <a:pt x="476" y="220"/>
                    </a:lnTo>
                    <a:lnTo>
                      <a:pt x="455" y="222"/>
                    </a:lnTo>
                    <a:lnTo>
                      <a:pt x="432" y="224"/>
                    </a:lnTo>
                    <a:lnTo>
                      <a:pt x="411" y="224"/>
                    </a:lnTo>
                    <a:lnTo>
                      <a:pt x="390" y="224"/>
                    </a:lnTo>
                    <a:lnTo>
                      <a:pt x="367" y="222"/>
                    </a:lnTo>
                    <a:lnTo>
                      <a:pt x="346" y="220"/>
                    </a:lnTo>
                    <a:lnTo>
                      <a:pt x="325" y="217"/>
                    </a:lnTo>
                    <a:lnTo>
                      <a:pt x="304" y="211"/>
                    </a:lnTo>
                    <a:lnTo>
                      <a:pt x="281" y="205"/>
                    </a:lnTo>
                    <a:lnTo>
                      <a:pt x="261" y="199"/>
                    </a:lnTo>
                    <a:lnTo>
                      <a:pt x="240" y="192"/>
                    </a:lnTo>
                    <a:lnTo>
                      <a:pt x="219" y="182"/>
                    </a:lnTo>
                    <a:lnTo>
                      <a:pt x="198" y="172"/>
                    </a:lnTo>
                    <a:lnTo>
                      <a:pt x="179" y="161"/>
                    </a:lnTo>
                    <a:lnTo>
                      <a:pt x="160" y="149"/>
                    </a:lnTo>
                    <a:lnTo>
                      <a:pt x="140" y="136"/>
                    </a:lnTo>
                    <a:lnTo>
                      <a:pt x="123" y="123"/>
                    </a:lnTo>
                    <a:lnTo>
                      <a:pt x="104" y="107"/>
                    </a:lnTo>
                    <a:lnTo>
                      <a:pt x="87" y="92"/>
                    </a:lnTo>
                    <a:lnTo>
                      <a:pt x="71" y="75"/>
                    </a:lnTo>
                    <a:lnTo>
                      <a:pt x="54" y="57"/>
                    </a:lnTo>
                    <a:lnTo>
                      <a:pt x="39" y="40"/>
                    </a:lnTo>
                    <a:lnTo>
                      <a:pt x="25" y="21"/>
                    </a:lnTo>
                    <a:lnTo>
                      <a:pt x="10" y="0"/>
                    </a:lnTo>
                    <a:lnTo>
                      <a:pt x="0" y="7"/>
                    </a:lnTo>
                    <a:lnTo>
                      <a:pt x="14" y="29"/>
                    </a:lnTo>
                    <a:lnTo>
                      <a:pt x="29" y="48"/>
                    </a:lnTo>
                    <a:lnTo>
                      <a:pt x="45" y="67"/>
                    </a:lnTo>
                    <a:lnTo>
                      <a:pt x="62" y="84"/>
                    </a:lnTo>
                    <a:lnTo>
                      <a:pt x="77" y="101"/>
                    </a:lnTo>
                    <a:lnTo>
                      <a:pt x="96" y="119"/>
                    </a:lnTo>
                    <a:lnTo>
                      <a:pt x="114" y="132"/>
                    </a:lnTo>
                    <a:lnTo>
                      <a:pt x="133" y="148"/>
                    </a:lnTo>
                    <a:lnTo>
                      <a:pt x="152" y="161"/>
                    </a:lnTo>
                    <a:lnTo>
                      <a:pt x="173" y="172"/>
                    </a:lnTo>
                    <a:lnTo>
                      <a:pt x="192" y="184"/>
                    </a:lnTo>
                    <a:lnTo>
                      <a:pt x="213" y="194"/>
                    </a:lnTo>
                    <a:lnTo>
                      <a:pt x="235" y="203"/>
                    </a:lnTo>
                    <a:lnTo>
                      <a:pt x="256" y="211"/>
                    </a:lnTo>
                    <a:lnTo>
                      <a:pt x="279" y="218"/>
                    </a:lnTo>
                    <a:lnTo>
                      <a:pt x="300" y="224"/>
                    </a:lnTo>
                    <a:lnTo>
                      <a:pt x="321" y="230"/>
                    </a:lnTo>
                    <a:lnTo>
                      <a:pt x="344" y="234"/>
                    </a:lnTo>
                    <a:lnTo>
                      <a:pt x="367" y="236"/>
                    </a:lnTo>
                    <a:lnTo>
                      <a:pt x="388" y="238"/>
                    </a:lnTo>
                    <a:lnTo>
                      <a:pt x="411" y="238"/>
                    </a:lnTo>
                    <a:lnTo>
                      <a:pt x="434" y="238"/>
                    </a:lnTo>
                    <a:lnTo>
                      <a:pt x="455" y="236"/>
                    </a:lnTo>
                    <a:lnTo>
                      <a:pt x="478" y="234"/>
                    </a:lnTo>
                    <a:lnTo>
                      <a:pt x="499" y="230"/>
                    </a:lnTo>
                    <a:lnTo>
                      <a:pt x="522" y="224"/>
                    </a:lnTo>
                    <a:lnTo>
                      <a:pt x="543" y="218"/>
                    </a:lnTo>
                    <a:lnTo>
                      <a:pt x="564" y="211"/>
                    </a:lnTo>
                    <a:lnTo>
                      <a:pt x="586" y="203"/>
                    </a:lnTo>
                    <a:lnTo>
                      <a:pt x="607" y="192"/>
                    </a:lnTo>
                    <a:lnTo>
                      <a:pt x="628" y="182"/>
                    </a:lnTo>
                    <a:lnTo>
                      <a:pt x="647" y="169"/>
                    </a:lnTo>
                    <a:lnTo>
                      <a:pt x="639" y="159"/>
                    </a:lnTo>
                    <a:close/>
                  </a:path>
                </a:pathLst>
              </a:custGeom>
              <a:solidFill>
                <a:srgbClr val="000000"/>
              </a:solidFill>
              <a:ln w="9525">
                <a:noFill/>
                <a:round/>
                <a:headEnd/>
                <a:tailEnd/>
              </a:ln>
            </p:spPr>
            <p:txBody>
              <a:bodyPr/>
              <a:lstStyle/>
              <a:p>
                <a:endParaRPr lang="es-CO"/>
              </a:p>
            </p:txBody>
          </p:sp>
          <p:sp>
            <p:nvSpPr>
              <p:cNvPr id="110765" name="Freeform 173"/>
              <p:cNvSpPr>
                <a:spLocks/>
              </p:cNvSpPr>
              <p:nvPr/>
            </p:nvSpPr>
            <p:spPr bwMode="auto">
              <a:xfrm>
                <a:off x="1996" y="3195"/>
                <a:ext cx="208" cy="657"/>
              </a:xfrm>
              <a:custGeom>
                <a:avLst/>
                <a:gdLst/>
                <a:ahLst/>
                <a:cxnLst>
                  <a:cxn ang="0">
                    <a:pos x="125" y="27"/>
                  </a:cxn>
                  <a:cxn ang="0">
                    <a:pos x="148" y="70"/>
                  </a:cxn>
                  <a:cxn ang="0">
                    <a:pos x="165" y="114"/>
                  </a:cxn>
                  <a:cxn ang="0">
                    <a:pos x="179" y="158"/>
                  </a:cxn>
                  <a:cxn ang="0">
                    <a:pos x="188" y="204"/>
                  </a:cxn>
                  <a:cxn ang="0">
                    <a:pos x="192" y="248"/>
                  </a:cxn>
                  <a:cxn ang="0">
                    <a:pos x="194" y="294"/>
                  </a:cxn>
                  <a:cxn ang="0">
                    <a:pos x="190" y="338"/>
                  </a:cxn>
                  <a:cxn ang="0">
                    <a:pos x="183" y="380"/>
                  </a:cxn>
                  <a:cxn ang="0">
                    <a:pos x="171" y="423"/>
                  </a:cxn>
                  <a:cxn ang="0">
                    <a:pos x="156" y="463"/>
                  </a:cxn>
                  <a:cxn ang="0">
                    <a:pos x="137" y="503"/>
                  </a:cxn>
                  <a:cxn ang="0">
                    <a:pos x="114" y="540"/>
                  </a:cxn>
                  <a:cxn ang="0">
                    <a:pos x="85" y="574"/>
                  </a:cxn>
                  <a:cxn ang="0">
                    <a:pos x="54" y="605"/>
                  </a:cxn>
                  <a:cxn ang="0">
                    <a:pos x="19" y="634"/>
                  </a:cxn>
                  <a:cxn ang="0">
                    <a:pos x="8" y="657"/>
                  </a:cxn>
                  <a:cxn ang="0">
                    <a:pos x="46" y="630"/>
                  </a:cxn>
                  <a:cxn ang="0">
                    <a:pos x="81" y="599"/>
                  </a:cxn>
                  <a:cxn ang="0">
                    <a:pos x="110" y="565"/>
                  </a:cxn>
                  <a:cxn ang="0">
                    <a:pos x="137" y="528"/>
                  </a:cxn>
                  <a:cxn ang="0">
                    <a:pos x="158" y="490"/>
                  </a:cxn>
                  <a:cxn ang="0">
                    <a:pos x="177" y="447"/>
                  </a:cxn>
                  <a:cxn ang="0">
                    <a:pos x="190" y="405"/>
                  </a:cxn>
                  <a:cxn ang="0">
                    <a:pos x="200" y="361"/>
                  </a:cxn>
                  <a:cxn ang="0">
                    <a:pos x="206" y="317"/>
                  </a:cxn>
                  <a:cxn ang="0">
                    <a:pos x="208" y="271"/>
                  </a:cxn>
                  <a:cxn ang="0">
                    <a:pos x="204" y="225"/>
                  </a:cxn>
                  <a:cxn ang="0">
                    <a:pos x="196" y="179"/>
                  </a:cxn>
                  <a:cxn ang="0">
                    <a:pos x="184" y="133"/>
                  </a:cxn>
                  <a:cxn ang="0">
                    <a:pos x="169" y="87"/>
                  </a:cxn>
                  <a:cxn ang="0">
                    <a:pos x="148" y="43"/>
                  </a:cxn>
                  <a:cxn ang="0">
                    <a:pos x="123" y="0"/>
                  </a:cxn>
                </a:cxnLst>
                <a:rect l="0" t="0" r="r" b="b"/>
                <a:pathLst>
                  <a:path w="208" h="657">
                    <a:moveTo>
                      <a:pt x="112" y="6"/>
                    </a:moveTo>
                    <a:lnTo>
                      <a:pt x="125" y="27"/>
                    </a:lnTo>
                    <a:lnTo>
                      <a:pt x="137" y="48"/>
                    </a:lnTo>
                    <a:lnTo>
                      <a:pt x="148" y="70"/>
                    </a:lnTo>
                    <a:lnTo>
                      <a:pt x="158" y="93"/>
                    </a:lnTo>
                    <a:lnTo>
                      <a:pt x="165" y="114"/>
                    </a:lnTo>
                    <a:lnTo>
                      <a:pt x="173" y="137"/>
                    </a:lnTo>
                    <a:lnTo>
                      <a:pt x="179" y="158"/>
                    </a:lnTo>
                    <a:lnTo>
                      <a:pt x="184" y="181"/>
                    </a:lnTo>
                    <a:lnTo>
                      <a:pt x="188" y="204"/>
                    </a:lnTo>
                    <a:lnTo>
                      <a:pt x="190" y="227"/>
                    </a:lnTo>
                    <a:lnTo>
                      <a:pt x="192" y="248"/>
                    </a:lnTo>
                    <a:lnTo>
                      <a:pt x="194" y="271"/>
                    </a:lnTo>
                    <a:lnTo>
                      <a:pt x="194" y="294"/>
                    </a:lnTo>
                    <a:lnTo>
                      <a:pt x="192" y="315"/>
                    </a:lnTo>
                    <a:lnTo>
                      <a:pt x="190" y="338"/>
                    </a:lnTo>
                    <a:lnTo>
                      <a:pt x="186" y="359"/>
                    </a:lnTo>
                    <a:lnTo>
                      <a:pt x="183" y="380"/>
                    </a:lnTo>
                    <a:lnTo>
                      <a:pt x="177" y="401"/>
                    </a:lnTo>
                    <a:lnTo>
                      <a:pt x="171" y="423"/>
                    </a:lnTo>
                    <a:lnTo>
                      <a:pt x="163" y="444"/>
                    </a:lnTo>
                    <a:lnTo>
                      <a:pt x="156" y="463"/>
                    </a:lnTo>
                    <a:lnTo>
                      <a:pt x="146" y="484"/>
                    </a:lnTo>
                    <a:lnTo>
                      <a:pt x="137" y="503"/>
                    </a:lnTo>
                    <a:lnTo>
                      <a:pt x="125" y="520"/>
                    </a:lnTo>
                    <a:lnTo>
                      <a:pt x="114" y="540"/>
                    </a:lnTo>
                    <a:lnTo>
                      <a:pt x="100" y="557"/>
                    </a:lnTo>
                    <a:lnTo>
                      <a:pt x="85" y="574"/>
                    </a:lnTo>
                    <a:lnTo>
                      <a:pt x="71" y="589"/>
                    </a:lnTo>
                    <a:lnTo>
                      <a:pt x="54" y="605"/>
                    </a:lnTo>
                    <a:lnTo>
                      <a:pt x="37" y="620"/>
                    </a:lnTo>
                    <a:lnTo>
                      <a:pt x="19" y="634"/>
                    </a:lnTo>
                    <a:lnTo>
                      <a:pt x="0" y="647"/>
                    </a:lnTo>
                    <a:lnTo>
                      <a:pt x="8" y="657"/>
                    </a:lnTo>
                    <a:lnTo>
                      <a:pt x="27" y="643"/>
                    </a:lnTo>
                    <a:lnTo>
                      <a:pt x="46" y="630"/>
                    </a:lnTo>
                    <a:lnTo>
                      <a:pt x="64" y="614"/>
                    </a:lnTo>
                    <a:lnTo>
                      <a:pt x="81" y="599"/>
                    </a:lnTo>
                    <a:lnTo>
                      <a:pt x="96" y="582"/>
                    </a:lnTo>
                    <a:lnTo>
                      <a:pt x="110" y="565"/>
                    </a:lnTo>
                    <a:lnTo>
                      <a:pt x="123" y="547"/>
                    </a:lnTo>
                    <a:lnTo>
                      <a:pt x="137" y="528"/>
                    </a:lnTo>
                    <a:lnTo>
                      <a:pt x="148" y="509"/>
                    </a:lnTo>
                    <a:lnTo>
                      <a:pt x="158" y="490"/>
                    </a:lnTo>
                    <a:lnTo>
                      <a:pt x="167" y="469"/>
                    </a:lnTo>
                    <a:lnTo>
                      <a:pt x="177" y="447"/>
                    </a:lnTo>
                    <a:lnTo>
                      <a:pt x="184" y="426"/>
                    </a:lnTo>
                    <a:lnTo>
                      <a:pt x="190" y="405"/>
                    </a:lnTo>
                    <a:lnTo>
                      <a:pt x="196" y="384"/>
                    </a:lnTo>
                    <a:lnTo>
                      <a:pt x="200" y="361"/>
                    </a:lnTo>
                    <a:lnTo>
                      <a:pt x="204" y="340"/>
                    </a:lnTo>
                    <a:lnTo>
                      <a:pt x="206" y="317"/>
                    </a:lnTo>
                    <a:lnTo>
                      <a:pt x="208" y="294"/>
                    </a:lnTo>
                    <a:lnTo>
                      <a:pt x="208" y="271"/>
                    </a:lnTo>
                    <a:lnTo>
                      <a:pt x="206" y="248"/>
                    </a:lnTo>
                    <a:lnTo>
                      <a:pt x="204" y="225"/>
                    </a:lnTo>
                    <a:lnTo>
                      <a:pt x="202" y="202"/>
                    </a:lnTo>
                    <a:lnTo>
                      <a:pt x="196" y="179"/>
                    </a:lnTo>
                    <a:lnTo>
                      <a:pt x="192" y="156"/>
                    </a:lnTo>
                    <a:lnTo>
                      <a:pt x="184" y="133"/>
                    </a:lnTo>
                    <a:lnTo>
                      <a:pt x="177" y="110"/>
                    </a:lnTo>
                    <a:lnTo>
                      <a:pt x="169" y="87"/>
                    </a:lnTo>
                    <a:lnTo>
                      <a:pt x="160" y="66"/>
                    </a:lnTo>
                    <a:lnTo>
                      <a:pt x="148" y="43"/>
                    </a:lnTo>
                    <a:lnTo>
                      <a:pt x="137" y="22"/>
                    </a:lnTo>
                    <a:lnTo>
                      <a:pt x="123" y="0"/>
                    </a:lnTo>
                    <a:lnTo>
                      <a:pt x="112" y="6"/>
                    </a:lnTo>
                    <a:close/>
                  </a:path>
                </a:pathLst>
              </a:custGeom>
              <a:solidFill>
                <a:srgbClr val="000000"/>
              </a:solidFill>
              <a:ln w="9525">
                <a:noFill/>
                <a:round/>
                <a:headEnd/>
                <a:tailEnd/>
              </a:ln>
            </p:spPr>
            <p:txBody>
              <a:bodyPr/>
              <a:lstStyle/>
              <a:p>
                <a:endParaRPr lang="es-CO"/>
              </a:p>
            </p:txBody>
          </p:sp>
          <p:sp>
            <p:nvSpPr>
              <p:cNvPr id="110766" name="Freeform 174"/>
              <p:cNvSpPr>
                <a:spLocks/>
              </p:cNvSpPr>
              <p:nvPr/>
            </p:nvSpPr>
            <p:spPr bwMode="auto">
              <a:xfrm>
                <a:off x="1279" y="2975"/>
                <a:ext cx="917" cy="944"/>
              </a:xfrm>
              <a:custGeom>
                <a:avLst/>
                <a:gdLst/>
                <a:ahLst/>
                <a:cxnLst>
                  <a:cxn ang="0">
                    <a:pos x="760" y="850"/>
                  </a:cxn>
                  <a:cxn ang="0">
                    <a:pos x="807" y="802"/>
                  </a:cxn>
                  <a:cxn ang="0">
                    <a:pos x="848" y="750"/>
                  </a:cxn>
                  <a:cxn ang="0">
                    <a:pos x="878" y="691"/>
                  </a:cxn>
                  <a:cxn ang="0">
                    <a:pos x="901" y="629"/>
                  </a:cxn>
                  <a:cxn ang="0">
                    <a:pos x="913" y="564"/>
                  </a:cxn>
                  <a:cxn ang="0">
                    <a:pos x="917" y="497"/>
                  </a:cxn>
                  <a:cxn ang="0">
                    <a:pos x="911" y="428"/>
                  </a:cxn>
                  <a:cxn ang="0">
                    <a:pos x="896" y="361"/>
                  </a:cxn>
                  <a:cxn ang="0">
                    <a:pos x="871" y="293"/>
                  </a:cxn>
                  <a:cxn ang="0">
                    <a:pos x="834" y="228"/>
                  </a:cxn>
                  <a:cxn ang="0">
                    <a:pos x="790" y="169"/>
                  </a:cxn>
                  <a:cxn ang="0">
                    <a:pos x="740" y="119"/>
                  </a:cxn>
                  <a:cxn ang="0">
                    <a:pos x="683" y="77"/>
                  </a:cxn>
                  <a:cxn ang="0">
                    <a:pos x="623" y="44"/>
                  </a:cxn>
                  <a:cxn ang="0">
                    <a:pos x="560" y="19"/>
                  </a:cxn>
                  <a:cxn ang="0">
                    <a:pos x="495" y="6"/>
                  </a:cxn>
                  <a:cxn ang="0">
                    <a:pos x="430" y="0"/>
                  </a:cxn>
                  <a:cxn ang="0">
                    <a:pos x="362" y="6"/>
                  </a:cxn>
                  <a:cxn ang="0">
                    <a:pos x="299" y="21"/>
                  </a:cxn>
                  <a:cxn ang="0">
                    <a:pos x="236" y="46"/>
                  </a:cxn>
                  <a:cxn ang="0">
                    <a:pos x="176" y="82"/>
                  </a:cxn>
                  <a:cxn ang="0">
                    <a:pos x="126" y="126"/>
                  </a:cxn>
                  <a:cxn ang="0">
                    <a:pos x="82" y="176"/>
                  </a:cxn>
                  <a:cxn ang="0">
                    <a:pos x="48" y="234"/>
                  </a:cxn>
                  <a:cxn ang="0">
                    <a:pos x="23" y="295"/>
                  </a:cxn>
                  <a:cxn ang="0">
                    <a:pos x="7" y="359"/>
                  </a:cxn>
                  <a:cxn ang="0">
                    <a:pos x="0" y="426"/>
                  </a:cxn>
                  <a:cxn ang="0">
                    <a:pos x="4" y="495"/>
                  </a:cxn>
                  <a:cxn ang="0">
                    <a:pos x="15" y="562"/>
                  </a:cxn>
                  <a:cxn ang="0">
                    <a:pos x="38" y="631"/>
                  </a:cxn>
                  <a:cxn ang="0">
                    <a:pos x="71" y="696"/>
                  </a:cxn>
                  <a:cxn ang="0">
                    <a:pos x="111" y="758"/>
                  </a:cxn>
                  <a:cxn ang="0">
                    <a:pos x="161" y="809"/>
                  </a:cxn>
                  <a:cxn ang="0">
                    <a:pos x="215" y="856"/>
                  </a:cxn>
                  <a:cxn ang="0">
                    <a:pos x="274" y="890"/>
                  </a:cxn>
                  <a:cxn ang="0">
                    <a:pos x="336" y="919"/>
                  </a:cxn>
                  <a:cxn ang="0">
                    <a:pos x="401" y="936"/>
                  </a:cxn>
                  <a:cxn ang="0">
                    <a:pos x="466" y="944"/>
                  </a:cxn>
                  <a:cxn ang="0">
                    <a:pos x="533" y="942"/>
                  </a:cxn>
                  <a:cxn ang="0">
                    <a:pos x="598" y="930"/>
                  </a:cxn>
                  <a:cxn ang="0">
                    <a:pos x="662" y="909"/>
                  </a:cxn>
                  <a:cxn ang="0">
                    <a:pos x="721" y="877"/>
                  </a:cxn>
                </a:cxnLst>
                <a:rect l="0" t="0" r="r" b="b"/>
                <a:pathLst>
                  <a:path w="917" h="944">
                    <a:moveTo>
                      <a:pt x="721" y="877"/>
                    </a:moveTo>
                    <a:lnTo>
                      <a:pt x="740" y="863"/>
                    </a:lnTo>
                    <a:lnTo>
                      <a:pt x="760" y="850"/>
                    </a:lnTo>
                    <a:lnTo>
                      <a:pt x="777" y="834"/>
                    </a:lnTo>
                    <a:lnTo>
                      <a:pt x="792" y="819"/>
                    </a:lnTo>
                    <a:lnTo>
                      <a:pt x="807" y="802"/>
                    </a:lnTo>
                    <a:lnTo>
                      <a:pt x="821" y="786"/>
                    </a:lnTo>
                    <a:lnTo>
                      <a:pt x="834" y="767"/>
                    </a:lnTo>
                    <a:lnTo>
                      <a:pt x="848" y="750"/>
                    </a:lnTo>
                    <a:lnTo>
                      <a:pt x="859" y="731"/>
                    </a:lnTo>
                    <a:lnTo>
                      <a:pt x="869" y="712"/>
                    </a:lnTo>
                    <a:lnTo>
                      <a:pt x="878" y="691"/>
                    </a:lnTo>
                    <a:lnTo>
                      <a:pt x="886" y="671"/>
                    </a:lnTo>
                    <a:lnTo>
                      <a:pt x="894" y="650"/>
                    </a:lnTo>
                    <a:lnTo>
                      <a:pt x="901" y="629"/>
                    </a:lnTo>
                    <a:lnTo>
                      <a:pt x="905" y="608"/>
                    </a:lnTo>
                    <a:lnTo>
                      <a:pt x="911" y="585"/>
                    </a:lnTo>
                    <a:lnTo>
                      <a:pt x="913" y="564"/>
                    </a:lnTo>
                    <a:lnTo>
                      <a:pt x="917" y="541"/>
                    </a:lnTo>
                    <a:lnTo>
                      <a:pt x="917" y="518"/>
                    </a:lnTo>
                    <a:lnTo>
                      <a:pt x="917" y="497"/>
                    </a:lnTo>
                    <a:lnTo>
                      <a:pt x="917" y="474"/>
                    </a:lnTo>
                    <a:lnTo>
                      <a:pt x="915" y="451"/>
                    </a:lnTo>
                    <a:lnTo>
                      <a:pt x="911" y="428"/>
                    </a:lnTo>
                    <a:lnTo>
                      <a:pt x="907" y="405"/>
                    </a:lnTo>
                    <a:lnTo>
                      <a:pt x="901" y="382"/>
                    </a:lnTo>
                    <a:lnTo>
                      <a:pt x="896" y="361"/>
                    </a:lnTo>
                    <a:lnTo>
                      <a:pt x="888" y="337"/>
                    </a:lnTo>
                    <a:lnTo>
                      <a:pt x="880" y="314"/>
                    </a:lnTo>
                    <a:lnTo>
                      <a:pt x="871" y="293"/>
                    </a:lnTo>
                    <a:lnTo>
                      <a:pt x="859" y="270"/>
                    </a:lnTo>
                    <a:lnTo>
                      <a:pt x="848" y="249"/>
                    </a:lnTo>
                    <a:lnTo>
                      <a:pt x="834" y="228"/>
                    </a:lnTo>
                    <a:lnTo>
                      <a:pt x="821" y="207"/>
                    </a:lnTo>
                    <a:lnTo>
                      <a:pt x="806" y="188"/>
                    </a:lnTo>
                    <a:lnTo>
                      <a:pt x="790" y="169"/>
                    </a:lnTo>
                    <a:lnTo>
                      <a:pt x="775" y="151"/>
                    </a:lnTo>
                    <a:lnTo>
                      <a:pt x="758" y="134"/>
                    </a:lnTo>
                    <a:lnTo>
                      <a:pt x="740" y="119"/>
                    </a:lnTo>
                    <a:lnTo>
                      <a:pt x="721" y="103"/>
                    </a:lnTo>
                    <a:lnTo>
                      <a:pt x="702" y="90"/>
                    </a:lnTo>
                    <a:lnTo>
                      <a:pt x="683" y="77"/>
                    </a:lnTo>
                    <a:lnTo>
                      <a:pt x="664" y="65"/>
                    </a:lnTo>
                    <a:lnTo>
                      <a:pt x="644" y="54"/>
                    </a:lnTo>
                    <a:lnTo>
                      <a:pt x="623" y="44"/>
                    </a:lnTo>
                    <a:lnTo>
                      <a:pt x="602" y="34"/>
                    </a:lnTo>
                    <a:lnTo>
                      <a:pt x="581" y="27"/>
                    </a:lnTo>
                    <a:lnTo>
                      <a:pt x="560" y="19"/>
                    </a:lnTo>
                    <a:lnTo>
                      <a:pt x="539" y="13"/>
                    </a:lnTo>
                    <a:lnTo>
                      <a:pt x="518" y="9"/>
                    </a:lnTo>
                    <a:lnTo>
                      <a:pt x="495" y="6"/>
                    </a:lnTo>
                    <a:lnTo>
                      <a:pt x="474" y="2"/>
                    </a:lnTo>
                    <a:lnTo>
                      <a:pt x="451" y="0"/>
                    </a:lnTo>
                    <a:lnTo>
                      <a:pt x="430" y="0"/>
                    </a:lnTo>
                    <a:lnTo>
                      <a:pt x="407" y="0"/>
                    </a:lnTo>
                    <a:lnTo>
                      <a:pt x="385" y="2"/>
                    </a:lnTo>
                    <a:lnTo>
                      <a:pt x="362" y="6"/>
                    </a:lnTo>
                    <a:lnTo>
                      <a:pt x="341" y="9"/>
                    </a:lnTo>
                    <a:lnTo>
                      <a:pt x="320" y="13"/>
                    </a:lnTo>
                    <a:lnTo>
                      <a:pt x="299" y="21"/>
                    </a:lnTo>
                    <a:lnTo>
                      <a:pt x="278" y="27"/>
                    </a:lnTo>
                    <a:lnTo>
                      <a:pt x="257" y="36"/>
                    </a:lnTo>
                    <a:lnTo>
                      <a:pt x="236" y="46"/>
                    </a:lnTo>
                    <a:lnTo>
                      <a:pt x="217" y="55"/>
                    </a:lnTo>
                    <a:lnTo>
                      <a:pt x="195" y="69"/>
                    </a:lnTo>
                    <a:lnTo>
                      <a:pt x="176" y="82"/>
                    </a:lnTo>
                    <a:lnTo>
                      <a:pt x="159" y="96"/>
                    </a:lnTo>
                    <a:lnTo>
                      <a:pt x="142" y="111"/>
                    </a:lnTo>
                    <a:lnTo>
                      <a:pt x="126" y="126"/>
                    </a:lnTo>
                    <a:lnTo>
                      <a:pt x="111" y="142"/>
                    </a:lnTo>
                    <a:lnTo>
                      <a:pt x="96" y="159"/>
                    </a:lnTo>
                    <a:lnTo>
                      <a:pt x="82" y="176"/>
                    </a:lnTo>
                    <a:lnTo>
                      <a:pt x="71" y="196"/>
                    </a:lnTo>
                    <a:lnTo>
                      <a:pt x="59" y="215"/>
                    </a:lnTo>
                    <a:lnTo>
                      <a:pt x="48" y="234"/>
                    </a:lnTo>
                    <a:lnTo>
                      <a:pt x="38" y="253"/>
                    </a:lnTo>
                    <a:lnTo>
                      <a:pt x="30" y="274"/>
                    </a:lnTo>
                    <a:lnTo>
                      <a:pt x="23" y="295"/>
                    </a:lnTo>
                    <a:lnTo>
                      <a:pt x="17" y="316"/>
                    </a:lnTo>
                    <a:lnTo>
                      <a:pt x="11" y="337"/>
                    </a:lnTo>
                    <a:lnTo>
                      <a:pt x="7" y="359"/>
                    </a:lnTo>
                    <a:lnTo>
                      <a:pt x="4" y="382"/>
                    </a:lnTo>
                    <a:lnTo>
                      <a:pt x="2" y="405"/>
                    </a:lnTo>
                    <a:lnTo>
                      <a:pt x="0" y="426"/>
                    </a:lnTo>
                    <a:lnTo>
                      <a:pt x="0" y="449"/>
                    </a:lnTo>
                    <a:lnTo>
                      <a:pt x="2" y="472"/>
                    </a:lnTo>
                    <a:lnTo>
                      <a:pt x="4" y="495"/>
                    </a:lnTo>
                    <a:lnTo>
                      <a:pt x="6" y="518"/>
                    </a:lnTo>
                    <a:lnTo>
                      <a:pt x="11" y="541"/>
                    </a:lnTo>
                    <a:lnTo>
                      <a:pt x="15" y="562"/>
                    </a:lnTo>
                    <a:lnTo>
                      <a:pt x="23" y="585"/>
                    </a:lnTo>
                    <a:lnTo>
                      <a:pt x="29" y="608"/>
                    </a:lnTo>
                    <a:lnTo>
                      <a:pt x="38" y="631"/>
                    </a:lnTo>
                    <a:lnTo>
                      <a:pt x="48" y="652"/>
                    </a:lnTo>
                    <a:lnTo>
                      <a:pt x="57" y="673"/>
                    </a:lnTo>
                    <a:lnTo>
                      <a:pt x="71" y="696"/>
                    </a:lnTo>
                    <a:lnTo>
                      <a:pt x="82" y="717"/>
                    </a:lnTo>
                    <a:lnTo>
                      <a:pt x="98" y="737"/>
                    </a:lnTo>
                    <a:lnTo>
                      <a:pt x="111" y="758"/>
                    </a:lnTo>
                    <a:lnTo>
                      <a:pt x="128" y="775"/>
                    </a:lnTo>
                    <a:lnTo>
                      <a:pt x="144" y="792"/>
                    </a:lnTo>
                    <a:lnTo>
                      <a:pt x="161" y="809"/>
                    </a:lnTo>
                    <a:lnTo>
                      <a:pt x="178" y="827"/>
                    </a:lnTo>
                    <a:lnTo>
                      <a:pt x="195" y="840"/>
                    </a:lnTo>
                    <a:lnTo>
                      <a:pt x="215" y="856"/>
                    </a:lnTo>
                    <a:lnTo>
                      <a:pt x="234" y="867"/>
                    </a:lnTo>
                    <a:lnTo>
                      <a:pt x="253" y="880"/>
                    </a:lnTo>
                    <a:lnTo>
                      <a:pt x="274" y="890"/>
                    </a:lnTo>
                    <a:lnTo>
                      <a:pt x="295" y="902"/>
                    </a:lnTo>
                    <a:lnTo>
                      <a:pt x="314" y="909"/>
                    </a:lnTo>
                    <a:lnTo>
                      <a:pt x="336" y="919"/>
                    </a:lnTo>
                    <a:lnTo>
                      <a:pt x="357" y="925"/>
                    </a:lnTo>
                    <a:lnTo>
                      <a:pt x="380" y="930"/>
                    </a:lnTo>
                    <a:lnTo>
                      <a:pt x="401" y="936"/>
                    </a:lnTo>
                    <a:lnTo>
                      <a:pt x="422" y="940"/>
                    </a:lnTo>
                    <a:lnTo>
                      <a:pt x="445" y="942"/>
                    </a:lnTo>
                    <a:lnTo>
                      <a:pt x="466" y="944"/>
                    </a:lnTo>
                    <a:lnTo>
                      <a:pt x="489" y="944"/>
                    </a:lnTo>
                    <a:lnTo>
                      <a:pt x="510" y="944"/>
                    </a:lnTo>
                    <a:lnTo>
                      <a:pt x="533" y="942"/>
                    </a:lnTo>
                    <a:lnTo>
                      <a:pt x="554" y="940"/>
                    </a:lnTo>
                    <a:lnTo>
                      <a:pt x="577" y="936"/>
                    </a:lnTo>
                    <a:lnTo>
                      <a:pt x="598" y="930"/>
                    </a:lnTo>
                    <a:lnTo>
                      <a:pt x="619" y="925"/>
                    </a:lnTo>
                    <a:lnTo>
                      <a:pt x="641" y="917"/>
                    </a:lnTo>
                    <a:lnTo>
                      <a:pt x="662" y="909"/>
                    </a:lnTo>
                    <a:lnTo>
                      <a:pt x="683" y="900"/>
                    </a:lnTo>
                    <a:lnTo>
                      <a:pt x="702" y="888"/>
                    </a:lnTo>
                    <a:lnTo>
                      <a:pt x="721" y="877"/>
                    </a:lnTo>
                    <a:close/>
                  </a:path>
                </a:pathLst>
              </a:custGeom>
              <a:solidFill>
                <a:srgbClr val="404040"/>
              </a:solidFill>
              <a:ln w="9525">
                <a:noFill/>
                <a:round/>
                <a:headEnd/>
                <a:tailEnd/>
              </a:ln>
            </p:spPr>
            <p:txBody>
              <a:bodyPr/>
              <a:lstStyle/>
              <a:p>
                <a:endParaRPr lang="es-CO"/>
              </a:p>
            </p:txBody>
          </p:sp>
          <p:sp>
            <p:nvSpPr>
              <p:cNvPr id="110767" name="Freeform 175"/>
              <p:cNvSpPr>
                <a:spLocks/>
              </p:cNvSpPr>
              <p:nvPr/>
            </p:nvSpPr>
            <p:spPr bwMode="auto">
              <a:xfrm>
                <a:off x="1996" y="3199"/>
                <a:ext cx="208" cy="658"/>
              </a:xfrm>
              <a:custGeom>
                <a:avLst/>
                <a:gdLst/>
                <a:ahLst/>
                <a:cxnLst>
                  <a:cxn ang="0">
                    <a:pos x="125" y="29"/>
                  </a:cxn>
                  <a:cxn ang="0">
                    <a:pos x="148" y="71"/>
                  </a:cxn>
                  <a:cxn ang="0">
                    <a:pos x="165" y="115"/>
                  </a:cxn>
                  <a:cxn ang="0">
                    <a:pos x="179" y="160"/>
                  </a:cxn>
                  <a:cxn ang="0">
                    <a:pos x="188" y="206"/>
                  </a:cxn>
                  <a:cxn ang="0">
                    <a:pos x="192" y="250"/>
                  </a:cxn>
                  <a:cxn ang="0">
                    <a:pos x="194" y="294"/>
                  </a:cxn>
                  <a:cxn ang="0">
                    <a:pos x="190" y="338"/>
                  </a:cxn>
                  <a:cxn ang="0">
                    <a:pos x="183" y="382"/>
                  </a:cxn>
                  <a:cxn ang="0">
                    <a:pos x="171" y="424"/>
                  </a:cxn>
                  <a:cxn ang="0">
                    <a:pos x="156" y="465"/>
                  </a:cxn>
                  <a:cxn ang="0">
                    <a:pos x="137" y="503"/>
                  </a:cxn>
                  <a:cxn ang="0">
                    <a:pos x="114" y="539"/>
                  </a:cxn>
                  <a:cxn ang="0">
                    <a:pos x="85" y="574"/>
                  </a:cxn>
                  <a:cxn ang="0">
                    <a:pos x="54" y="605"/>
                  </a:cxn>
                  <a:cxn ang="0">
                    <a:pos x="19" y="633"/>
                  </a:cxn>
                  <a:cxn ang="0">
                    <a:pos x="8" y="658"/>
                  </a:cxn>
                  <a:cxn ang="0">
                    <a:pos x="46" y="630"/>
                  </a:cxn>
                  <a:cxn ang="0">
                    <a:pos x="79" y="599"/>
                  </a:cxn>
                  <a:cxn ang="0">
                    <a:pos x="110" y="566"/>
                  </a:cxn>
                  <a:cxn ang="0">
                    <a:pos x="137" y="530"/>
                  </a:cxn>
                  <a:cxn ang="0">
                    <a:pos x="158" y="490"/>
                  </a:cxn>
                  <a:cxn ang="0">
                    <a:pos x="177" y="449"/>
                  </a:cxn>
                  <a:cxn ang="0">
                    <a:pos x="190" y="407"/>
                  </a:cxn>
                  <a:cxn ang="0">
                    <a:pos x="200" y="363"/>
                  </a:cxn>
                  <a:cxn ang="0">
                    <a:pos x="206" y="317"/>
                  </a:cxn>
                  <a:cxn ang="0">
                    <a:pos x="208" y="273"/>
                  </a:cxn>
                  <a:cxn ang="0">
                    <a:pos x="204" y="227"/>
                  </a:cxn>
                  <a:cxn ang="0">
                    <a:pos x="196" y="179"/>
                  </a:cxn>
                  <a:cxn ang="0">
                    <a:pos x="184" y="135"/>
                  </a:cxn>
                  <a:cxn ang="0">
                    <a:pos x="169" y="89"/>
                  </a:cxn>
                  <a:cxn ang="0">
                    <a:pos x="148" y="44"/>
                  </a:cxn>
                  <a:cxn ang="0">
                    <a:pos x="123" y="0"/>
                  </a:cxn>
                </a:cxnLst>
                <a:rect l="0" t="0" r="r" b="b"/>
                <a:pathLst>
                  <a:path w="208" h="658">
                    <a:moveTo>
                      <a:pt x="112" y="8"/>
                    </a:moveTo>
                    <a:lnTo>
                      <a:pt x="125" y="29"/>
                    </a:lnTo>
                    <a:lnTo>
                      <a:pt x="137" y="50"/>
                    </a:lnTo>
                    <a:lnTo>
                      <a:pt x="148" y="71"/>
                    </a:lnTo>
                    <a:lnTo>
                      <a:pt x="158" y="92"/>
                    </a:lnTo>
                    <a:lnTo>
                      <a:pt x="165" y="115"/>
                    </a:lnTo>
                    <a:lnTo>
                      <a:pt x="173" y="138"/>
                    </a:lnTo>
                    <a:lnTo>
                      <a:pt x="179" y="160"/>
                    </a:lnTo>
                    <a:lnTo>
                      <a:pt x="184" y="183"/>
                    </a:lnTo>
                    <a:lnTo>
                      <a:pt x="188" y="206"/>
                    </a:lnTo>
                    <a:lnTo>
                      <a:pt x="190" y="227"/>
                    </a:lnTo>
                    <a:lnTo>
                      <a:pt x="192" y="250"/>
                    </a:lnTo>
                    <a:lnTo>
                      <a:pt x="194" y="273"/>
                    </a:lnTo>
                    <a:lnTo>
                      <a:pt x="194" y="294"/>
                    </a:lnTo>
                    <a:lnTo>
                      <a:pt x="192" y="317"/>
                    </a:lnTo>
                    <a:lnTo>
                      <a:pt x="190" y="338"/>
                    </a:lnTo>
                    <a:lnTo>
                      <a:pt x="186" y="361"/>
                    </a:lnTo>
                    <a:lnTo>
                      <a:pt x="183" y="382"/>
                    </a:lnTo>
                    <a:lnTo>
                      <a:pt x="177" y="403"/>
                    </a:lnTo>
                    <a:lnTo>
                      <a:pt x="171" y="424"/>
                    </a:lnTo>
                    <a:lnTo>
                      <a:pt x="163" y="445"/>
                    </a:lnTo>
                    <a:lnTo>
                      <a:pt x="156" y="465"/>
                    </a:lnTo>
                    <a:lnTo>
                      <a:pt x="146" y="484"/>
                    </a:lnTo>
                    <a:lnTo>
                      <a:pt x="137" y="503"/>
                    </a:lnTo>
                    <a:lnTo>
                      <a:pt x="125" y="522"/>
                    </a:lnTo>
                    <a:lnTo>
                      <a:pt x="114" y="539"/>
                    </a:lnTo>
                    <a:lnTo>
                      <a:pt x="100" y="557"/>
                    </a:lnTo>
                    <a:lnTo>
                      <a:pt x="85" y="574"/>
                    </a:lnTo>
                    <a:lnTo>
                      <a:pt x="71" y="591"/>
                    </a:lnTo>
                    <a:lnTo>
                      <a:pt x="54" y="605"/>
                    </a:lnTo>
                    <a:lnTo>
                      <a:pt x="37" y="620"/>
                    </a:lnTo>
                    <a:lnTo>
                      <a:pt x="19" y="633"/>
                    </a:lnTo>
                    <a:lnTo>
                      <a:pt x="0" y="647"/>
                    </a:lnTo>
                    <a:lnTo>
                      <a:pt x="8" y="658"/>
                    </a:lnTo>
                    <a:lnTo>
                      <a:pt x="27" y="645"/>
                    </a:lnTo>
                    <a:lnTo>
                      <a:pt x="46" y="630"/>
                    </a:lnTo>
                    <a:lnTo>
                      <a:pt x="64" y="616"/>
                    </a:lnTo>
                    <a:lnTo>
                      <a:pt x="79" y="599"/>
                    </a:lnTo>
                    <a:lnTo>
                      <a:pt x="94" y="584"/>
                    </a:lnTo>
                    <a:lnTo>
                      <a:pt x="110" y="566"/>
                    </a:lnTo>
                    <a:lnTo>
                      <a:pt x="123" y="547"/>
                    </a:lnTo>
                    <a:lnTo>
                      <a:pt x="137" y="530"/>
                    </a:lnTo>
                    <a:lnTo>
                      <a:pt x="148" y="511"/>
                    </a:lnTo>
                    <a:lnTo>
                      <a:pt x="158" y="490"/>
                    </a:lnTo>
                    <a:lnTo>
                      <a:pt x="167" y="470"/>
                    </a:lnTo>
                    <a:lnTo>
                      <a:pt x="177" y="449"/>
                    </a:lnTo>
                    <a:lnTo>
                      <a:pt x="184" y="428"/>
                    </a:lnTo>
                    <a:lnTo>
                      <a:pt x="190" y="407"/>
                    </a:lnTo>
                    <a:lnTo>
                      <a:pt x="196" y="384"/>
                    </a:lnTo>
                    <a:lnTo>
                      <a:pt x="200" y="363"/>
                    </a:lnTo>
                    <a:lnTo>
                      <a:pt x="204" y="340"/>
                    </a:lnTo>
                    <a:lnTo>
                      <a:pt x="206" y="317"/>
                    </a:lnTo>
                    <a:lnTo>
                      <a:pt x="208" y="296"/>
                    </a:lnTo>
                    <a:lnTo>
                      <a:pt x="208" y="273"/>
                    </a:lnTo>
                    <a:lnTo>
                      <a:pt x="206" y="250"/>
                    </a:lnTo>
                    <a:lnTo>
                      <a:pt x="204" y="227"/>
                    </a:lnTo>
                    <a:lnTo>
                      <a:pt x="202" y="202"/>
                    </a:lnTo>
                    <a:lnTo>
                      <a:pt x="196" y="179"/>
                    </a:lnTo>
                    <a:lnTo>
                      <a:pt x="192" y="156"/>
                    </a:lnTo>
                    <a:lnTo>
                      <a:pt x="184" y="135"/>
                    </a:lnTo>
                    <a:lnTo>
                      <a:pt x="177" y="112"/>
                    </a:lnTo>
                    <a:lnTo>
                      <a:pt x="169" y="89"/>
                    </a:lnTo>
                    <a:lnTo>
                      <a:pt x="160" y="66"/>
                    </a:lnTo>
                    <a:lnTo>
                      <a:pt x="148" y="44"/>
                    </a:lnTo>
                    <a:lnTo>
                      <a:pt x="137" y="21"/>
                    </a:lnTo>
                    <a:lnTo>
                      <a:pt x="123" y="0"/>
                    </a:lnTo>
                    <a:lnTo>
                      <a:pt x="112" y="8"/>
                    </a:lnTo>
                    <a:close/>
                  </a:path>
                </a:pathLst>
              </a:custGeom>
              <a:solidFill>
                <a:srgbClr val="000000"/>
              </a:solidFill>
              <a:ln w="9525">
                <a:noFill/>
                <a:round/>
                <a:headEnd/>
                <a:tailEnd/>
              </a:ln>
            </p:spPr>
            <p:txBody>
              <a:bodyPr/>
              <a:lstStyle/>
              <a:p>
                <a:endParaRPr lang="es-CO"/>
              </a:p>
            </p:txBody>
          </p:sp>
          <p:sp>
            <p:nvSpPr>
              <p:cNvPr id="110768" name="Freeform 176"/>
              <p:cNvSpPr>
                <a:spLocks/>
              </p:cNvSpPr>
              <p:nvPr/>
            </p:nvSpPr>
            <p:spPr bwMode="auto">
              <a:xfrm>
                <a:off x="1471" y="2969"/>
                <a:ext cx="648" cy="238"/>
              </a:xfrm>
              <a:custGeom>
                <a:avLst/>
                <a:gdLst/>
                <a:ahLst/>
                <a:cxnLst>
                  <a:cxn ang="0">
                    <a:pos x="26" y="67"/>
                  </a:cxn>
                  <a:cxn ang="0">
                    <a:pos x="67" y="48"/>
                  </a:cxn>
                  <a:cxn ang="0">
                    <a:pos x="109" y="33"/>
                  </a:cxn>
                  <a:cxn ang="0">
                    <a:pos x="151" y="21"/>
                  </a:cxn>
                  <a:cxn ang="0">
                    <a:pos x="193" y="15"/>
                  </a:cxn>
                  <a:cxn ang="0">
                    <a:pos x="238" y="14"/>
                  </a:cxn>
                  <a:cxn ang="0">
                    <a:pos x="280" y="15"/>
                  </a:cxn>
                  <a:cxn ang="0">
                    <a:pos x="324" y="21"/>
                  </a:cxn>
                  <a:cxn ang="0">
                    <a:pos x="366" y="33"/>
                  </a:cxn>
                  <a:cxn ang="0">
                    <a:pos x="408" y="46"/>
                  </a:cxn>
                  <a:cxn ang="0">
                    <a:pos x="449" y="65"/>
                  </a:cxn>
                  <a:cxn ang="0">
                    <a:pos x="489" y="88"/>
                  </a:cxn>
                  <a:cxn ang="0">
                    <a:pos x="525" y="115"/>
                  </a:cxn>
                  <a:cxn ang="0">
                    <a:pos x="560" y="146"/>
                  </a:cxn>
                  <a:cxn ang="0">
                    <a:pos x="592" y="180"/>
                  </a:cxn>
                  <a:cxn ang="0">
                    <a:pos x="623" y="217"/>
                  </a:cxn>
                  <a:cxn ang="0">
                    <a:pos x="648" y="230"/>
                  </a:cxn>
                  <a:cxn ang="0">
                    <a:pos x="619" y="190"/>
                  </a:cxn>
                  <a:cxn ang="0">
                    <a:pos x="587" y="154"/>
                  </a:cxn>
                  <a:cxn ang="0">
                    <a:pos x="552" y="121"/>
                  </a:cxn>
                  <a:cxn ang="0">
                    <a:pos x="514" y="90"/>
                  </a:cxn>
                  <a:cxn ang="0">
                    <a:pos x="475" y="65"/>
                  </a:cxn>
                  <a:cxn ang="0">
                    <a:pos x="435" y="44"/>
                  </a:cxn>
                  <a:cxn ang="0">
                    <a:pos x="391" y="27"/>
                  </a:cxn>
                  <a:cxn ang="0">
                    <a:pos x="349" y="14"/>
                  </a:cxn>
                  <a:cxn ang="0">
                    <a:pos x="305" y="4"/>
                  </a:cxn>
                  <a:cxn ang="0">
                    <a:pos x="259" y="0"/>
                  </a:cxn>
                  <a:cxn ang="0">
                    <a:pos x="215" y="0"/>
                  </a:cxn>
                  <a:cxn ang="0">
                    <a:pos x="170" y="4"/>
                  </a:cxn>
                  <a:cxn ang="0">
                    <a:pos x="126" y="14"/>
                  </a:cxn>
                  <a:cxn ang="0">
                    <a:pos x="82" y="27"/>
                  </a:cxn>
                  <a:cxn ang="0">
                    <a:pos x="40" y="46"/>
                  </a:cxn>
                  <a:cxn ang="0">
                    <a:pos x="0" y="69"/>
                  </a:cxn>
                </a:cxnLst>
                <a:rect l="0" t="0" r="r" b="b"/>
                <a:pathLst>
                  <a:path w="648" h="238">
                    <a:moveTo>
                      <a:pt x="7" y="81"/>
                    </a:moveTo>
                    <a:lnTo>
                      <a:pt x="26" y="67"/>
                    </a:lnTo>
                    <a:lnTo>
                      <a:pt x="48" y="58"/>
                    </a:lnTo>
                    <a:lnTo>
                      <a:pt x="67" y="48"/>
                    </a:lnTo>
                    <a:lnTo>
                      <a:pt x="88" y="40"/>
                    </a:lnTo>
                    <a:lnTo>
                      <a:pt x="109" y="33"/>
                    </a:lnTo>
                    <a:lnTo>
                      <a:pt x="130" y="27"/>
                    </a:lnTo>
                    <a:lnTo>
                      <a:pt x="151" y="21"/>
                    </a:lnTo>
                    <a:lnTo>
                      <a:pt x="172" y="17"/>
                    </a:lnTo>
                    <a:lnTo>
                      <a:pt x="193" y="15"/>
                    </a:lnTo>
                    <a:lnTo>
                      <a:pt x="215" y="14"/>
                    </a:lnTo>
                    <a:lnTo>
                      <a:pt x="238" y="14"/>
                    </a:lnTo>
                    <a:lnTo>
                      <a:pt x="259" y="14"/>
                    </a:lnTo>
                    <a:lnTo>
                      <a:pt x="280" y="15"/>
                    </a:lnTo>
                    <a:lnTo>
                      <a:pt x="303" y="17"/>
                    </a:lnTo>
                    <a:lnTo>
                      <a:pt x="324" y="21"/>
                    </a:lnTo>
                    <a:lnTo>
                      <a:pt x="345" y="27"/>
                    </a:lnTo>
                    <a:lnTo>
                      <a:pt x="366" y="33"/>
                    </a:lnTo>
                    <a:lnTo>
                      <a:pt x="387" y="38"/>
                    </a:lnTo>
                    <a:lnTo>
                      <a:pt x="408" y="46"/>
                    </a:lnTo>
                    <a:lnTo>
                      <a:pt x="429" y="56"/>
                    </a:lnTo>
                    <a:lnTo>
                      <a:pt x="449" y="65"/>
                    </a:lnTo>
                    <a:lnTo>
                      <a:pt x="468" y="77"/>
                    </a:lnTo>
                    <a:lnTo>
                      <a:pt x="489" y="88"/>
                    </a:lnTo>
                    <a:lnTo>
                      <a:pt x="506" y="102"/>
                    </a:lnTo>
                    <a:lnTo>
                      <a:pt x="525" y="115"/>
                    </a:lnTo>
                    <a:lnTo>
                      <a:pt x="543" y="131"/>
                    </a:lnTo>
                    <a:lnTo>
                      <a:pt x="560" y="146"/>
                    </a:lnTo>
                    <a:lnTo>
                      <a:pt x="577" y="163"/>
                    </a:lnTo>
                    <a:lnTo>
                      <a:pt x="592" y="180"/>
                    </a:lnTo>
                    <a:lnTo>
                      <a:pt x="608" y="198"/>
                    </a:lnTo>
                    <a:lnTo>
                      <a:pt x="623" y="217"/>
                    </a:lnTo>
                    <a:lnTo>
                      <a:pt x="637" y="238"/>
                    </a:lnTo>
                    <a:lnTo>
                      <a:pt x="648" y="230"/>
                    </a:lnTo>
                    <a:lnTo>
                      <a:pt x="635" y="209"/>
                    </a:lnTo>
                    <a:lnTo>
                      <a:pt x="619" y="190"/>
                    </a:lnTo>
                    <a:lnTo>
                      <a:pt x="604" y="171"/>
                    </a:lnTo>
                    <a:lnTo>
                      <a:pt x="587" y="154"/>
                    </a:lnTo>
                    <a:lnTo>
                      <a:pt x="569" y="136"/>
                    </a:lnTo>
                    <a:lnTo>
                      <a:pt x="552" y="121"/>
                    </a:lnTo>
                    <a:lnTo>
                      <a:pt x="533" y="106"/>
                    </a:lnTo>
                    <a:lnTo>
                      <a:pt x="514" y="90"/>
                    </a:lnTo>
                    <a:lnTo>
                      <a:pt x="495" y="77"/>
                    </a:lnTo>
                    <a:lnTo>
                      <a:pt x="475" y="65"/>
                    </a:lnTo>
                    <a:lnTo>
                      <a:pt x="454" y="54"/>
                    </a:lnTo>
                    <a:lnTo>
                      <a:pt x="435" y="44"/>
                    </a:lnTo>
                    <a:lnTo>
                      <a:pt x="414" y="35"/>
                    </a:lnTo>
                    <a:lnTo>
                      <a:pt x="391" y="27"/>
                    </a:lnTo>
                    <a:lnTo>
                      <a:pt x="370" y="19"/>
                    </a:lnTo>
                    <a:lnTo>
                      <a:pt x="349" y="14"/>
                    </a:lnTo>
                    <a:lnTo>
                      <a:pt x="326" y="8"/>
                    </a:lnTo>
                    <a:lnTo>
                      <a:pt x="305" y="4"/>
                    </a:lnTo>
                    <a:lnTo>
                      <a:pt x="282" y="2"/>
                    </a:lnTo>
                    <a:lnTo>
                      <a:pt x="259" y="0"/>
                    </a:lnTo>
                    <a:lnTo>
                      <a:pt x="238" y="0"/>
                    </a:lnTo>
                    <a:lnTo>
                      <a:pt x="215" y="0"/>
                    </a:lnTo>
                    <a:lnTo>
                      <a:pt x="191" y="2"/>
                    </a:lnTo>
                    <a:lnTo>
                      <a:pt x="170" y="4"/>
                    </a:lnTo>
                    <a:lnTo>
                      <a:pt x="147" y="8"/>
                    </a:lnTo>
                    <a:lnTo>
                      <a:pt x="126" y="14"/>
                    </a:lnTo>
                    <a:lnTo>
                      <a:pt x="103" y="19"/>
                    </a:lnTo>
                    <a:lnTo>
                      <a:pt x="82" y="27"/>
                    </a:lnTo>
                    <a:lnTo>
                      <a:pt x="61" y="37"/>
                    </a:lnTo>
                    <a:lnTo>
                      <a:pt x="40" y="46"/>
                    </a:lnTo>
                    <a:lnTo>
                      <a:pt x="21" y="56"/>
                    </a:lnTo>
                    <a:lnTo>
                      <a:pt x="0" y="69"/>
                    </a:lnTo>
                    <a:lnTo>
                      <a:pt x="7" y="81"/>
                    </a:lnTo>
                    <a:close/>
                  </a:path>
                </a:pathLst>
              </a:custGeom>
              <a:solidFill>
                <a:srgbClr val="000000"/>
              </a:solidFill>
              <a:ln w="9525">
                <a:noFill/>
                <a:round/>
                <a:headEnd/>
                <a:tailEnd/>
              </a:ln>
            </p:spPr>
            <p:txBody>
              <a:bodyPr/>
              <a:lstStyle/>
              <a:p>
                <a:endParaRPr lang="es-CO"/>
              </a:p>
            </p:txBody>
          </p:sp>
          <p:sp>
            <p:nvSpPr>
              <p:cNvPr id="110769" name="Freeform 177"/>
              <p:cNvSpPr>
                <a:spLocks/>
              </p:cNvSpPr>
              <p:nvPr/>
            </p:nvSpPr>
            <p:spPr bwMode="auto">
              <a:xfrm>
                <a:off x="1273" y="3038"/>
                <a:ext cx="205" cy="658"/>
              </a:xfrm>
              <a:custGeom>
                <a:avLst/>
                <a:gdLst/>
                <a:ahLst/>
                <a:cxnLst>
                  <a:cxn ang="0">
                    <a:pos x="83" y="629"/>
                  </a:cxn>
                  <a:cxn ang="0">
                    <a:pos x="60" y="587"/>
                  </a:cxn>
                  <a:cxn ang="0">
                    <a:pos x="42" y="543"/>
                  </a:cxn>
                  <a:cxn ang="0">
                    <a:pos x="29" y="499"/>
                  </a:cxn>
                  <a:cxn ang="0">
                    <a:pos x="19" y="453"/>
                  </a:cxn>
                  <a:cxn ang="0">
                    <a:pos x="13" y="409"/>
                  </a:cxn>
                  <a:cxn ang="0">
                    <a:pos x="13" y="363"/>
                  </a:cxn>
                  <a:cxn ang="0">
                    <a:pos x="17" y="319"/>
                  </a:cxn>
                  <a:cxn ang="0">
                    <a:pos x="23" y="276"/>
                  </a:cxn>
                  <a:cxn ang="0">
                    <a:pos x="36" y="234"/>
                  </a:cxn>
                  <a:cxn ang="0">
                    <a:pos x="52" y="194"/>
                  </a:cxn>
                  <a:cxn ang="0">
                    <a:pos x="71" y="154"/>
                  </a:cxn>
                  <a:cxn ang="0">
                    <a:pos x="94" y="117"/>
                  </a:cxn>
                  <a:cxn ang="0">
                    <a:pos x="121" y="83"/>
                  </a:cxn>
                  <a:cxn ang="0">
                    <a:pos x="152" y="52"/>
                  </a:cxn>
                  <a:cxn ang="0">
                    <a:pos x="186" y="23"/>
                  </a:cxn>
                  <a:cxn ang="0">
                    <a:pos x="198" y="0"/>
                  </a:cxn>
                  <a:cxn ang="0">
                    <a:pos x="161" y="27"/>
                  </a:cxn>
                  <a:cxn ang="0">
                    <a:pos x="127" y="58"/>
                  </a:cxn>
                  <a:cxn ang="0">
                    <a:pos x="96" y="92"/>
                  </a:cxn>
                  <a:cxn ang="0">
                    <a:pos x="71" y="129"/>
                  </a:cxn>
                  <a:cxn ang="0">
                    <a:pos x="48" y="167"/>
                  </a:cxn>
                  <a:cxn ang="0">
                    <a:pos x="31" y="209"/>
                  </a:cxn>
                  <a:cxn ang="0">
                    <a:pos x="17" y="251"/>
                  </a:cxn>
                  <a:cxn ang="0">
                    <a:pos x="6" y="296"/>
                  </a:cxn>
                  <a:cxn ang="0">
                    <a:pos x="2" y="340"/>
                  </a:cxn>
                  <a:cxn ang="0">
                    <a:pos x="0" y="386"/>
                  </a:cxn>
                  <a:cxn ang="0">
                    <a:pos x="2" y="432"/>
                  </a:cxn>
                  <a:cxn ang="0">
                    <a:pos x="10" y="478"/>
                  </a:cxn>
                  <a:cxn ang="0">
                    <a:pos x="21" y="524"/>
                  </a:cxn>
                  <a:cxn ang="0">
                    <a:pos x="38" y="570"/>
                  </a:cxn>
                  <a:cxn ang="0">
                    <a:pos x="58" y="614"/>
                  </a:cxn>
                  <a:cxn ang="0">
                    <a:pos x="84" y="658"/>
                  </a:cxn>
                </a:cxnLst>
                <a:rect l="0" t="0" r="r" b="b"/>
                <a:pathLst>
                  <a:path w="205" h="658">
                    <a:moveTo>
                      <a:pt x="94" y="651"/>
                    </a:moveTo>
                    <a:lnTo>
                      <a:pt x="83" y="629"/>
                    </a:lnTo>
                    <a:lnTo>
                      <a:pt x="71" y="608"/>
                    </a:lnTo>
                    <a:lnTo>
                      <a:pt x="60" y="587"/>
                    </a:lnTo>
                    <a:lnTo>
                      <a:pt x="50" y="564"/>
                    </a:lnTo>
                    <a:lnTo>
                      <a:pt x="42" y="543"/>
                    </a:lnTo>
                    <a:lnTo>
                      <a:pt x="35" y="520"/>
                    </a:lnTo>
                    <a:lnTo>
                      <a:pt x="29" y="499"/>
                    </a:lnTo>
                    <a:lnTo>
                      <a:pt x="23" y="476"/>
                    </a:lnTo>
                    <a:lnTo>
                      <a:pt x="19" y="453"/>
                    </a:lnTo>
                    <a:lnTo>
                      <a:pt x="15" y="432"/>
                    </a:lnTo>
                    <a:lnTo>
                      <a:pt x="13" y="409"/>
                    </a:lnTo>
                    <a:lnTo>
                      <a:pt x="13" y="386"/>
                    </a:lnTo>
                    <a:lnTo>
                      <a:pt x="13" y="363"/>
                    </a:lnTo>
                    <a:lnTo>
                      <a:pt x="13" y="342"/>
                    </a:lnTo>
                    <a:lnTo>
                      <a:pt x="17" y="319"/>
                    </a:lnTo>
                    <a:lnTo>
                      <a:pt x="19" y="298"/>
                    </a:lnTo>
                    <a:lnTo>
                      <a:pt x="23" y="276"/>
                    </a:lnTo>
                    <a:lnTo>
                      <a:pt x="29" y="255"/>
                    </a:lnTo>
                    <a:lnTo>
                      <a:pt x="36" y="234"/>
                    </a:lnTo>
                    <a:lnTo>
                      <a:pt x="42" y="213"/>
                    </a:lnTo>
                    <a:lnTo>
                      <a:pt x="52" y="194"/>
                    </a:lnTo>
                    <a:lnTo>
                      <a:pt x="60" y="173"/>
                    </a:lnTo>
                    <a:lnTo>
                      <a:pt x="71" y="154"/>
                    </a:lnTo>
                    <a:lnTo>
                      <a:pt x="83" y="136"/>
                    </a:lnTo>
                    <a:lnTo>
                      <a:pt x="94" y="117"/>
                    </a:lnTo>
                    <a:lnTo>
                      <a:pt x="107" y="100"/>
                    </a:lnTo>
                    <a:lnTo>
                      <a:pt x="121" y="83"/>
                    </a:lnTo>
                    <a:lnTo>
                      <a:pt x="136" y="67"/>
                    </a:lnTo>
                    <a:lnTo>
                      <a:pt x="152" y="52"/>
                    </a:lnTo>
                    <a:lnTo>
                      <a:pt x="169" y="37"/>
                    </a:lnTo>
                    <a:lnTo>
                      <a:pt x="186" y="23"/>
                    </a:lnTo>
                    <a:lnTo>
                      <a:pt x="205" y="12"/>
                    </a:lnTo>
                    <a:lnTo>
                      <a:pt x="198" y="0"/>
                    </a:lnTo>
                    <a:lnTo>
                      <a:pt x="178" y="14"/>
                    </a:lnTo>
                    <a:lnTo>
                      <a:pt x="161" y="27"/>
                    </a:lnTo>
                    <a:lnTo>
                      <a:pt x="144" y="42"/>
                    </a:lnTo>
                    <a:lnTo>
                      <a:pt x="127" y="58"/>
                    </a:lnTo>
                    <a:lnTo>
                      <a:pt x="111" y="75"/>
                    </a:lnTo>
                    <a:lnTo>
                      <a:pt x="96" y="92"/>
                    </a:lnTo>
                    <a:lnTo>
                      <a:pt x="83" y="110"/>
                    </a:lnTo>
                    <a:lnTo>
                      <a:pt x="71" y="129"/>
                    </a:lnTo>
                    <a:lnTo>
                      <a:pt x="60" y="148"/>
                    </a:lnTo>
                    <a:lnTo>
                      <a:pt x="48" y="167"/>
                    </a:lnTo>
                    <a:lnTo>
                      <a:pt x="38" y="188"/>
                    </a:lnTo>
                    <a:lnTo>
                      <a:pt x="31" y="209"/>
                    </a:lnTo>
                    <a:lnTo>
                      <a:pt x="23" y="230"/>
                    </a:lnTo>
                    <a:lnTo>
                      <a:pt x="17" y="251"/>
                    </a:lnTo>
                    <a:lnTo>
                      <a:pt x="12" y="273"/>
                    </a:lnTo>
                    <a:lnTo>
                      <a:pt x="6" y="296"/>
                    </a:lnTo>
                    <a:lnTo>
                      <a:pt x="4" y="319"/>
                    </a:lnTo>
                    <a:lnTo>
                      <a:pt x="2" y="340"/>
                    </a:lnTo>
                    <a:lnTo>
                      <a:pt x="0" y="363"/>
                    </a:lnTo>
                    <a:lnTo>
                      <a:pt x="0" y="386"/>
                    </a:lnTo>
                    <a:lnTo>
                      <a:pt x="0" y="409"/>
                    </a:lnTo>
                    <a:lnTo>
                      <a:pt x="2" y="432"/>
                    </a:lnTo>
                    <a:lnTo>
                      <a:pt x="6" y="455"/>
                    </a:lnTo>
                    <a:lnTo>
                      <a:pt x="10" y="478"/>
                    </a:lnTo>
                    <a:lnTo>
                      <a:pt x="15" y="501"/>
                    </a:lnTo>
                    <a:lnTo>
                      <a:pt x="21" y="524"/>
                    </a:lnTo>
                    <a:lnTo>
                      <a:pt x="29" y="547"/>
                    </a:lnTo>
                    <a:lnTo>
                      <a:pt x="38" y="570"/>
                    </a:lnTo>
                    <a:lnTo>
                      <a:pt x="48" y="593"/>
                    </a:lnTo>
                    <a:lnTo>
                      <a:pt x="58" y="614"/>
                    </a:lnTo>
                    <a:lnTo>
                      <a:pt x="71" y="635"/>
                    </a:lnTo>
                    <a:lnTo>
                      <a:pt x="84" y="658"/>
                    </a:lnTo>
                    <a:lnTo>
                      <a:pt x="94" y="651"/>
                    </a:lnTo>
                    <a:close/>
                  </a:path>
                </a:pathLst>
              </a:custGeom>
              <a:solidFill>
                <a:srgbClr val="000000"/>
              </a:solidFill>
              <a:ln w="9525">
                <a:noFill/>
                <a:round/>
                <a:headEnd/>
                <a:tailEnd/>
              </a:ln>
            </p:spPr>
            <p:txBody>
              <a:bodyPr/>
              <a:lstStyle/>
              <a:p>
                <a:endParaRPr lang="es-CO"/>
              </a:p>
            </p:txBody>
          </p:sp>
          <p:sp>
            <p:nvSpPr>
              <p:cNvPr id="110770" name="Freeform 178"/>
              <p:cNvSpPr>
                <a:spLocks/>
              </p:cNvSpPr>
              <p:nvPr/>
            </p:nvSpPr>
            <p:spPr bwMode="auto">
              <a:xfrm>
                <a:off x="1357" y="3689"/>
                <a:ext cx="647" cy="237"/>
              </a:xfrm>
              <a:custGeom>
                <a:avLst/>
                <a:gdLst/>
                <a:ahLst/>
                <a:cxnLst>
                  <a:cxn ang="0">
                    <a:pos x="620" y="168"/>
                  </a:cxn>
                  <a:cxn ang="0">
                    <a:pos x="582" y="189"/>
                  </a:cxn>
                  <a:cxn ang="0">
                    <a:pos x="540" y="205"/>
                  </a:cxn>
                  <a:cxn ang="0">
                    <a:pos x="497" y="216"/>
                  </a:cxn>
                  <a:cxn ang="0">
                    <a:pos x="455" y="222"/>
                  </a:cxn>
                  <a:cxn ang="0">
                    <a:pos x="411" y="224"/>
                  </a:cxn>
                  <a:cxn ang="0">
                    <a:pos x="367" y="222"/>
                  </a:cxn>
                  <a:cxn ang="0">
                    <a:pos x="325" y="214"/>
                  </a:cxn>
                  <a:cxn ang="0">
                    <a:pos x="281" y="205"/>
                  </a:cxn>
                  <a:cxn ang="0">
                    <a:pos x="240" y="189"/>
                  </a:cxn>
                  <a:cxn ang="0">
                    <a:pos x="198" y="170"/>
                  </a:cxn>
                  <a:cxn ang="0">
                    <a:pos x="160" y="147"/>
                  </a:cxn>
                  <a:cxn ang="0">
                    <a:pos x="123" y="122"/>
                  </a:cxn>
                  <a:cxn ang="0">
                    <a:pos x="87" y="92"/>
                  </a:cxn>
                  <a:cxn ang="0">
                    <a:pos x="54" y="57"/>
                  </a:cxn>
                  <a:cxn ang="0">
                    <a:pos x="25" y="19"/>
                  </a:cxn>
                  <a:cxn ang="0">
                    <a:pos x="0" y="7"/>
                  </a:cxn>
                  <a:cxn ang="0">
                    <a:pos x="29" y="47"/>
                  </a:cxn>
                  <a:cxn ang="0">
                    <a:pos x="62" y="84"/>
                  </a:cxn>
                  <a:cxn ang="0">
                    <a:pos x="96" y="117"/>
                  </a:cxn>
                  <a:cxn ang="0">
                    <a:pos x="133" y="145"/>
                  </a:cxn>
                  <a:cxn ang="0">
                    <a:pos x="173" y="172"/>
                  </a:cxn>
                  <a:cxn ang="0">
                    <a:pos x="213" y="193"/>
                  </a:cxn>
                  <a:cxn ang="0">
                    <a:pos x="256" y="211"/>
                  </a:cxn>
                  <a:cxn ang="0">
                    <a:pos x="300" y="224"/>
                  </a:cxn>
                  <a:cxn ang="0">
                    <a:pos x="344" y="232"/>
                  </a:cxn>
                  <a:cxn ang="0">
                    <a:pos x="388" y="237"/>
                  </a:cxn>
                  <a:cxn ang="0">
                    <a:pos x="434" y="237"/>
                  </a:cxn>
                  <a:cxn ang="0">
                    <a:pos x="478" y="232"/>
                  </a:cxn>
                  <a:cxn ang="0">
                    <a:pos x="522" y="224"/>
                  </a:cxn>
                  <a:cxn ang="0">
                    <a:pos x="564" y="209"/>
                  </a:cxn>
                  <a:cxn ang="0">
                    <a:pos x="607" y="191"/>
                  </a:cxn>
                  <a:cxn ang="0">
                    <a:pos x="647" y="168"/>
                  </a:cxn>
                </a:cxnLst>
                <a:rect l="0" t="0" r="r" b="b"/>
                <a:pathLst>
                  <a:path w="647" h="237">
                    <a:moveTo>
                      <a:pt x="639" y="157"/>
                    </a:moveTo>
                    <a:lnTo>
                      <a:pt x="620" y="168"/>
                    </a:lnTo>
                    <a:lnTo>
                      <a:pt x="601" y="180"/>
                    </a:lnTo>
                    <a:lnTo>
                      <a:pt x="582" y="189"/>
                    </a:lnTo>
                    <a:lnTo>
                      <a:pt x="561" y="197"/>
                    </a:lnTo>
                    <a:lnTo>
                      <a:pt x="540" y="205"/>
                    </a:lnTo>
                    <a:lnTo>
                      <a:pt x="518" y="211"/>
                    </a:lnTo>
                    <a:lnTo>
                      <a:pt x="497" y="216"/>
                    </a:lnTo>
                    <a:lnTo>
                      <a:pt x="476" y="220"/>
                    </a:lnTo>
                    <a:lnTo>
                      <a:pt x="455" y="222"/>
                    </a:lnTo>
                    <a:lnTo>
                      <a:pt x="432" y="224"/>
                    </a:lnTo>
                    <a:lnTo>
                      <a:pt x="411" y="224"/>
                    </a:lnTo>
                    <a:lnTo>
                      <a:pt x="390" y="224"/>
                    </a:lnTo>
                    <a:lnTo>
                      <a:pt x="367" y="222"/>
                    </a:lnTo>
                    <a:lnTo>
                      <a:pt x="346" y="218"/>
                    </a:lnTo>
                    <a:lnTo>
                      <a:pt x="325" y="214"/>
                    </a:lnTo>
                    <a:lnTo>
                      <a:pt x="304" y="211"/>
                    </a:lnTo>
                    <a:lnTo>
                      <a:pt x="281" y="205"/>
                    </a:lnTo>
                    <a:lnTo>
                      <a:pt x="261" y="197"/>
                    </a:lnTo>
                    <a:lnTo>
                      <a:pt x="240" y="189"/>
                    </a:lnTo>
                    <a:lnTo>
                      <a:pt x="219" y="182"/>
                    </a:lnTo>
                    <a:lnTo>
                      <a:pt x="198" y="170"/>
                    </a:lnTo>
                    <a:lnTo>
                      <a:pt x="179" y="161"/>
                    </a:lnTo>
                    <a:lnTo>
                      <a:pt x="160" y="147"/>
                    </a:lnTo>
                    <a:lnTo>
                      <a:pt x="140" y="136"/>
                    </a:lnTo>
                    <a:lnTo>
                      <a:pt x="123" y="122"/>
                    </a:lnTo>
                    <a:lnTo>
                      <a:pt x="104" y="107"/>
                    </a:lnTo>
                    <a:lnTo>
                      <a:pt x="87" y="92"/>
                    </a:lnTo>
                    <a:lnTo>
                      <a:pt x="71" y="74"/>
                    </a:lnTo>
                    <a:lnTo>
                      <a:pt x="54" y="57"/>
                    </a:lnTo>
                    <a:lnTo>
                      <a:pt x="39" y="38"/>
                    </a:lnTo>
                    <a:lnTo>
                      <a:pt x="25" y="19"/>
                    </a:lnTo>
                    <a:lnTo>
                      <a:pt x="10" y="0"/>
                    </a:lnTo>
                    <a:lnTo>
                      <a:pt x="0" y="7"/>
                    </a:lnTo>
                    <a:lnTo>
                      <a:pt x="14" y="26"/>
                    </a:lnTo>
                    <a:lnTo>
                      <a:pt x="29" y="47"/>
                    </a:lnTo>
                    <a:lnTo>
                      <a:pt x="45" y="67"/>
                    </a:lnTo>
                    <a:lnTo>
                      <a:pt x="62" y="84"/>
                    </a:lnTo>
                    <a:lnTo>
                      <a:pt x="77" y="101"/>
                    </a:lnTo>
                    <a:lnTo>
                      <a:pt x="96" y="117"/>
                    </a:lnTo>
                    <a:lnTo>
                      <a:pt x="114" y="132"/>
                    </a:lnTo>
                    <a:lnTo>
                      <a:pt x="133" y="145"/>
                    </a:lnTo>
                    <a:lnTo>
                      <a:pt x="152" y="159"/>
                    </a:lnTo>
                    <a:lnTo>
                      <a:pt x="173" y="172"/>
                    </a:lnTo>
                    <a:lnTo>
                      <a:pt x="192" y="182"/>
                    </a:lnTo>
                    <a:lnTo>
                      <a:pt x="213" y="193"/>
                    </a:lnTo>
                    <a:lnTo>
                      <a:pt x="235" y="203"/>
                    </a:lnTo>
                    <a:lnTo>
                      <a:pt x="256" y="211"/>
                    </a:lnTo>
                    <a:lnTo>
                      <a:pt x="279" y="216"/>
                    </a:lnTo>
                    <a:lnTo>
                      <a:pt x="300" y="224"/>
                    </a:lnTo>
                    <a:lnTo>
                      <a:pt x="321" y="228"/>
                    </a:lnTo>
                    <a:lnTo>
                      <a:pt x="344" y="232"/>
                    </a:lnTo>
                    <a:lnTo>
                      <a:pt x="367" y="236"/>
                    </a:lnTo>
                    <a:lnTo>
                      <a:pt x="388" y="237"/>
                    </a:lnTo>
                    <a:lnTo>
                      <a:pt x="411" y="237"/>
                    </a:lnTo>
                    <a:lnTo>
                      <a:pt x="434" y="237"/>
                    </a:lnTo>
                    <a:lnTo>
                      <a:pt x="455" y="236"/>
                    </a:lnTo>
                    <a:lnTo>
                      <a:pt x="478" y="232"/>
                    </a:lnTo>
                    <a:lnTo>
                      <a:pt x="499" y="228"/>
                    </a:lnTo>
                    <a:lnTo>
                      <a:pt x="522" y="224"/>
                    </a:lnTo>
                    <a:lnTo>
                      <a:pt x="543" y="216"/>
                    </a:lnTo>
                    <a:lnTo>
                      <a:pt x="564" y="209"/>
                    </a:lnTo>
                    <a:lnTo>
                      <a:pt x="586" y="201"/>
                    </a:lnTo>
                    <a:lnTo>
                      <a:pt x="607" y="191"/>
                    </a:lnTo>
                    <a:lnTo>
                      <a:pt x="628" y="180"/>
                    </a:lnTo>
                    <a:lnTo>
                      <a:pt x="647" y="168"/>
                    </a:lnTo>
                    <a:lnTo>
                      <a:pt x="639" y="157"/>
                    </a:lnTo>
                    <a:close/>
                  </a:path>
                </a:pathLst>
              </a:custGeom>
              <a:solidFill>
                <a:srgbClr val="000000"/>
              </a:solidFill>
              <a:ln w="9525">
                <a:noFill/>
                <a:round/>
                <a:headEnd/>
                <a:tailEnd/>
              </a:ln>
            </p:spPr>
            <p:txBody>
              <a:bodyPr/>
              <a:lstStyle/>
              <a:p>
                <a:endParaRPr lang="es-CO"/>
              </a:p>
            </p:txBody>
          </p:sp>
          <p:sp>
            <p:nvSpPr>
              <p:cNvPr id="110771" name="Freeform 179"/>
              <p:cNvSpPr>
                <a:spLocks/>
              </p:cNvSpPr>
              <p:nvPr/>
            </p:nvSpPr>
            <p:spPr bwMode="auto">
              <a:xfrm>
                <a:off x="1317" y="3038"/>
                <a:ext cx="608" cy="741"/>
              </a:xfrm>
              <a:custGeom>
                <a:avLst/>
                <a:gdLst/>
                <a:ahLst/>
                <a:cxnLst>
                  <a:cxn ang="0">
                    <a:pos x="530" y="608"/>
                  </a:cxn>
                  <a:cxn ang="0">
                    <a:pos x="558" y="564"/>
                  </a:cxn>
                  <a:cxn ang="0">
                    <a:pos x="580" y="516"/>
                  </a:cxn>
                  <a:cxn ang="0">
                    <a:pos x="595" y="464"/>
                  </a:cxn>
                  <a:cxn ang="0">
                    <a:pos x="604" y="413"/>
                  </a:cxn>
                  <a:cxn ang="0">
                    <a:pos x="608" y="359"/>
                  </a:cxn>
                  <a:cxn ang="0">
                    <a:pos x="606" y="305"/>
                  </a:cxn>
                  <a:cxn ang="0">
                    <a:pos x="597" y="253"/>
                  </a:cxn>
                  <a:cxn ang="0">
                    <a:pos x="581" y="204"/>
                  </a:cxn>
                  <a:cxn ang="0">
                    <a:pos x="558" y="156"/>
                  </a:cxn>
                  <a:cxn ang="0">
                    <a:pos x="530" y="113"/>
                  </a:cxn>
                  <a:cxn ang="0">
                    <a:pos x="497" y="75"/>
                  </a:cxn>
                  <a:cxn ang="0">
                    <a:pos x="461" y="44"/>
                  </a:cxn>
                  <a:cxn ang="0">
                    <a:pos x="420" y="23"/>
                  </a:cxn>
                  <a:cxn ang="0">
                    <a:pos x="378" y="8"/>
                  </a:cxn>
                  <a:cxn ang="0">
                    <a:pos x="334" y="0"/>
                  </a:cxn>
                  <a:cxn ang="0">
                    <a:pos x="292" y="0"/>
                  </a:cxn>
                  <a:cxn ang="0">
                    <a:pos x="248" y="10"/>
                  </a:cxn>
                  <a:cxn ang="0">
                    <a:pos x="205" y="25"/>
                  </a:cxn>
                  <a:cxn ang="0">
                    <a:pos x="163" y="48"/>
                  </a:cxn>
                  <a:cxn ang="0">
                    <a:pos x="125" y="79"/>
                  </a:cxn>
                  <a:cxn ang="0">
                    <a:pos x="90" y="117"/>
                  </a:cxn>
                  <a:cxn ang="0">
                    <a:pos x="60" y="161"/>
                  </a:cxn>
                  <a:cxn ang="0">
                    <a:pos x="35" y="209"/>
                  </a:cxn>
                  <a:cxn ang="0">
                    <a:pos x="17" y="259"/>
                  </a:cxn>
                  <a:cxn ang="0">
                    <a:pos x="6" y="311"/>
                  </a:cxn>
                  <a:cxn ang="0">
                    <a:pos x="0" y="365"/>
                  </a:cxn>
                  <a:cxn ang="0">
                    <a:pos x="2" y="418"/>
                  </a:cxn>
                  <a:cxn ang="0">
                    <a:pos x="8" y="470"/>
                  </a:cxn>
                  <a:cxn ang="0">
                    <a:pos x="21" y="522"/>
                  </a:cxn>
                  <a:cxn ang="0">
                    <a:pos x="42" y="570"/>
                  </a:cxn>
                  <a:cxn ang="0">
                    <a:pos x="67" y="614"/>
                  </a:cxn>
                  <a:cxn ang="0">
                    <a:pos x="100" y="654"/>
                  </a:cxn>
                  <a:cxn ang="0">
                    <a:pos x="136" y="687"/>
                  </a:cxn>
                  <a:cxn ang="0">
                    <a:pos x="175" y="712"/>
                  </a:cxn>
                  <a:cxn ang="0">
                    <a:pos x="217" y="729"/>
                  </a:cxn>
                  <a:cxn ang="0">
                    <a:pos x="259" y="739"/>
                  </a:cxn>
                  <a:cxn ang="0">
                    <a:pos x="303" y="741"/>
                  </a:cxn>
                  <a:cxn ang="0">
                    <a:pos x="345" y="735"/>
                  </a:cxn>
                  <a:cxn ang="0">
                    <a:pos x="390" y="723"/>
                  </a:cxn>
                  <a:cxn ang="0">
                    <a:pos x="432" y="702"/>
                  </a:cxn>
                  <a:cxn ang="0">
                    <a:pos x="470" y="674"/>
                  </a:cxn>
                  <a:cxn ang="0">
                    <a:pos x="507" y="637"/>
                  </a:cxn>
                </a:cxnLst>
                <a:rect l="0" t="0" r="r" b="b"/>
                <a:pathLst>
                  <a:path w="608" h="741">
                    <a:moveTo>
                      <a:pt x="507" y="637"/>
                    </a:moveTo>
                    <a:lnTo>
                      <a:pt x="518" y="624"/>
                    </a:lnTo>
                    <a:lnTo>
                      <a:pt x="530" y="608"/>
                    </a:lnTo>
                    <a:lnTo>
                      <a:pt x="539" y="595"/>
                    </a:lnTo>
                    <a:lnTo>
                      <a:pt x="549" y="580"/>
                    </a:lnTo>
                    <a:lnTo>
                      <a:pt x="558" y="564"/>
                    </a:lnTo>
                    <a:lnTo>
                      <a:pt x="566" y="549"/>
                    </a:lnTo>
                    <a:lnTo>
                      <a:pt x="574" y="532"/>
                    </a:lnTo>
                    <a:lnTo>
                      <a:pt x="580" y="516"/>
                    </a:lnTo>
                    <a:lnTo>
                      <a:pt x="585" y="499"/>
                    </a:lnTo>
                    <a:lnTo>
                      <a:pt x="591" y="482"/>
                    </a:lnTo>
                    <a:lnTo>
                      <a:pt x="595" y="464"/>
                    </a:lnTo>
                    <a:lnTo>
                      <a:pt x="599" y="447"/>
                    </a:lnTo>
                    <a:lnTo>
                      <a:pt x="603" y="430"/>
                    </a:lnTo>
                    <a:lnTo>
                      <a:pt x="604" y="413"/>
                    </a:lnTo>
                    <a:lnTo>
                      <a:pt x="606" y="393"/>
                    </a:lnTo>
                    <a:lnTo>
                      <a:pt x="608" y="376"/>
                    </a:lnTo>
                    <a:lnTo>
                      <a:pt x="608" y="359"/>
                    </a:lnTo>
                    <a:lnTo>
                      <a:pt x="608" y="342"/>
                    </a:lnTo>
                    <a:lnTo>
                      <a:pt x="606" y="322"/>
                    </a:lnTo>
                    <a:lnTo>
                      <a:pt x="606" y="305"/>
                    </a:lnTo>
                    <a:lnTo>
                      <a:pt x="603" y="288"/>
                    </a:lnTo>
                    <a:lnTo>
                      <a:pt x="601" y="271"/>
                    </a:lnTo>
                    <a:lnTo>
                      <a:pt x="597" y="253"/>
                    </a:lnTo>
                    <a:lnTo>
                      <a:pt x="591" y="236"/>
                    </a:lnTo>
                    <a:lnTo>
                      <a:pt x="587" y="221"/>
                    </a:lnTo>
                    <a:lnTo>
                      <a:pt x="581" y="204"/>
                    </a:lnTo>
                    <a:lnTo>
                      <a:pt x="574" y="188"/>
                    </a:lnTo>
                    <a:lnTo>
                      <a:pt x="566" y="171"/>
                    </a:lnTo>
                    <a:lnTo>
                      <a:pt x="558" y="156"/>
                    </a:lnTo>
                    <a:lnTo>
                      <a:pt x="551" y="142"/>
                    </a:lnTo>
                    <a:lnTo>
                      <a:pt x="541" y="127"/>
                    </a:lnTo>
                    <a:lnTo>
                      <a:pt x="530" y="113"/>
                    </a:lnTo>
                    <a:lnTo>
                      <a:pt x="520" y="100"/>
                    </a:lnTo>
                    <a:lnTo>
                      <a:pt x="509" y="86"/>
                    </a:lnTo>
                    <a:lnTo>
                      <a:pt x="497" y="75"/>
                    </a:lnTo>
                    <a:lnTo>
                      <a:pt x="486" y="63"/>
                    </a:lnTo>
                    <a:lnTo>
                      <a:pt x="472" y="54"/>
                    </a:lnTo>
                    <a:lnTo>
                      <a:pt x="461" y="44"/>
                    </a:lnTo>
                    <a:lnTo>
                      <a:pt x="447" y="37"/>
                    </a:lnTo>
                    <a:lnTo>
                      <a:pt x="434" y="29"/>
                    </a:lnTo>
                    <a:lnTo>
                      <a:pt x="420" y="23"/>
                    </a:lnTo>
                    <a:lnTo>
                      <a:pt x="407" y="17"/>
                    </a:lnTo>
                    <a:lnTo>
                      <a:pt x="392" y="12"/>
                    </a:lnTo>
                    <a:lnTo>
                      <a:pt x="378" y="8"/>
                    </a:lnTo>
                    <a:lnTo>
                      <a:pt x="365" y="4"/>
                    </a:lnTo>
                    <a:lnTo>
                      <a:pt x="349" y="2"/>
                    </a:lnTo>
                    <a:lnTo>
                      <a:pt x="334" y="0"/>
                    </a:lnTo>
                    <a:lnTo>
                      <a:pt x="321" y="0"/>
                    </a:lnTo>
                    <a:lnTo>
                      <a:pt x="305" y="0"/>
                    </a:lnTo>
                    <a:lnTo>
                      <a:pt x="292" y="0"/>
                    </a:lnTo>
                    <a:lnTo>
                      <a:pt x="276" y="2"/>
                    </a:lnTo>
                    <a:lnTo>
                      <a:pt x="261" y="6"/>
                    </a:lnTo>
                    <a:lnTo>
                      <a:pt x="248" y="10"/>
                    </a:lnTo>
                    <a:lnTo>
                      <a:pt x="232" y="14"/>
                    </a:lnTo>
                    <a:lnTo>
                      <a:pt x="219" y="19"/>
                    </a:lnTo>
                    <a:lnTo>
                      <a:pt x="205" y="25"/>
                    </a:lnTo>
                    <a:lnTo>
                      <a:pt x="190" y="31"/>
                    </a:lnTo>
                    <a:lnTo>
                      <a:pt x="177" y="39"/>
                    </a:lnTo>
                    <a:lnTo>
                      <a:pt x="163" y="48"/>
                    </a:lnTo>
                    <a:lnTo>
                      <a:pt x="150" y="58"/>
                    </a:lnTo>
                    <a:lnTo>
                      <a:pt x="138" y="67"/>
                    </a:lnTo>
                    <a:lnTo>
                      <a:pt x="125" y="79"/>
                    </a:lnTo>
                    <a:lnTo>
                      <a:pt x="113" y="92"/>
                    </a:lnTo>
                    <a:lnTo>
                      <a:pt x="102" y="104"/>
                    </a:lnTo>
                    <a:lnTo>
                      <a:pt x="90" y="117"/>
                    </a:lnTo>
                    <a:lnTo>
                      <a:pt x="79" y="133"/>
                    </a:lnTo>
                    <a:lnTo>
                      <a:pt x="69" y="146"/>
                    </a:lnTo>
                    <a:lnTo>
                      <a:pt x="60" y="161"/>
                    </a:lnTo>
                    <a:lnTo>
                      <a:pt x="50" y="177"/>
                    </a:lnTo>
                    <a:lnTo>
                      <a:pt x="42" y="192"/>
                    </a:lnTo>
                    <a:lnTo>
                      <a:pt x="35" y="209"/>
                    </a:lnTo>
                    <a:lnTo>
                      <a:pt x="29" y="225"/>
                    </a:lnTo>
                    <a:lnTo>
                      <a:pt x="23" y="242"/>
                    </a:lnTo>
                    <a:lnTo>
                      <a:pt x="17" y="259"/>
                    </a:lnTo>
                    <a:lnTo>
                      <a:pt x="14" y="276"/>
                    </a:lnTo>
                    <a:lnTo>
                      <a:pt x="10" y="294"/>
                    </a:lnTo>
                    <a:lnTo>
                      <a:pt x="6" y="311"/>
                    </a:lnTo>
                    <a:lnTo>
                      <a:pt x="4" y="328"/>
                    </a:lnTo>
                    <a:lnTo>
                      <a:pt x="2" y="347"/>
                    </a:lnTo>
                    <a:lnTo>
                      <a:pt x="0" y="365"/>
                    </a:lnTo>
                    <a:lnTo>
                      <a:pt x="0" y="382"/>
                    </a:lnTo>
                    <a:lnTo>
                      <a:pt x="0" y="399"/>
                    </a:lnTo>
                    <a:lnTo>
                      <a:pt x="2" y="418"/>
                    </a:lnTo>
                    <a:lnTo>
                      <a:pt x="2" y="436"/>
                    </a:lnTo>
                    <a:lnTo>
                      <a:pt x="6" y="453"/>
                    </a:lnTo>
                    <a:lnTo>
                      <a:pt x="8" y="470"/>
                    </a:lnTo>
                    <a:lnTo>
                      <a:pt x="12" y="487"/>
                    </a:lnTo>
                    <a:lnTo>
                      <a:pt x="17" y="505"/>
                    </a:lnTo>
                    <a:lnTo>
                      <a:pt x="21" y="522"/>
                    </a:lnTo>
                    <a:lnTo>
                      <a:pt x="27" y="537"/>
                    </a:lnTo>
                    <a:lnTo>
                      <a:pt x="35" y="553"/>
                    </a:lnTo>
                    <a:lnTo>
                      <a:pt x="42" y="570"/>
                    </a:lnTo>
                    <a:lnTo>
                      <a:pt x="50" y="585"/>
                    </a:lnTo>
                    <a:lnTo>
                      <a:pt x="58" y="601"/>
                    </a:lnTo>
                    <a:lnTo>
                      <a:pt x="67" y="614"/>
                    </a:lnTo>
                    <a:lnTo>
                      <a:pt x="79" y="628"/>
                    </a:lnTo>
                    <a:lnTo>
                      <a:pt x="88" y="641"/>
                    </a:lnTo>
                    <a:lnTo>
                      <a:pt x="100" y="654"/>
                    </a:lnTo>
                    <a:lnTo>
                      <a:pt x="111" y="666"/>
                    </a:lnTo>
                    <a:lnTo>
                      <a:pt x="123" y="677"/>
                    </a:lnTo>
                    <a:lnTo>
                      <a:pt x="136" y="687"/>
                    </a:lnTo>
                    <a:lnTo>
                      <a:pt x="148" y="697"/>
                    </a:lnTo>
                    <a:lnTo>
                      <a:pt x="161" y="704"/>
                    </a:lnTo>
                    <a:lnTo>
                      <a:pt x="175" y="712"/>
                    </a:lnTo>
                    <a:lnTo>
                      <a:pt x="188" y="718"/>
                    </a:lnTo>
                    <a:lnTo>
                      <a:pt x="202" y="723"/>
                    </a:lnTo>
                    <a:lnTo>
                      <a:pt x="217" y="729"/>
                    </a:lnTo>
                    <a:lnTo>
                      <a:pt x="230" y="733"/>
                    </a:lnTo>
                    <a:lnTo>
                      <a:pt x="244" y="737"/>
                    </a:lnTo>
                    <a:lnTo>
                      <a:pt x="259" y="739"/>
                    </a:lnTo>
                    <a:lnTo>
                      <a:pt x="273" y="741"/>
                    </a:lnTo>
                    <a:lnTo>
                      <a:pt x="288" y="741"/>
                    </a:lnTo>
                    <a:lnTo>
                      <a:pt x="303" y="741"/>
                    </a:lnTo>
                    <a:lnTo>
                      <a:pt x="317" y="741"/>
                    </a:lnTo>
                    <a:lnTo>
                      <a:pt x="332" y="739"/>
                    </a:lnTo>
                    <a:lnTo>
                      <a:pt x="345" y="735"/>
                    </a:lnTo>
                    <a:lnTo>
                      <a:pt x="361" y="733"/>
                    </a:lnTo>
                    <a:lnTo>
                      <a:pt x="374" y="727"/>
                    </a:lnTo>
                    <a:lnTo>
                      <a:pt x="390" y="723"/>
                    </a:lnTo>
                    <a:lnTo>
                      <a:pt x="403" y="716"/>
                    </a:lnTo>
                    <a:lnTo>
                      <a:pt x="418" y="710"/>
                    </a:lnTo>
                    <a:lnTo>
                      <a:pt x="432" y="702"/>
                    </a:lnTo>
                    <a:lnTo>
                      <a:pt x="445" y="693"/>
                    </a:lnTo>
                    <a:lnTo>
                      <a:pt x="459" y="683"/>
                    </a:lnTo>
                    <a:lnTo>
                      <a:pt x="470" y="674"/>
                    </a:lnTo>
                    <a:lnTo>
                      <a:pt x="484" y="662"/>
                    </a:lnTo>
                    <a:lnTo>
                      <a:pt x="495" y="651"/>
                    </a:lnTo>
                    <a:lnTo>
                      <a:pt x="507" y="637"/>
                    </a:lnTo>
                    <a:close/>
                  </a:path>
                </a:pathLst>
              </a:custGeom>
              <a:solidFill>
                <a:srgbClr val="BFDEDE"/>
              </a:solidFill>
              <a:ln w="9525">
                <a:noFill/>
                <a:round/>
                <a:headEnd/>
                <a:tailEnd/>
              </a:ln>
            </p:spPr>
            <p:txBody>
              <a:bodyPr/>
              <a:lstStyle/>
              <a:p>
                <a:endParaRPr lang="es-CO"/>
              </a:p>
            </p:txBody>
          </p:sp>
          <p:sp>
            <p:nvSpPr>
              <p:cNvPr id="110772" name="Freeform 180"/>
              <p:cNvSpPr>
                <a:spLocks/>
              </p:cNvSpPr>
              <p:nvPr/>
            </p:nvSpPr>
            <p:spPr bwMode="auto">
              <a:xfrm>
                <a:off x="1820" y="3148"/>
                <a:ext cx="113" cy="531"/>
              </a:xfrm>
              <a:custGeom>
                <a:avLst/>
                <a:gdLst/>
                <a:ahLst/>
                <a:cxnLst>
                  <a:cxn ang="0">
                    <a:pos x="32" y="21"/>
                  </a:cxn>
                  <a:cxn ang="0">
                    <a:pos x="50" y="49"/>
                  </a:cxn>
                  <a:cxn ang="0">
                    <a:pos x="65" y="80"/>
                  </a:cxn>
                  <a:cxn ang="0">
                    <a:pos x="78" y="113"/>
                  </a:cxn>
                  <a:cxn ang="0">
                    <a:pos x="86" y="145"/>
                  </a:cxn>
                  <a:cxn ang="0">
                    <a:pos x="94" y="180"/>
                  </a:cxn>
                  <a:cxn ang="0">
                    <a:pos x="98" y="214"/>
                  </a:cxn>
                  <a:cxn ang="0">
                    <a:pos x="100" y="249"/>
                  </a:cxn>
                  <a:cxn ang="0">
                    <a:pos x="98" y="283"/>
                  </a:cxn>
                  <a:cxn ang="0">
                    <a:pos x="94" y="318"/>
                  </a:cxn>
                  <a:cxn ang="0">
                    <a:pos x="86" y="353"/>
                  </a:cxn>
                  <a:cxn ang="0">
                    <a:pos x="77" y="387"/>
                  </a:cxn>
                  <a:cxn ang="0">
                    <a:pos x="63" y="420"/>
                  </a:cxn>
                  <a:cxn ang="0">
                    <a:pos x="50" y="450"/>
                  </a:cxn>
                  <a:cxn ang="0">
                    <a:pos x="31" y="481"/>
                  </a:cxn>
                  <a:cxn ang="0">
                    <a:pos x="11" y="510"/>
                  </a:cxn>
                  <a:cxn ang="0">
                    <a:pos x="9" y="531"/>
                  </a:cxn>
                  <a:cxn ang="0">
                    <a:pos x="32" y="502"/>
                  </a:cxn>
                  <a:cxn ang="0">
                    <a:pos x="52" y="473"/>
                  </a:cxn>
                  <a:cxn ang="0">
                    <a:pos x="69" y="441"/>
                  </a:cxn>
                  <a:cxn ang="0">
                    <a:pos x="82" y="408"/>
                  </a:cxn>
                  <a:cxn ang="0">
                    <a:pos x="94" y="374"/>
                  </a:cxn>
                  <a:cxn ang="0">
                    <a:pos x="103" y="339"/>
                  </a:cxn>
                  <a:cxn ang="0">
                    <a:pos x="109" y="303"/>
                  </a:cxn>
                  <a:cxn ang="0">
                    <a:pos x="111" y="266"/>
                  </a:cxn>
                  <a:cxn ang="0">
                    <a:pos x="111" y="232"/>
                  </a:cxn>
                  <a:cxn ang="0">
                    <a:pos x="109" y="195"/>
                  </a:cxn>
                  <a:cxn ang="0">
                    <a:pos x="103" y="159"/>
                  </a:cxn>
                  <a:cxn ang="0">
                    <a:pos x="96" y="124"/>
                  </a:cxn>
                  <a:cxn ang="0">
                    <a:pos x="84" y="92"/>
                  </a:cxn>
                  <a:cxn ang="0">
                    <a:pos x="71" y="59"/>
                  </a:cxn>
                  <a:cxn ang="0">
                    <a:pos x="54" y="28"/>
                  </a:cxn>
                  <a:cxn ang="0">
                    <a:pos x="32" y="0"/>
                  </a:cxn>
                </a:cxnLst>
                <a:rect l="0" t="0" r="r" b="b"/>
                <a:pathLst>
                  <a:path w="113" h="531">
                    <a:moveTo>
                      <a:pt x="23" y="7"/>
                    </a:moveTo>
                    <a:lnTo>
                      <a:pt x="32" y="21"/>
                    </a:lnTo>
                    <a:lnTo>
                      <a:pt x="42" y="34"/>
                    </a:lnTo>
                    <a:lnTo>
                      <a:pt x="50" y="49"/>
                    </a:lnTo>
                    <a:lnTo>
                      <a:pt x="57" y="65"/>
                    </a:lnTo>
                    <a:lnTo>
                      <a:pt x="65" y="80"/>
                    </a:lnTo>
                    <a:lnTo>
                      <a:pt x="71" y="95"/>
                    </a:lnTo>
                    <a:lnTo>
                      <a:pt x="78" y="113"/>
                    </a:lnTo>
                    <a:lnTo>
                      <a:pt x="82" y="128"/>
                    </a:lnTo>
                    <a:lnTo>
                      <a:pt x="86" y="145"/>
                    </a:lnTo>
                    <a:lnTo>
                      <a:pt x="90" y="163"/>
                    </a:lnTo>
                    <a:lnTo>
                      <a:pt x="94" y="180"/>
                    </a:lnTo>
                    <a:lnTo>
                      <a:pt x="96" y="197"/>
                    </a:lnTo>
                    <a:lnTo>
                      <a:pt x="98" y="214"/>
                    </a:lnTo>
                    <a:lnTo>
                      <a:pt x="100" y="232"/>
                    </a:lnTo>
                    <a:lnTo>
                      <a:pt x="100" y="249"/>
                    </a:lnTo>
                    <a:lnTo>
                      <a:pt x="98" y="266"/>
                    </a:lnTo>
                    <a:lnTo>
                      <a:pt x="98" y="283"/>
                    </a:lnTo>
                    <a:lnTo>
                      <a:pt x="96" y="301"/>
                    </a:lnTo>
                    <a:lnTo>
                      <a:pt x="94" y="318"/>
                    </a:lnTo>
                    <a:lnTo>
                      <a:pt x="90" y="335"/>
                    </a:lnTo>
                    <a:lnTo>
                      <a:pt x="86" y="353"/>
                    </a:lnTo>
                    <a:lnTo>
                      <a:pt x="82" y="370"/>
                    </a:lnTo>
                    <a:lnTo>
                      <a:pt x="77" y="387"/>
                    </a:lnTo>
                    <a:lnTo>
                      <a:pt x="71" y="402"/>
                    </a:lnTo>
                    <a:lnTo>
                      <a:pt x="63" y="420"/>
                    </a:lnTo>
                    <a:lnTo>
                      <a:pt x="57" y="435"/>
                    </a:lnTo>
                    <a:lnTo>
                      <a:pt x="50" y="450"/>
                    </a:lnTo>
                    <a:lnTo>
                      <a:pt x="40" y="466"/>
                    </a:lnTo>
                    <a:lnTo>
                      <a:pt x="31" y="481"/>
                    </a:lnTo>
                    <a:lnTo>
                      <a:pt x="21" y="494"/>
                    </a:lnTo>
                    <a:lnTo>
                      <a:pt x="11" y="510"/>
                    </a:lnTo>
                    <a:lnTo>
                      <a:pt x="0" y="523"/>
                    </a:lnTo>
                    <a:lnTo>
                      <a:pt x="9" y="531"/>
                    </a:lnTo>
                    <a:lnTo>
                      <a:pt x="21" y="518"/>
                    </a:lnTo>
                    <a:lnTo>
                      <a:pt x="32" y="502"/>
                    </a:lnTo>
                    <a:lnTo>
                      <a:pt x="42" y="489"/>
                    </a:lnTo>
                    <a:lnTo>
                      <a:pt x="52" y="473"/>
                    </a:lnTo>
                    <a:lnTo>
                      <a:pt x="61" y="458"/>
                    </a:lnTo>
                    <a:lnTo>
                      <a:pt x="69" y="441"/>
                    </a:lnTo>
                    <a:lnTo>
                      <a:pt x="77" y="425"/>
                    </a:lnTo>
                    <a:lnTo>
                      <a:pt x="82" y="408"/>
                    </a:lnTo>
                    <a:lnTo>
                      <a:pt x="88" y="391"/>
                    </a:lnTo>
                    <a:lnTo>
                      <a:pt x="94" y="374"/>
                    </a:lnTo>
                    <a:lnTo>
                      <a:pt x="100" y="356"/>
                    </a:lnTo>
                    <a:lnTo>
                      <a:pt x="103" y="339"/>
                    </a:lnTo>
                    <a:lnTo>
                      <a:pt x="105" y="320"/>
                    </a:lnTo>
                    <a:lnTo>
                      <a:pt x="109" y="303"/>
                    </a:lnTo>
                    <a:lnTo>
                      <a:pt x="111" y="285"/>
                    </a:lnTo>
                    <a:lnTo>
                      <a:pt x="111" y="266"/>
                    </a:lnTo>
                    <a:lnTo>
                      <a:pt x="113" y="249"/>
                    </a:lnTo>
                    <a:lnTo>
                      <a:pt x="111" y="232"/>
                    </a:lnTo>
                    <a:lnTo>
                      <a:pt x="111" y="212"/>
                    </a:lnTo>
                    <a:lnTo>
                      <a:pt x="109" y="195"/>
                    </a:lnTo>
                    <a:lnTo>
                      <a:pt x="107" y="178"/>
                    </a:lnTo>
                    <a:lnTo>
                      <a:pt x="103" y="159"/>
                    </a:lnTo>
                    <a:lnTo>
                      <a:pt x="100" y="141"/>
                    </a:lnTo>
                    <a:lnTo>
                      <a:pt x="96" y="124"/>
                    </a:lnTo>
                    <a:lnTo>
                      <a:pt x="90" y="109"/>
                    </a:lnTo>
                    <a:lnTo>
                      <a:pt x="84" y="92"/>
                    </a:lnTo>
                    <a:lnTo>
                      <a:pt x="77" y="74"/>
                    </a:lnTo>
                    <a:lnTo>
                      <a:pt x="71" y="59"/>
                    </a:lnTo>
                    <a:lnTo>
                      <a:pt x="61" y="44"/>
                    </a:lnTo>
                    <a:lnTo>
                      <a:pt x="54" y="28"/>
                    </a:lnTo>
                    <a:lnTo>
                      <a:pt x="44" y="13"/>
                    </a:lnTo>
                    <a:lnTo>
                      <a:pt x="32" y="0"/>
                    </a:lnTo>
                    <a:lnTo>
                      <a:pt x="23" y="7"/>
                    </a:lnTo>
                    <a:close/>
                  </a:path>
                </a:pathLst>
              </a:custGeom>
              <a:solidFill>
                <a:srgbClr val="000000"/>
              </a:solidFill>
              <a:ln w="9525">
                <a:noFill/>
                <a:round/>
                <a:headEnd/>
                <a:tailEnd/>
              </a:ln>
            </p:spPr>
            <p:txBody>
              <a:bodyPr/>
              <a:lstStyle/>
              <a:p>
                <a:endParaRPr lang="es-CO"/>
              </a:p>
            </p:txBody>
          </p:sp>
          <p:sp>
            <p:nvSpPr>
              <p:cNvPr id="110773" name="Freeform 181"/>
              <p:cNvSpPr>
                <a:spLocks/>
              </p:cNvSpPr>
              <p:nvPr/>
            </p:nvSpPr>
            <p:spPr bwMode="auto">
              <a:xfrm>
                <a:off x="1413" y="3030"/>
                <a:ext cx="439" cy="125"/>
              </a:xfrm>
              <a:custGeom>
                <a:avLst/>
                <a:gdLst/>
                <a:ahLst/>
                <a:cxnLst>
                  <a:cxn ang="0">
                    <a:pos x="21" y="104"/>
                  </a:cxn>
                  <a:cxn ang="0">
                    <a:pos x="46" y="81"/>
                  </a:cxn>
                  <a:cxn ang="0">
                    <a:pos x="71" y="62"/>
                  </a:cxn>
                  <a:cxn ang="0">
                    <a:pos x="98" y="45"/>
                  </a:cxn>
                  <a:cxn ang="0">
                    <a:pos x="125" y="33"/>
                  </a:cxn>
                  <a:cxn ang="0">
                    <a:pos x="154" y="23"/>
                  </a:cxn>
                  <a:cxn ang="0">
                    <a:pos x="182" y="18"/>
                  </a:cxn>
                  <a:cxn ang="0">
                    <a:pos x="209" y="14"/>
                  </a:cxn>
                  <a:cxn ang="0">
                    <a:pos x="238" y="16"/>
                  </a:cxn>
                  <a:cxn ang="0">
                    <a:pos x="267" y="20"/>
                  </a:cxn>
                  <a:cxn ang="0">
                    <a:pos x="294" y="25"/>
                  </a:cxn>
                  <a:cxn ang="0">
                    <a:pos x="320" y="37"/>
                  </a:cxn>
                  <a:cxn ang="0">
                    <a:pos x="347" y="50"/>
                  </a:cxn>
                  <a:cxn ang="0">
                    <a:pos x="372" y="68"/>
                  </a:cxn>
                  <a:cxn ang="0">
                    <a:pos x="397" y="89"/>
                  </a:cxn>
                  <a:cxn ang="0">
                    <a:pos x="418" y="112"/>
                  </a:cxn>
                  <a:cxn ang="0">
                    <a:pos x="439" y="118"/>
                  </a:cxn>
                  <a:cxn ang="0">
                    <a:pos x="418" y="91"/>
                  </a:cxn>
                  <a:cxn ang="0">
                    <a:pos x="393" y="68"/>
                  </a:cxn>
                  <a:cxn ang="0">
                    <a:pos x="368" y="48"/>
                  </a:cxn>
                  <a:cxn ang="0">
                    <a:pos x="342" y="31"/>
                  </a:cxn>
                  <a:cxn ang="0">
                    <a:pos x="313" y="20"/>
                  </a:cxn>
                  <a:cxn ang="0">
                    <a:pos x="284" y="10"/>
                  </a:cxn>
                  <a:cxn ang="0">
                    <a:pos x="255" y="4"/>
                  </a:cxn>
                  <a:cxn ang="0">
                    <a:pos x="225" y="0"/>
                  </a:cxn>
                  <a:cxn ang="0">
                    <a:pos x="194" y="2"/>
                  </a:cxn>
                  <a:cxn ang="0">
                    <a:pos x="165" y="6"/>
                  </a:cxn>
                  <a:cxn ang="0">
                    <a:pos x="134" y="16"/>
                  </a:cxn>
                  <a:cxn ang="0">
                    <a:pos x="106" y="27"/>
                  </a:cxn>
                  <a:cxn ang="0">
                    <a:pos x="79" y="43"/>
                  </a:cxn>
                  <a:cxn ang="0">
                    <a:pos x="50" y="60"/>
                  </a:cxn>
                  <a:cxn ang="0">
                    <a:pos x="25" y="83"/>
                  </a:cxn>
                  <a:cxn ang="0">
                    <a:pos x="0" y="108"/>
                  </a:cxn>
                </a:cxnLst>
                <a:rect l="0" t="0" r="r" b="b"/>
                <a:pathLst>
                  <a:path w="439" h="125">
                    <a:moveTo>
                      <a:pt x="10" y="118"/>
                    </a:moveTo>
                    <a:lnTo>
                      <a:pt x="21" y="104"/>
                    </a:lnTo>
                    <a:lnTo>
                      <a:pt x="33" y="93"/>
                    </a:lnTo>
                    <a:lnTo>
                      <a:pt x="46" y="81"/>
                    </a:lnTo>
                    <a:lnTo>
                      <a:pt x="58" y="71"/>
                    </a:lnTo>
                    <a:lnTo>
                      <a:pt x="71" y="62"/>
                    </a:lnTo>
                    <a:lnTo>
                      <a:pt x="84" y="52"/>
                    </a:lnTo>
                    <a:lnTo>
                      <a:pt x="98" y="45"/>
                    </a:lnTo>
                    <a:lnTo>
                      <a:pt x="111" y="39"/>
                    </a:lnTo>
                    <a:lnTo>
                      <a:pt x="125" y="33"/>
                    </a:lnTo>
                    <a:lnTo>
                      <a:pt x="140" y="27"/>
                    </a:lnTo>
                    <a:lnTo>
                      <a:pt x="154" y="23"/>
                    </a:lnTo>
                    <a:lnTo>
                      <a:pt x="167" y="20"/>
                    </a:lnTo>
                    <a:lnTo>
                      <a:pt x="182" y="18"/>
                    </a:lnTo>
                    <a:lnTo>
                      <a:pt x="196" y="16"/>
                    </a:lnTo>
                    <a:lnTo>
                      <a:pt x="209" y="14"/>
                    </a:lnTo>
                    <a:lnTo>
                      <a:pt x="225" y="14"/>
                    </a:lnTo>
                    <a:lnTo>
                      <a:pt x="238" y="16"/>
                    </a:lnTo>
                    <a:lnTo>
                      <a:pt x="253" y="16"/>
                    </a:lnTo>
                    <a:lnTo>
                      <a:pt x="267" y="20"/>
                    </a:lnTo>
                    <a:lnTo>
                      <a:pt x="280" y="22"/>
                    </a:lnTo>
                    <a:lnTo>
                      <a:pt x="294" y="25"/>
                    </a:lnTo>
                    <a:lnTo>
                      <a:pt x="307" y="31"/>
                    </a:lnTo>
                    <a:lnTo>
                      <a:pt x="320" y="37"/>
                    </a:lnTo>
                    <a:lnTo>
                      <a:pt x="334" y="43"/>
                    </a:lnTo>
                    <a:lnTo>
                      <a:pt x="347" y="50"/>
                    </a:lnTo>
                    <a:lnTo>
                      <a:pt x="361" y="58"/>
                    </a:lnTo>
                    <a:lnTo>
                      <a:pt x="372" y="68"/>
                    </a:lnTo>
                    <a:lnTo>
                      <a:pt x="384" y="77"/>
                    </a:lnTo>
                    <a:lnTo>
                      <a:pt x="397" y="89"/>
                    </a:lnTo>
                    <a:lnTo>
                      <a:pt x="409" y="100"/>
                    </a:lnTo>
                    <a:lnTo>
                      <a:pt x="418" y="112"/>
                    </a:lnTo>
                    <a:lnTo>
                      <a:pt x="430" y="125"/>
                    </a:lnTo>
                    <a:lnTo>
                      <a:pt x="439" y="118"/>
                    </a:lnTo>
                    <a:lnTo>
                      <a:pt x="430" y="104"/>
                    </a:lnTo>
                    <a:lnTo>
                      <a:pt x="418" y="91"/>
                    </a:lnTo>
                    <a:lnTo>
                      <a:pt x="405" y="79"/>
                    </a:lnTo>
                    <a:lnTo>
                      <a:pt x="393" y="68"/>
                    </a:lnTo>
                    <a:lnTo>
                      <a:pt x="380" y="58"/>
                    </a:lnTo>
                    <a:lnTo>
                      <a:pt x="368" y="48"/>
                    </a:lnTo>
                    <a:lnTo>
                      <a:pt x="355" y="39"/>
                    </a:lnTo>
                    <a:lnTo>
                      <a:pt x="342" y="31"/>
                    </a:lnTo>
                    <a:lnTo>
                      <a:pt x="326" y="25"/>
                    </a:lnTo>
                    <a:lnTo>
                      <a:pt x="313" y="20"/>
                    </a:lnTo>
                    <a:lnTo>
                      <a:pt x="297" y="14"/>
                    </a:lnTo>
                    <a:lnTo>
                      <a:pt x="284" y="10"/>
                    </a:lnTo>
                    <a:lnTo>
                      <a:pt x="269" y="6"/>
                    </a:lnTo>
                    <a:lnTo>
                      <a:pt x="255" y="4"/>
                    </a:lnTo>
                    <a:lnTo>
                      <a:pt x="240" y="2"/>
                    </a:lnTo>
                    <a:lnTo>
                      <a:pt x="225" y="0"/>
                    </a:lnTo>
                    <a:lnTo>
                      <a:pt x="209" y="0"/>
                    </a:lnTo>
                    <a:lnTo>
                      <a:pt x="194" y="2"/>
                    </a:lnTo>
                    <a:lnTo>
                      <a:pt x="180" y="4"/>
                    </a:lnTo>
                    <a:lnTo>
                      <a:pt x="165" y="6"/>
                    </a:lnTo>
                    <a:lnTo>
                      <a:pt x="150" y="10"/>
                    </a:lnTo>
                    <a:lnTo>
                      <a:pt x="134" y="16"/>
                    </a:lnTo>
                    <a:lnTo>
                      <a:pt x="121" y="20"/>
                    </a:lnTo>
                    <a:lnTo>
                      <a:pt x="106" y="27"/>
                    </a:lnTo>
                    <a:lnTo>
                      <a:pt x="92" y="33"/>
                    </a:lnTo>
                    <a:lnTo>
                      <a:pt x="79" y="43"/>
                    </a:lnTo>
                    <a:lnTo>
                      <a:pt x="63" y="50"/>
                    </a:lnTo>
                    <a:lnTo>
                      <a:pt x="50" y="60"/>
                    </a:lnTo>
                    <a:lnTo>
                      <a:pt x="37" y="71"/>
                    </a:lnTo>
                    <a:lnTo>
                      <a:pt x="25" y="83"/>
                    </a:lnTo>
                    <a:lnTo>
                      <a:pt x="12" y="94"/>
                    </a:lnTo>
                    <a:lnTo>
                      <a:pt x="0" y="108"/>
                    </a:lnTo>
                    <a:lnTo>
                      <a:pt x="10" y="118"/>
                    </a:lnTo>
                    <a:close/>
                  </a:path>
                </a:pathLst>
              </a:custGeom>
              <a:solidFill>
                <a:srgbClr val="000000"/>
              </a:solidFill>
              <a:ln w="9525">
                <a:noFill/>
                <a:round/>
                <a:headEnd/>
                <a:tailEnd/>
              </a:ln>
            </p:spPr>
            <p:txBody>
              <a:bodyPr/>
              <a:lstStyle/>
              <a:p>
                <a:endParaRPr lang="es-CO"/>
              </a:p>
            </p:txBody>
          </p:sp>
          <p:sp>
            <p:nvSpPr>
              <p:cNvPr id="110774" name="Freeform 182"/>
              <p:cNvSpPr>
                <a:spLocks/>
              </p:cNvSpPr>
              <p:nvPr/>
            </p:nvSpPr>
            <p:spPr bwMode="auto">
              <a:xfrm>
                <a:off x="1311" y="3138"/>
                <a:ext cx="112" cy="533"/>
              </a:xfrm>
              <a:custGeom>
                <a:avLst/>
                <a:gdLst/>
                <a:ahLst/>
                <a:cxnLst>
                  <a:cxn ang="0">
                    <a:pos x="79" y="510"/>
                  </a:cxn>
                  <a:cxn ang="0">
                    <a:pos x="62" y="481"/>
                  </a:cxn>
                  <a:cxn ang="0">
                    <a:pos x="46" y="451"/>
                  </a:cxn>
                  <a:cxn ang="0">
                    <a:pos x="35" y="418"/>
                  </a:cxn>
                  <a:cxn ang="0">
                    <a:pos x="25" y="386"/>
                  </a:cxn>
                  <a:cxn ang="0">
                    <a:pos x="18" y="351"/>
                  </a:cxn>
                  <a:cxn ang="0">
                    <a:pos x="14" y="316"/>
                  </a:cxn>
                  <a:cxn ang="0">
                    <a:pos x="12" y="282"/>
                  </a:cxn>
                  <a:cxn ang="0">
                    <a:pos x="14" y="247"/>
                  </a:cxn>
                  <a:cxn ang="0">
                    <a:pos x="18" y="213"/>
                  </a:cxn>
                  <a:cxn ang="0">
                    <a:pos x="25" y="178"/>
                  </a:cxn>
                  <a:cxn ang="0">
                    <a:pos x="35" y="144"/>
                  </a:cxn>
                  <a:cxn ang="0">
                    <a:pos x="48" y="111"/>
                  </a:cxn>
                  <a:cxn ang="0">
                    <a:pos x="62" y="80"/>
                  </a:cxn>
                  <a:cxn ang="0">
                    <a:pos x="81" y="50"/>
                  </a:cxn>
                  <a:cxn ang="0">
                    <a:pos x="100" y="23"/>
                  </a:cxn>
                  <a:cxn ang="0">
                    <a:pos x="102" y="0"/>
                  </a:cxn>
                  <a:cxn ang="0">
                    <a:pos x="79" y="29"/>
                  </a:cxn>
                  <a:cxn ang="0">
                    <a:pos x="60" y="57"/>
                  </a:cxn>
                  <a:cxn ang="0">
                    <a:pos x="43" y="90"/>
                  </a:cxn>
                  <a:cxn ang="0">
                    <a:pos x="29" y="123"/>
                  </a:cxn>
                  <a:cxn ang="0">
                    <a:pos x="18" y="157"/>
                  </a:cxn>
                  <a:cxn ang="0">
                    <a:pos x="8" y="192"/>
                  </a:cxn>
                  <a:cxn ang="0">
                    <a:pos x="2" y="228"/>
                  </a:cxn>
                  <a:cxn ang="0">
                    <a:pos x="0" y="265"/>
                  </a:cxn>
                  <a:cxn ang="0">
                    <a:pos x="0" y="301"/>
                  </a:cxn>
                  <a:cxn ang="0">
                    <a:pos x="2" y="336"/>
                  </a:cxn>
                  <a:cxn ang="0">
                    <a:pos x="8" y="372"/>
                  </a:cxn>
                  <a:cxn ang="0">
                    <a:pos x="16" y="407"/>
                  </a:cxn>
                  <a:cxn ang="0">
                    <a:pos x="27" y="439"/>
                  </a:cxn>
                  <a:cxn ang="0">
                    <a:pos x="43" y="472"/>
                  </a:cxn>
                  <a:cxn ang="0">
                    <a:pos x="58" y="503"/>
                  </a:cxn>
                  <a:cxn ang="0">
                    <a:pos x="79" y="533"/>
                  </a:cxn>
                </a:cxnLst>
                <a:rect l="0" t="0" r="r" b="b"/>
                <a:pathLst>
                  <a:path w="112" h="533">
                    <a:moveTo>
                      <a:pt x="89" y="524"/>
                    </a:moveTo>
                    <a:lnTo>
                      <a:pt x="79" y="510"/>
                    </a:lnTo>
                    <a:lnTo>
                      <a:pt x="69" y="497"/>
                    </a:lnTo>
                    <a:lnTo>
                      <a:pt x="62" y="481"/>
                    </a:lnTo>
                    <a:lnTo>
                      <a:pt x="54" y="466"/>
                    </a:lnTo>
                    <a:lnTo>
                      <a:pt x="46" y="451"/>
                    </a:lnTo>
                    <a:lnTo>
                      <a:pt x="41" y="435"/>
                    </a:lnTo>
                    <a:lnTo>
                      <a:pt x="35" y="418"/>
                    </a:lnTo>
                    <a:lnTo>
                      <a:pt x="29" y="403"/>
                    </a:lnTo>
                    <a:lnTo>
                      <a:pt x="25" y="386"/>
                    </a:lnTo>
                    <a:lnTo>
                      <a:pt x="22" y="368"/>
                    </a:lnTo>
                    <a:lnTo>
                      <a:pt x="18" y="351"/>
                    </a:lnTo>
                    <a:lnTo>
                      <a:pt x="16" y="334"/>
                    </a:lnTo>
                    <a:lnTo>
                      <a:pt x="14" y="316"/>
                    </a:lnTo>
                    <a:lnTo>
                      <a:pt x="14" y="299"/>
                    </a:lnTo>
                    <a:lnTo>
                      <a:pt x="12" y="282"/>
                    </a:lnTo>
                    <a:lnTo>
                      <a:pt x="14" y="265"/>
                    </a:lnTo>
                    <a:lnTo>
                      <a:pt x="14" y="247"/>
                    </a:lnTo>
                    <a:lnTo>
                      <a:pt x="16" y="230"/>
                    </a:lnTo>
                    <a:lnTo>
                      <a:pt x="18" y="213"/>
                    </a:lnTo>
                    <a:lnTo>
                      <a:pt x="22" y="196"/>
                    </a:lnTo>
                    <a:lnTo>
                      <a:pt x="25" y="178"/>
                    </a:lnTo>
                    <a:lnTo>
                      <a:pt x="29" y="161"/>
                    </a:lnTo>
                    <a:lnTo>
                      <a:pt x="35" y="144"/>
                    </a:lnTo>
                    <a:lnTo>
                      <a:pt x="41" y="128"/>
                    </a:lnTo>
                    <a:lnTo>
                      <a:pt x="48" y="111"/>
                    </a:lnTo>
                    <a:lnTo>
                      <a:pt x="54" y="96"/>
                    </a:lnTo>
                    <a:lnTo>
                      <a:pt x="62" y="80"/>
                    </a:lnTo>
                    <a:lnTo>
                      <a:pt x="71" y="65"/>
                    </a:lnTo>
                    <a:lnTo>
                      <a:pt x="81" y="50"/>
                    </a:lnTo>
                    <a:lnTo>
                      <a:pt x="91" y="36"/>
                    </a:lnTo>
                    <a:lnTo>
                      <a:pt x="100" y="23"/>
                    </a:lnTo>
                    <a:lnTo>
                      <a:pt x="112" y="10"/>
                    </a:lnTo>
                    <a:lnTo>
                      <a:pt x="102" y="0"/>
                    </a:lnTo>
                    <a:lnTo>
                      <a:pt x="91" y="13"/>
                    </a:lnTo>
                    <a:lnTo>
                      <a:pt x="79" y="29"/>
                    </a:lnTo>
                    <a:lnTo>
                      <a:pt x="69" y="42"/>
                    </a:lnTo>
                    <a:lnTo>
                      <a:pt x="60" y="57"/>
                    </a:lnTo>
                    <a:lnTo>
                      <a:pt x="50" y="75"/>
                    </a:lnTo>
                    <a:lnTo>
                      <a:pt x="43" y="90"/>
                    </a:lnTo>
                    <a:lnTo>
                      <a:pt x="35" y="107"/>
                    </a:lnTo>
                    <a:lnTo>
                      <a:pt x="29" y="123"/>
                    </a:lnTo>
                    <a:lnTo>
                      <a:pt x="23" y="140"/>
                    </a:lnTo>
                    <a:lnTo>
                      <a:pt x="18" y="157"/>
                    </a:lnTo>
                    <a:lnTo>
                      <a:pt x="12" y="174"/>
                    </a:lnTo>
                    <a:lnTo>
                      <a:pt x="8" y="192"/>
                    </a:lnTo>
                    <a:lnTo>
                      <a:pt x="6" y="211"/>
                    </a:lnTo>
                    <a:lnTo>
                      <a:pt x="2" y="228"/>
                    </a:lnTo>
                    <a:lnTo>
                      <a:pt x="0" y="245"/>
                    </a:lnTo>
                    <a:lnTo>
                      <a:pt x="0" y="265"/>
                    </a:lnTo>
                    <a:lnTo>
                      <a:pt x="0" y="282"/>
                    </a:lnTo>
                    <a:lnTo>
                      <a:pt x="0" y="301"/>
                    </a:lnTo>
                    <a:lnTo>
                      <a:pt x="0" y="318"/>
                    </a:lnTo>
                    <a:lnTo>
                      <a:pt x="2" y="336"/>
                    </a:lnTo>
                    <a:lnTo>
                      <a:pt x="4" y="353"/>
                    </a:lnTo>
                    <a:lnTo>
                      <a:pt x="8" y="372"/>
                    </a:lnTo>
                    <a:lnTo>
                      <a:pt x="12" y="389"/>
                    </a:lnTo>
                    <a:lnTo>
                      <a:pt x="16" y="407"/>
                    </a:lnTo>
                    <a:lnTo>
                      <a:pt x="22" y="424"/>
                    </a:lnTo>
                    <a:lnTo>
                      <a:pt x="27" y="439"/>
                    </a:lnTo>
                    <a:lnTo>
                      <a:pt x="35" y="457"/>
                    </a:lnTo>
                    <a:lnTo>
                      <a:pt x="43" y="472"/>
                    </a:lnTo>
                    <a:lnTo>
                      <a:pt x="50" y="487"/>
                    </a:lnTo>
                    <a:lnTo>
                      <a:pt x="58" y="503"/>
                    </a:lnTo>
                    <a:lnTo>
                      <a:pt x="68" y="518"/>
                    </a:lnTo>
                    <a:lnTo>
                      <a:pt x="79" y="533"/>
                    </a:lnTo>
                    <a:lnTo>
                      <a:pt x="89" y="524"/>
                    </a:lnTo>
                    <a:close/>
                  </a:path>
                </a:pathLst>
              </a:custGeom>
              <a:solidFill>
                <a:srgbClr val="000000"/>
              </a:solidFill>
              <a:ln w="9525">
                <a:noFill/>
                <a:round/>
                <a:headEnd/>
                <a:tailEnd/>
              </a:ln>
            </p:spPr>
            <p:txBody>
              <a:bodyPr/>
              <a:lstStyle/>
              <a:p>
                <a:endParaRPr lang="es-CO"/>
              </a:p>
            </p:txBody>
          </p:sp>
          <p:sp>
            <p:nvSpPr>
              <p:cNvPr id="110775" name="Freeform 183"/>
              <p:cNvSpPr>
                <a:spLocks/>
              </p:cNvSpPr>
              <p:nvPr/>
            </p:nvSpPr>
            <p:spPr bwMode="auto">
              <a:xfrm>
                <a:off x="1390" y="3662"/>
                <a:ext cx="439" cy="124"/>
              </a:xfrm>
              <a:custGeom>
                <a:avLst/>
                <a:gdLst/>
                <a:ahLst/>
                <a:cxnLst>
                  <a:cxn ang="0">
                    <a:pos x="418" y="21"/>
                  </a:cxn>
                  <a:cxn ang="0">
                    <a:pos x="393" y="44"/>
                  </a:cxn>
                  <a:cxn ang="0">
                    <a:pos x="368" y="63"/>
                  </a:cxn>
                  <a:cxn ang="0">
                    <a:pos x="342" y="80"/>
                  </a:cxn>
                  <a:cxn ang="0">
                    <a:pos x="315" y="92"/>
                  </a:cxn>
                  <a:cxn ang="0">
                    <a:pos x="286" y="101"/>
                  </a:cxn>
                  <a:cxn ang="0">
                    <a:pos x="257" y="107"/>
                  </a:cxn>
                  <a:cxn ang="0">
                    <a:pos x="230" y="111"/>
                  </a:cxn>
                  <a:cxn ang="0">
                    <a:pos x="202" y="111"/>
                  </a:cxn>
                  <a:cxn ang="0">
                    <a:pos x="173" y="107"/>
                  </a:cxn>
                  <a:cxn ang="0">
                    <a:pos x="146" y="99"/>
                  </a:cxn>
                  <a:cxn ang="0">
                    <a:pos x="119" y="88"/>
                  </a:cxn>
                  <a:cxn ang="0">
                    <a:pos x="92" y="74"/>
                  </a:cxn>
                  <a:cxn ang="0">
                    <a:pos x="67" y="57"/>
                  </a:cxn>
                  <a:cxn ang="0">
                    <a:pos x="42" y="38"/>
                  </a:cxn>
                  <a:cxn ang="0">
                    <a:pos x="21" y="13"/>
                  </a:cxn>
                  <a:cxn ang="0">
                    <a:pos x="0" y="9"/>
                  </a:cxn>
                  <a:cxn ang="0">
                    <a:pos x="23" y="34"/>
                  </a:cxn>
                  <a:cxn ang="0">
                    <a:pos x="46" y="57"/>
                  </a:cxn>
                  <a:cxn ang="0">
                    <a:pos x="71" y="78"/>
                  </a:cxn>
                  <a:cxn ang="0">
                    <a:pos x="98" y="94"/>
                  </a:cxn>
                  <a:cxn ang="0">
                    <a:pos x="127" y="107"/>
                  </a:cxn>
                  <a:cxn ang="0">
                    <a:pos x="155" y="117"/>
                  </a:cxn>
                  <a:cxn ang="0">
                    <a:pos x="184" y="122"/>
                  </a:cxn>
                  <a:cxn ang="0">
                    <a:pos x="215" y="124"/>
                  </a:cxn>
                  <a:cxn ang="0">
                    <a:pos x="246" y="122"/>
                  </a:cxn>
                  <a:cxn ang="0">
                    <a:pos x="274" y="119"/>
                  </a:cxn>
                  <a:cxn ang="0">
                    <a:pos x="305" y="111"/>
                  </a:cxn>
                  <a:cxn ang="0">
                    <a:pos x="334" y="98"/>
                  </a:cxn>
                  <a:cxn ang="0">
                    <a:pos x="361" y="84"/>
                  </a:cxn>
                  <a:cxn ang="0">
                    <a:pos x="390" y="65"/>
                  </a:cxn>
                  <a:cxn ang="0">
                    <a:pos x="414" y="44"/>
                  </a:cxn>
                  <a:cxn ang="0">
                    <a:pos x="439" y="17"/>
                  </a:cxn>
                </a:cxnLst>
                <a:rect l="0" t="0" r="r" b="b"/>
                <a:pathLst>
                  <a:path w="439" h="124">
                    <a:moveTo>
                      <a:pt x="430" y="9"/>
                    </a:moveTo>
                    <a:lnTo>
                      <a:pt x="418" y="21"/>
                    </a:lnTo>
                    <a:lnTo>
                      <a:pt x="407" y="32"/>
                    </a:lnTo>
                    <a:lnTo>
                      <a:pt x="393" y="44"/>
                    </a:lnTo>
                    <a:lnTo>
                      <a:pt x="380" y="53"/>
                    </a:lnTo>
                    <a:lnTo>
                      <a:pt x="368" y="63"/>
                    </a:lnTo>
                    <a:lnTo>
                      <a:pt x="355" y="73"/>
                    </a:lnTo>
                    <a:lnTo>
                      <a:pt x="342" y="80"/>
                    </a:lnTo>
                    <a:lnTo>
                      <a:pt x="328" y="86"/>
                    </a:lnTo>
                    <a:lnTo>
                      <a:pt x="315" y="92"/>
                    </a:lnTo>
                    <a:lnTo>
                      <a:pt x="299" y="98"/>
                    </a:lnTo>
                    <a:lnTo>
                      <a:pt x="286" y="101"/>
                    </a:lnTo>
                    <a:lnTo>
                      <a:pt x="272" y="105"/>
                    </a:lnTo>
                    <a:lnTo>
                      <a:pt x="257" y="107"/>
                    </a:lnTo>
                    <a:lnTo>
                      <a:pt x="244" y="109"/>
                    </a:lnTo>
                    <a:lnTo>
                      <a:pt x="230" y="111"/>
                    </a:lnTo>
                    <a:lnTo>
                      <a:pt x="215" y="111"/>
                    </a:lnTo>
                    <a:lnTo>
                      <a:pt x="202" y="111"/>
                    </a:lnTo>
                    <a:lnTo>
                      <a:pt x="186" y="109"/>
                    </a:lnTo>
                    <a:lnTo>
                      <a:pt x="173" y="107"/>
                    </a:lnTo>
                    <a:lnTo>
                      <a:pt x="159" y="103"/>
                    </a:lnTo>
                    <a:lnTo>
                      <a:pt x="146" y="99"/>
                    </a:lnTo>
                    <a:lnTo>
                      <a:pt x="132" y="94"/>
                    </a:lnTo>
                    <a:lnTo>
                      <a:pt x="119" y="88"/>
                    </a:lnTo>
                    <a:lnTo>
                      <a:pt x="106" y="82"/>
                    </a:lnTo>
                    <a:lnTo>
                      <a:pt x="92" y="74"/>
                    </a:lnTo>
                    <a:lnTo>
                      <a:pt x="79" y="67"/>
                    </a:lnTo>
                    <a:lnTo>
                      <a:pt x="67" y="57"/>
                    </a:lnTo>
                    <a:lnTo>
                      <a:pt x="56" y="48"/>
                    </a:lnTo>
                    <a:lnTo>
                      <a:pt x="42" y="38"/>
                    </a:lnTo>
                    <a:lnTo>
                      <a:pt x="33" y="27"/>
                    </a:lnTo>
                    <a:lnTo>
                      <a:pt x="21" y="13"/>
                    </a:lnTo>
                    <a:lnTo>
                      <a:pt x="10" y="0"/>
                    </a:lnTo>
                    <a:lnTo>
                      <a:pt x="0" y="9"/>
                    </a:lnTo>
                    <a:lnTo>
                      <a:pt x="12" y="23"/>
                    </a:lnTo>
                    <a:lnTo>
                      <a:pt x="23" y="34"/>
                    </a:lnTo>
                    <a:lnTo>
                      <a:pt x="35" y="48"/>
                    </a:lnTo>
                    <a:lnTo>
                      <a:pt x="46" y="57"/>
                    </a:lnTo>
                    <a:lnTo>
                      <a:pt x="60" y="69"/>
                    </a:lnTo>
                    <a:lnTo>
                      <a:pt x="71" y="78"/>
                    </a:lnTo>
                    <a:lnTo>
                      <a:pt x="84" y="86"/>
                    </a:lnTo>
                    <a:lnTo>
                      <a:pt x="98" y="94"/>
                    </a:lnTo>
                    <a:lnTo>
                      <a:pt x="113" y="101"/>
                    </a:lnTo>
                    <a:lnTo>
                      <a:pt x="127" y="107"/>
                    </a:lnTo>
                    <a:lnTo>
                      <a:pt x="142" y="111"/>
                    </a:lnTo>
                    <a:lnTo>
                      <a:pt x="155" y="117"/>
                    </a:lnTo>
                    <a:lnTo>
                      <a:pt x="171" y="119"/>
                    </a:lnTo>
                    <a:lnTo>
                      <a:pt x="184" y="122"/>
                    </a:lnTo>
                    <a:lnTo>
                      <a:pt x="200" y="122"/>
                    </a:lnTo>
                    <a:lnTo>
                      <a:pt x="215" y="124"/>
                    </a:lnTo>
                    <a:lnTo>
                      <a:pt x="230" y="124"/>
                    </a:lnTo>
                    <a:lnTo>
                      <a:pt x="246" y="122"/>
                    </a:lnTo>
                    <a:lnTo>
                      <a:pt x="259" y="121"/>
                    </a:lnTo>
                    <a:lnTo>
                      <a:pt x="274" y="119"/>
                    </a:lnTo>
                    <a:lnTo>
                      <a:pt x="290" y="115"/>
                    </a:lnTo>
                    <a:lnTo>
                      <a:pt x="305" y="111"/>
                    </a:lnTo>
                    <a:lnTo>
                      <a:pt x="319" y="105"/>
                    </a:lnTo>
                    <a:lnTo>
                      <a:pt x="334" y="98"/>
                    </a:lnTo>
                    <a:lnTo>
                      <a:pt x="347" y="92"/>
                    </a:lnTo>
                    <a:lnTo>
                      <a:pt x="361" y="84"/>
                    </a:lnTo>
                    <a:lnTo>
                      <a:pt x="376" y="74"/>
                    </a:lnTo>
                    <a:lnTo>
                      <a:pt x="390" y="65"/>
                    </a:lnTo>
                    <a:lnTo>
                      <a:pt x="403" y="53"/>
                    </a:lnTo>
                    <a:lnTo>
                      <a:pt x="414" y="44"/>
                    </a:lnTo>
                    <a:lnTo>
                      <a:pt x="428" y="30"/>
                    </a:lnTo>
                    <a:lnTo>
                      <a:pt x="439" y="17"/>
                    </a:lnTo>
                    <a:lnTo>
                      <a:pt x="430" y="9"/>
                    </a:lnTo>
                    <a:close/>
                  </a:path>
                </a:pathLst>
              </a:custGeom>
              <a:solidFill>
                <a:srgbClr val="000000"/>
              </a:solidFill>
              <a:ln w="9525">
                <a:noFill/>
                <a:round/>
                <a:headEnd/>
                <a:tailEnd/>
              </a:ln>
            </p:spPr>
            <p:txBody>
              <a:bodyPr/>
              <a:lstStyle/>
              <a:p>
                <a:endParaRPr lang="es-CO"/>
              </a:p>
            </p:txBody>
          </p:sp>
          <p:sp>
            <p:nvSpPr>
              <p:cNvPr id="110776" name="Freeform 184"/>
              <p:cNvSpPr>
                <a:spLocks/>
              </p:cNvSpPr>
              <p:nvPr/>
            </p:nvSpPr>
            <p:spPr bwMode="auto">
              <a:xfrm>
                <a:off x="1643" y="1910"/>
                <a:ext cx="163" cy="462"/>
              </a:xfrm>
              <a:custGeom>
                <a:avLst/>
                <a:gdLst/>
                <a:ahLst/>
                <a:cxnLst>
                  <a:cxn ang="0">
                    <a:pos x="163" y="462"/>
                  </a:cxn>
                  <a:cxn ang="0">
                    <a:pos x="54" y="430"/>
                  </a:cxn>
                  <a:cxn ang="0">
                    <a:pos x="0" y="0"/>
                  </a:cxn>
                  <a:cxn ang="0">
                    <a:pos x="115" y="29"/>
                  </a:cxn>
                  <a:cxn ang="0">
                    <a:pos x="163" y="462"/>
                  </a:cxn>
                </a:cxnLst>
                <a:rect l="0" t="0" r="r" b="b"/>
                <a:pathLst>
                  <a:path w="163" h="462">
                    <a:moveTo>
                      <a:pt x="163" y="462"/>
                    </a:moveTo>
                    <a:lnTo>
                      <a:pt x="54" y="430"/>
                    </a:lnTo>
                    <a:lnTo>
                      <a:pt x="0" y="0"/>
                    </a:lnTo>
                    <a:lnTo>
                      <a:pt x="115" y="29"/>
                    </a:lnTo>
                    <a:lnTo>
                      <a:pt x="163" y="462"/>
                    </a:lnTo>
                    <a:close/>
                  </a:path>
                </a:pathLst>
              </a:custGeom>
              <a:solidFill>
                <a:srgbClr val="404040"/>
              </a:solidFill>
              <a:ln w="9525">
                <a:noFill/>
                <a:round/>
                <a:headEnd/>
                <a:tailEnd/>
              </a:ln>
            </p:spPr>
            <p:txBody>
              <a:bodyPr/>
              <a:lstStyle/>
              <a:p>
                <a:endParaRPr lang="es-CO"/>
              </a:p>
            </p:txBody>
          </p:sp>
          <p:sp>
            <p:nvSpPr>
              <p:cNvPr id="110777" name="Freeform 185"/>
              <p:cNvSpPr>
                <a:spLocks/>
              </p:cNvSpPr>
              <p:nvPr/>
            </p:nvSpPr>
            <p:spPr bwMode="auto">
              <a:xfrm>
                <a:off x="1691" y="2334"/>
                <a:ext cx="115" cy="44"/>
              </a:xfrm>
              <a:custGeom>
                <a:avLst/>
                <a:gdLst/>
                <a:ahLst/>
                <a:cxnLst>
                  <a:cxn ang="0">
                    <a:pos x="0" y="8"/>
                  </a:cxn>
                  <a:cxn ang="0">
                    <a:pos x="6" y="12"/>
                  </a:cxn>
                  <a:cxn ang="0">
                    <a:pos x="113" y="44"/>
                  </a:cxn>
                  <a:cxn ang="0">
                    <a:pos x="115" y="33"/>
                  </a:cxn>
                  <a:cxn ang="0">
                    <a:pos x="8" y="0"/>
                  </a:cxn>
                  <a:cxn ang="0">
                    <a:pos x="14" y="6"/>
                  </a:cxn>
                  <a:cxn ang="0">
                    <a:pos x="8" y="0"/>
                  </a:cxn>
                  <a:cxn ang="0">
                    <a:pos x="6" y="0"/>
                  </a:cxn>
                  <a:cxn ang="0">
                    <a:pos x="4" y="0"/>
                  </a:cxn>
                  <a:cxn ang="0">
                    <a:pos x="4" y="2"/>
                  </a:cxn>
                  <a:cxn ang="0">
                    <a:pos x="2" y="2"/>
                  </a:cxn>
                  <a:cxn ang="0">
                    <a:pos x="2" y="4"/>
                  </a:cxn>
                  <a:cxn ang="0">
                    <a:pos x="0" y="6"/>
                  </a:cxn>
                  <a:cxn ang="0">
                    <a:pos x="0" y="8"/>
                  </a:cxn>
                  <a:cxn ang="0">
                    <a:pos x="0" y="10"/>
                  </a:cxn>
                  <a:cxn ang="0">
                    <a:pos x="2" y="10"/>
                  </a:cxn>
                  <a:cxn ang="0">
                    <a:pos x="2" y="12"/>
                  </a:cxn>
                  <a:cxn ang="0">
                    <a:pos x="4" y="12"/>
                  </a:cxn>
                  <a:cxn ang="0">
                    <a:pos x="6" y="12"/>
                  </a:cxn>
                  <a:cxn ang="0">
                    <a:pos x="0" y="8"/>
                  </a:cxn>
                </a:cxnLst>
                <a:rect l="0" t="0" r="r" b="b"/>
                <a:pathLst>
                  <a:path w="115" h="44">
                    <a:moveTo>
                      <a:pt x="0" y="8"/>
                    </a:moveTo>
                    <a:lnTo>
                      <a:pt x="6" y="12"/>
                    </a:lnTo>
                    <a:lnTo>
                      <a:pt x="113" y="44"/>
                    </a:lnTo>
                    <a:lnTo>
                      <a:pt x="115" y="33"/>
                    </a:lnTo>
                    <a:lnTo>
                      <a:pt x="8" y="0"/>
                    </a:lnTo>
                    <a:lnTo>
                      <a:pt x="14" y="6"/>
                    </a:lnTo>
                    <a:lnTo>
                      <a:pt x="8" y="0"/>
                    </a:lnTo>
                    <a:lnTo>
                      <a:pt x="6" y="0"/>
                    </a:lnTo>
                    <a:lnTo>
                      <a:pt x="4" y="0"/>
                    </a:lnTo>
                    <a:lnTo>
                      <a:pt x="4" y="2"/>
                    </a:lnTo>
                    <a:lnTo>
                      <a:pt x="2" y="2"/>
                    </a:lnTo>
                    <a:lnTo>
                      <a:pt x="2" y="4"/>
                    </a:lnTo>
                    <a:lnTo>
                      <a:pt x="0" y="6"/>
                    </a:lnTo>
                    <a:lnTo>
                      <a:pt x="0" y="8"/>
                    </a:lnTo>
                    <a:lnTo>
                      <a:pt x="0" y="10"/>
                    </a:lnTo>
                    <a:lnTo>
                      <a:pt x="2" y="10"/>
                    </a:lnTo>
                    <a:lnTo>
                      <a:pt x="2" y="12"/>
                    </a:lnTo>
                    <a:lnTo>
                      <a:pt x="4" y="12"/>
                    </a:lnTo>
                    <a:lnTo>
                      <a:pt x="6" y="12"/>
                    </a:lnTo>
                    <a:lnTo>
                      <a:pt x="0" y="8"/>
                    </a:lnTo>
                    <a:close/>
                  </a:path>
                </a:pathLst>
              </a:custGeom>
              <a:solidFill>
                <a:srgbClr val="000000"/>
              </a:solidFill>
              <a:ln w="9525">
                <a:noFill/>
                <a:round/>
                <a:headEnd/>
                <a:tailEnd/>
              </a:ln>
            </p:spPr>
            <p:txBody>
              <a:bodyPr/>
              <a:lstStyle/>
              <a:p>
                <a:endParaRPr lang="es-CO"/>
              </a:p>
            </p:txBody>
          </p:sp>
          <p:sp>
            <p:nvSpPr>
              <p:cNvPr id="110778" name="Freeform 186"/>
              <p:cNvSpPr>
                <a:spLocks/>
              </p:cNvSpPr>
              <p:nvPr/>
            </p:nvSpPr>
            <p:spPr bwMode="auto">
              <a:xfrm>
                <a:off x="1638" y="1904"/>
                <a:ext cx="67" cy="438"/>
              </a:xfrm>
              <a:custGeom>
                <a:avLst/>
                <a:gdLst/>
                <a:ahLst/>
                <a:cxnLst>
                  <a:cxn ang="0">
                    <a:pos x="7" y="0"/>
                  </a:cxn>
                  <a:cxn ang="0">
                    <a:pos x="0" y="8"/>
                  </a:cxn>
                  <a:cxn ang="0">
                    <a:pos x="53" y="438"/>
                  </a:cxn>
                  <a:cxn ang="0">
                    <a:pos x="67" y="436"/>
                  </a:cxn>
                  <a:cxn ang="0">
                    <a:pos x="11" y="6"/>
                  </a:cxn>
                  <a:cxn ang="0">
                    <a:pos x="3" y="12"/>
                  </a:cxn>
                  <a:cxn ang="0">
                    <a:pos x="11" y="6"/>
                  </a:cxn>
                  <a:cxn ang="0">
                    <a:pos x="11" y="4"/>
                  </a:cxn>
                  <a:cxn ang="0">
                    <a:pos x="11" y="2"/>
                  </a:cxn>
                  <a:cxn ang="0">
                    <a:pos x="9" y="2"/>
                  </a:cxn>
                  <a:cxn ang="0">
                    <a:pos x="9" y="0"/>
                  </a:cxn>
                  <a:cxn ang="0">
                    <a:pos x="7" y="0"/>
                  </a:cxn>
                  <a:cxn ang="0">
                    <a:pos x="5" y="0"/>
                  </a:cxn>
                  <a:cxn ang="0">
                    <a:pos x="3" y="0"/>
                  </a:cxn>
                  <a:cxn ang="0">
                    <a:pos x="1" y="2"/>
                  </a:cxn>
                  <a:cxn ang="0">
                    <a:pos x="0" y="4"/>
                  </a:cxn>
                  <a:cxn ang="0">
                    <a:pos x="0" y="6"/>
                  </a:cxn>
                  <a:cxn ang="0">
                    <a:pos x="0" y="8"/>
                  </a:cxn>
                  <a:cxn ang="0">
                    <a:pos x="7" y="0"/>
                  </a:cxn>
                </a:cxnLst>
                <a:rect l="0" t="0" r="r" b="b"/>
                <a:pathLst>
                  <a:path w="67" h="438">
                    <a:moveTo>
                      <a:pt x="7" y="0"/>
                    </a:moveTo>
                    <a:lnTo>
                      <a:pt x="0" y="8"/>
                    </a:lnTo>
                    <a:lnTo>
                      <a:pt x="53" y="438"/>
                    </a:lnTo>
                    <a:lnTo>
                      <a:pt x="67" y="436"/>
                    </a:lnTo>
                    <a:lnTo>
                      <a:pt x="11" y="6"/>
                    </a:lnTo>
                    <a:lnTo>
                      <a:pt x="3" y="12"/>
                    </a:lnTo>
                    <a:lnTo>
                      <a:pt x="11" y="6"/>
                    </a:lnTo>
                    <a:lnTo>
                      <a:pt x="11" y="4"/>
                    </a:lnTo>
                    <a:lnTo>
                      <a:pt x="11" y="2"/>
                    </a:lnTo>
                    <a:lnTo>
                      <a:pt x="9" y="2"/>
                    </a:lnTo>
                    <a:lnTo>
                      <a:pt x="9" y="0"/>
                    </a:lnTo>
                    <a:lnTo>
                      <a:pt x="7" y="0"/>
                    </a:lnTo>
                    <a:lnTo>
                      <a:pt x="5" y="0"/>
                    </a:lnTo>
                    <a:lnTo>
                      <a:pt x="3" y="0"/>
                    </a:lnTo>
                    <a:lnTo>
                      <a:pt x="1" y="2"/>
                    </a:lnTo>
                    <a:lnTo>
                      <a:pt x="0" y="4"/>
                    </a:lnTo>
                    <a:lnTo>
                      <a:pt x="0" y="6"/>
                    </a:lnTo>
                    <a:lnTo>
                      <a:pt x="0" y="8"/>
                    </a:lnTo>
                    <a:lnTo>
                      <a:pt x="7" y="0"/>
                    </a:lnTo>
                    <a:close/>
                  </a:path>
                </a:pathLst>
              </a:custGeom>
              <a:solidFill>
                <a:srgbClr val="000000"/>
              </a:solidFill>
              <a:ln w="9525">
                <a:noFill/>
                <a:round/>
                <a:headEnd/>
                <a:tailEnd/>
              </a:ln>
            </p:spPr>
            <p:txBody>
              <a:bodyPr/>
              <a:lstStyle/>
              <a:p>
                <a:endParaRPr lang="es-CO"/>
              </a:p>
            </p:txBody>
          </p:sp>
          <p:sp>
            <p:nvSpPr>
              <p:cNvPr id="110779" name="Freeform 187"/>
              <p:cNvSpPr>
                <a:spLocks/>
              </p:cNvSpPr>
              <p:nvPr/>
            </p:nvSpPr>
            <p:spPr bwMode="auto">
              <a:xfrm>
                <a:off x="1641" y="1904"/>
                <a:ext cx="123" cy="41"/>
              </a:xfrm>
              <a:custGeom>
                <a:avLst/>
                <a:gdLst/>
                <a:ahLst/>
                <a:cxnLst>
                  <a:cxn ang="0">
                    <a:pos x="123" y="35"/>
                  </a:cxn>
                  <a:cxn ang="0">
                    <a:pos x="119" y="29"/>
                  </a:cxn>
                  <a:cxn ang="0">
                    <a:pos x="4" y="0"/>
                  </a:cxn>
                  <a:cxn ang="0">
                    <a:pos x="0" y="12"/>
                  </a:cxn>
                  <a:cxn ang="0">
                    <a:pos x="115" y="41"/>
                  </a:cxn>
                  <a:cxn ang="0">
                    <a:pos x="112" y="35"/>
                  </a:cxn>
                  <a:cxn ang="0">
                    <a:pos x="115" y="41"/>
                  </a:cxn>
                  <a:cxn ang="0">
                    <a:pos x="117" y="41"/>
                  </a:cxn>
                  <a:cxn ang="0">
                    <a:pos x="119" y="41"/>
                  </a:cxn>
                  <a:cxn ang="0">
                    <a:pos x="121" y="41"/>
                  </a:cxn>
                  <a:cxn ang="0">
                    <a:pos x="121" y="39"/>
                  </a:cxn>
                  <a:cxn ang="0">
                    <a:pos x="123" y="39"/>
                  </a:cxn>
                  <a:cxn ang="0">
                    <a:pos x="123" y="37"/>
                  </a:cxn>
                  <a:cxn ang="0">
                    <a:pos x="123" y="35"/>
                  </a:cxn>
                  <a:cxn ang="0">
                    <a:pos x="123" y="33"/>
                  </a:cxn>
                  <a:cxn ang="0">
                    <a:pos x="123" y="31"/>
                  </a:cxn>
                  <a:cxn ang="0">
                    <a:pos x="121" y="31"/>
                  </a:cxn>
                  <a:cxn ang="0">
                    <a:pos x="121" y="29"/>
                  </a:cxn>
                  <a:cxn ang="0">
                    <a:pos x="119" y="29"/>
                  </a:cxn>
                  <a:cxn ang="0">
                    <a:pos x="123" y="35"/>
                  </a:cxn>
                </a:cxnLst>
                <a:rect l="0" t="0" r="r" b="b"/>
                <a:pathLst>
                  <a:path w="123" h="41">
                    <a:moveTo>
                      <a:pt x="123" y="35"/>
                    </a:moveTo>
                    <a:lnTo>
                      <a:pt x="119" y="29"/>
                    </a:lnTo>
                    <a:lnTo>
                      <a:pt x="4" y="0"/>
                    </a:lnTo>
                    <a:lnTo>
                      <a:pt x="0" y="12"/>
                    </a:lnTo>
                    <a:lnTo>
                      <a:pt x="115" y="41"/>
                    </a:lnTo>
                    <a:lnTo>
                      <a:pt x="112" y="35"/>
                    </a:lnTo>
                    <a:lnTo>
                      <a:pt x="115" y="41"/>
                    </a:lnTo>
                    <a:lnTo>
                      <a:pt x="117" y="41"/>
                    </a:lnTo>
                    <a:lnTo>
                      <a:pt x="119" y="41"/>
                    </a:lnTo>
                    <a:lnTo>
                      <a:pt x="121" y="41"/>
                    </a:lnTo>
                    <a:lnTo>
                      <a:pt x="121" y="39"/>
                    </a:lnTo>
                    <a:lnTo>
                      <a:pt x="123" y="39"/>
                    </a:lnTo>
                    <a:lnTo>
                      <a:pt x="123" y="37"/>
                    </a:lnTo>
                    <a:lnTo>
                      <a:pt x="123" y="35"/>
                    </a:lnTo>
                    <a:lnTo>
                      <a:pt x="123" y="33"/>
                    </a:lnTo>
                    <a:lnTo>
                      <a:pt x="123" y="31"/>
                    </a:lnTo>
                    <a:lnTo>
                      <a:pt x="121" y="31"/>
                    </a:lnTo>
                    <a:lnTo>
                      <a:pt x="121" y="29"/>
                    </a:lnTo>
                    <a:lnTo>
                      <a:pt x="119" y="29"/>
                    </a:lnTo>
                    <a:lnTo>
                      <a:pt x="123" y="35"/>
                    </a:lnTo>
                    <a:close/>
                  </a:path>
                </a:pathLst>
              </a:custGeom>
              <a:solidFill>
                <a:srgbClr val="000000"/>
              </a:solidFill>
              <a:ln w="9525">
                <a:noFill/>
                <a:round/>
                <a:headEnd/>
                <a:tailEnd/>
              </a:ln>
            </p:spPr>
            <p:txBody>
              <a:bodyPr/>
              <a:lstStyle/>
              <a:p>
                <a:endParaRPr lang="es-CO"/>
              </a:p>
            </p:txBody>
          </p:sp>
          <p:sp>
            <p:nvSpPr>
              <p:cNvPr id="110780" name="Freeform 188"/>
              <p:cNvSpPr>
                <a:spLocks/>
              </p:cNvSpPr>
              <p:nvPr/>
            </p:nvSpPr>
            <p:spPr bwMode="auto">
              <a:xfrm>
                <a:off x="1753" y="1939"/>
                <a:ext cx="59" cy="439"/>
              </a:xfrm>
              <a:custGeom>
                <a:avLst/>
                <a:gdLst/>
                <a:ahLst/>
                <a:cxnLst>
                  <a:cxn ang="0">
                    <a:pos x="51" y="439"/>
                  </a:cxn>
                  <a:cxn ang="0">
                    <a:pos x="59" y="433"/>
                  </a:cxn>
                  <a:cxn ang="0">
                    <a:pos x="11" y="0"/>
                  </a:cxn>
                  <a:cxn ang="0">
                    <a:pos x="0" y="0"/>
                  </a:cxn>
                  <a:cxn ang="0">
                    <a:pos x="46" y="435"/>
                  </a:cxn>
                  <a:cxn ang="0">
                    <a:pos x="53" y="428"/>
                  </a:cxn>
                  <a:cxn ang="0">
                    <a:pos x="46" y="435"/>
                  </a:cxn>
                  <a:cxn ang="0">
                    <a:pos x="48" y="435"/>
                  </a:cxn>
                  <a:cxn ang="0">
                    <a:pos x="48" y="437"/>
                  </a:cxn>
                  <a:cxn ang="0">
                    <a:pos x="48" y="439"/>
                  </a:cxn>
                  <a:cxn ang="0">
                    <a:pos x="50" y="439"/>
                  </a:cxn>
                  <a:cxn ang="0">
                    <a:pos x="51" y="439"/>
                  </a:cxn>
                  <a:cxn ang="0">
                    <a:pos x="53" y="439"/>
                  </a:cxn>
                  <a:cxn ang="0">
                    <a:pos x="55" y="439"/>
                  </a:cxn>
                  <a:cxn ang="0">
                    <a:pos x="57" y="439"/>
                  </a:cxn>
                  <a:cxn ang="0">
                    <a:pos x="57" y="437"/>
                  </a:cxn>
                  <a:cxn ang="0">
                    <a:pos x="59" y="435"/>
                  </a:cxn>
                  <a:cxn ang="0">
                    <a:pos x="59" y="433"/>
                  </a:cxn>
                  <a:cxn ang="0">
                    <a:pos x="51" y="439"/>
                  </a:cxn>
                </a:cxnLst>
                <a:rect l="0" t="0" r="r" b="b"/>
                <a:pathLst>
                  <a:path w="59" h="439">
                    <a:moveTo>
                      <a:pt x="51" y="439"/>
                    </a:moveTo>
                    <a:lnTo>
                      <a:pt x="59" y="433"/>
                    </a:lnTo>
                    <a:lnTo>
                      <a:pt x="11" y="0"/>
                    </a:lnTo>
                    <a:lnTo>
                      <a:pt x="0" y="0"/>
                    </a:lnTo>
                    <a:lnTo>
                      <a:pt x="46" y="435"/>
                    </a:lnTo>
                    <a:lnTo>
                      <a:pt x="53" y="428"/>
                    </a:lnTo>
                    <a:lnTo>
                      <a:pt x="46" y="435"/>
                    </a:lnTo>
                    <a:lnTo>
                      <a:pt x="48" y="435"/>
                    </a:lnTo>
                    <a:lnTo>
                      <a:pt x="48" y="437"/>
                    </a:lnTo>
                    <a:lnTo>
                      <a:pt x="48" y="439"/>
                    </a:lnTo>
                    <a:lnTo>
                      <a:pt x="50" y="439"/>
                    </a:lnTo>
                    <a:lnTo>
                      <a:pt x="51" y="439"/>
                    </a:lnTo>
                    <a:lnTo>
                      <a:pt x="53" y="439"/>
                    </a:lnTo>
                    <a:lnTo>
                      <a:pt x="55" y="439"/>
                    </a:lnTo>
                    <a:lnTo>
                      <a:pt x="57" y="439"/>
                    </a:lnTo>
                    <a:lnTo>
                      <a:pt x="57" y="437"/>
                    </a:lnTo>
                    <a:lnTo>
                      <a:pt x="59" y="435"/>
                    </a:lnTo>
                    <a:lnTo>
                      <a:pt x="59" y="433"/>
                    </a:lnTo>
                    <a:lnTo>
                      <a:pt x="51" y="439"/>
                    </a:lnTo>
                    <a:close/>
                  </a:path>
                </a:pathLst>
              </a:custGeom>
              <a:solidFill>
                <a:srgbClr val="000000"/>
              </a:solidFill>
              <a:ln w="9525">
                <a:noFill/>
                <a:round/>
                <a:headEnd/>
                <a:tailEnd/>
              </a:ln>
            </p:spPr>
            <p:txBody>
              <a:bodyPr/>
              <a:lstStyle/>
              <a:p>
                <a:endParaRPr lang="es-CO"/>
              </a:p>
            </p:txBody>
          </p:sp>
          <p:sp>
            <p:nvSpPr>
              <p:cNvPr id="110781" name="Freeform 189"/>
              <p:cNvSpPr>
                <a:spLocks/>
              </p:cNvSpPr>
              <p:nvPr/>
            </p:nvSpPr>
            <p:spPr bwMode="auto">
              <a:xfrm>
                <a:off x="3314" y="2000"/>
                <a:ext cx="791" cy="1180"/>
              </a:xfrm>
              <a:custGeom>
                <a:avLst/>
                <a:gdLst/>
                <a:ahLst/>
                <a:cxnLst>
                  <a:cxn ang="0">
                    <a:pos x="710" y="547"/>
                  </a:cxn>
                  <a:cxn ang="0">
                    <a:pos x="693" y="526"/>
                  </a:cxn>
                  <a:cxn ang="0">
                    <a:pos x="676" y="505"/>
                  </a:cxn>
                  <a:cxn ang="0">
                    <a:pos x="658" y="486"/>
                  </a:cxn>
                  <a:cxn ang="0">
                    <a:pos x="639" y="468"/>
                  </a:cxn>
                  <a:cxn ang="0">
                    <a:pos x="618" y="453"/>
                  </a:cxn>
                  <a:cxn ang="0">
                    <a:pos x="599" y="438"/>
                  </a:cxn>
                  <a:cxn ang="0">
                    <a:pos x="578" y="424"/>
                  </a:cxn>
                  <a:cxn ang="0">
                    <a:pos x="555" y="411"/>
                  </a:cxn>
                  <a:cxn ang="0">
                    <a:pos x="534" y="401"/>
                  </a:cxn>
                  <a:cxn ang="0">
                    <a:pos x="511" y="392"/>
                  </a:cxn>
                  <a:cxn ang="0">
                    <a:pos x="112" y="470"/>
                  </a:cxn>
                  <a:cxn ang="0">
                    <a:pos x="79" y="509"/>
                  </a:cxn>
                  <a:cxn ang="0">
                    <a:pos x="50" y="551"/>
                  </a:cxn>
                  <a:cxn ang="0">
                    <a:pos x="29" y="597"/>
                  </a:cxn>
                  <a:cxn ang="0">
                    <a:pos x="14" y="645"/>
                  </a:cxn>
                  <a:cxn ang="0">
                    <a:pos x="4" y="695"/>
                  </a:cxn>
                  <a:cxn ang="0">
                    <a:pos x="0" y="745"/>
                  </a:cxn>
                  <a:cxn ang="0">
                    <a:pos x="4" y="796"/>
                  </a:cxn>
                  <a:cxn ang="0">
                    <a:pos x="14" y="848"/>
                  </a:cxn>
                  <a:cxn ang="0">
                    <a:pos x="31" y="900"/>
                  </a:cxn>
                  <a:cxn ang="0">
                    <a:pos x="54" y="950"/>
                  </a:cxn>
                  <a:cxn ang="0">
                    <a:pos x="85" y="1000"/>
                  </a:cxn>
                  <a:cxn ang="0">
                    <a:pos x="125" y="1050"/>
                  </a:cxn>
                  <a:cxn ang="0">
                    <a:pos x="169" y="1090"/>
                  </a:cxn>
                  <a:cxn ang="0">
                    <a:pos x="219" y="1123"/>
                  </a:cxn>
                  <a:cxn ang="0">
                    <a:pos x="273" y="1149"/>
                  </a:cxn>
                  <a:cxn ang="0">
                    <a:pos x="326" y="1167"/>
                  </a:cxn>
                  <a:cxn ang="0">
                    <a:pos x="384" y="1178"/>
                  </a:cxn>
                  <a:cxn ang="0">
                    <a:pos x="442" y="1178"/>
                  </a:cxn>
                  <a:cxn ang="0">
                    <a:pos x="497" y="1172"/>
                  </a:cxn>
                  <a:cxn ang="0">
                    <a:pos x="553" y="1155"/>
                  </a:cxn>
                  <a:cxn ang="0">
                    <a:pos x="605" y="1130"/>
                  </a:cxn>
                  <a:cxn ang="0">
                    <a:pos x="655" y="1098"/>
                  </a:cxn>
                  <a:cxn ang="0">
                    <a:pos x="697" y="1057"/>
                  </a:cxn>
                  <a:cxn ang="0">
                    <a:pos x="731" y="1011"/>
                  </a:cxn>
                  <a:cxn ang="0">
                    <a:pos x="758" y="961"/>
                  </a:cxn>
                  <a:cxn ang="0">
                    <a:pos x="777" y="908"/>
                  </a:cxn>
                  <a:cxn ang="0">
                    <a:pos x="787" y="850"/>
                  </a:cxn>
                  <a:cxn ang="0">
                    <a:pos x="791" y="793"/>
                  </a:cxn>
                  <a:cxn ang="0">
                    <a:pos x="785" y="733"/>
                  </a:cxn>
                  <a:cxn ang="0">
                    <a:pos x="772" y="676"/>
                  </a:cxn>
                  <a:cxn ang="0">
                    <a:pos x="750" y="618"/>
                  </a:cxn>
                  <a:cxn ang="0">
                    <a:pos x="720" y="562"/>
                  </a:cxn>
                </a:cxnLst>
                <a:rect l="0" t="0" r="r" b="b"/>
                <a:pathLst>
                  <a:path w="791" h="1180">
                    <a:moveTo>
                      <a:pt x="720" y="562"/>
                    </a:moveTo>
                    <a:lnTo>
                      <a:pt x="714" y="555"/>
                    </a:lnTo>
                    <a:lnTo>
                      <a:pt x="710" y="547"/>
                    </a:lnTo>
                    <a:lnTo>
                      <a:pt x="704" y="539"/>
                    </a:lnTo>
                    <a:lnTo>
                      <a:pt x="699" y="532"/>
                    </a:lnTo>
                    <a:lnTo>
                      <a:pt x="693" y="526"/>
                    </a:lnTo>
                    <a:lnTo>
                      <a:pt x="687" y="518"/>
                    </a:lnTo>
                    <a:lnTo>
                      <a:pt x="681" y="512"/>
                    </a:lnTo>
                    <a:lnTo>
                      <a:pt x="676" y="505"/>
                    </a:lnTo>
                    <a:lnTo>
                      <a:pt x="670" y="499"/>
                    </a:lnTo>
                    <a:lnTo>
                      <a:pt x="664" y="491"/>
                    </a:lnTo>
                    <a:lnTo>
                      <a:pt x="658" y="486"/>
                    </a:lnTo>
                    <a:lnTo>
                      <a:pt x="651" y="480"/>
                    </a:lnTo>
                    <a:lnTo>
                      <a:pt x="645" y="474"/>
                    </a:lnTo>
                    <a:lnTo>
                      <a:pt x="639" y="468"/>
                    </a:lnTo>
                    <a:lnTo>
                      <a:pt x="632" y="463"/>
                    </a:lnTo>
                    <a:lnTo>
                      <a:pt x="626" y="457"/>
                    </a:lnTo>
                    <a:lnTo>
                      <a:pt x="618" y="453"/>
                    </a:lnTo>
                    <a:lnTo>
                      <a:pt x="612" y="447"/>
                    </a:lnTo>
                    <a:lnTo>
                      <a:pt x="605" y="441"/>
                    </a:lnTo>
                    <a:lnTo>
                      <a:pt x="599" y="438"/>
                    </a:lnTo>
                    <a:lnTo>
                      <a:pt x="591" y="432"/>
                    </a:lnTo>
                    <a:lnTo>
                      <a:pt x="584" y="428"/>
                    </a:lnTo>
                    <a:lnTo>
                      <a:pt x="578" y="424"/>
                    </a:lnTo>
                    <a:lnTo>
                      <a:pt x="570" y="420"/>
                    </a:lnTo>
                    <a:lnTo>
                      <a:pt x="562" y="415"/>
                    </a:lnTo>
                    <a:lnTo>
                      <a:pt x="555" y="411"/>
                    </a:lnTo>
                    <a:lnTo>
                      <a:pt x="547" y="407"/>
                    </a:lnTo>
                    <a:lnTo>
                      <a:pt x="539" y="405"/>
                    </a:lnTo>
                    <a:lnTo>
                      <a:pt x="534" y="401"/>
                    </a:lnTo>
                    <a:lnTo>
                      <a:pt x="526" y="397"/>
                    </a:lnTo>
                    <a:lnTo>
                      <a:pt x="518" y="394"/>
                    </a:lnTo>
                    <a:lnTo>
                      <a:pt x="511" y="392"/>
                    </a:lnTo>
                    <a:lnTo>
                      <a:pt x="336" y="0"/>
                    </a:lnTo>
                    <a:lnTo>
                      <a:pt x="23" y="98"/>
                    </a:lnTo>
                    <a:lnTo>
                      <a:pt x="112" y="470"/>
                    </a:lnTo>
                    <a:lnTo>
                      <a:pt x="100" y="482"/>
                    </a:lnTo>
                    <a:lnTo>
                      <a:pt x="89" y="495"/>
                    </a:lnTo>
                    <a:lnTo>
                      <a:pt x="79" y="509"/>
                    </a:lnTo>
                    <a:lnTo>
                      <a:pt x="69" y="522"/>
                    </a:lnTo>
                    <a:lnTo>
                      <a:pt x="60" y="535"/>
                    </a:lnTo>
                    <a:lnTo>
                      <a:pt x="50" y="551"/>
                    </a:lnTo>
                    <a:lnTo>
                      <a:pt x="43" y="566"/>
                    </a:lnTo>
                    <a:lnTo>
                      <a:pt x="37" y="582"/>
                    </a:lnTo>
                    <a:lnTo>
                      <a:pt x="29" y="597"/>
                    </a:lnTo>
                    <a:lnTo>
                      <a:pt x="23" y="612"/>
                    </a:lnTo>
                    <a:lnTo>
                      <a:pt x="18" y="628"/>
                    </a:lnTo>
                    <a:lnTo>
                      <a:pt x="14" y="645"/>
                    </a:lnTo>
                    <a:lnTo>
                      <a:pt x="10" y="660"/>
                    </a:lnTo>
                    <a:lnTo>
                      <a:pt x="6" y="677"/>
                    </a:lnTo>
                    <a:lnTo>
                      <a:pt x="4" y="695"/>
                    </a:lnTo>
                    <a:lnTo>
                      <a:pt x="2" y="710"/>
                    </a:lnTo>
                    <a:lnTo>
                      <a:pt x="2" y="727"/>
                    </a:lnTo>
                    <a:lnTo>
                      <a:pt x="0" y="745"/>
                    </a:lnTo>
                    <a:lnTo>
                      <a:pt x="2" y="762"/>
                    </a:lnTo>
                    <a:lnTo>
                      <a:pt x="2" y="779"/>
                    </a:lnTo>
                    <a:lnTo>
                      <a:pt x="4" y="796"/>
                    </a:lnTo>
                    <a:lnTo>
                      <a:pt x="6" y="814"/>
                    </a:lnTo>
                    <a:lnTo>
                      <a:pt x="10" y="831"/>
                    </a:lnTo>
                    <a:lnTo>
                      <a:pt x="14" y="848"/>
                    </a:lnTo>
                    <a:lnTo>
                      <a:pt x="20" y="865"/>
                    </a:lnTo>
                    <a:lnTo>
                      <a:pt x="23" y="883"/>
                    </a:lnTo>
                    <a:lnTo>
                      <a:pt x="31" y="900"/>
                    </a:lnTo>
                    <a:lnTo>
                      <a:pt x="37" y="917"/>
                    </a:lnTo>
                    <a:lnTo>
                      <a:pt x="44" y="935"/>
                    </a:lnTo>
                    <a:lnTo>
                      <a:pt x="54" y="950"/>
                    </a:lnTo>
                    <a:lnTo>
                      <a:pt x="62" y="967"/>
                    </a:lnTo>
                    <a:lnTo>
                      <a:pt x="73" y="983"/>
                    </a:lnTo>
                    <a:lnTo>
                      <a:pt x="85" y="1000"/>
                    </a:lnTo>
                    <a:lnTo>
                      <a:pt x="96" y="1017"/>
                    </a:lnTo>
                    <a:lnTo>
                      <a:pt x="110" y="1034"/>
                    </a:lnTo>
                    <a:lnTo>
                      <a:pt x="125" y="1050"/>
                    </a:lnTo>
                    <a:lnTo>
                      <a:pt x="138" y="1063"/>
                    </a:lnTo>
                    <a:lnTo>
                      <a:pt x="154" y="1077"/>
                    </a:lnTo>
                    <a:lnTo>
                      <a:pt x="169" y="1090"/>
                    </a:lnTo>
                    <a:lnTo>
                      <a:pt x="186" y="1101"/>
                    </a:lnTo>
                    <a:lnTo>
                      <a:pt x="202" y="1113"/>
                    </a:lnTo>
                    <a:lnTo>
                      <a:pt x="219" y="1123"/>
                    </a:lnTo>
                    <a:lnTo>
                      <a:pt x="236" y="1132"/>
                    </a:lnTo>
                    <a:lnTo>
                      <a:pt x="254" y="1142"/>
                    </a:lnTo>
                    <a:lnTo>
                      <a:pt x="273" y="1149"/>
                    </a:lnTo>
                    <a:lnTo>
                      <a:pt x="290" y="1157"/>
                    </a:lnTo>
                    <a:lnTo>
                      <a:pt x="309" y="1163"/>
                    </a:lnTo>
                    <a:lnTo>
                      <a:pt x="326" y="1167"/>
                    </a:lnTo>
                    <a:lnTo>
                      <a:pt x="346" y="1172"/>
                    </a:lnTo>
                    <a:lnTo>
                      <a:pt x="365" y="1174"/>
                    </a:lnTo>
                    <a:lnTo>
                      <a:pt x="384" y="1178"/>
                    </a:lnTo>
                    <a:lnTo>
                      <a:pt x="403" y="1178"/>
                    </a:lnTo>
                    <a:lnTo>
                      <a:pt x="422" y="1180"/>
                    </a:lnTo>
                    <a:lnTo>
                      <a:pt x="442" y="1178"/>
                    </a:lnTo>
                    <a:lnTo>
                      <a:pt x="459" y="1178"/>
                    </a:lnTo>
                    <a:lnTo>
                      <a:pt x="478" y="1174"/>
                    </a:lnTo>
                    <a:lnTo>
                      <a:pt x="497" y="1172"/>
                    </a:lnTo>
                    <a:lnTo>
                      <a:pt x="516" y="1167"/>
                    </a:lnTo>
                    <a:lnTo>
                      <a:pt x="534" y="1163"/>
                    </a:lnTo>
                    <a:lnTo>
                      <a:pt x="553" y="1155"/>
                    </a:lnTo>
                    <a:lnTo>
                      <a:pt x="570" y="1149"/>
                    </a:lnTo>
                    <a:lnTo>
                      <a:pt x="587" y="1140"/>
                    </a:lnTo>
                    <a:lnTo>
                      <a:pt x="605" y="1130"/>
                    </a:lnTo>
                    <a:lnTo>
                      <a:pt x="622" y="1121"/>
                    </a:lnTo>
                    <a:lnTo>
                      <a:pt x="639" y="1109"/>
                    </a:lnTo>
                    <a:lnTo>
                      <a:pt x="655" y="1098"/>
                    </a:lnTo>
                    <a:lnTo>
                      <a:pt x="670" y="1084"/>
                    </a:lnTo>
                    <a:lnTo>
                      <a:pt x="683" y="1071"/>
                    </a:lnTo>
                    <a:lnTo>
                      <a:pt x="697" y="1057"/>
                    </a:lnTo>
                    <a:lnTo>
                      <a:pt x="708" y="1042"/>
                    </a:lnTo>
                    <a:lnTo>
                      <a:pt x="720" y="1027"/>
                    </a:lnTo>
                    <a:lnTo>
                      <a:pt x="731" y="1011"/>
                    </a:lnTo>
                    <a:lnTo>
                      <a:pt x="741" y="994"/>
                    </a:lnTo>
                    <a:lnTo>
                      <a:pt x="749" y="979"/>
                    </a:lnTo>
                    <a:lnTo>
                      <a:pt x="758" y="961"/>
                    </a:lnTo>
                    <a:lnTo>
                      <a:pt x="764" y="944"/>
                    </a:lnTo>
                    <a:lnTo>
                      <a:pt x="772" y="925"/>
                    </a:lnTo>
                    <a:lnTo>
                      <a:pt x="777" y="908"/>
                    </a:lnTo>
                    <a:lnTo>
                      <a:pt x="781" y="889"/>
                    </a:lnTo>
                    <a:lnTo>
                      <a:pt x="785" y="869"/>
                    </a:lnTo>
                    <a:lnTo>
                      <a:pt x="787" y="850"/>
                    </a:lnTo>
                    <a:lnTo>
                      <a:pt x="789" y="831"/>
                    </a:lnTo>
                    <a:lnTo>
                      <a:pt x="791" y="812"/>
                    </a:lnTo>
                    <a:lnTo>
                      <a:pt x="791" y="793"/>
                    </a:lnTo>
                    <a:lnTo>
                      <a:pt x="791" y="773"/>
                    </a:lnTo>
                    <a:lnTo>
                      <a:pt x="789" y="752"/>
                    </a:lnTo>
                    <a:lnTo>
                      <a:pt x="785" y="733"/>
                    </a:lnTo>
                    <a:lnTo>
                      <a:pt x="783" y="714"/>
                    </a:lnTo>
                    <a:lnTo>
                      <a:pt x="777" y="695"/>
                    </a:lnTo>
                    <a:lnTo>
                      <a:pt x="772" y="676"/>
                    </a:lnTo>
                    <a:lnTo>
                      <a:pt x="766" y="656"/>
                    </a:lnTo>
                    <a:lnTo>
                      <a:pt x="758" y="637"/>
                    </a:lnTo>
                    <a:lnTo>
                      <a:pt x="750" y="618"/>
                    </a:lnTo>
                    <a:lnTo>
                      <a:pt x="741" y="599"/>
                    </a:lnTo>
                    <a:lnTo>
                      <a:pt x="731" y="580"/>
                    </a:lnTo>
                    <a:lnTo>
                      <a:pt x="720" y="562"/>
                    </a:lnTo>
                    <a:close/>
                  </a:path>
                </a:pathLst>
              </a:custGeom>
              <a:solidFill>
                <a:srgbClr val="7F7F7F"/>
              </a:solidFill>
              <a:ln w="9525">
                <a:noFill/>
                <a:round/>
                <a:headEnd/>
                <a:tailEnd/>
              </a:ln>
            </p:spPr>
            <p:txBody>
              <a:bodyPr/>
              <a:lstStyle/>
              <a:p>
                <a:endParaRPr lang="es-CO"/>
              </a:p>
            </p:txBody>
          </p:sp>
          <p:sp>
            <p:nvSpPr>
              <p:cNvPr id="110782" name="Freeform 190"/>
              <p:cNvSpPr>
                <a:spLocks/>
              </p:cNvSpPr>
              <p:nvPr/>
            </p:nvSpPr>
            <p:spPr bwMode="auto">
              <a:xfrm>
                <a:off x="3817" y="2386"/>
                <a:ext cx="223" cy="180"/>
              </a:xfrm>
              <a:custGeom>
                <a:avLst/>
                <a:gdLst/>
                <a:ahLst/>
                <a:cxnLst>
                  <a:cxn ang="0">
                    <a:pos x="4" y="11"/>
                  </a:cxn>
                  <a:cxn ang="0">
                    <a:pos x="19" y="17"/>
                  </a:cxn>
                  <a:cxn ang="0">
                    <a:pos x="35" y="25"/>
                  </a:cxn>
                  <a:cxn ang="0">
                    <a:pos x="50" y="31"/>
                  </a:cxn>
                  <a:cxn ang="0">
                    <a:pos x="63" y="38"/>
                  </a:cxn>
                  <a:cxn ang="0">
                    <a:pos x="79" y="48"/>
                  </a:cxn>
                  <a:cxn ang="0">
                    <a:pos x="92" y="57"/>
                  </a:cxn>
                  <a:cxn ang="0">
                    <a:pos x="105" y="67"/>
                  </a:cxn>
                  <a:cxn ang="0">
                    <a:pos x="119" y="77"/>
                  </a:cxn>
                  <a:cxn ang="0">
                    <a:pos x="132" y="88"/>
                  </a:cxn>
                  <a:cxn ang="0">
                    <a:pos x="144" y="100"/>
                  </a:cxn>
                  <a:cxn ang="0">
                    <a:pos x="157" y="111"/>
                  </a:cxn>
                  <a:cxn ang="0">
                    <a:pos x="169" y="123"/>
                  </a:cxn>
                  <a:cxn ang="0">
                    <a:pos x="180" y="136"/>
                  </a:cxn>
                  <a:cxn ang="0">
                    <a:pos x="190" y="149"/>
                  </a:cxn>
                  <a:cxn ang="0">
                    <a:pos x="201" y="165"/>
                  </a:cxn>
                  <a:cxn ang="0">
                    <a:pos x="211" y="180"/>
                  </a:cxn>
                  <a:cxn ang="0">
                    <a:pos x="217" y="165"/>
                  </a:cxn>
                  <a:cxn ang="0">
                    <a:pos x="205" y="149"/>
                  </a:cxn>
                  <a:cxn ang="0">
                    <a:pos x="196" y="136"/>
                  </a:cxn>
                  <a:cxn ang="0">
                    <a:pos x="184" y="121"/>
                  </a:cxn>
                  <a:cxn ang="0">
                    <a:pos x="171" y="109"/>
                  </a:cxn>
                  <a:cxn ang="0">
                    <a:pos x="159" y="96"/>
                  </a:cxn>
                  <a:cxn ang="0">
                    <a:pos x="146" y="84"/>
                  </a:cxn>
                  <a:cxn ang="0">
                    <a:pos x="132" y="73"/>
                  </a:cxn>
                  <a:cxn ang="0">
                    <a:pos x="119" y="61"/>
                  </a:cxn>
                  <a:cxn ang="0">
                    <a:pos x="105" y="52"/>
                  </a:cxn>
                  <a:cxn ang="0">
                    <a:pos x="92" y="42"/>
                  </a:cxn>
                  <a:cxn ang="0">
                    <a:pos x="77" y="32"/>
                  </a:cxn>
                  <a:cxn ang="0">
                    <a:pos x="63" y="25"/>
                  </a:cxn>
                  <a:cxn ang="0">
                    <a:pos x="48" y="17"/>
                  </a:cxn>
                  <a:cxn ang="0">
                    <a:pos x="33" y="9"/>
                  </a:cxn>
                  <a:cxn ang="0">
                    <a:pos x="17" y="2"/>
                  </a:cxn>
                  <a:cxn ang="0">
                    <a:pos x="13" y="4"/>
                  </a:cxn>
                  <a:cxn ang="0">
                    <a:pos x="8" y="0"/>
                  </a:cxn>
                  <a:cxn ang="0">
                    <a:pos x="4" y="0"/>
                  </a:cxn>
                  <a:cxn ang="0">
                    <a:pos x="2" y="2"/>
                  </a:cxn>
                  <a:cxn ang="0">
                    <a:pos x="0" y="4"/>
                  </a:cxn>
                  <a:cxn ang="0">
                    <a:pos x="0" y="8"/>
                  </a:cxn>
                  <a:cxn ang="0">
                    <a:pos x="2" y="9"/>
                  </a:cxn>
                  <a:cxn ang="0">
                    <a:pos x="2" y="8"/>
                  </a:cxn>
                </a:cxnLst>
                <a:rect l="0" t="0" r="r" b="b"/>
                <a:pathLst>
                  <a:path w="223" h="180">
                    <a:moveTo>
                      <a:pt x="2" y="8"/>
                    </a:moveTo>
                    <a:lnTo>
                      <a:pt x="4" y="11"/>
                    </a:lnTo>
                    <a:lnTo>
                      <a:pt x="11" y="13"/>
                    </a:lnTo>
                    <a:lnTo>
                      <a:pt x="19" y="17"/>
                    </a:lnTo>
                    <a:lnTo>
                      <a:pt x="27" y="21"/>
                    </a:lnTo>
                    <a:lnTo>
                      <a:pt x="35" y="25"/>
                    </a:lnTo>
                    <a:lnTo>
                      <a:pt x="42" y="27"/>
                    </a:lnTo>
                    <a:lnTo>
                      <a:pt x="50" y="31"/>
                    </a:lnTo>
                    <a:lnTo>
                      <a:pt x="56" y="34"/>
                    </a:lnTo>
                    <a:lnTo>
                      <a:pt x="63" y="38"/>
                    </a:lnTo>
                    <a:lnTo>
                      <a:pt x="71" y="44"/>
                    </a:lnTo>
                    <a:lnTo>
                      <a:pt x="79" y="48"/>
                    </a:lnTo>
                    <a:lnTo>
                      <a:pt x="84" y="52"/>
                    </a:lnTo>
                    <a:lnTo>
                      <a:pt x="92" y="57"/>
                    </a:lnTo>
                    <a:lnTo>
                      <a:pt x="98" y="61"/>
                    </a:lnTo>
                    <a:lnTo>
                      <a:pt x="105" y="67"/>
                    </a:lnTo>
                    <a:lnTo>
                      <a:pt x="111" y="71"/>
                    </a:lnTo>
                    <a:lnTo>
                      <a:pt x="119" y="77"/>
                    </a:lnTo>
                    <a:lnTo>
                      <a:pt x="125" y="82"/>
                    </a:lnTo>
                    <a:lnTo>
                      <a:pt x="132" y="88"/>
                    </a:lnTo>
                    <a:lnTo>
                      <a:pt x="138" y="94"/>
                    </a:lnTo>
                    <a:lnTo>
                      <a:pt x="144" y="100"/>
                    </a:lnTo>
                    <a:lnTo>
                      <a:pt x="150" y="105"/>
                    </a:lnTo>
                    <a:lnTo>
                      <a:pt x="157" y="111"/>
                    </a:lnTo>
                    <a:lnTo>
                      <a:pt x="163" y="117"/>
                    </a:lnTo>
                    <a:lnTo>
                      <a:pt x="169" y="123"/>
                    </a:lnTo>
                    <a:lnTo>
                      <a:pt x="175" y="130"/>
                    </a:lnTo>
                    <a:lnTo>
                      <a:pt x="180" y="136"/>
                    </a:lnTo>
                    <a:lnTo>
                      <a:pt x="186" y="144"/>
                    </a:lnTo>
                    <a:lnTo>
                      <a:pt x="190" y="149"/>
                    </a:lnTo>
                    <a:lnTo>
                      <a:pt x="196" y="157"/>
                    </a:lnTo>
                    <a:lnTo>
                      <a:pt x="201" y="165"/>
                    </a:lnTo>
                    <a:lnTo>
                      <a:pt x="207" y="173"/>
                    </a:lnTo>
                    <a:lnTo>
                      <a:pt x="211" y="180"/>
                    </a:lnTo>
                    <a:lnTo>
                      <a:pt x="223" y="173"/>
                    </a:lnTo>
                    <a:lnTo>
                      <a:pt x="217" y="165"/>
                    </a:lnTo>
                    <a:lnTo>
                      <a:pt x="211" y="157"/>
                    </a:lnTo>
                    <a:lnTo>
                      <a:pt x="205" y="149"/>
                    </a:lnTo>
                    <a:lnTo>
                      <a:pt x="201" y="142"/>
                    </a:lnTo>
                    <a:lnTo>
                      <a:pt x="196" y="136"/>
                    </a:lnTo>
                    <a:lnTo>
                      <a:pt x="190" y="128"/>
                    </a:lnTo>
                    <a:lnTo>
                      <a:pt x="184" y="121"/>
                    </a:lnTo>
                    <a:lnTo>
                      <a:pt x="178" y="115"/>
                    </a:lnTo>
                    <a:lnTo>
                      <a:pt x="171" y="109"/>
                    </a:lnTo>
                    <a:lnTo>
                      <a:pt x="165" y="102"/>
                    </a:lnTo>
                    <a:lnTo>
                      <a:pt x="159" y="96"/>
                    </a:lnTo>
                    <a:lnTo>
                      <a:pt x="153" y="90"/>
                    </a:lnTo>
                    <a:lnTo>
                      <a:pt x="146" y="84"/>
                    </a:lnTo>
                    <a:lnTo>
                      <a:pt x="140" y="79"/>
                    </a:lnTo>
                    <a:lnTo>
                      <a:pt x="132" y="73"/>
                    </a:lnTo>
                    <a:lnTo>
                      <a:pt x="127" y="67"/>
                    </a:lnTo>
                    <a:lnTo>
                      <a:pt x="119" y="61"/>
                    </a:lnTo>
                    <a:lnTo>
                      <a:pt x="113" y="55"/>
                    </a:lnTo>
                    <a:lnTo>
                      <a:pt x="105" y="52"/>
                    </a:lnTo>
                    <a:lnTo>
                      <a:pt x="98" y="46"/>
                    </a:lnTo>
                    <a:lnTo>
                      <a:pt x="92" y="42"/>
                    </a:lnTo>
                    <a:lnTo>
                      <a:pt x="84" y="36"/>
                    </a:lnTo>
                    <a:lnTo>
                      <a:pt x="77" y="32"/>
                    </a:lnTo>
                    <a:lnTo>
                      <a:pt x="69" y="29"/>
                    </a:lnTo>
                    <a:lnTo>
                      <a:pt x="63" y="25"/>
                    </a:lnTo>
                    <a:lnTo>
                      <a:pt x="56" y="21"/>
                    </a:lnTo>
                    <a:lnTo>
                      <a:pt x="48" y="17"/>
                    </a:lnTo>
                    <a:lnTo>
                      <a:pt x="40" y="13"/>
                    </a:lnTo>
                    <a:lnTo>
                      <a:pt x="33" y="9"/>
                    </a:lnTo>
                    <a:lnTo>
                      <a:pt x="25" y="6"/>
                    </a:lnTo>
                    <a:lnTo>
                      <a:pt x="17" y="2"/>
                    </a:lnTo>
                    <a:lnTo>
                      <a:pt x="10" y="0"/>
                    </a:lnTo>
                    <a:lnTo>
                      <a:pt x="13" y="4"/>
                    </a:lnTo>
                    <a:lnTo>
                      <a:pt x="10" y="0"/>
                    </a:lnTo>
                    <a:lnTo>
                      <a:pt x="8" y="0"/>
                    </a:lnTo>
                    <a:lnTo>
                      <a:pt x="6" y="0"/>
                    </a:lnTo>
                    <a:lnTo>
                      <a:pt x="4" y="0"/>
                    </a:lnTo>
                    <a:lnTo>
                      <a:pt x="2" y="0"/>
                    </a:lnTo>
                    <a:lnTo>
                      <a:pt x="2" y="2"/>
                    </a:lnTo>
                    <a:lnTo>
                      <a:pt x="2" y="4"/>
                    </a:lnTo>
                    <a:lnTo>
                      <a:pt x="0" y="4"/>
                    </a:lnTo>
                    <a:lnTo>
                      <a:pt x="0" y="6"/>
                    </a:lnTo>
                    <a:lnTo>
                      <a:pt x="0" y="8"/>
                    </a:lnTo>
                    <a:lnTo>
                      <a:pt x="2" y="8"/>
                    </a:lnTo>
                    <a:lnTo>
                      <a:pt x="2" y="9"/>
                    </a:lnTo>
                    <a:lnTo>
                      <a:pt x="4" y="11"/>
                    </a:lnTo>
                    <a:lnTo>
                      <a:pt x="2" y="8"/>
                    </a:lnTo>
                    <a:close/>
                  </a:path>
                </a:pathLst>
              </a:custGeom>
              <a:solidFill>
                <a:srgbClr val="000000"/>
              </a:solidFill>
              <a:ln w="9525">
                <a:noFill/>
                <a:round/>
                <a:headEnd/>
                <a:tailEnd/>
              </a:ln>
            </p:spPr>
            <p:txBody>
              <a:bodyPr/>
              <a:lstStyle/>
              <a:p>
                <a:endParaRPr lang="es-CO"/>
              </a:p>
            </p:txBody>
          </p:sp>
          <p:sp>
            <p:nvSpPr>
              <p:cNvPr id="110783" name="Freeform 191"/>
              <p:cNvSpPr>
                <a:spLocks/>
              </p:cNvSpPr>
              <p:nvPr/>
            </p:nvSpPr>
            <p:spPr bwMode="auto">
              <a:xfrm>
                <a:off x="3644" y="1994"/>
                <a:ext cx="186" cy="400"/>
              </a:xfrm>
              <a:custGeom>
                <a:avLst/>
                <a:gdLst/>
                <a:ahLst/>
                <a:cxnLst>
                  <a:cxn ang="0">
                    <a:pos x="8" y="12"/>
                  </a:cxn>
                  <a:cxn ang="0">
                    <a:pos x="0" y="8"/>
                  </a:cxn>
                  <a:cxn ang="0">
                    <a:pos x="175" y="400"/>
                  </a:cxn>
                  <a:cxn ang="0">
                    <a:pos x="186" y="396"/>
                  </a:cxn>
                  <a:cxn ang="0">
                    <a:pos x="12" y="4"/>
                  </a:cxn>
                  <a:cxn ang="0">
                    <a:pos x="4" y="0"/>
                  </a:cxn>
                  <a:cxn ang="0">
                    <a:pos x="12" y="4"/>
                  </a:cxn>
                  <a:cxn ang="0">
                    <a:pos x="12" y="2"/>
                  </a:cxn>
                  <a:cxn ang="0">
                    <a:pos x="10" y="2"/>
                  </a:cxn>
                  <a:cxn ang="0">
                    <a:pos x="10" y="0"/>
                  </a:cxn>
                  <a:cxn ang="0">
                    <a:pos x="8" y="0"/>
                  </a:cxn>
                  <a:cxn ang="0">
                    <a:pos x="6" y="0"/>
                  </a:cxn>
                  <a:cxn ang="0">
                    <a:pos x="4" y="0"/>
                  </a:cxn>
                  <a:cxn ang="0">
                    <a:pos x="2" y="0"/>
                  </a:cxn>
                  <a:cxn ang="0">
                    <a:pos x="2" y="2"/>
                  </a:cxn>
                  <a:cxn ang="0">
                    <a:pos x="0" y="2"/>
                  </a:cxn>
                  <a:cxn ang="0">
                    <a:pos x="0" y="4"/>
                  </a:cxn>
                  <a:cxn ang="0">
                    <a:pos x="0" y="6"/>
                  </a:cxn>
                  <a:cxn ang="0">
                    <a:pos x="0" y="8"/>
                  </a:cxn>
                  <a:cxn ang="0">
                    <a:pos x="8" y="12"/>
                  </a:cxn>
                </a:cxnLst>
                <a:rect l="0" t="0" r="r" b="b"/>
                <a:pathLst>
                  <a:path w="186" h="400">
                    <a:moveTo>
                      <a:pt x="8" y="12"/>
                    </a:moveTo>
                    <a:lnTo>
                      <a:pt x="0" y="8"/>
                    </a:lnTo>
                    <a:lnTo>
                      <a:pt x="175" y="400"/>
                    </a:lnTo>
                    <a:lnTo>
                      <a:pt x="186" y="396"/>
                    </a:lnTo>
                    <a:lnTo>
                      <a:pt x="12" y="4"/>
                    </a:lnTo>
                    <a:lnTo>
                      <a:pt x="4" y="0"/>
                    </a:lnTo>
                    <a:lnTo>
                      <a:pt x="12" y="4"/>
                    </a:lnTo>
                    <a:lnTo>
                      <a:pt x="12" y="2"/>
                    </a:lnTo>
                    <a:lnTo>
                      <a:pt x="10" y="2"/>
                    </a:lnTo>
                    <a:lnTo>
                      <a:pt x="10" y="0"/>
                    </a:lnTo>
                    <a:lnTo>
                      <a:pt x="8" y="0"/>
                    </a:lnTo>
                    <a:lnTo>
                      <a:pt x="6" y="0"/>
                    </a:lnTo>
                    <a:lnTo>
                      <a:pt x="4" y="0"/>
                    </a:lnTo>
                    <a:lnTo>
                      <a:pt x="2" y="0"/>
                    </a:lnTo>
                    <a:lnTo>
                      <a:pt x="2" y="2"/>
                    </a:lnTo>
                    <a:lnTo>
                      <a:pt x="0" y="2"/>
                    </a:lnTo>
                    <a:lnTo>
                      <a:pt x="0" y="4"/>
                    </a:lnTo>
                    <a:lnTo>
                      <a:pt x="0" y="6"/>
                    </a:lnTo>
                    <a:lnTo>
                      <a:pt x="0" y="8"/>
                    </a:lnTo>
                    <a:lnTo>
                      <a:pt x="8" y="12"/>
                    </a:lnTo>
                    <a:close/>
                  </a:path>
                </a:pathLst>
              </a:custGeom>
              <a:solidFill>
                <a:srgbClr val="000000"/>
              </a:solidFill>
              <a:ln w="9525">
                <a:noFill/>
                <a:round/>
                <a:headEnd/>
                <a:tailEnd/>
              </a:ln>
            </p:spPr>
            <p:txBody>
              <a:bodyPr/>
              <a:lstStyle/>
              <a:p>
                <a:endParaRPr lang="es-CO"/>
              </a:p>
            </p:txBody>
          </p:sp>
          <p:sp>
            <p:nvSpPr>
              <p:cNvPr id="110784" name="Freeform 192"/>
              <p:cNvSpPr>
                <a:spLocks/>
              </p:cNvSpPr>
              <p:nvPr/>
            </p:nvSpPr>
            <p:spPr bwMode="auto">
              <a:xfrm>
                <a:off x="3332" y="1994"/>
                <a:ext cx="320" cy="110"/>
              </a:xfrm>
              <a:custGeom>
                <a:avLst/>
                <a:gdLst/>
                <a:ahLst/>
                <a:cxnLst>
                  <a:cxn ang="0">
                    <a:pos x="13" y="102"/>
                  </a:cxn>
                  <a:cxn ang="0">
                    <a:pos x="7" y="110"/>
                  </a:cxn>
                  <a:cxn ang="0">
                    <a:pos x="320" y="12"/>
                  </a:cxn>
                  <a:cxn ang="0">
                    <a:pos x="316" y="0"/>
                  </a:cxn>
                  <a:cxn ang="0">
                    <a:pos x="3" y="98"/>
                  </a:cxn>
                  <a:cxn ang="0">
                    <a:pos x="0" y="106"/>
                  </a:cxn>
                  <a:cxn ang="0">
                    <a:pos x="3" y="98"/>
                  </a:cxn>
                  <a:cxn ang="0">
                    <a:pos x="2" y="98"/>
                  </a:cxn>
                  <a:cxn ang="0">
                    <a:pos x="2" y="100"/>
                  </a:cxn>
                  <a:cxn ang="0">
                    <a:pos x="0" y="100"/>
                  </a:cxn>
                  <a:cxn ang="0">
                    <a:pos x="0" y="102"/>
                  </a:cxn>
                  <a:cxn ang="0">
                    <a:pos x="0" y="104"/>
                  </a:cxn>
                  <a:cxn ang="0">
                    <a:pos x="0" y="106"/>
                  </a:cxn>
                  <a:cxn ang="0">
                    <a:pos x="2" y="108"/>
                  </a:cxn>
                  <a:cxn ang="0">
                    <a:pos x="3" y="110"/>
                  </a:cxn>
                  <a:cxn ang="0">
                    <a:pos x="5" y="110"/>
                  </a:cxn>
                  <a:cxn ang="0">
                    <a:pos x="7" y="110"/>
                  </a:cxn>
                  <a:cxn ang="0">
                    <a:pos x="13" y="102"/>
                  </a:cxn>
                </a:cxnLst>
                <a:rect l="0" t="0" r="r" b="b"/>
                <a:pathLst>
                  <a:path w="320" h="110">
                    <a:moveTo>
                      <a:pt x="13" y="102"/>
                    </a:moveTo>
                    <a:lnTo>
                      <a:pt x="7" y="110"/>
                    </a:lnTo>
                    <a:lnTo>
                      <a:pt x="320" y="12"/>
                    </a:lnTo>
                    <a:lnTo>
                      <a:pt x="316" y="0"/>
                    </a:lnTo>
                    <a:lnTo>
                      <a:pt x="3" y="98"/>
                    </a:lnTo>
                    <a:lnTo>
                      <a:pt x="0" y="106"/>
                    </a:lnTo>
                    <a:lnTo>
                      <a:pt x="3" y="98"/>
                    </a:lnTo>
                    <a:lnTo>
                      <a:pt x="2" y="98"/>
                    </a:lnTo>
                    <a:lnTo>
                      <a:pt x="2" y="100"/>
                    </a:lnTo>
                    <a:lnTo>
                      <a:pt x="0" y="100"/>
                    </a:lnTo>
                    <a:lnTo>
                      <a:pt x="0" y="102"/>
                    </a:lnTo>
                    <a:lnTo>
                      <a:pt x="0" y="104"/>
                    </a:lnTo>
                    <a:lnTo>
                      <a:pt x="0" y="106"/>
                    </a:lnTo>
                    <a:lnTo>
                      <a:pt x="2" y="108"/>
                    </a:lnTo>
                    <a:lnTo>
                      <a:pt x="3" y="110"/>
                    </a:lnTo>
                    <a:lnTo>
                      <a:pt x="5" y="110"/>
                    </a:lnTo>
                    <a:lnTo>
                      <a:pt x="7" y="110"/>
                    </a:lnTo>
                    <a:lnTo>
                      <a:pt x="13" y="102"/>
                    </a:lnTo>
                    <a:close/>
                  </a:path>
                </a:pathLst>
              </a:custGeom>
              <a:solidFill>
                <a:srgbClr val="000000"/>
              </a:solidFill>
              <a:ln w="9525">
                <a:noFill/>
                <a:round/>
                <a:headEnd/>
                <a:tailEnd/>
              </a:ln>
            </p:spPr>
            <p:txBody>
              <a:bodyPr/>
              <a:lstStyle/>
              <a:p>
                <a:endParaRPr lang="es-CO"/>
              </a:p>
            </p:txBody>
          </p:sp>
          <p:sp>
            <p:nvSpPr>
              <p:cNvPr id="110785" name="Freeform 193"/>
              <p:cNvSpPr>
                <a:spLocks/>
              </p:cNvSpPr>
              <p:nvPr/>
            </p:nvSpPr>
            <p:spPr bwMode="auto">
              <a:xfrm>
                <a:off x="3332" y="2096"/>
                <a:ext cx="101" cy="380"/>
              </a:xfrm>
              <a:custGeom>
                <a:avLst/>
                <a:gdLst/>
                <a:ahLst/>
                <a:cxnLst>
                  <a:cxn ang="0">
                    <a:pos x="99" y="378"/>
                  </a:cxn>
                  <a:cxn ang="0">
                    <a:pos x="99" y="372"/>
                  </a:cxn>
                  <a:cxn ang="0">
                    <a:pos x="13" y="0"/>
                  </a:cxn>
                  <a:cxn ang="0">
                    <a:pos x="0" y="4"/>
                  </a:cxn>
                  <a:cxn ang="0">
                    <a:pos x="88" y="376"/>
                  </a:cxn>
                  <a:cxn ang="0">
                    <a:pos x="90" y="370"/>
                  </a:cxn>
                  <a:cxn ang="0">
                    <a:pos x="88" y="376"/>
                  </a:cxn>
                  <a:cxn ang="0">
                    <a:pos x="88" y="378"/>
                  </a:cxn>
                  <a:cxn ang="0">
                    <a:pos x="90" y="378"/>
                  </a:cxn>
                  <a:cxn ang="0">
                    <a:pos x="90" y="380"/>
                  </a:cxn>
                  <a:cxn ang="0">
                    <a:pos x="92" y="380"/>
                  </a:cxn>
                  <a:cxn ang="0">
                    <a:pos x="94" y="380"/>
                  </a:cxn>
                  <a:cxn ang="0">
                    <a:pos x="96" y="380"/>
                  </a:cxn>
                  <a:cxn ang="0">
                    <a:pos x="97" y="380"/>
                  </a:cxn>
                  <a:cxn ang="0">
                    <a:pos x="99" y="378"/>
                  </a:cxn>
                  <a:cxn ang="0">
                    <a:pos x="99" y="376"/>
                  </a:cxn>
                  <a:cxn ang="0">
                    <a:pos x="101" y="374"/>
                  </a:cxn>
                  <a:cxn ang="0">
                    <a:pos x="99" y="372"/>
                  </a:cxn>
                  <a:cxn ang="0">
                    <a:pos x="99" y="378"/>
                  </a:cxn>
                </a:cxnLst>
                <a:rect l="0" t="0" r="r" b="b"/>
                <a:pathLst>
                  <a:path w="101" h="380">
                    <a:moveTo>
                      <a:pt x="99" y="378"/>
                    </a:moveTo>
                    <a:lnTo>
                      <a:pt x="99" y="372"/>
                    </a:lnTo>
                    <a:lnTo>
                      <a:pt x="13" y="0"/>
                    </a:lnTo>
                    <a:lnTo>
                      <a:pt x="0" y="4"/>
                    </a:lnTo>
                    <a:lnTo>
                      <a:pt x="88" y="376"/>
                    </a:lnTo>
                    <a:lnTo>
                      <a:pt x="90" y="370"/>
                    </a:lnTo>
                    <a:lnTo>
                      <a:pt x="88" y="376"/>
                    </a:lnTo>
                    <a:lnTo>
                      <a:pt x="88" y="378"/>
                    </a:lnTo>
                    <a:lnTo>
                      <a:pt x="90" y="378"/>
                    </a:lnTo>
                    <a:lnTo>
                      <a:pt x="90" y="380"/>
                    </a:lnTo>
                    <a:lnTo>
                      <a:pt x="92" y="380"/>
                    </a:lnTo>
                    <a:lnTo>
                      <a:pt x="94" y="380"/>
                    </a:lnTo>
                    <a:lnTo>
                      <a:pt x="96" y="380"/>
                    </a:lnTo>
                    <a:lnTo>
                      <a:pt x="97" y="380"/>
                    </a:lnTo>
                    <a:lnTo>
                      <a:pt x="99" y="378"/>
                    </a:lnTo>
                    <a:lnTo>
                      <a:pt x="99" y="376"/>
                    </a:lnTo>
                    <a:lnTo>
                      <a:pt x="101" y="374"/>
                    </a:lnTo>
                    <a:lnTo>
                      <a:pt x="99" y="372"/>
                    </a:lnTo>
                    <a:lnTo>
                      <a:pt x="99" y="378"/>
                    </a:lnTo>
                    <a:close/>
                  </a:path>
                </a:pathLst>
              </a:custGeom>
              <a:solidFill>
                <a:srgbClr val="000000"/>
              </a:solidFill>
              <a:ln w="9525">
                <a:noFill/>
                <a:round/>
                <a:headEnd/>
                <a:tailEnd/>
              </a:ln>
            </p:spPr>
            <p:txBody>
              <a:bodyPr/>
              <a:lstStyle/>
              <a:p>
                <a:endParaRPr lang="es-CO"/>
              </a:p>
            </p:txBody>
          </p:sp>
          <p:sp>
            <p:nvSpPr>
              <p:cNvPr id="110786" name="Freeform 194"/>
              <p:cNvSpPr>
                <a:spLocks/>
              </p:cNvSpPr>
              <p:nvPr/>
            </p:nvSpPr>
            <p:spPr bwMode="auto">
              <a:xfrm>
                <a:off x="3309" y="2466"/>
                <a:ext cx="122" cy="520"/>
              </a:xfrm>
              <a:custGeom>
                <a:avLst/>
                <a:gdLst/>
                <a:ahLst/>
                <a:cxnLst>
                  <a:cxn ang="0">
                    <a:pos x="72" y="497"/>
                  </a:cxn>
                  <a:cxn ang="0">
                    <a:pos x="55" y="465"/>
                  </a:cxn>
                  <a:cxn ang="0">
                    <a:pos x="42" y="432"/>
                  </a:cxn>
                  <a:cxn ang="0">
                    <a:pos x="30" y="399"/>
                  </a:cxn>
                  <a:cxn ang="0">
                    <a:pos x="21" y="365"/>
                  </a:cxn>
                  <a:cxn ang="0">
                    <a:pos x="15" y="330"/>
                  </a:cxn>
                  <a:cxn ang="0">
                    <a:pos x="13" y="296"/>
                  </a:cxn>
                  <a:cxn ang="0">
                    <a:pos x="13" y="263"/>
                  </a:cxn>
                  <a:cxn ang="0">
                    <a:pos x="15" y="229"/>
                  </a:cxn>
                  <a:cxn ang="0">
                    <a:pos x="21" y="196"/>
                  </a:cxn>
                  <a:cxn ang="0">
                    <a:pos x="30" y="163"/>
                  </a:cxn>
                  <a:cxn ang="0">
                    <a:pos x="40" y="133"/>
                  </a:cxn>
                  <a:cxn ang="0">
                    <a:pos x="53" y="102"/>
                  </a:cxn>
                  <a:cxn ang="0">
                    <a:pos x="71" y="73"/>
                  </a:cxn>
                  <a:cxn ang="0">
                    <a:pos x="88" y="46"/>
                  </a:cxn>
                  <a:cxn ang="0">
                    <a:pos x="111" y="22"/>
                  </a:cxn>
                  <a:cxn ang="0">
                    <a:pos x="113" y="0"/>
                  </a:cxn>
                  <a:cxn ang="0">
                    <a:pos x="90" y="25"/>
                  </a:cxn>
                  <a:cxn ang="0">
                    <a:pos x="69" y="52"/>
                  </a:cxn>
                  <a:cxn ang="0">
                    <a:pos x="51" y="81"/>
                  </a:cxn>
                  <a:cxn ang="0">
                    <a:pos x="36" y="112"/>
                  </a:cxn>
                  <a:cxn ang="0">
                    <a:pos x="23" y="144"/>
                  </a:cxn>
                  <a:cxn ang="0">
                    <a:pos x="13" y="177"/>
                  </a:cxn>
                  <a:cxn ang="0">
                    <a:pos x="5" y="210"/>
                  </a:cxn>
                  <a:cxn ang="0">
                    <a:pos x="1" y="244"/>
                  </a:cxn>
                  <a:cxn ang="0">
                    <a:pos x="0" y="279"/>
                  </a:cxn>
                  <a:cxn ang="0">
                    <a:pos x="1" y="315"/>
                  </a:cxn>
                  <a:cxn ang="0">
                    <a:pos x="5" y="350"/>
                  </a:cxn>
                  <a:cxn ang="0">
                    <a:pos x="13" y="384"/>
                  </a:cxn>
                  <a:cxn ang="0">
                    <a:pos x="23" y="419"/>
                  </a:cxn>
                  <a:cxn ang="0">
                    <a:pos x="36" y="453"/>
                  </a:cxn>
                  <a:cxn ang="0">
                    <a:pos x="53" y="488"/>
                  </a:cxn>
                  <a:cxn ang="0">
                    <a:pos x="72" y="520"/>
                  </a:cxn>
                </a:cxnLst>
                <a:rect l="0" t="0" r="r" b="b"/>
                <a:pathLst>
                  <a:path w="122" h="520">
                    <a:moveTo>
                      <a:pt x="82" y="513"/>
                    </a:moveTo>
                    <a:lnTo>
                      <a:pt x="72" y="497"/>
                    </a:lnTo>
                    <a:lnTo>
                      <a:pt x="63" y="482"/>
                    </a:lnTo>
                    <a:lnTo>
                      <a:pt x="55" y="465"/>
                    </a:lnTo>
                    <a:lnTo>
                      <a:pt x="48" y="449"/>
                    </a:lnTo>
                    <a:lnTo>
                      <a:pt x="42" y="432"/>
                    </a:lnTo>
                    <a:lnTo>
                      <a:pt x="34" y="415"/>
                    </a:lnTo>
                    <a:lnTo>
                      <a:pt x="30" y="399"/>
                    </a:lnTo>
                    <a:lnTo>
                      <a:pt x="25" y="382"/>
                    </a:lnTo>
                    <a:lnTo>
                      <a:pt x="21" y="365"/>
                    </a:lnTo>
                    <a:lnTo>
                      <a:pt x="19" y="348"/>
                    </a:lnTo>
                    <a:lnTo>
                      <a:pt x="15" y="330"/>
                    </a:lnTo>
                    <a:lnTo>
                      <a:pt x="13" y="313"/>
                    </a:lnTo>
                    <a:lnTo>
                      <a:pt x="13" y="296"/>
                    </a:lnTo>
                    <a:lnTo>
                      <a:pt x="13" y="279"/>
                    </a:lnTo>
                    <a:lnTo>
                      <a:pt x="13" y="263"/>
                    </a:lnTo>
                    <a:lnTo>
                      <a:pt x="13" y="246"/>
                    </a:lnTo>
                    <a:lnTo>
                      <a:pt x="15" y="229"/>
                    </a:lnTo>
                    <a:lnTo>
                      <a:pt x="19" y="211"/>
                    </a:lnTo>
                    <a:lnTo>
                      <a:pt x="21" y="196"/>
                    </a:lnTo>
                    <a:lnTo>
                      <a:pt x="25" y="179"/>
                    </a:lnTo>
                    <a:lnTo>
                      <a:pt x="30" y="163"/>
                    </a:lnTo>
                    <a:lnTo>
                      <a:pt x="34" y="148"/>
                    </a:lnTo>
                    <a:lnTo>
                      <a:pt x="40" y="133"/>
                    </a:lnTo>
                    <a:lnTo>
                      <a:pt x="48" y="117"/>
                    </a:lnTo>
                    <a:lnTo>
                      <a:pt x="53" y="102"/>
                    </a:lnTo>
                    <a:lnTo>
                      <a:pt x="61" y="89"/>
                    </a:lnTo>
                    <a:lnTo>
                      <a:pt x="71" y="73"/>
                    </a:lnTo>
                    <a:lnTo>
                      <a:pt x="78" y="60"/>
                    </a:lnTo>
                    <a:lnTo>
                      <a:pt x="88" y="46"/>
                    </a:lnTo>
                    <a:lnTo>
                      <a:pt x="99" y="33"/>
                    </a:lnTo>
                    <a:lnTo>
                      <a:pt x="111" y="22"/>
                    </a:lnTo>
                    <a:lnTo>
                      <a:pt x="122" y="8"/>
                    </a:lnTo>
                    <a:lnTo>
                      <a:pt x="113" y="0"/>
                    </a:lnTo>
                    <a:lnTo>
                      <a:pt x="101" y="12"/>
                    </a:lnTo>
                    <a:lnTo>
                      <a:pt x="90" y="25"/>
                    </a:lnTo>
                    <a:lnTo>
                      <a:pt x="78" y="39"/>
                    </a:lnTo>
                    <a:lnTo>
                      <a:pt x="69" y="52"/>
                    </a:lnTo>
                    <a:lnTo>
                      <a:pt x="59" y="68"/>
                    </a:lnTo>
                    <a:lnTo>
                      <a:pt x="51" y="81"/>
                    </a:lnTo>
                    <a:lnTo>
                      <a:pt x="42" y="96"/>
                    </a:lnTo>
                    <a:lnTo>
                      <a:pt x="36" y="112"/>
                    </a:lnTo>
                    <a:lnTo>
                      <a:pt x="28" y="127"/>
                    </a:lnTo>
                    <a:lnTo>
                      <a:pt x="23" y="144"/>
                    </a:lnTo>
                    <a:lnTo>
                      <a:pt x="17" y="160"/>
                    </a:lnTo>
                    <a:lnTo>
                      <a:pt x="13" y="177"/>
                    </a:lnTo>
                    <a:lnTo>
                      <a:pt x="9" y="192"/>
                    </a:lnTo>
                    <a:lnTo>
                      <a:pt x="5" y="210"/>
                    </a:lnTo>
                    <a:lnTo>
                      <a:pt x="3" y="227"/>
                    </a:lnTo>
                    <a:lnTo>
                      <a:pt x="1" y="244"/>
                    </a:lnTo>
                    <a:lnTo>
                      <a:pt x="0" y="261"/>
                    </a:lnTo>
                    <a:lnTo>
                      <a:pt x="0" y="279"/>
                    </a:lnTo>
                    <a:lnTo>
                      <a:pt x="0" y="296"/>
                    </a:lnTo>
                    <a:lnTo>
                      <a:pt x="1" y="315"/>
                    </a:lnTo>
                    <a:lnTo>
                      <a:pt x="3" y="332"/>
                    </a:lnTo>
                    <a:lnTo>
                      <a:pt x="5" y="350"/>
                    </a:lnTo>
                    <a:lnTo>
                      <a:pt x="9" y="367"/>
                    </a:lnTo>
                    <a:lnTo>
                      <a:pt x="13" y="384"/>
                    </a:lnTo>
                    <a:lnTo>
                      <a:pt x="17" y="401"/>
                    </a:lnTo>
                    <a:lnTo>
                      <a:pt x="23" y="419"/>
                    </a:lnTo>
                    <a:lnTo>
                      <a:pt x="30" y="436"/>
                    </a:lnTo>
                    <a:lnTo>
                      <a:pt x="36" y="453"/>
                    </a:lnTo>
                    <a:lnTo>
                      <a:pt x="44" y="470"/>
                    </a:lnTo>
                    <a:lnTo>
                      <a:pt x="53" y="488"/>
                    </a:lnTo>
                    <a:lnTo>
                      <a:pt x="61" y="503"/>
                    </a:lnTo>
                    <a:lnTo>
                      <a:pt x="72" y="520"/>
                    </a:lnTo>
                    <a:lnTo>
                      <a:pt x="82" y="513"/>
                    </a:lnTo>
                    <a:close/>
                  </a:path>
                </a:pathLst>
              </a:custGeom>
              <a:solidFill>
                <a:srgbClr val="000000"/>
              </a:solidFill>
              <a:ln w="9525">
                <a:noFill/>
                <a:round/>
                <a:headEnd/>
                <a:tailEnd/>
              </a:ln>
            </p:spPr>
            <p:txBody>
              <a:bodyPr/>
              <a:lstStyle/>
              <a:p>
                <a:endParaRPr lang="es-CO"/>
              </a:p>
            </p:txBody>
          </p:sp>
          <p:sp>
            <p:nvSpPr>
              <p:cNvPr id="110787" name="Freeform 195"/>
              <p:cNvSpPr>
                <a:spLocks/>
              </p:cNvSpPr>
              <p:nvPr/>
            </p:nvSpPr>
            <p:spPr bwMode="auto">
              <a:xfrm>
                <a:off x="3381" y="2979"/>
                <a:ext cx="559" cy="207"/>
              </a:xfrm>
              <a:custGeom>
                <a:avLst/>
                <a:gdLst/>
                <a:ahLst/>
                <a:cxnLst>
                  <a:cxn ang="0">
                    <a:pos x="536" y="145"/>
                  </a:cxn>
                  <a:cxn ang="0">
                    <a:pos x="501" y="165"/>
                  </a:cxn>
                  <a:cxn ang="0">
                    <a:pos x="465" y="176"/>
                  </a:cxn>
                  <a:cxn ang="0">
                    <a:pos x="428" y="186"/>
                  </a:cxn>
                  <a:cxn ang="0">
                    <a:pos x="392" y="192"/>
                  </a:cxn>
                  <a:cxn ang="0">
                    <a:pos x="355" y="193"/>
                  </a:cxn>
                  <a:cxn ang="0">
                    <a:pos x="317" y="192"/>
                  </a:cxn>
                  <a:cxn ang="0">
                    <a:pos x="281" y="186"/>
                  </a:cxn>
                  <a:cxn ang="0">
                    <a:pos x="244" y="178"/>
                  </a:cxn>
                  <a:cxn ang="0">
                    <a:pos x="208" y="165"/>
                  </a:cxn>
                  <a:cxn ang="0">
                    <a:pos x="173" y="147"/>
                  </a:cxn>
                  <a:cxn ang="0">
                    <a:pos x="139" y="128"/>
                  </a:cxn>
                  <a:cxn ang="0">
                    <a:pos x="106" y="105"/>
                  </a:cxn>
                  <a:cxn ang="0">
                    <a:pos x="77" y="80"/>
                  </a:cxn>
                  <a:cxn ang="0">
                    <a:pos x="48" y="50"/>
                  </a:cxn>
                  <a:cxn ang="0">
                    <a:pos x="22" y="17"/>
                  </a:cxn>
                  <a:cxn ang="0">
                    <a:pos x="0" y="7"/>
                  </a:cxn>
                  <a:cxn ang="0">
                    <a:pos x="25" y="42"/>
                  </a:cxn>
                  <a:cxn ang="0">
                    <a:pos x="52" y="74"/>
                  </a:cxn>
                  <a:cxn ang="0">
                    <a:pos x="83" y="103"/>
                  </a:cxn>
                  <a:cxn ang="0">
                    <a:pos x="116" y="128"/>
                  </a:cxn>
                  <a:cxn ang="0">
                    <a:pos x="148" y="149"/>
                  </a:cxn>
                  <a:cxn ang="0">
                    <a:pos x="185" y="169"/>
                  </a:cxn>
                  <a:cxn ang="0">
                    <a:pos x="221" y="184"/>
                  </a:cxn>
                  <a:cxn ang="0">
                    <a:pos x="259" y="195"/>
                  </a:cxn>
                  <a:cxn ang="0">
                    <a:pos x="296" y="203"/>
                  </a:cxn>
                  <a:cxn ang="0">
                    <a:pos x="336" y="207"/>
                  </a:cxn>
                  <a:cxn ang="0">
                    <a:pos x="375" y="207"/>
                  </a:cxn>
                  <a:cxn ang="0">
                    <a:pos x="413" y="203"/>
                  </a:cxn>
                  <a:cxn ang="0">
                    <a:pos x="451" y="195"/>
                  </a:cxn>
                  <a:cxn ang="0">
                    <a:pos x="488" y="182"/>
                  </a:cxn>
                  <a:cxn ang="0">
                    <a:pos x="524" y="167"/>
                  </a:cxn>
                  <a:cxn ang="0">
                    <a:pos x="559" y="147"/>
                  </a:cxn>
                </a:cxnLst>
                <a:rect l="0" t="0" r="r" b="b"/>
                <a:pathLst>
                  <a:path w="559" h="207">
                    <a:moveTo>
                      <a:pt x="551" y="136"/>
                    </a:moveTo>
                    <a:lnTo>
                      <a:pt x="536" y="145"/>
                    </a:lnTo>
                    <a:lnTo>
                      <a:pt x="518" y="155"/>
                    </a:lnTo>
                    <a:lnTo>
                      <a:pt x="501" y="165"/>
                    </a:lnTo>
                    <a:lnTo>
                      <a:pt x="484" y="170"/>
                    </a:lnTo>
                    <a:lnTo>
                      <a:pt x="465" y="176"/>
                    </a:lnTo>
                    <a:lnTo>
                      <a:pt x="447" y="182"/>
                    </a:lnTo>
                    <a:lnTo>
                      <a:pt x="428" y="186"/>
                    </a:lnTo>
                    <a:lnTo>
                      <a:pt x="411" y="190"/>
                    </a:lnTo>
                    <a:lnTo>
                      <a:pt x="392" y="192"/>
                    </a:lnTo>
                    <a:lnTo>
                      <a:pt x="373" y="193"/>
                    </a:lnTo>
                    <a:lnTo>
                      <a:pt x="355" y="193"/>
                    </a:lnTo>
                    <a:lnTo>
                      <a:pt x="336" y="193"/>
                    </a:lnTo>
                    <a:lnTo>
                      <a:pt x="317" y="192"/>
                    </a:lnTo>
                    <a:lnTo>
                      <a:pt x="298" y="190"/>
                    </a:lnTo>
                    <a:lnTo>
                      <a:pt x="281" y="186"/>
                    </a:lnTo>
                    <a:lnTo>
                      <a:pt x="261" y="182"/>
                    </a:lnTo>
                    <a:lnTo>
                      <a:pt x="244" y="178"/>
                    </a:lnTo>
                    <a:lnTo>
                      <a:pt x="225" y="170"/>
                    </a:lnTo>
                    <a:lnTo>
                      <a:pt x="208" y="165"/>
                    </a:lnTo>
                    <a:lnTo>
                      <a:pt x="190" y="157"/>
                    </a:lnTo>
                    <a:lnTo>
                      <a:pt x="173" y="147"/>
                    </a:lnTo>
                    <a:lnTo>
                      <a:pt x="156" y="140"/>
                    </a:lnTo>
                    <a:lnTo>
                      <a:pt x="139" y="128"/>
                    </a:lnTo>
                    <a:lnTo>
                      <a:pt x="123" y="119"/>
                    </a:lnTo>
                    <a:lnTo>
                      <a:pt x="106" y="105"/>
                    </a:lnTo>
                    <a:lnTo>
                      <a:pt x="91" y="94"/>
                    </a:lnTo>
                    <a:lnTo>
                      <a:pt x="77" y="80"/>
                    </a:lnTo>
                    <a:lnTo>
                      <a:pt x="62" y="65"/>
                    </a:lnTo>
                    <a:lnTo>
                      <a:pt x="48" y="50"/>
                    </a:lnTo>
                    <a:lnTo>
                      <a:pt x="35" y="34"/>
                    </a:lnTo>
                    <a:lnTo>
                      <a:pt x="22" y="17"/>
                    </a:lnTo>
                    <a:lnTo>
                      <a:pt x="10" y="0"/>
                    </a:lnTo>
                    <a:lnTo>
                      <a:pt x="0" y="7"/>
                    </a:lnTo>
                    <a:lnTo>
                      <a:pt x="12" y="25"/>
                    </a:lnTo>
                    <a:lnTo>
                      <a:pt x="25" y="42"/>
                    </a:lnTo>
                    <a:lnTo>
                      <a:pt x="39" y="59"/>
                    </a:lnTo>
                    <a:lnTo>
                      <a:pt x="52" y="74"/>
                    </a:lnTo>
                    <a:lnTo>
                      <a:pt x="68" y="88"/>
                    </a:lnTo>
                    <a:lnTo>
                      <a:pt x="83" y="103"/>
                    </a:lnTo>
                    <a:lnTo>
                      <a:pt x="98" y="117"/>
                    </a:lnTo>
                    <a:lnTo>
                      <a:pt x="116" y="128"/>
                    </a:lnTo>
                    <a:lnTo>
                      <a:pt x="133" y="140"/>
                    </a:lnTo>
                    <a:lnTo>
                      <a:pt x="148" y="149"/>
                    </a:lnTo>
                    <a:lnTo>
                      <a:pt x="167" y="159"/>
                    </a:lnTo>
                    <a:lnTo>
                      <a:pt x="185" y="169"/>
                    </a:lnTo>
                    <a:lnTo>
                      <a:pt x="202" y="176"/>
                    </a:lnTo>
                    <a:lnTo>
                      <a:pt x="221" y="184"/>
                    </a:lnTo>
                    <a:lnTo>
                      <a:pt x="240" y="190"/>
                    </a:lnTo>
                    <a:lnTo>
                      <a:pt x="259" y="195"/>
                    </a:lnTo>
                    <a:lnTo>
                      <a:pt x="277" y="199"/>
                    </a:lnTo>
                    <a:lnTo>
                      <a:pt x="296" y="203"/>
                    </a:lnTo>
                    <a:lnTo>
                      <a:pt x="317" y="205"/>
                    </a:lnTo>
                    <a:lnTo>
                      <a:pt x="336" y="207"/>
                    </a:lnTo>
                    <a:lnTo>
                      <a:pt x="355" y="207"/>
                    </a:lnTo>
                    <a:lnTo>
                      <a:pt x="375" y="207"/>
                    </a:lnTo>
                    <a:lnTo>
                      <a:pt x="394" y="205"/>
                    </a:lnTo>
                    <a:lnTo>
                      <a:pt x="413" y="203"/>
                    </a:lnTo>
                    <a:lnTo>
                      <a:pt x="432" y="199"/>
                    </a:lnTo>
                    <a:lnTo>
                      <a:pt x="451" y="195"/>
                    </a:lnTo>
                    <a:lnTo>
                      <a:pt x="469" y="190"/>
                    </a:lnTo>
                    <a:lnTo>
                      <a:pt x="488" y="182"/>
                    </a:lnTo>
                    <a:lnTo>
                      <a:pt x="505" y="176"/>
                    </a:lnTo>
                    <a:lnTo>
                      <a:pt x="524" y="167"/>
                    </a:lnTo>
                    <a:lnTo>
                      <a:pt x="541" y="157"/>
                    </a:lnTo>
                    <a:lnTo>
                      <a:pt x="559" y="147"/>
                    </a:lnTo>
                    <a:lnTo>
                      <a:pt x="551" y="136"/>
                    </a:lnTo>
                    <a:close/>
                  </a:path>
                </a:pathLst>
              </a:custGeom>
              <a:solidFill>
                <a:srgbClr val="000000"/>
              </a:solidFill>
              <a:ln w="9525">
                <a:noFill/>
                <a:round/>
                <a:headEnd/>
                <a:tailEnd/>
              </a:ln>
            </p:spPr>
            <p:txBody>
              <a:bodyPr/>
              <a:lstStyle/>
              <a:p>
                <a:endParaRPr lang="es-CO"/>
              </a:p>
            </p:txBody>
          </p:sp>
          <p:sp>
            <p:nvSpPr>
              <p:cNvPr id="110788" name="Freeform 196"/>
              <p:cNvSpPr>
                <a:spLocks/>
              </p:cNvSpPr>
              <p:nvPr/>
            </p:nvSpPr>
            <p:spPr bwMode="auto">
              <a:xfrm>
                <a:off x="3932" y="2559"/>
                <a:ext cx="179" cy="567"/>
              </a:xfrm>
              <a:custGeom>
                <a:avLst/>
                <a:gdLst/>
                <a:ahLst/>
                <a:cxnLst>
                  <a:cxn ang="0">
                    <a:pos x="108" y="24"/>
                  </a:cxn>
                  <a:cxn ang="0">
                    <a:pos x="127" y="61"/>
                  </a:cxn>
                  <a:cxn ang="0">
                    <a:pos x="142" y="99"/>
                  </a:cxn>
                  <a:cxn ang="0">
                    <a:pos x="154" y="138"/>
                  </a:cxn>
                  <a:cxn ang="0">
                    <a:pos x="161" y="176"/>
                  </a:cxn>
                  <a:cxn ang="0">
                    <a:pos x="165" y="214"/>
                  </a:cxn>
                  <a:cxn ang="0">
                    <a:pos x="167" y="253"/>
                  </a:cxn>
                  <a:cxn ang="0">
                    <a:pos x="163" y="291"/>
                  </a:cxn>
                  <a:cxn ang="0">
                    <a:pos x="157" y="328"/>
                  </a:cxn>
                  <a:cxn ang="0">
                    <a:pos x="148" y="364"/>
                  </a:cxn>
                  <a:cxn ang="0">
                    <a:pos x="134" y="399"/>
                  </a:cxn>
                  <a:cxn ang="0">
                    <a:pos x="117" y="433"/>
                  </a:cxn>
                  <a:cxn ang="0">
                    <a:pos x="96" y="464"/>
                  </a:cxn>
                  <a:cxn ang="0">
                    <a:pos x="73" y="494"/>
                  </a:cxn>
                  <a:cxn ang="0">
                    <a:pos x="46" y="521"/>
                  </a:cxn>
                  <a:cxn ang="0">
                    <a:pos x="17" y="544"/>
                  </a:cxn>
                  <a:cxn ang="0">
                    <a:pos x="8" y="567"/>
                  </a:cxn>
                  <a:cxn ang="0">
                    <a:pos x="40" y="542"/>
                  </a:cxn>
                  <a:cxn ang="0">
                    <a:pos x="69" y="516"/>
                  </a:cxn>
                  <a:cxn ang="0">
                    <a:pos x="96" y="487"/>
                  </a:cxn>
                  <a:cxn ang="0">
                    <a:pos x="117" y="456"/>
                  </a:cxn>
                  <a:cxn ang="0">
                    <a:pos x="136" y="422"/>
                  </a:cxn>
                  <a:cxn ang="0">
                    <a:pos x="152" y="387"/>
                  </a:cxn>
                  <a:cxn ang="0">
                    <a:pos x="165" y="351"/>
                  </a:cxn>
                  <a:cxn ang="0">
                    <a:pos x="173" y="312"/>
                  </a:cxn>
                  <a:cxn ang="0">
                    <a:pos x="179" y="272"/>
                  </a:cxn>
                  <a:cxn ang="0">
                    <a:pos x="179" y="234"/>
                  </a:cxn>
                  <a:cxn ang="0">
                    <a:pos x="177" y="193"/>
                  </a:cxn>
                  <a:cxn ang="0">
                    <a:pos x="171" y="153"/>
                  </a:cxn>
                  <a:cxn ang="0">
                    <a:pos x="161" y="115"/>
                  </a:cxn>
                  <a:cxn ang="0">
                    <a:pos x="146" y="74"/>
                  </a:cxn>
                  <a:cxn ang="0">
                    <a:pos x="129" y="36"/>
                  </a:cxn>
                  <a:cxn ang="0">
                    <a:pos x="108" y="0"/>
                  </a:cxn>
                </a:cxnLst>
                <a:rect l="0" t="0" r="r" b="b"/>
                <a:pathLst>
                  <a:path w="179" h="567">
                    <a:moveTo>
                      <a:pt x="96" y="7"/>
                    </a:moveTo>
                    <a:lnTo>
                      <a:pt x="108" y="24"/>
                    </a:lnTo>
                    <a:lnTo>
                      <a:pt x="117" y="42"/>
                    </a:lnTo>
                    <a:lnTo>
                      <a:pt x="127" y="61"/>
                    </a:lnTo>
                    <a:lnTo>
                      <a:pt x="134" y="80"/>
                    </a:lnTo>
                    <a:lnTo>
                      <a:pt x="142" y="99"/>
                    </a:lnTo>
                    <a:lnTo>
                      <a:pt x="148" y="118"/>
                    </a:lnTo>
                    <a:lnTo>
                      <a:pt x="154" y="138"/>
                    </a:lnTo>
                    <a:lnTo>
                      <a:pt x="157" y="157"/>
                    </a:lnTo>
                    <a:lnTo>
                      <a:pt x="161" y="176"/>
                    </a:lnTo>
                    <a:lnTo>
                      <a:pt x="165" y="195"/>
                    </a:lnTo>
                    <a:lnTo>
                      <a:pt x="165" y="214"/>
                    </a:lnTo>
                    <a:lnTo>
                      <a:pt x="167" y="234"/>
                    </a:lnTo>
                    <a:lnTo>
                      <a:pt x="167" y="253"/>
                    </a:lnTo>
                    <a:lnTo>
                      <a:pt x="165" y="272"/>
                    </a:lnTo>
                    <a:lnTo>
                      <a:pt x="163" y="291"/>
                    </a:lnTo>
                    <a:lnTo>
                      <a:pt x="161" y="310"/>
                    </a:lnTo>
                    <a:lnTo>
                      <a:pt x="157" y="328"/>
                    </a:lnTo>
                    <a:lnTo>
                      <a:pt x="152" y="347"/>
                    </a:lnTo>
                    <a:lnTo>
                      <a:pt x="148" y="364"/>
                    </a:lnTo>
                    <a:lnTo>
                      <a:pt x="140" y="381"/>
                    </a:lnTo>
                    <a:lnTo>
                      <a:pt x="134" y="399"/>
                    </a:lnTo>
                    <a:lnTo>
                      <a:pt x="125" y="416"/>
                    </a:lnTo>
                    <a:lnTo>
                      <a:pt x="117" y="433"/>
                    </a:lnTo>
                    <a:lnTo>
                      <a:pt x="108" y="448"/>
                    </a:lnTo>
                    <a:lnTo>
                      <a:pt x="96" y="464"/>
                    </a:lnTo>
                    <a:lnTo>
                      <a:pt x="86" y="479"/>
                    </a:lnTo>
                    <a:lnTo>
                      <a:pt x="73" y="494"/>
                    </a:lnTo>
                    <a:lnTo>
                      <a:pt x="60" y="508"/>
                    </a:lnTo>
                    <a:lnTo>
                      <a:pt x="46" y="521"/>
                    </a:lnTo>
                    <a:lnTo>
                      <a:pt x="33" y="533"/>
                    </a:lnTo>
                    <a:lnTo>
                      <a:pt x="17" y="544"/>
                    </a:lnTo>
                    <a:lnTo>
                      <a:pt x="0" y="556"/>
                    </a:lnTo>
                    <a:lnTo>
                      <a:pt x="8" y="567"/>
                    </a:lnTo>
                    <a:lnTo>
                      <a:pt x="25" y="556"/>
                    </a:lnTo>
                    <a:lnTo>
                      <a:pt x="40" y="542"/>
                    </a:lnTo>
                    <a:lnTo>
                      <a:pt x="56" y="531"/>
                    </a:lnTo>
                    <a:lnTo>
                      <a:pt x="69" y="516"/>
                    </a:lnTo>
                    <a:lnTo>
                      <a:pt x="83" y="502"/>
                    </a:lnTo>
                    <a:lnTo>
                      <a:pt x="96" y="487"/>
                    </a:lnTo>
                    <a:lnTo>
                      <a:pt x="108" y="471"/>
                    </a:lnTo>
                    <a:lnTo>
                      <a:pt x="117" y="456"/>
                    </a:lnTo>
                    <a:lnTo>
                      <a:pt x="129" y="439"/>
                    </a:lnTo>
                    <a:lnTo>
                      <a:pt x="136" y="422"/>
                    </a:lnTo>
                    <a:lnTo>
                      <a:pt x="146" y="404"/>
                    </a:lnTo>
                    <a:lnTo>
                      <a:pt x="152" y="387"/>
                    </a:lnTo>
                    <a:lnTo>
                      <a:pt x="159" y="368"/>
                    </a:lnTo>
                    <a:lnTo>
                      <a:pt x="165" y="351"/>
                    </a:lnTo>
                    <a:lnTo>
                      <a:pt x="169" y="331"/>
                    </a:lnTo>
                    <a:lnTo>
                      <a:pt x="173" y="312"/>
                    </a:lnTo>
                    <a:lnTo>
                      <a:pt x="177" y="293"/>
                    </a:lnTo>
                    <a:lnTo>
                      <a:pt x="179" y="272"/>
                    </a:lnTo>
                    <a:lnTo>
                      <a:pt x="179" y="253"/>
                    </a:lnTo>
                    <a:lnTo>
                      <a:pt x="179" y="234"/>
                    </a:lnTo>
                    <a:lnTo>
                      <a:pt x="179" y="212"/>
                    </a:lnTo>
                    <a:lnTo>
                      <a:pt x="177" y="193"/>
                    </a:lnTo>
                    <a:lnTo>
                      <a:pt x="175" y="174"/>
                    </a:lnTo>
                    <a:lnTo>
                      <a:pt x="171" y="153"/>
                    </a:lnTo>
                    <a:lnTo>
                      <a:pt x="165" y="134"/>
                    </a:lnTo>
                    <a:lnTo>
                      <a:pt x="161" y="115"/>
                    </a:lnTo>
                    <a:lnTo>
                      <a:pt x="154" y="94"/>
                    </a:lnTo>
                    <a:lnTo>
                      <a:pt x="146" y="74"/>
                    </a:lnTo>
                    <a:lnTo>
                      <a:pt x="138" y="55"/>
                    </a:lnTo>
                    <a:lnTo>
                      <a:pt x="129" y="36"/>
                    </a:lnTo>
                    <a:lnTo>
                      <a:pt x="119" y="19"/>
                    </a:lnTo>
                    <a:lnTo>
                      <a:pt x="108" y="0"/>
                    </a:lnTo>
                    <a:lnTo>
                      <a:pt x="96" y="7"/>
                    </a:lnTo>
                    <a:close/>
                  </a:path>
                </a:pathLst>
              </a:custGeom>
              <a:solidFill>
                <a:srgbClr val="000000"/>
              </a:solidFill>
              <a:ln w="9525">
                <a:noFill/>
                <a:round/>
                <a:headEnd/>
                <a:tailEnd/>
              </a:ln>
            </p:spPr>
            <p:txBody>
              <a:bodyPr/>
              <a:lstStyle/>
              <a:p>
                <a:endParaRPr lang="es-CO"/>
              </a:p>
            </p:txBody>
          </p:sp>
          <p:sp>
            <p:nvSpPr>
              <p:cNvPr id="110789" name="Freeform 197"/>
              <p:cNvSpPr>
                <a:spLocks/>
              </p:cNvSpPr>
              <p:nvPr/>
            </p:nvSpPr>
            <p:spPr bwMode="auto">
              <a:xfrm>
                <a:off x="1317" y="3038"/>
                <a:ext cx="434" cy="729"/>
              </a:xfrm>
              <a:custGeom>
                <a:avLst/>
                <a:gdLst/>
                <a:ahLst/>
                <a:cxnLst>
                  <a:cxn ang="0">
                    <a:pos x="415" y="19"/>
                  </a:cxn>
                  <a:cxn ang="0">
                    <a:pos x="382" y="8"/>
                  </a:cxn>
                  <a:cxn ang="0">
                    <a:pos x="349" y="2"/>
                  </a:cxn>
                  <a:cxn ang="0">
                    <a:pos x="317" y="0"/>
                  </a:cxn>
                  <a:cxn ang="0">
                    <a:pos x="284" y="2"/>
                  </a:cxn>
                  <a:cxn ang="0">
                    <a:pos x="251" y="8"/>
                  </a:cxn>
                  <a:cxn ang="0">
                    <a:pos x="219" y="19"/>
                  </a:cxn>
                  <a:cxn ang="0">
                    <a:pos x="188" y="33"/>
                  </a:cxn>
                  <a:cxn ang="0">
                    <a:pos x="157" y="52"/>
                  </a:cxn>
                  <a:cxn ang="0">
                    <a:pos x="129" y="77"/>
                  </a:cxn>
                  <a:cxn ang="0">
                    <a:pos x="102" y="104"/>
                  </a:cxn>
                  <a:cxn ang="0">
                    <a:pos x="69" y="146"/>
                  </a:cxn>
                  <a:cxn ang="0">
                    <a:pos x="42" y="192"/>
                  </a:cxn>
                  <a:cxn ang="0">
                    <a:pos x="23" y="242"/>
                  </a:cxn>
                  <a:cxn ang="0">
                    <a:pos x="10" y="294"/>
                  </a:cxn>
                  <a:cxn ang="0">
                    <a:pos x="2" y="347"/>
                  </a:cxn>
                  <a:cxn ang="0">
                    <a:pos x="0" y="399"/>
                  </a:cxn>
                  <a:cxn ang="0">
                    <a:pos x="6" y="453"/>
                  </a:cxn>
                  <a:cxn ang="0">
                    <a:pos x="17" y="505"/>
                  </a:cxn>
                  <a:cxn ang="0">
                    <a:pos x="35" y="553"/>
                  </a:cxn>
                  <a:cxn ang="0">
                    <a:pos x="58" y="601"/>
                  </a:cxn>
                  <a:cxn ang="0">
                    <a:pos x="81" y="633"/>
                  </a:cxn>
                  <a:cxn ang="0">
                    <a:pos x="92" y="647"/>
                  </a:cxn>
                  <a:cxn ang="0">
                    <a:pos x="106" y="660"/>
                  </a:cxn>
                  <a:cxn ang="0">
                    <a:pos x="117" y="672"/>
                  </a:cxn>
                  <a:cxn ang="0">
                    <a:pos x="131" y="683"/>
                  </a:cxn>
                  <a:cxn ang="0">
                    <a:pos x="144" y="693"/>
                  </a:cxn>
                  <a:cxn ang="0">
                    <a:pos x="157" y="700"/>
                  </a:cxn>
                  <a:cxn ang="0">
                    <a:pos x="171" y="710"/>
                  </a:cxn>
                  <a:cxn ang="0">
                    <a:pos x="184" y="716"/>
                  </a:cxn>
                  <a:cxn ang="0">
                    <a:pos x="200" y="723"/>
                  </a:cxn>
                  <a:cxn ang="0">
                    <a:pos x="213" y="727"/>
                  </a:cxn>
                  <a:cxn ang="0">
                    <a:pos x="213" y="716"/>
                  </a:cxn>
                  <a:cxn ang="0">
                    <a:pos x="205" y="697"/>
                  </a:cxn>
                  <a:cxn ang="0">
                    <a:pos x="198" y="677"/>
                  </a:cxn>
                  <a:cxn ang="0">
                    <a:pos x="192" y="656"/>
                  </a:cxn>
                  <a:cxn ang="0">
                    <a:pos x="186" y="635"/>
                  </a:cxn>
                  <a:cxn ang="0">
                    <a:pos x="182" y="614"/>
                  </a:cxn>
                  <a:cxn ang="0">
                    <a:pos x="179" y="591"/>
                  </a:cxn>
                  <a:cxn ang="0">
                    <a:pos x="175" y="570"/>
                  </a:cxn>
                  <a:cxn ang="0">
                    <a:pos x="173" y="547"/>
                  </a:cxn>
                  <a:cxn ang="0">
                    <a:pos x="171" y="526"/>
                  </a:cxn>
                  <a:cxn ang="0">
                    <a:pos x="171" y="503"/>
                  </a:cxn>
                  <a:cxn ang="0">
                    <a:pos x="175" y="445"/>
                  </a:cxn>
                  <a:cxn ang="0">
                    <a:pos x="182" y="390"/>
                  </a:cxn>
                  <a:cxn ang="0">
                    <a:pos x="196" y="338"/>
                  </a:cxn>
                  <a:cxn ang="0">
                    <a:pos x="213" y="286"/>
                  </a:cxn>
                  <a:cxn ang="0">
                    <a:pos x="236" y="238"/>
                  </a:cxn>
                  <a:cxn ang="0">
                    <a:pos x="263" y="192"/>
                  </a:cxn>
                  <a:cxn ang="0">
                    <a:pos x="294" y="152"/>
                  </a:cxn>
                  <a:cxn ang="0">
                    <a:pos x="326" y="113"/>
                  </a:cxn>
                  <a:cxn ang="0">
                    <a:pos x="365" y="77"/>
                  </a:cxn>
                  <a:cxn ang="0">
                    <a:pos x="405" y="48"/>
                  </a:cxn>
                </a:cxnLst>
                <a:rect l="0" t="0" r="r" b="b"/>
                <a:pathLst>
                  <a:path w="434" h="729">
                    <a:moveTo>
                      <a:pt x="434" y="29"/>
                    </a:moveTo>
                    <a:lnTo>
                      <a:pt x="424" y="25"/>
                    </a:lnTo>
                    <a:lnTo>
                      <a:pt x="415" y="19"/>
                    </a:lnTo>
                    <a:lnTo>
                      <a:pt x="403" y="15"/>
                    </a:lnTo>
                    <a:lnTo>
                      <a:pt x="393" y="12"/>
                    </a:lnTo>
                    <a:lnTo>
                      <a:pt x="382" y="8"/>
                    </a:lnTo>
                    <a:lnTo>
                      <a:pt x="372" y="6"/>
                    </a:lnTo>
                    <a:lnTo>
                      <a:pt x="361" y="4"/>
                    </a:lnTo>
                    <a:lnTo>
                      <a:pt x="349" y="2"/>
                    </a:lnTo>
                    <a:lnTo>
                      <a:pt x="340" y="0"/>
                    </a:lnTo>
                    <a:lnTo>
                      <a:pt x="328" y="0"/>
                    </a:lnTo>
                    <a:lnTo>
                      <a:pt x="317" y="0"/>
                    </a:lnTo>
                    <a:lnTo>
                      <a:pt x="307" y="0"/>
                    </a:lnTo>
                    <a:lnTo>
                      <a:pt x="296" y="0"/>
                    </a:lnTo>
                    <a:lnTo>
                      <a:pt x="284" y="2"/>
                    </a:lnTo>
                    <a:lnTo>
                      <a:pt x="273" y="4"/>
                    </a:lnTo>
                    <a:lnTo>
                      <a:pt x="263" y="6"/>
                    </a:lnTo>
                    <a:lnTo>
                      <a:pt x="251" y="8"/>
                    </a:lnTo>
                    <a:lnTo>
                      <a:pt x="240" y="12"/>
                    </a:lnTo>
                    <a:lnTo>
                      <a:pt x="230" y="14"/>
                    </a:lnTo>
                    <a:lnTo>
                      <a:pt x="219" y="19"/>
                    </a:lnTo>
                    <a:lnTo>
                      <a:pt x="209" y="23"/>
                    </a:lnTo>
                    <a:lnTo>
                      <a:pt x="198" y="29"/>
                    </a:lnTo>
                    <a:lnTo>
                      <a:pt x="188" y="33"/>
                    </a:lnTo>
                    <a:lnTo>
                      <a:pt x="177" y="39"/>
                    </a:lnTo>
                    <a:lnTo>
                      <a:pt x="167" y="46"/>
                    </a:lnTo>
                    <a:lnTo>
                      <a:pt x="157" y="52"/>
                    </a:lnTo>
                    <a:lnTo>
                      <a:pt x="148" y="60"/>
                    </a:lnTo>
                    <a:lnTo>
                      <a:pt x="138" y="67"/>
                    </a:lnTo>
                    <a:lnTo>
                      <a:pt x="129" y="77"/>
                    </a:lnTo>
                    <a:lnTo>
                      <a:pt x="119" y="85"/>
                    </a:lnTo>
                    <a:lnTo>
                      <a:pt x="110" y="94"/>
                    </a:lnTo>
                    <a:lnTo>
                      <a:pt x="102" y="104"/>
                    </a:lnTo>
                    <a:lnTo>
                      <a:pt x="90" y="117"/>
                    </a:lnTo>
                    <a:lnTo>
                      <a:pt x="79" y="133"/>
                    </a:lnTo>
                    <a:lnTo>
                      <a:pt x="69" y="146"/>
                    </a:lnTo>
                    <a:lnTo>
                      <a:pt x="60" y="161"/>
                    </a:lnTo>
                    <a:lnTo>
                      <a:pt x="50" y="177"/>
                    </a:lnTo>
                    <a:lnTo>
                      <a:pt x="42" y="192"/>
                    </a:lnTo>
                    <a:lnTo>
                      <a:pt x="35" y="209"/>
                    </a:lnTo>
                    <a:lnTo>
                      <a:pt x="29" y="225"/>
                    </a:lnTo>
                    <a:lnTo>
                      <a:pt x="23" y="242"/>
                    </a:lnTo>
                    <a:lnTo>
                      <a:pt x="17" y="259"/>
                    </a:lnTo>
                    <a:lnTo>
                      <a:pt x="14" y="276"/>
                    </a:lnTo>
                    <a:lnTo>
                      <a:pt x="10" y="294"/>
                    </a:lnTo>
                    <a:lnTo>
                      <a:pt x="6" y="311"/>
                    </a:lnTo>
                    <a:lnTo>
                      <a:pt x="4" y="328"/>
                    </a:lnTo>
                    <a:lnTo>
                      <a:pt x="2" y="347"/>
                    </a:lnTo>
                    <a:lnTo>
                      <a:pt x="0" y="365"/>
                    </a:lnTo>
                    <a:lnTo>
                      <a:pt x="0" y="382"/>
                    </a:lnTo>
                    <a:lnTo>
                      <a:pt x="0" y="399"/>
                    </a:lnTo>
                    <a:lnTo>
                      <a:pt x="2" y="418"/>
                    </a:lnTo>
                    <a:lnTo>
                      <a:pt x="2" y="436"/>
                    </a:lnTo>
                    <a:lnTo>
                      <a:pt x="6" y="453"/>
                    </a:lnTo>
                    <a:lnTo>
                      <a:pt x="8" y="470"/>
                    </a:lnTo>
                    <a:lnTo>
                      <a:pt x="12" y="487"/>
                    </a:lnTo>
                    <a:lnTo>
                      <a:pt x="17" y="505"/>
                    </a:lnTo>
                    <a:lnTo>
                      <a:pt x="21" y="522"/>
                    </a:lnTo>
                    <a:lnTo>
                      <a:pt x="27" y="537"/>
                    </a:lnTo>
                    <a:lnTo>
                      <a:pt x="35" y="553"/>
                    </a:lnTo>
                    <a:lnTo>
                      <a:pt x="42" y="570"/>
                    </a:lnTo>
                    <a:lnTo>
                      <a:pt x="50" y="585"/>
                    </a:lnTo>
                    <a:lnTo>
                      <a:pt x="58" y="601"/>
                    </a:lnTo>
                    <a:lnTo>
                      <a:pt x="67" y="614"/>
                    </a:lnTo>
                    <a:lnTo>
                      <a:pt x="79" y="628"/>
                    </a:lnTo>
                    <a:lnTo>
                      <a:pt x="81" y="633"/>
                    </a:lnTo>
                    <a:lnTo>
                      <a:pt x="85" y="637"/>
                    </a:lnTo>
                    <a:lnTo>
                      <a:pt x="88" y="643"/>
                    </a:lnTo>
                    <a:lnTo>
                      <a:pt x="92" y="647"/>
                    </a:lnTo>
                    <a:lnTo>
                      <a:pt x="96" y="651"/>
                    </a:lnTo>
                    <a:lnTo>
                      <a:pt x="102" y="656"/>
                    </a:lnTo>
                    <a:lnTo>
                      <a:pt x="106" y="660"/>
                    </a:lnTo>
                    <a:lnTo>
                      <a:pt x="110" y="664"/>
                    </a:lnTo>
                    <a:lnTo>
                      <a:pt x="113" y="668"/>
                    </a:lnTo>
                    <a:lnTo>
                      <a:pt x="117" y="672"/>
                    </a:lnTo>
                    <a:lnTo>
                      <a:pt x="121" y="675"/>
                    </a:lnTo>
                    <a:lnTo>
                      <a:pt x="127" y="679"/>
                    </a:lnTo>
                    <a:lnTo>
                      <a:pt x="131" y="683"/>
                    </a:lnTo>
                    <a:lnTo>
                      <a:pt x="134" y="685"/>
                    </a:lnTo>
                    <a:lnTo>
                      <a:pt x="138" y="689"/>
                    </a:lnTo>
                    <a:lnTo>
                      <a:pt x="144" y="693"/>
                    </a:lnTo>
                    <a:lnTo>
                      <a:pt x="148" y="695"/>
                    </a:lnTo>
                    <a:lnTo>
                      <a:pt x="152" y="698"/>
                    </a:lnTo>
                    <a:lnTo>
                      <a:pt x="157" y="700"/>
                    </a:lnTo>
                    <a:lnTo>
                      <a:pt x="161" y="704"/>
                    </a:lnTo>
                    <a:lnTo>
                      <a:pt x="165" y="706"/>
                    </a:lnTo>
                    <a:lnTo>
                      <a:pt x="171" y="710"/>
                    </a:lnTo>
                    <a:lnTo>
                      <a:pt x="175" y="712"/>
                    </a:lnTo>
                    <a:lnTo>
                      <a:pt x="180" y="714"/>
                    </a:lnTo>
                    <a:lnTo>
                      <a:pt x="184" y="716"/>
                    </a:lnTo>
                    <a:lnTo>
                      <a:pt x="190" y="720"/>
                    </a:lnTo>
                    <a:lnTo>
                      <a:pt x="194" y="722"/>
                    </a:lnTo>
                    <a:lnTo>
                      <a:pt x="200" y="723"/>
                    </a:lnTo>
                    <a:lnTo>
                      <a:pt x="204" y="725"/>
                    </a:lnTo>
                    <a:lnTo>
                      <a:pt x="209" y="727"/>
                    </a:lnTo>
                    <a:lnTo>
                      <a:pt x="213" y="727"/>
                    </a:lnTo>
                    <a:lnTo>
                      <a:pt x="219" y="729"/>
                    </a:lnTo>
                    <a:lnTo>
                      <a:pt x="215" y="723"/>
                    </a:lnTo>
                    <a:lnTo>
                      <a:pt x="213" y="716"/>
                    </a:lnTo>
                    <a:lnTo>
                      <a:pt x="211" y="710"/>
                    </a:lnTo>
                    <a:lnTo>
                      <a:pt x="207" y="704"/>
                    </a:lnTo>
                    <a:lnTo>
                      <a:pt x="205" y="697"/>
                    </a:lnTo>
                    <a:lnTo>
                      <a:pt x="204" y="691"/>
                    </a:lnTo>
                    <a:lnTo>
                      <a:pt x="202" y="683"/>
                    </a:lnTo>
                    <a:lnTo>
                      <a:pt x="198" y="677"/>
                    </a:lnTo>
                    <a:lnTo>
                      <a:pt x="196" y="670"/>
                    </a:lnTo>
                    <a:lnTo>
                      <a:pt x="194" y="662"/>
                    </a:lnTo>
                    <a:lnTo>
                      <a:pt x="192" y="656"/>
                    </a:lnTo>
                    <a:lnTo>
                      <a:pt x="190" y="649"/>
                    </a:lnTo>
                    <a:lnTo>
                      <a:pt x="188" y="641"/>
                    </a:lnTo>
                    <a:lnTo>
                      <a:pt x="186" y="635"/>
                    </a:lnTo>
                    <a:lnTo>
                      <a:pt x="184" y="628"/>
                    </a:lnTo>
                    <a:lnTo>
                      <a:pt x="184" y="620"/>
                    </a:lnTo>
                    <a:lnTo>
                      <a:pt x="182" y="614"/>
                    </a:lnTo>
                    <a:lnTo>
                      <a:pt x="180" y="606"/>
                    </a:lnTo>
                    <a:lnTo>
                      <a:pt x="179" y="599"/>
                    </a:lnTo>
                    <a:lnTo>
                      <a:pt x="179" y="591"/>
                    </a:lnTo>
                    <a:lnTo>
                      <a:pt x="177" y="585"/>
                    </a:lnTo>
                    <a:lnTo>
                      <a:pt x="177" y="578"/>
                    </a:lnTo>
                    <a:lnTo>
                      <a:pt x="175" y="570"/>
                    </a:lnTo>
                    <a:lnTo>
                      <a:pt x="175" y="562"/>
                    </a:lnTo>
                    <a:lnTo>
                      <a:pt x="173" y="555"/>
                    </a:lnTo>
                    <a:lnTo>
                      <a:pt x="173" y="547"/>
                    </a:lnTo>
                    <a:lnTo>
                      <a:pt x="173" y="539"/>
                    </a:lnTo>
                    <a:lnTo>
                      <a:pt x="173" y="532"/>
                    </a:lnTo>
                    <a:lnTo>
                      <a:pt x="171" y="526"/>
                    </a:lnTo>
                    <a:lnTo>
                      <a:pt x="171" y="518"/>
                    </a:lnTo>
                    <a:lnTo>
                      <a:pt x="171" y="510"/>
                    </a:lnTo>
                    <a:lnTo>
                      <a:pt x="171" y="503"/>
                    </a:lnTo>
                    <a:lnTo>
                      <a:pt x="171" y="484"/>
                    </a:lnTo>
                    <a:lnTo>
                      <a:pt x="173" y="464"/>
                    </a:lnTo>
                    <a:lnTo>
                      <a:pt x="175" y="445"/>
                    </a:lnTo>
                    <a:lnTo>
                      <a:pt x="177" y="426"/>
                    </a:lnTo>
                    <a:lnTo>
                      <a:pt x="179" y="409"/>
                    </a:lnTo>
                    <a:lnTo>
                      <a:pt x="182" y="390"/>
                    </a:lnTo>
                    <a:lnTo>
                      <a:pt x="186" y="372"/>
                    </a:lnTo>
                    <a:lnTo>
                      <a:pt x="190" y="355"/>
                    </a:lnTo>
                    <a:lnTo>
                      <a:pt x="196" y="338"/>
                    </a:lnTo>
                    <a:lnTo>
                      <a:pt x="202" y="321"/>
                    </a:lnTo>
                    <a:lnTo>
                      <a:pt x="207" y="303"/>
                    </a:lnTo>
                    <a:lnTo>
                      <a:pt x="213" y="286"/>
                    </a:lnTo>
                    <a:lnTo>
                      <a:pt x="221" y="271"/>
                    </a:lnTo>
                    <a:lnTo>
                      <a:pt x="228" y="253"/>
                    </a:lnTo>
                    <a:lnTo>
                      <a:pt x="236" y="238"/>
                    </a:lnTo>
                    <a:lnTo>
                      <a:pt x="244" y="223"/>
                    </a:lnTo>
                    <a:lnTo>
                      <a:pt x="253" y="207"/>
                    </a:lnTo>
                    <a:lnTo>
                      <a:pt x="263" y="192"/>
                    </a:lnTo>
                    <a:lnTo>
                      <a:pt x="273" y="179"/>
                    </a:lnTo>
                    <a:lnTo>
                      <a:pt x="282" y="165"/>
                    </a:lnTo>
                    <a:lnTo>
                      <a:pt x="294" y="152"/>
                    </a:lnTo>
                    <a:lnTo>
                      <a:pt x="303" y="138"/>
                    </a:lnTo>
                    <a:lnTo>
                      <a:pt x="315" y="125"/>
                    </a:lnTo>
                    <a:lnTo>
                      <a:pt x="326" y="113"/>
                    </a:lnTo>
                    <a:lnTo>
                      <a:pt x="340" y="100"/>
                    </a:lnTo>
                    <a:lnTo>
                      <a:pt x="351" y="88"/>
                    </a:lnTo>
                    <a:lnTo>
                      <a:pt x="365" y="77"/>
                    </a:lnTo>
                    <a:lnTo>
                      <a:pt x="378" y="67"/>
                    </a:lnTo>
                    <a:lnTo>
                      <a:pt x="392" y="58"/>
                    </a:lnTo>
                    <a:lnTo>
                      <a:pt x="405" y="48"/>
                    </a:lnTo>
                    <a:lnTo>
                      <a:pt x="420" y="39"/>
                    </a:lnTo>
                    <a:lnTo>
                      <a:pt x="434" y="29"/>
                    </a:lnTo>
                    <a:close/>
                  </a:path>
                </a:pathLst>
              </a:custGeom>
              <a:solidFill>
                <a:srgbClr val="D6EDF0"/>
              </a:solidFill>
              <a:ln w="9525">
                <a:noFill/>
                <a:round/>
                <a:headEnd/>
                <a:tailEnd/>
              </a:ln>
            </p:spPr>
            <p:txBody>
              <a:bodyPr/>
              <a:lstStyle/>
              <a:p>
                <a:endParaRPr lang="es-CO"/>
              </a:p>
            </p:txBody>
          </p:sp>
          <p:sp>
            <p:nvSpPr>
              <p:cNvPr id="110790" name="Freeform 198"/>
              <p:cNvSpPr>
                <a:spLocks/>
              </p:cNvSpPr>
              <p:nvPr/>
            </p:nvSpPr>
            <p:spPr bwMode="auto">
              <a:xfrm>
                <a:off x="1488" y="3067"/>
                <a:ext cx="437" cy="712"/>
              </a:xfrm>
              <a:custGeom>
                <a:avLst/>
                <a:gdLst/>
                <a:ahLst/>
                <a:cxnLst>
                  <a:cxn ang="0">
                    <a:pos x="359" y="579"/>
                  </a:cxn>
                  <a:cxn ang="0">
                    <a:pos x="387" y="535"/>
                  </a:cxn>
                  <a:cxn ang="0">
                    <a:pos x="409" y="487"/>
                  </a:cxn>
                  <a:cxn ang="0">
                    <a:pos x="424" y="435"/>
                  </a:cxn>
                  <a:cxn ang="0">
                    <a:pos x="433" y="384"/>
                  </a:cxn>
                  <a:cxn ang="0">
                    <a:pos x="437" y="330"/>
                  </a:cxn>
                  <a:cxn ang="0">
                    <a:pos x="435" y="276"/>
                  </a:cxn>
                  <a:cxn ang="0">
                    <a:pos x="426" y="224"/>
                  </a:cxn>
                  <a:cxn ang="0">
                    <a:pos x="410" y="175"/>
                  </a:cxn>
                  <a:cxn ang="0">
                    <a:pos x="387" y="127"/>
                  </a:cxn>
                  <a:cxn ang="0">
                    <a:pos x="359" y="84"/>
                  </a:cxn>
                  <a:cxn ang="0">
                    <a:pos x="351" y="75"/>
                  </a:cxn>
                  <a:cxn ang="0">
                    <a:pos x="343" y="65"/>
                  </a:cxn>
                  <a:cxn ang="0">
                    <a:pos x="336" y="56"/>
                  </a:cxn>
                  <a:cxn ang="0">
                    <a:pos x="326" y="46"/>
                  </a:cxn>
                  <a:cxn ang="0">
                    <a:pos x="316" y="38"/>
                  </a:cxn>
                  <a:cxn ang="0">
                    <a:pos x="309" y="31"/>
                  </a:cxn>
                  <a:cxn ang="0">
                    <a:pos x="299" y="23"/>
                  </a:cxn>
                  <a:cxn ang="0">
                    <a:pos x="290" y="17"/>
                  </a:cxn>
                  <a:cxn ang="0">
                    <a:pos x="280" y="10"/>
                  </a:cxn>
                  <a:cxn ang="0">
                    <a:pos x="270" y="4"/>
                  </a:cxn>
                  <a:cxn ang="0">
                    <a:pos x="249" y="10"/>
                  </a:cxn>
                  <a:cxn ang="0">
                    <a:pos x="207" y="38"/>
                  </a:cxn>
                  <a:cxn ang="0">
                    <a:pos x="169" y="71"/>
                  </a:cxn>
                  <a:cxn ang="0">
                    <a:pos x="132" y="109"/>
                  </a:cxn>
                  <a:cxn ang="0">
                    <a:pos x="102" y="150"/>
                  </a:cxn>
                  <a:cxn ang="0">
                    <a:pos x="73" y="194"/>
                  </a:cxn>
                  <a:cxn ang="0">
                    <a:pos x="50" y="242"/>
                  </a:cxn>
                  <a:cxn ang="0">
                    <a:pos x="31" y="292"/>
                  </a:cxn>
                  <a:cxn ang="0">
                    <a:pos x="15" y="343"/>
                  </a:cxn>
                  <a:cxn ang="0">
                    <a:pos x="6" y="397"/>
                  </a:cxn>
                  <a:cxn ang="0">
                    <a:pos x="0" y="455"/>
                  </a:cxn>
                  <a:cxn ang="0">
                    <a:pos x="0" y="489"/>
                  </a:cxn>
                  <a:cxn ang="0">
                    <a:pos x="2" y="510"/>
                  </a:cxn>
                  <a:cxn ang="0">
                    <a:pos x="4" y="533"/>
                  </a:cxn>
                  <a:cxn ang="0">
                    <a:pos x="6" y="556"/>
                  </a:cxn>
                  <a:cxn ang="0">
                    <a:pos x="9" y="577"/>
                  </a:cxn>
                  <a:cxn ang="0">
                    <a:pos x="13" y="599"/>
                  </a:cxn>
                  <a:cxn ang="0">
                    <a:pos x="19" y="620"/>
                  </a:cxn>
                  <a:cxn ang="0">
                    <a:pos x="25" y="641"/>
                  </a:cxn>
                  <a:cxn ang="0">
                    <a:pos x="33" y="662"/>
                  </a:cxn>
                  <a:cxn ang="0">
                    <a:pos x="40" y="681"/>
                  </a:cxn>
                  <a:cxn ang="0">
                    <a:pos x="48" y="700"/>
                  </a:cxn>
                  <a:cxn ang="0">
                    <a:pos x="75" y="708"/>
                  </a:cxn>
                  <a:cxn ang="0">
                    <a:pos x="104" y="712"/>
                  </a:cxn>
                  <a:cxn ang="0">
                    <a:pos x="132" y="712"/>
                  </a:cxn>
                  <a:cxn ang="0">
                    <a:pos x="161" y="710"/>
                  </a:cxn>
                  <a:cxn ang="0">
                    <a:pos x="190" y="704"/>
                  </a:cxn>
                  <a:cxn ang="0">
                    <a:pos x="217" y="694"/>
                  </a:cxn>
                  <a:cxn ang="0">
                    <a:pos x="244" y="681"/>
                  </a:cxn>
                  <a:cxn ang="0">
                    <a:pos x="270" y="666"/>
                  </a:cxn>
                  <a:cxn ang="0">
                    <a:pos x="297" y="646"/>
                  </a:cxn>
                  <a:cxn ang="0">
                    <a:pos x="320" y="625"/>
                  </a:cxn>
                </a:cxnLst>
                <a:rect l="0" t="0" r="r" b="b"/>
                <a:pathLst>
                  <a:path w="437" h="712">
                    <a:moveTo>
                      <a:pt x="336" y="608"/>
                    </a:moveTo>
                    <a:lnTo>
                      <a:pt x="347" y="595"/>
                    </a:lnTo>
                    <a:lnTo>
                      <a:pt x="359" y="579"/>
                    </a:lnTo>
                    <a:lnTo>
                      <a:pt x="368" y="566"/>
                    </a:lnTo>
                    <a:lnTo>
                      <a:pt x="378" y="551"/>
                    </a:lnTo>
                    <a:lnTo>
                      <a:pt x="387" y="535"/>
                    </a:lnTo>
                    <a:lnTo>
                      <a:pt x="395" y="520"/>
                    </a:lnTo>
                    <a:lnTo>
                      <a:pt x="403" y="503"/>
                    </a:lnTo>
                    <a:lnTo>
                      <a:pt x="409" y="487"/>
                    </a:lnTo>
                    <a:lnTo>
                      <a:pt x="414" y="470"/>
                    </a:lnTo>
                    <a:lnTo>
                      <a:pt x="420" y="453"/>
                    </a:lnTo>
                    <a:lnTo>
                      <a:pt x="424" y="435"/>
                    </a:lnTo>
                    <a:lnTo>
                      <a:pt x="428" y="418"/>
                    </a:lnTo>
                    <a:lnTo>
                      <a:pt x="432" y="401"/>
                    </a:lnTo>
                    <a:lnTo>
                      <a:pt x="433" y="384"/>
                    </a:lnTo>
                    <a:lnTo>
                      <a:pt x="435" y="364"/>
                    </a:lnTo>
                    <a:lnTo>
                      <a:pt x="437" y="347"/>
                    </a:lnTo>
                    <a:lnTo>
                      <a:pt x="437" y="330"/>
                    </a:lnTo>
                    <a:lnTo>
                      <a:pt x="437" y="313"/>
                    </a:lnTo>
                    <a:lnTo>
                      <a:pt x="435" y="293"/>
                    </a:lnTo>
                    <a:lnTo>
                      <a:pt x="435" y="276"/>
                    </a:lnTo>
                    <a:lnTo>
                      <a:pt x="432" y="259"/>
                    </a:lnTo>
                    <a:lnTo>
                      <a:pt x="430" y="242"/>
                    </a:lnTo>
                    <a:lnTo>
                      <a:pt x="426" y="224"/>
                    </a:lnTo>
                    <a:lnTo>
                      <a:pt x="420" y="207"/>
                    </a:lnTo>
                    <a:lnTo>
                      <a:pt x="416" y="192"/>
                    </a:lnTo>
                    <a:lnTo>
                      <a:pt x="410" y="175"/>
                    </a:lnTo>
                    <a:lnTo>
                      <a:pt x="403" y="159"/>
                    </a:lnTo>
                    <a:lnTo>
                      <a:pt x="395" y="142"/>
                    </a:lnTo>
                    <a:lnTo>
                      <a:pt x="387" y="127"/>
                    </a:lnTo>
                    <a:lnTo>
                      <a:pt x="380" y="113"/>
                    </a:lnTo>
                    <a:lnTo>
                      <a:pt x="370" y="98"/>
                    </a:lnTo>
                    <a:lnTo>
                      <a:pt x="359" y="84"/>
                    </a:lnTo>
                    <a:lnTo>
                      <a:pt x="357" y="81"/>
                    </a:lnTo>
                    <a:lnTo>
                      <a:pt x="355" y="77"/>
                    </a:lnTo>
                    <a:lnTo>
                      <a:pt x="351" y="75"/>
                    </a:lnTo>
                    <a:lnTo>
                      <a:pt x="349" y="71"/>
                    </a:lnTo>
                    <a:lnTo>
                      <a:pt x="345" y="67"/>
                    </a:lnTo>
                    <a:lnTo>
                      <a:pt x="343" y="65"/>
                    </a:lnTo>
                    <a:lnTo>
                      <a:pt x="341" y="61"/>
                    </a:lnTo>
                    <a:lnTo>
                      <a:pt x="338" y="57"/>
                    </a:lnTo>
                    <a:lnTo>
                      <a:pt x="336" y="56"/>
                    </a:lnTo>
                    <a:lnTo>
                      <a:pt x="332" y="52"/>
                    </a:lnTo>
                    <a:lnTo>
                      <a:pt x="330" y="50"/>
                    </a:lnTo>
                    <a:lnTo>
                      <a:pt x="326" y="46"/>
                    </a:lnTo>
                    <a:lnTo>
                      <a:pt x="322" y="44"/>
                    </a:lnTo>
                    <a:lnTo>
                      <a:pt x="320" y="40"/>
                    </a:lnTo>
                    <a:lnTo>
                      <a:pt x="316" y="38"/>
                    </a:lnTo>
                    <a:lnTo>
                      <a:pt x="315" y="36"/>
                    </a:lnTo>
                    <a:lnTo>
                      <a:pt x="311" y="33"/>
                    </a:lnTo>
                    <a:lnTo>
                      <a:pt x="309" y="31"/>
                    </a:lnTo>
                    <a:lnTo>
                      <a:pt x="305" y="29"/>
                    </a:lnTo>
                    <a:lnTo>
                      <a:pt x="301" y="25"/>
                    </a:lnTo>
                    <a:lnTo>
                      <a:pt x="299" y="23"/>
                    </a:lnTo>
                    <a:lnTo>
                      <a:pt x="295" y="21"/>
                    </a:lnTo>
                    <a:lnTo>
                      <a:pt x="292" y="19"/>
                    </a:lnTo>
                    <a:lnTo>
                      <a:pt x="290" y="17"/>
                    </a:lnTo>
                    <a:lnTo>
                      <a:pt x="286" y="13"/>
                    </a:lnTo>
                    <a:lnTo>
                      <a:pt x="284" y="11"/>
                    </a:lnTo>
                    <a:lnTo>
                      <a:pt x="280" y="10"/>
                    </a:lnTo>
                    <a:lnTo>
                      <a:pt x="276" y="8"/>
                    </a:lnTo>
                    <a:lnTo>
                      <a:pt x="272" y="6"/>
                    </a:lnTo>
                    <a:lnTo>
                      <a:pt x="270" y="4"/>
                    </a:lnTo>
                    <a:lnTo>
                      <a:pt x="267" y="2"/>
                    </a:lnTo>
                    <a:lnTo>
                      <a:pt x="263" y="0"/>
                    </a:lnTo>
                    <a:lnTo>
                      <a:pt x="249" y="10"/>
                    </a:lnTo>
                    <a:lnTo>
                      <a:pt x="234" y="19"/>
                    </a:lnTo>
                    <a:lnTo>
                      <a:pt x="221" y="29"/>
                    </a:lnTo>
                    <a:lnTo>
                      <a:pt x="207" y="38"/>
                    </a:lnTo>
                    <a:lnTo>
                      <a:pt x="194" y="48"/>
                    </a:lnTo>
                    <a:lnTo>
                      <a:pt x="180" y="59"/>
                    </a:lnTo>
                    <a:lnTo>
                      <a:pt x="169" y="71"/>
                    </a:lnTo>
                    <a:lnTo>
                      <a:pt x="155" y="84"/>
                    </a:lnTo>
                    <a:lnTo>
                      <a:pt x="144" y="96"/>
                    </a:lnTo>
                    <a:lnTo>
                      <a:pt x="132" y="109"/>
                    </a:lnTo>
                    <a:lnTo>
                      <a:pt x="123" y="123"/>
                    </a:lnTo>
                    <a:lnTo>
                      <a:pt x="111" y="136"/>
                    </a:lnTo>
                    <a:lnTo>
                      <a:pt x="102" y="150"/>
                    </a:lnTo>
                    <a:lnTo>
                      <a:pt x="92" y="163"/>
                    </a:lnTo>
                    <a:lnTo>
                      <a:pt x="82" y="178"/>
                    </a:lnTo>
                    <a:lnTo>
                      <a:pt x="73" y="194"/>
                    </a:lnTo>
                    <a:lnTo>
                      <a:pt x="65" y="209"/>
                    </a:lnTo>
                    <a:lnTo>
                      <a:pt x="57" y="224"/>
                    </a:lnTo>
                    <a:lnTo>
                      <a:pt x="50" y="242"/>
                    </a:lnTo>
                    <a:lnTo>
                      <a:pt x="42" y="257"/>
                    </a:lnTo>
                    <a:lnTo>
                      <a:pt x="36" y="274"/>
                    </a:lnTo>
                    <a:lnTo>
                      <a:pt x="31" y="292"/>
                    </a:lnTo>
                    <a:lnTo>
                      <a:pt x="25" y="309"/>
                    </a:lnTo>
                    <a:lnTo>
                      <a:pt x="19" y="326"/>
                    </a:lnTo>
                    <a:lnTo>
                      <a:pt x="15" y="343"/>
                    </a:lnTo>
                    <a:lnTo>
                      <a:pt x="11" y="361"/>
                    </a:lnTo>
                    <a:lnTo>
                      <a:pt x="8" y="380"/>
                    </a:lnTo>
                    <a:lnTo>
                      <a:pt x="6" y="397"/>
                    </a:lnTo>
                    <a:lnTo>
                      <a:pt x="4" y="416"/>
                    </a:lnTo>
                    <a:lnTo>
                      <a:pt x="2" y="435"/>
                    </a:lnTo>
                    <a:lnTo>
                      <a:pt x="0" y="455"/>
                    </a:lnTo>
                    <a:lnTo>
                      <a:pt x="0" y="474"/>
                    </a:lnTo>
                    <a:lnTo>
                      <a:pt x="0" y="481"/>
                    </a:lnTo>
                    <a:lnTo>
                      <a:pt x="0" y="489"/>
                    </a:lnTo>
                    <a:lnTo>
                      <a:pt x="0" y="497"/>
                    </a:lnTo>
                    <a:lnTo>
                      <a:pt x="2" y="503"/>
                    </a:lnTo>
                    <a:lnTo>
                      <a:pt x="2" y="510"/>
                    </a:lnTo>
                    <a:lnTo>
                      <a:pt x="2" y="518"/>
                    </a:lnTo>
                    <a:lnTo>
                      <a:pt x="2" y="526"/>
                    </a:lnTo>
                    <a:lnTo>
                      <a:pt x="4" y="533"/>
                    </a:lnTo>
                    <a:lnTo>
                      <a:pt x="4" y="541"/>
                    </a:lnTo>
                    <a:lnTo>
                      <a:pt x="6" y="549"/>
                    </a:lnTo>
                    <a:lnTo>
                      <a:pt x="6" y="556"/>
                    </a:lnTo>
                    <a:lnTo>
                      <a:pt x="8" y="562"/>
                    </a:lnTo>
                    <a:lnTo>
                      <a:pt x="8" y="570"/>
                    </a:lnTo>
                    <a:lnTo>
                      <a:pt x="9" y="577"/>
                    </a:lnTo>
                    <a:lnTo>
                      <a:pt x="11" y="585"/>
                    </a:lnTo>
                    <a:lnTo>
                      <a:pt x="13" y="591"/>
                    </a:lnTo>
                    <a:lnTo>
                      <a:pt x="13" y="599"/>
                    </a:lnTo>
                    <a:lnTo>
                      <a:pt x="15" y="606"/>
                    </a:lnTo>
                    <a:lnTo>
                      <a:pt x="17" y="612"/>
                    </a:lnTo>
                    <a:lnTo>
                      <a:pt x="19" y="620"/>
                    </a:lnTo>
                    <a:lnTo>
                      <a:pt x="21" y="627"/>
                    </a:lnTo>
                    <a:lnTo>
                      <a:pt x="23" y="633"/>
                    </a:lnTo>
                    <a:lnTo>
                      <a:pt x="25" y="641"/>
                    </a:lnTo>
                    <a:lnTo>
                      <a:pt x="27" y="648"/>
                    </a:lnTo>
                    <a:lnTo>
                      <a:pt x="31" y="654"/>
                    </a:lnTo>
                    <a:lnTo>
                      <a:pt x="33" y="662"/>
                    </a:lnTo>
                    <a:lnTo>
                      <a:pt x="34" y="668"/>
                    </a:lnTo>
                    <a:lnTo>
                      <a:pt x="36" y="675"/>
                    </a:lnTo>
                    <a:lnTo>
                      <a:pt x="40" y="681"/>
                    </a:lnTo>
                    <a:lnTo>
                      <a:pt x="42" y="687"/>
                    </a:lnTo>
                    <a:lnTo>
                      <a:pt x="44" y="694"/>
                    </a:lnTo>
                    <a:lnTo>
                      <a:pt x="48" y="700"/>
                    </a:lnTo>
                    <a:lnTo>
                      <a:pt x="57" y="704"/>
                    </a:lnTo>
                    <a:lnTo>
                      <a:pt x="65" y="706"/>
                    </a:lnTo>
                    <a:lnTo>
                      <a:pt x="75" y="708"/>
                    </a:lnTo>
                    <a:lnTo>
                      <a:pt x="84" y="710"/>
                    </a:lnTo>
                    <a:lnTo>
                      <a:pt x="94" y="710"/>
                    </a:lnTo>
                    <a:lnTo>
                      <a:pt x="104" y="712"/>
                    </a:lnTo>
                    <a:lnTo>
                      <a:pt x="113" y="712"/>
                    </a:lnTo>
                    <a:lnTo>
                      <a:pt x="123" y="712"/>
                    </a:lnTo>
                    <a:lnTo>
                      <a:pt x="132" y="712"/>
                    </a:lnTo>
                    <a:lnTo>
                      <a:pt x="142" y="712"/>
                    </a:lnTo>
                    <a:lnTo>
                      <a:pt x="151" y="710"/>
                    </a:lnTo>
                    <a:lnTo>
                      <a:pt x="161" y="710"/>
                    </a:lnTo>
                    <a:lnTo>
                      <a:pt x="171" y="708"/>
                    </a:lnTo>
                    <a:lnTo>
                      <a:pt x="180" y="706"/>
                    </a:lnTo>
                    <a:lnTo>
                      <a:pt x="190" y="704"/>
                    </a:lnTo>
                    <a:lnTo>
                      <a:pt x="198" y="700"/>
                    </a:lnTo>
                    <a:lnTo>
                      <a:pt x="207" y="698"/>
                    </a:lnTo>
                    <a:lnTo>
                      <a:pt x="217" y="694"/>
                    </a:lnTo>
                    <a:lnTo>
                      <a:pt x="226" y="691"/>
                    </a:lnTo>
                    <a:lnTo>
                      <a:pt x="236" y="687"/>
                    </a:lnTo>
                    <a:lnTo>
                      <a:pt x="244" y="681"/>
                    </a:lnTo>
                    <a:lnTo>
                      <a:pt x="253" y="677"/>
                    </a:lnTo>
                    <a:lnTo>
                      <a:pt x="263" y="671"/>
                    </a:lnTo>
                    <a:lnTo>
                      <a:pt x="270" y="666"/>
                    </a:lnTo>
                    <a:lnTo>
                      <a:pt x="280" y="660"/>
                    </a:lnTo>
                    <a:lnTo>
                      <a:pt x="288" y="654"/>
                    </a:lnTo>
                    <a:lnTo>
                      <a:pt x="297" y="646"/>
                    </a:lnTo>
                    <a:lnTo>
                      <a:pt x="305" y="641"/>
                    </a:lnTo>
                    <a:lnTo>
                      <a:pt x="313" y="633"/>
                    </a:lnTo>
                    <a:lnTo>
                      <a:pt x="320" y="625"/>
                    </a:lnTo>
                    <a:lnTo>
                      <a:pt x="328" y="616"/>
                    </a:lnTo>
                    <a:lnTo>
                      <a:pt x="336" y="608"/>
                    </a:lnTo>
                    <a:close/>
                  </a:path>
                </a:pathLst>
              </a:custGeom>
              <a:solidFill>
                <a:srgbClr val="97A1A1"/>
              </a:solidFill>
              <a:ln w="9525">
                <a:noFill/>
                <a:round/>
                <a:headEnd/>
                <a:tailEnd/>
              </a:ln>
            </p:spPr>
            <p:txBody>
              <a:bodyPr/>
              <a:lstStyle/>
              <a:p>
                <a:endParaRPr lang="es-CO"/>
              </a:p>
            </p:txBody>
          </p:sp>
          <p:sp>
            <p:nvSpPr>
              <p:cNvPr id="110791" name="Freeform 199"/>
              <p:cNvSpPr>
                <a:spLocks/>
              </p:cNvSpPr>
              <p:nvPr/>
            </p:nvSpPr>
            <p:spPr bwMode="auto">
              <a:xfrm>
                <a:off x="1365" y="744"/>
                <a:ext cx="779" cy="1329"/>
              </a:xfrm>
              <a:custGeom>
                <a:avLst/>
                <a:gdLst/>
                <a:ahLst/>
                <a:cxnLst>
                  <a:cxn ang="0">
                    <a:pos x="773" y="3"/>
                  </a:cxn>
                  <a:cxn ang="0">
                    <a:pos x="766" y="1"/>
                  </a:cxn>
                  <a:cxn ang="0">
                    <a:pos x="758" y="1"/>
                  </a:cxn>
                  <a:cxn ang="0">
                    <a:pos x="750" y="1"/>
                  </a:cxn>
                  <a:cxn ang="0">
                    <a:pos x="741" y="0"/>
                  </a:cxn>
                  <a:cxn ang="0">
                    <a:pos x="733" y="0"/>
                  </a:cxn>
                  <a:cxn ang="0">
                    <a:pos x="725" y="0"/>
                  </a:cxn>
                  <a:cxn ang="0">
                    <a:pos x="718" y="0"/>
                  </a:cxn>
                  <a:cxn ang="0">
                    <a:pos x="710" y="0"/>
                  </a:cxn>
                  <a:cxn ang="0">
                    <a:pos x="702" y="1"/>
                  </a:cxn>
                  <a:cxn ang="0">
                    <a:pos x="693" y="1"/>
                  </a:cxn>
                  <a:cxn ang="0">
                    <a:pos x="595" y="21"/>
                  </a:cxn>
                  <a:cxn ang="0">
                    <a:pos x="497" y="59"/>
                  </a:cxn>
                  <a:cxn ang="0">
                    <a:pos x="401" y="115"/>
                  </a:cxn>
                  <a:cxn ang="0">
                    <a:pos x="311" y="190"/>
                  </a:cxn>
                  <a:cxn ang="0">
                    <a:pos x="228" y="278"/>
                  </a:cxn>
                  <a:cxn ang="0">
                    <a:pos x="154" y="379"/>
                  </a:cxn>
                  <a:cxn ang="0">
                    <a:pos x="92" y="491"/>
                  </a:cxn>
                  <a:cxn ang="0">
                    <a:pos x="46" y="614"/>
                  </a:cxn>
                  <a:cxn ang="0">
                    <a:pos x="14" y="744"/>
                  </a:cxn>
                  <a:cxn ang="0">
                    <a:pos x="0" y="880"/>
                  </a:cxn>
                  <a:cxn ang="0">
                    <a:pos x="4" y="984"/>
                  </a:cxn>
                  <a:cxn ang="0">
                    <a:pos x="8" y="1020"/>
                  </a:cxn>
                  <a:cxn ang="0">
                    <a:pos x="14" y="1057"/>
                  </a:cxn>
                  <a:cxn ang="0">
                    <a:pos x="21" y="1091"/>
                  </a:cxn>
                  <a:cxn ang="0">
                    <a:pos x="29" y="1126"/>
                  </a:cxn>
                  <a:cxn ang="0">
                    <a:pos x="38" y="1160"/>
                  </a:cxn>
                  <a:cxn ang="0">
                    <a:pos x="50" y="1193"/>
                  </a:cxn>
                  <a:cxn ang="0">
                    <a:pos x="62" y="1226"/>
                  </a:cxn>
                  <a:cxn ang="0">
                    <a:pos x="73" y="1258"/>
                  </a:cxn>
                  <a:cxn ang="0">
                    <a:pos x="88" y="1289"/>
                  </a:cxn>
                  <a:cxn ang="0">
                    <a:pos x="102" y="1320"/>
                  </a:cxn>
                  <a:cxn ang="0">
                    <a:pos x="234" y="1233"/>
                  </a:cxn>
                  <a:cxn ang="0">
                    <a:pos x="213" y="1068"/>
                  </a:cxn>
                  <a:cxn ang="0">
                    <a:pos x="207" y="909"/>
                  </a:cxn>
                  <a:cxn ang="0">
                    <a:pos x="221" y="761"/>
                  </a:cxn>
                  <a:cxn ang="0">
                    <a:pos x="251" y="619"/>
                  </a:cxn>
                  <a:cxn ang="0">
                    <a:pos x="297" y="491"/>
                  </a:cxn>
                  <a:cxn ang="0">
                    <a:pos x="357" y="370"/>
                  </a:cxn>
                  <a:cxn ang="0">
                    <a:pos x="434" y="262"/>
                  </a:cxn>
                  <a:cxn ang="0">
                    <a:pos x="522" y="168"/>
                  </a:cxn>
                  <a:cxn ang="0">
                    <a:pos x="624" y="88"/>
                  </a:cxn>
                  <a:cxn ang="0">
                    <a:pos x="739" y="23"/>
                  </a:cxn>
                </a:cxnLst>
                <a:rect l="0" t="0" r="r" b="b"/>
                <a:pathLst>
                  <a:path w="779" h="1329">
                    <a:moveTo>
                      <a:pt x="779" y="3"/>
                    </a:moveTo>
                    <a:lnTo>
                      <a:pt x="775" y="3"/>
                    </a:lnTo>
                    <a:lnTo>
                      <a:pt x="773" y="3"/>
                    </a:lnTo>
                    <a:lnTo>
                      <a:pt x="771" y="1"/>
                    </a:lnTo>
                    <a:lnTo>
                      <a:pt x="768" y="1"/>
                    </a:lnTo>
                    <a:lnTo>
                      <a:pt x="766" y="1"/>
                    </a:lnTo>
                    <a:lnTo>
                      <a:pt x="762" y="1"/>
                    </a:lnTo>
                    <a:lnTo>
                      <a:pt x="760" y="1"/>
                    </a:lnTo>
                    <a:lnTo>
                      <a:pt x="758" y="1"/>
                    </a:lnTo>
                    <a:lnTo>
                      <a:pt x="754" y="1"/>
                    </a:lnTo>
                    <a:lnTo>
                      <a:pt x="752" y="1"/>
                    </a:lnTo>
                    <a:lnTo>
                      <a:pt x="750" y="1"/>
                    </a:lnTo>
                    <a:lnTo>
                      <a:pt x="746" y="0"/>
                    </a:lnTo>
                    <a:lnTo>
                      <a:pt x="745" y="0"/>
                    </a:lnTo>
                    <a:lnTo>
                      <a:pt x="741" y="0"/>
                    </a:lnTo>
                    <a:lnTo>
                      <a:pt x="739" y="0"/>
                    </a:lnTo>
                    <a:lnTo>
                      <a:pt x="737" y="0"/>
                    </a:lnTo>
                    <a:lnTo>
                      <a:pt x="733" y="0"/>
                    </a:lnTo>
                    <a:lnTo>
                      <a:pt x="731" y="0"/>
                    </a:lnTo>
                    <a:lnTo>
                      <a:pt x="729" y="0"/>
                    </a:lnTo>
                    <a:lnTo>
                      <a:pt x="725" y="0"/>
                    </a:lnTo>
                    <a:lnTo>
                      <a:pt x="723" y="0"/>
                    </a:lnTo>
                    <a:lnTo>
                      <a:pt x="720" y="0"/>
                    </a:lnTo>
                    <a:lnTo>
                      <a:pt x="718" y="0"/>
                    </a:lnTo>
                    <a:lnTo>
                      <a:pt x="716" y="0"/>
                    </a:lnTo>
                    <a:lnTo>
                      <a:pt x="712" y="0"/>
                    </a:lnTo>
                    <a:lnTo>
                      <a:pt x="710" y="0"/>
                    </a:lnTo>
                    <a:lnTo>
                      <a:pt x="706" y="0"/>
                    </a:lnTo>
                    <a:lnTo>
                      <a:pt x="704" y="1"/>
                    </a:lnTo>
                    <a:lnTo>
                      <a:pt x="702" y="1"/>
                    </a:lnTo>
                    <a:lnTo>
                      <a:pt x="698" y="1"/>
                    </a:lnTo>
                    <a:lnTo>
                      <a:pt x="697" y="1"/>
                    </a:lnTo>
                    <a:lnTo>
                      <a:pt x="693" y="1"/>
                    </a:lnTo>
                    <a:lnTo>
                      <a:pt x="660" y="5"/>
                    </a:lnTo>
                    <a:lnTo>
                      <a:pt x="627" y="11"/>
                    </a:lnTo>
                    <a:lnTo>
                      <a:pt x="595" y="21"/>
                    </a:lnTo>
                    <a:lnTo>
                      <a:pt x="562" y="30"/>
                    </a:lnTo>
                    <a:lnTo>
                      <a:pt x="528" y="44"/>
                    </a:lnTo>
                    <a:lnTo>
                      <a:pt x="497" y="59"/>
                    </a:lnTo>
                    <a:lnTo>
                      <a:pt x="464" y="76"/>
                    </a:lnTo>
                    <a:lnTo>
                      <a:pt x="432" y="96"/>
                    </a:lnTo>
                    <a:lnTo>
                      <a:pt x="401" y="115"/>
                    </a:lnTo>
                    <a:lnTo>
                      <a:pt x="370" y="138"/>
                    </a:lnTo>
                    <a:lnTo>
                      <a:pt x="340" y="163"/>
                    </a:lnTo>
                    <a:lnTo>
                      <a:pt x="311" y="190"/>
                    </a:lnTo>
                    <a:lnTo>
                      <a:pt x="282" y="216"/>
                    </a:lnTo>
                    <a:lnTo>
                      <a:pt x="253" y="247"/>
                    </a:lnTo>
                    <a:lnTo>
                      <a:pt x="228" y="278"/>
                    </a:lnTo>
                    <a:lnTo>
                      <a:pt x="202" y="310"/>
                    </a:lnTo>
                    <a:lnTo>
                      <a:pt x="177" y="343"/>
                    </a:lnTo>
                    <a:lnTo>
                      <a:pt x="154" y="379"/>
                    </a:lnTo>
                    <a:lnTo>
                      <a:pt x="132" y="416"/>
                    </a:lnTo>
                    <a:lnTo>
                      <a:pt x="111" y="452"/>
                    </a:lnTo>
                    <a:lnTo>
                      <a:pt x="92" y="491"/>
                    </a:lnTo>
                    <a:lnTo>
                      <a:pt x="75" y="531"/>
                    </a:lnTo>
                    <a:lnTo>
                      <a:pt x="60" y="571"/>
                    </a:lnTo>
                    <a:lnTo>
                      <a:pt x="46" y="614"/>
                    </a:lnTo>
                    <a:lnTo>
                      <a:pt x="33" y="656"/>
                    </a:lnTo>
                    <a:lnTo>
                      <a:pt x="23" y="700"/>
                    </a:lnTo>
                    <a:lnTo>
                      <a:pt x="14" y="744"/>
                    </a:lnTo>
                    <a:lnTo>
                      <a:pt x="8" y="788"/>
                    </a:lnTo>
                    <a:lnTo>
                      <a:pt x="2" y="834"/>
                    </a:lnTo>
                    <a:lnTo>
                      <a:pt x="0" y="880"/>
                    </a:lnTo>
                    <a:lnTo>
                      <a:pt x="0" y="926"/>
                    </a:lnTo>
                    <a:lnTo>
                      <a:pt x="4" y="972"/>
                    </a:lnTo>
                    <a:lnTo>
                      <a:pt x="4" y="984"/>
                    </a:lnTo>
                    <a:lnTo>
                      <a:pt x="6" y="997"/>
                    </a:lnTo>
                    <a:lnTo>
                      <a:pt x="8" y="1009"/>
                    </a:lnTo>
                    <a:lnTo>
                      <a:pt x="8" y="1020"/>
                    </a:lnTo>
                    <a:lnTo>
                      <a:pt x="10" y="1032"/>
                    </a:lnTo>
                    <a:lnTo>
                      <a:pt x="12" y="1045"/>
                    </a:lnTo>
                    <a:lnTo>
                      <a:pt x="14" y="1057"/>
                    </a:lnTo>
                    <a:lnTo>
                      <a:pt x="15" y="1068"/>
                    </a:lnTo>
                    <a:lnTo>
                      <a:pt x="19" y="1080"/>
                    </a:lnTo>
                    <a:lnTo>
                      <a:pt x="21" y="1091"/>
                    </a:lnTo>
                    <a:lnTo>
                      <a:pt x="23" y="1103"/>
                    </a:lnTo>
                    <a:lnTo>
                      <a:pt x="27" y="1114"/>
                    </a:lnTo>
                    <a:lnTo>
                      <a:pt x="29" y="1126"/>
                    </a:lnTo>
                    <a:lnTo>
                      <a:pt x="33" y="1137"/>
                    </a:lnTo>
                    <a:lnTo>
                      <a:pt x="35" y="1149"/>
                    </a:lnTo>
                    <a:lnTo>
                      <a:pt x="38" y="1160"/>
                    </a:lnTo>
                    <a:lnTo>
                      <a:pt x="42" y="1170"/>
                    </a:lnTo>
                    <a:lnTo>
                      <a:pt x="46" y="1181"/>
                    </a:lnTo>
                    <a:lnTo>
                      <a:pt x="50" y="1193"/>
                    </a:lnTo>
                    <a:lnTo>
                      <a:pt x="54" y="1204"/>
                    </a:lnTo>
                    <a:lnTo>
                      <a:pt x="58" y="1214"/>
                    </a:lnTo>
                    <a:lnTo>
                      <a:pt x="62" y="1226"/>
                    </a:lnTo>
                    <a:lnTo>
                      <a:pt x="65" y="1237"/>
                    </a:lnTo>
                    <a:lnTo>
                      <a:pt x="69" y="1247"/>
                    </a:lnTo>
                    <a:lnTo>
                      <a:pt x="73" y="1258"/>
                    </a:lnTo>
                    <a:lnTo>
                      <a:pt x="79" y="1268"/>
                    </a:lnTo>
                    <a:lnTo>
                      <a:pt x="83" y="1279"/>
                    </a:lnTo>
                    <a:lnTo>
                      <a:pt x="88" y="1289"/>
                    </a:lnTo>
                    <a:lnTo>
                      <a:pt x="92" y="1300"/>
                    </a:lnTo>
                    <a:lnTo>
                      <a:pt x="98" y="1310"/>
                    </a:lnTo>
                    <a:lnTo>
                      <a:pt x="102" y="1320"/>
                    </a:lnTo>
                    <a:lnTo>
                      <a:pt x="108" y="1329"/>
                    </a:lnTo>
                    <a:lnTo>
                      <a:pt x="246" y="1289"/>
                    </a:lnTo>
                    <a:lnTo>
                      <a:pt x="234" y="1233"/>
                    </a:lnTo>
                    <a:lnTo>
                      <a:pt x="225" y="1178"/>
                    </a:lnTo>
                    <a:lnTo>
                      <a:pt x="217" y="1122"/>
                    </a:lnTo>
                    <a:lnTo>
                      <a:pt x="213" y="1068"/>
                    </a:lnTo>
                    <a:lnTo>
                      <a:pt x="209" y="1014"/>
                    </a:lnTo>
                    <a:lnTo>
                      <a:pt x="207" y="961"/>
                    </a:lnTo>
                    <a:lnTo>
                      <a:pt x="207" y="909"/>
                    </a:lnTo>
                    <a:lnTo>
                      <a:pt x="211" y="859"/>
                    </a:lnTo>
                    <a:lnTo>
                      <a:pt x="215" y="809"/>
                    </a:lnTo>
                    <a:lnTo>
                      <a:pt x="221" y="761"/>
                    </a:lnTo>
                    <a:lnTo>
                      <a:pt x="230" y="713"/>
                    </a:lnTo>
                    <a:lnTo>
                      <a:pt x="240" y="665"/>
                    </a:lnTo>
                    <a:lnTo>
                      <a:pt x="251" y="619"/>
                    </a:lnTo>
                    <a:lnTo>
                      <a:pt x="265" y="575"/>
                    </a:lnTo>
                    <a:lnTo>
                      <a:pt x="280" y="533"/>
                    </a:lnTo>
                    <a:lnTo>
                      <a:pt x="297" y="491"/>
                    </a:lnTo>
                    <a:lnTo>
                      <a:pt x="315" y="449"/>
                    </a:lnTo>
                    <a:lnTo>
                      <a:pt x="336" y="408"/>
                    </a:lnTo>
                    <a:lnTo>
                      <a:pt x="357" y="370"/>
                    </a:lnTo>
                    <a:lnTo>
                      <a:pt x="382" y="333"/>
                    </a:lnTo>
                    <a:lnTo>
                      <a:pt x="407" y="297"/>
                    </a:lnTo>
                    <a:lnTo>
                      <a:pt x="434" y="262"/>
                    </a:lnTo>
                    <a:lnTo>
                      <a:pt x="461" y="230"/>
                    </a:lnTo>
                    <a:lnTo>
                      <a:pt x="491" y="199"/>
                    </a:lnTo>
                    <a:lnTo>
                      <a:pt x="522" y="168"/>
                    </a:lnTo>
                    <a:lnTo>
                      <a:pt x="555" y="140"/>
                    </a:lnTo>
                    <a:lnTo>
                      <a:pt x="589" y="113"/>
                    </a:lnTo>
                    <a:lnTo>
                      <a:pt x="624" y="88"/>
                    </a:lnTo>
                    <a:lnTo>
                      <a:pt x="660" y="65"/>
                    </a:lnTo>
                    <a:lnTo>
                      <a:pt x="698" y="42"/>
                    </a:lnTo>
                    <a:lnTo>
                      <a:pt x="739" y="23"/>
                    </a:lnTo>
                    <a:lnTo>
                      <a:pt x="779" y="3"/>
                    </a:lnTo>
                    <a:close/>
                  </a:path>
                </a:pathLst>
              </a:custGeom>
              <a:solidFill>
                <a:srgbClr val="CFCFCF"/>
              </a:solidFill>
              <a:ln w="9525">
                <a:noFill/>
                <a:round/>
                <a:headEnd/>
                <a:tailEnd/>
              </a:ln>
            </p:spPr>
            <p:txBody>
              <a:bodyPr/>
              <a:lstStyle/>
              <a:p>
                <a:endParaRPr lang="es-CO"/>
              </a:p>
            </p:txBody>
          </p:sp>
          <p:sp>
            <p:nvSpPr>
              <p:cNvPr id="110792" name="Freeform 200"/>
              <p:cNvSpPr>
                <a:spLocks/>
              </p:cNvSpPr>
              <p:nvPr/>
            </p:nvSpPr>
            <p:spPr bwMode="auto">
              <a:xfrm>
                <a:off x="1156" y="1910"/>
                <a:ext cx="541" cy="545"/>
              </a:xfrm>
              <a:custGeom>
                <a:avLst/>
                <a:gdLst/>
                <a:ahLst/>
                <a:cxnLst>
                  <a:cxn ang="0">
                    <a:pos x="541" y="430"/>
                  </a:cxn>
                  <a:cxn ang="0">
                    <a:pos x="487" y="0"/>
                  </a:cxn>
                  <a:cxn ang="0">
                    <a:pos x="0" y="144"/>
                  </a:cxn>
                  <a:cxn ang="0">
                    <a:pos x="109" y="545"/>
                  </a:cxn>
                  <a:cxn ang="0">
                    <a:pos x="541" y="430"/>
                  </a:cxn>
                </a:cxnLst>
                <a:rect l="0" t="0" r="r" b="b"/>
                <a:pathLst>
                  <a:path w="541" h="545">
                    <a:moveTo>
                      <a:pt x="541" y="430"/>
                    </a:moveTo>
                    <a:lnTo>
                      <a:pt x="487" y="0"/>
                    </a:lnTo>
                    <a:lnTo>
                      <a:pt x="0" y="144"/>
                    </a:lnTo>
                    <a:lnTo>
                      <a:pt x="109" y="545"/>
                    </a:lnTo>
                    <a:lnTo>
                      <a:pt x="541" y="430"/>
                    </a:lnTo>
                    <a:close/>
                  </a:path>
                </a:pathLst>
              </a:custGeom>
              <a:solidFill>
                <a:srgbClr val="5E5E5E"/>
              </a:solidFill>
              <a:ln w="9525">
                <a:noFill/>
                <a:round/>
                <a:headEnd/>
                <a:tailEnd/>
              </a:ln>
            </p:spPr>
            <p:txBody>
              <a:bodyPr/>
              <a:lstStyle/>
              <a:p>
                <a:endParaRPr lang="es-CO"/>
              </a:p>
            </p:txBody>
          </p:sp>
          <p:sp>
            <p:nvSpPr>
              <p:cNvPr id="110793" name="Freeform 201"/>
              <p:cNvSpPr>
                <a:spLocks/>
              </p:cNvSpPr>
              <p:nvPr/>
            </p:nvSpPr>
            <p:spPr bwMode="auto">
              <a:xfrm>
                <a:off x="1638" y="1904"/>
                <a:ext cx="67" cy="438"/>
              </a:xfrm>
              <a:custGeom>
                <a:avLst/>
                <a:gdLst/>
                <a:ahLst/>
                <a:cxnLst>
                  <a:cxn ang="0">
                    <a:pos x="7" y="12"/>
                  </a:cxn>
                  <a:cxn ang="0">
                    <a:pos x="0" y="8"/>
                  </a:cxn>
                  <a:cxn ang="0">
                    <a:pos x="53" y="438"/>
                  </a:cxn>
                  <a:cxn ang="0">
                    <a:pos x="67" y="436"/>
                  </a:cxn>
                  <a:cxn ang="0">
                    <a:pos x="11" y="6"/>
                  </a:cxn>
                  <a:cxn ang="0">
                    <a:pos x="3" y="0"/>
                  </a:cxn>
                  <a:cxn ang="0">
                    <a:pos x="11" y="6"/>
                  </a:cxn>
                  <a:cxn ang="0">
                    <a:pos x="11" y="4"/>
                  </a:cxn>
                  <a:cxn ang="0">
                    <a:pos x="11" y="2"/>
                  </a:cxn>
                  <a:cxn ang="0">
                    <a:pos x="9" y="2"/>
                  </a:cxn>
                  <a:cxn ang="0">
                    <a:pos x="9" y="0"/>
                  </a:cxn>
                  <a:cxn ang="0">
                    <a:pos x="7" y="0"/>
                  </a:cxn>
                  <a:cxn ang="0">
                    <a:pos x="5" y="0"/>
                  </a:cxn>
                  <a:cxn ang="0">
                    <a:pos x="3" y="0"/>
                  </a:cxn>
                  <a:cxn ang="0">
                    <a:pos x="1" y="2"/>
                  </a:cxn>
                  <a:cxn ang="0">
                    <a:pos x="0" y="4"/>
                  </a:cxn>
                  <a:cxn ang="0">
                    <a:pos x="0" y="6"/>
                  </a:cxn>
                  <a:cxn ang="0">
                    <a:pos x="0" y="8"/>
                  </a:cxn>
                  <a:cxn ang="0">
                    <a:pos x="7" y="12"/>
                  </a:cxn>
                </a:cxnLst>
                <a:rect l="0" t="0" r="r" b="b"/>
                <a:pathLst>
                  <a:path w="67" h="438">
                    <a:moveTo>
                      <a:pt x="7" y="12"/>
                    </a:moveTo>
                    <a:lnTo>
                      <a:pt x="0" y="8"/>
                    </a:lnTo>
                    <a:lnTo>
                      <a:pt x="53" y="438"/>
                    </a:lnTo>
                    <a:lnTo>
                      <a:pt x="67" y="436"/>
                    </a:lnTo>
                    <a:lnTo>
                      <a:pt x="11" y="6"/>
                    </a:lnTo>
                    <a:lnTo>
                      <a:pt x="3" y="0"/>
                    </a:lnTo>
                    <a:lnTo>
                      <a:pt x="11" y="6"/>
                    </a:lnTo>
                    <a:lnTo>
                      <a:pt x="11" y="4"/>
                    </a:lnTo>
                    <a:lnTo>
                      <a:pt x="11" y="2"/>
                    </a:lnTo>
                    <a:lnTo>
                      <a:pt x="9" y="2"/>
                    </a:lnTo>
                    <a:lnTo>
                      <a:pt x="9" y="0"/>
                    </a:lnTo>
                    <a:lnTo>
                      <a:pt x="7" y="0"/>
                    </a:lnTo>
                    <a:lnTo>
                      <a:pt x="5" y="0"/>
                    </a:lnTo>
                    <a:lnTo>
                      <a:pt x="3" y="0"/>
                    </a:lnTo>
                    <a:lnTo>
                      <a:pt x="1" y="2"/>
                    </a:lnTo>
                    <a:lnTo>
                      <a:pt x="0" y="4"/>
                    </a:lnTo>
                    <a:lnTo>
                      <a:pt x="0" y="6"/>
                    </a:lnTo>
                    <a:lnTo>
                      <a:pt x="0" y="8"/>
                    </a:lnTo>
                    <a:lnTo>
                      <a:pt x="7" y="12"/>
                    </a:lnTo>
                    <a:close/>
                  </a:path>
                </a:pathLst>
              </a:custGeom>
              <a:solidFill>
                <a:srgbClr val="000000"/>
              </a:solidFill>
              <a:ln w="9525">
                <a:noFill/>
                <a:round/>
                <a:headEnd/>
                <a:tailEnd/>
              </a:ln>
            </p:spPr>
            <p:txBody>
              <a:bodyPr/>
              <a:lstStyle/>
              <a:p>
                <a:endParaRPr lang="es-CO"/>
              </a:p>
            </p:txBody>
          </p:sp>
          <p:sp>
            <p:nvSpPr>
              <p:cNvPr id="110794" name="Freeform 202"/>
              <p:cNvSpPr>
                <a:spLocks/>
              </p:cNvSpPr>
              <p:nvPr/>
            </p:nvSpPr>
            <p:spPr bwMode="auto">
              <a:xfrm>
                <a:off x="1150" y="1904"/>
                <a:ext cx="495" cy="156"/>
              </a:xfrm>
              <a:custGeom>
                <a:avLst/>
                <a:gdLst/>
                <a:ahLst/>
                <a:cxnLst>
                  <a:cxn ang="0">
                    <a:pos x="12" y="148"/>
                  </a:cxn>
                  <a:cxn ang="0">
                    <a:pos x="8" y="156"/>
                  </a:cxn>
                  <a:cxn ang="0">
                    <a:pos x="495" y="12"/>
                  </a:cxn>
                  <a:cxn ang="0">
                    <a:pos x="491" y="0"/>
                  </a:cxn>
                  <a:cxn ang="0">
                    <a:pos x="4" y="144"/>
                  </a:cxn>
                  <a:cxn ang="0">
                    <a:pos x="0" y="152"/>
                  </a:cxn>
                  <a:cxn ang="0">
                    <a:pos x="4" y="144"/>
                  </a:cxn>
                  <a:cxn ang="0">
                    <a:pos x="2" y="146"/>
                  </a:cxn>
                  <a:cxn ang="0">
                    <a:pos x="0" y="146"/>
                  </a:cxn>
                  <a:cxn ang="0">
                    <a:pos x="0" y="148"/>
                  </a:cxn>
                  <a:cxn ang="0">
                    <a:pos x="0" y="150"/>
                  </a:cxn>
                  <a:cxn ang="0">
                    <a:pos x="0" y="152"/>
                  </a:cxn>
                  <a:cxn ang="0">
                    <a:pos x="0" y="154"/>
                  </a:cxn>
                  <a:cxn ang="0">
                    <a:pos x="2" y="154"/>
                  </a:cxn>
                  <a:cxn ang="0">
                    <a:pos x="2" y="156"/>
                  </a:cxn>
                  <a:cxn ang="0">
                    <a:pos x="4" y="156"/>
                  </a:cxn>
                  <a:cxn ang="0">
                    <a:pos x="6" y="156"/>
                  </a:cxn>
                  <a:cxn ang="0">
                    <a:pos x="8" y="156"/>
                  </a:cxn>
                  <a:cxn ang="0">
                    <a:pos x="12" y="148"/>
                  </a:cxn>
                </a:cxnLst>
                <a:rect l="0" t="0" r="r" b="b"/>
                <a:pathLst>
                  <a:path w="495" h="156">
                    <a:moveTo>
                      <a:pt x="12" y="148"/>
                    </a:moveTo>
                    <a:lnTo>
                      <a:pt x="8" y="156"/>
                    </a:lnTo>
                    <a:lnTo>
                      <a:pt x="495" y="12"/>
                    </a:lnTo>
                    <a:lnTo>
                      <a:pt x="491" y="0"/>
                    </a:lnTo>
                    <a:lnTo>
                      <a:pt x="4" y="144"/>
                    </a:lnTo>
                    <a:lnTo>
                      <a:pt x="0" y="152"/>
                    </a:lnTo>
                    <a:lnTo>
                      <a:pt x="4" y="144"/>
                    </a:lnTo>
                    <a:lnTo>
                      <a:pt x="2" y="146"/>
                    </a:lnTo>
                    <a:lnTo>
                      <a:pt x="0" y="146"/>
                    </a:lnTo>
                    <a:lnTo>
                      <a:pt x="0" y="148"/>
                    </a:lnTo>
                    <a:lnTo>
                      <a:pt x="0" y="150"/>
                    </a:lnTo>
                    <a:lnTo>
                      <a:pt x="0" y="152"/>
                    </a:lnTo>
                    <a:lnTo>
                      <a:pt x="0" y="154"/>
                    </a:lnTo>
                    <a:lnTo>
                      <a:pt x="2" y="154"/>
                    </a:lnTo>
                    <a:lnTo>
                      <a:pt x="2" y="156"/>
                    </a:lnTo>
                    <a:lnTo>
                      <a:pt x="4" y="156"/>
                    </a:lnTo>
                    <a:lnTo>
                      <a:pt x="6" y="156"/>
                    </a:lnTo>
                    <a:lnTo>
                      <a:pt x="8" y="156"/>
                    </a:lnTo>
                    <a:lnTo>
                      <a:pt x="12" y="148"/>
                    </a:lnTo>
                    <a:close/>
                  </a:path>
                </a:pathLst>
              </a:custGeom>
              <a:solidFill>
                <a:srgbClr val="000000"/>
              </a:solidFill>
              <a:ln w="9525">
                <a:noFill/>
                <a:round/>
                <a:headEnd/>
                <a:tailEnd/>
              </a:ln>
            </p:spPr>
            <p:txBody>
              <a:bodyPr/>
              <a:lstStyle/>
              <a:p>
                <a:endParaRPr lang="es-CO"/>
              </a:p>
            </p:txBody>
          </p:sp>
          <p:sp>
            <p:nvSpPr>
              <p:cNvPr id="110795" name="Freeform 203"/>
              <p:cNvSpPr>
                <a:spLocks/>
              </p:cNvSpPr>
              <p:nvPr/>
            </p:nvSpPr>
            <p:spPr bwMode="auto">
              <a:xfrm>
                <a:off x="1150" y="2052"/>
                <a:ext cx="121" cy="411"/>
              </a:xfrm>
              <a:custGeom>
                <a:avLst/>
                <a:gdLst/>
                <a:ahLst/>
                <a:cxnLst>
                  <a:cxn ang="0">
                    <a:pos x="113" y="397"/>
                  </a:cxn>
                  <a:cxn ang="0">
                    <a:pos x="121" y="403"/>
                  </a:cxn>
                  <a:cxn ang="0">
                    <a:pos x="12" y="0"/>
                  </a:cxn>
                  <a:cxn ang="0">
                    <a:pos x="0" y="4"/>
                  </a:cxn>
                  <a:cxn ang="0">
                    <a:pos x="110" y="405"/>
                  </a:cxn>
                  <a:cxn ang="0">
                    <a:pos x="117" y="411"/>
                  </a:cxn>
                  <a:cxn ang="0">
                    <a:pos x="110" y="405"/>
                  </a:cxn>
                  <a:cxn ang="0">
                    <a:pos x="110" y="407"/>
                  </a:cxn>
                  <a:cxn ang="0">
                    <a:pos x="110" y="409"/>
                  </a:cxn>
                  <a:cxn ang="0">
                    <a:pos x="112" y="409"/>
                  </a:cxn>
                  <a:cxn ang="0">
                    <a:pos x="113" y="409"/>
                  </a:cxn>
                  <a:cxn ang="0">
                    <a:pos x="113" y="411"/>
                  </a:cxn>
                  <a:cxn ang="0">
                    <a:pos x="115" y="411"/>
                  </a:cxn>
                  <a:cxn ang="0">
                    <a:pos x="117" y="411"/>
                  </a:cxn>
                  <a:cxn ang="0">
                    <a:pos x="117" y="409"/>
                  </a:cxn>
                  <a:cxn ang="0">
                    <a:pos x="119" y="409"/>
                  </a:cxn>
                  <a:cxn ang="0">
                    <a:pos x="119" y="407"/>
                  </a:cxn>
                  <a:cxn ang="0">
                    <a:pos x="121" y="407"/>
                  </a:cxn>
                  <a:cxn ang="0">
                    <a:pos x="121" y="405"/>
                  </a:cxn>
                  <a:cxn ang="0">
                    <a:pos x="121" y="403"/>
                  </a:cxn>
                  <a:cxn ang="0">
                    <a:pos x="113" y="397"/>
                  </a:cxn>
                </a:cxnLst>
                <a:rect l="0" t="0" r="r" b="b"/>
                <a:pathLst>
                  <a:path w="121" h="411">
                    <a:moveTo>
                      <a:pt x="113" y="397"/>
                    </a:moveTo>
                    <a:lnTo>
                      <a:pt x="121" y="403"/>
                    </a:lnTo>
                    <a:lnTo>
                      <a:pt x="12" y="0"/>
                    </a:lnTo>
                    <a:lnTo>
                      <a:pt x="0" y="4"/>
                    </a:lnTo>
                    <a:lnTo>
                      <a:pt x="110" y="405"/>
                    </a:lnTo>
                    <a:lnTo>
                      <a:pt x="117" y="411"/>
                    </a:lnTo>
                    <a:lnTo>
                      <a:pt x="110" y="405"/>
                    </a:lnTo>
                    <a:lnTo>
                      <a:pt x="110" y="407"/>
                    </a:lnTo>
                    <a:lnTo>
                      <a:pt x="110" y="409"/>
                    </a:lnTo>
                    <a:lnTo>
                      <a:pt x="112" y="409"/>
                    </a:lnTo>
                    <a:lnTo>
                      <a:pt x="113" y="409"/>
                    </a:lnTo>
                    <a:lnTo>
                      <a:pt x="113" y="411"/>
                    </a:lnTo>
                    <a:lnTo>
                      <a:pt x="115" y="411"/>
                    </a:lnTo>
                    <a:lnTo>
                      <a:pt x="117" y="411"/>
                    </a:lnTo>
                    <a:lnTo>
                      <a:pt x="117" y="409"/>
                    </a:lnTo>
                    <a:lnTo>
                      <a:pt x="119" y="409"/>
                    </a:lnTo>
                    <a:lnTo>
                      <a:pt x="119" y="407"/>
                    </a:lnTo>
                    <a:lnTo>
                      <a:pt x="121" y="407"/>
                    </a:lnTo>
                    <a:lnTo>
                      <a:pt x="121" y="405"/>
                    </a:lnTo>
                    <a:lnTo>
                      <a:pt x="121" y="403"/>
                    </a:lnTo>
                    <a:lnTo>
                      <a:pt x="113" y="397"/>
                    </a:lnTo>
                    <a:close/>
                  </a:path>
                </a:pathLst>
              </a:custGeom>
              <a:solidFill>
                <a:srgbClr val="000000"/>
              </a:solidFill>
              <a:ln w="9525">
                <a:noFill/>
                <a:round/>
                <a:headEnd/>
                <a:tailEnd/>
              </a:ln>
            </p:spPr>
            <p:txBody>
              <a:bodyPr/>
              <a:lstStyle/>
              <a:p>
                <a:endParaRPr lang="es-CO"/>
              </a:p>
            </p:txBody>
          </p:sp>
          <p:sp>
            <p:nvSpPr>
              <p:cNvPr id="110796" name="Freeform 204"/>
              <p:cNvSpPr>
                <a:spLocks/>
              </p:cNvSpPr>
              <p:nvPr/>
            </p:nvSpPr>
            <p:spPr bwMode="auto">
              <a:xfrm>
                <a:off x="1263" y="2334"/>
                <a:ext cx="442" cy="129"/>
              </a:xfrm>
              <a:custGeom>
                <a:avLst/>
                <a:gdLst/>
                <a:ahLst/>
                <a:cxnLst>
                  <a:cxn ang="0">
                    <a:pos x="428" y="8"/>
                  </a:cxn>
                  <a:cxn ang="0">
                    <a:pos x="434" y="0"/>
                  </a:cxn>
                  <a:cxn ang="0">
                    <a:pos x="0" y="115"/>
                  </a:cxn>
                  <a:cxn ang="0">
                    <a:pos x="4" y="129"/>
                  </a:cxn>
                  <a:cxn ang="0">
                    <a:pos x="436" y="12"/>
                  </a:cxn>
                  <a:cxn ang="0">
                    <a:pos x="442" y="6"/>
                  </a:cxn>
                  <a:cxn ang="0">
                    <a:pos x="436" y="12"/>
                  </a:cxn>
                  <a:cxn ang="0">
                    <a:pos x="438" y="12"/>
                  </a:cxn>
                  <a:cxn ang="0">
                    <a:pos x="440" y="12"/>
                  </a:cxn>
                  <a:cxn ang="0">
                    <a:pos x="440" y="10"/>
                  </a:cxn>
                  <a:cxn ang="0">
                    <a:pos x="440" y="8"/>
                  </a:cxn>
                  <a:cxn ang="0">
                    <a:pos x="442" y="8"/>
                  </a:cxn>
                  <a:cxn ang="0">
                    <a:pos x="442" y="6"/>
                  </a:cxn>
                  <a:cxn ang="0">
                    <a:pos x="440" y="6"/>
                  </a:cxn>
                  <a:cxn ang="0">
                    <a:pos x="440" y="4"/>
                  </a:cxn>
                  <a:cxn ang="0">
                    <a:pos x="440" y="2"/>
                  </a:cxn>
                  <a:cxn ang="0">
                    <a:pos x="438" y="2"/>
                  </a:cxn>
                  <a:cxn ang="0">
                    <a:pos x="438" y="0"/>
                  </a:cxn>
                  <a:cxn ang="0">
                    <a:pos x="436" y="0"/>
                  </a:cxn>
                  <a:cxn ang="0">
                    <a:pos x="434" y="0"/>
                  </a:cxn>
                  <a:cxn ang="0">
                    <a:pos x="428" y="8"/>
                  </a:cxn>
                </a:cxnLst>
                <a:rect l="0" t="0" r="r" b="b"/>
                <a:pathLst>
                  <a:path w="442" h="129">
                    <a:moveTo>
                      <a:pt x="428" y="8"/>
                    </a:moveTo>
                    <a:lnTo>
                      <a:pt x="434" y="0"/>
                    </a:lnTo>
                    <a:lnTo>
                      <a:pt x="0" y="115"/>
                    </a:lnTo>
                    <a:lnTo>
                      <a:pt x="4" y="129"/>
                    </a:lnTo>
                    <a:lnTo>
                      <a:pt x="436" y="12"/>
                    </a:lnTo>
                    <a:lnTo>
                      <a:pt x="442" y="6"/>
                    </a:lnTo>
                    <a:lnTo>
                      <a:pt x="436" y="12"/>
                    </a:lnTo>
                    <a:lnTo>
                      <a:pt x="438" y="12"/>
                    </a:lnTo>
                    <a:lnTo>
                      <a:pt x="440" y="12"/>
                    </a:lnTo>
                    <a:lnTo>
                      <a:pt x="440" y="10"/>
                    </a:lnTo>
                    <a:lnTo>
                      <a:pt x="440" y="8"/>
                    </a:lnTo>
                    <a:lnTo>
                      <a:pt x="442" y="8"/>
                    </a:lnTo>
                    <a:lnTo>
                      <a:pt x="442" y="6"/>
                    </a:lnTo>
                    <a:lnTo>
                      <a:pt x="440" y="6"/>
                    </a:lnTo>
                    <a:lnTo>
                      <a:pt x="440" y="4"/>
                    </a:lnTo>
                    <a:lnTo>
                      <a:pt x="440" y="2"/>
                    </a:lnTo>
                    <a:lnTo>
                      <a:pt x="438" y="2"/>
                    </a:lnTo>
                    <a:lnTo>
                      <a:pt x="438" y="0"/>
                    </a:lnTo>
                    <a:lnTo>
                      <a:pt x="436" y="0"/>
                    </a:lnTo>
                    <a:lnTo>
                      <a:pt x="434" y="0"/>
                    </a:lnTo>
                    <a:lnTo>
                      <a:pt x="428" y="8"/>
                    </a:lnTo>
                    <a:close/>
                  </a:path>
                </a:pathLst>
              </a:custGeom>
              <a:solidFill>
                <a:srgbClr val="000000"/>
              </a:solidFill>
              <a:ln w="9525">
                <a:noFill/>
                <a:round/>
                <a:headEnd/>
                <a:tailEnd/>
              </a:ln>
            </p:spPr>
            <p:txBody>
              <a:bodyPr/>
              <a:lstStyle/>
              <a:p>
                <a:endParaRPr lang="es-CO"/>
              </a:p>
            </p:txBody>
          </p:sp>
          <p:sp>
            <p:nvSpPr>
              <p:cNvPr id="110797" name="Freeform 205"/>
              <p:cNvSpPr>
                <a:spLocks/>
              </p:cNvSpPr>
              <p:nvPr/>
            </p:nvSpPr>
            <p:spPr bwMode="auto">
              <a:xfrm>
                <a:off x="3190" y="1574"/>
                <a:ext cx="370" cy="390"/>
              </a:xfrm>
              <a:custGeom>
                <a:avLst/>
                <a:gdLst/>
                <a:ahLst/>
                <a:cxnLst>
                  <a:cxn ang="0">
                    <a:pos x="370" y="292"/>
                  </a:cxn>
                  <a:cxn ang="0">
                    <a:pos x="307" y="0"/>
                  </a:cxn>
                  <a:cxn ang="0">
                    <a:pos x="0" y="110"/>
                  </a:cxn>
                  <a:cxn ang="0">
                    <a:pos x="103" y="390"/>
                  </a:cxn>
                  <a:cxn ang="0">
                    <a:pos x="370" y="292"/>
                  </a:cxn>
                </a:cxnLst>
                <a:rect l="0" t="0" r="r" b="b"/>
                <a:pathLst>
                  <a:path w="370" h="390">
                    <a:moveTo>
                      <a:pt x="370" y="292"/>
                    </a:moveTo>
                    <a:lnTo>
                      <a:pt x="307" y="0"/>
                    </a:lnTo>
                    <a:lnTo>
                      <a:pt x="0" y="110"/>
                    </a:lnTo>
                    <a:lnTo>
                      <a:pt x="103" y="390"/>
                    </a:lnTo>
                    <a:lnTo>
                      <a:pt x="370" y="292"/>
                    </a:lnTo>
                    <a:close/>
                  </a:path>
                </a:pathLst>
              </a:custGeom>
              <a:solidFill>
                <a:srgbClr val="9E9E9E"/>
              </a:solidFill>
              <a:ln w="9525">
                <a:noFill/>
                <a:round/>
                <a:headEnd/>
                <a:tailEnd/>
              </a:ln>
            </p:spPr>
            <p:txBody>
              <a:bodyPr/>
              <a:lstStyle/>
              <a:p>
                <a:endParaRPr lang="es-CO"/>
              </a:p>
            </p:txBody>
          </p:sp>
          <p:sp>
            <p:nvSpPr>
              <p:cNvPr id="110798" name="Freeform 206"/>
              <p:cNvSpPr>
                <a:spLocks/>
              </p:cNvSpPr>
              <p:nvPr/>
            </p:nvSpPr>
            <p:spPr bwMode="auto">
              <a:xfrm>
                <a:off x="1212" y="2035"/>
                <a:ext cx="391" cy="385"/>
              </a:xfrm>
              <a:custGeom>
                <a:avLst/>
                <a:gdLst/>
                <a:ahLst/>
                <a:cxnLst>
                  <a:cxn ang="0">
                    <a:pos x="0" y="103"/>
                  </a:cxn>
                  <a:cxn ang="0">
                    <a:pos x="76" y="385"/>
                  </a:cxn>
                  <a:cxn ang="0">
                    <a:pos x="391" y="301"/>
                  </a:cxn>
                  <a:cxn ang="0">
                    <a:pos x="353" y="0"/>
                  </a:cxn>
                  <a:cxn ang="0">
                    <a:pos x="0" y="103"/>
                  </a:cxn>
                </a:cxnLst>
                <a:rect l="0" t="0" r="r" b="b"/>
                <a:pathLst>
                  <a:path w="391" h="385">
                    <a:moveTo>
                      <a:pt x="0" y="103"/>
                    </a:moveTo>
                    <a:lnTo>
                      <a:pt x="76" y="385"/>
                    </a:lnTo>
                    <a:lnTo>
                      <a:pt x="391" y="301"/>
                    </a:lnTo>
                    <a:lnTo>
                      <a:pt x="353" y="0"/>
                    </a:lnTo>
                    <a:lnTo>
                      <a:pt x="0" y="103"/>
                    </a:lnTo>
                    <a:close/>
                  </a:path>
                </a:pathLst>
              </a:custGeom>
              <a:solidFill>
                <a:srgbClr val="9E9E9E"/>
              </a:solidFill>
              <a:ln w="9525">
                <a:noFill/>
                <a:round/>
                <a:headEnd/>
                <a:tailEnd/>
              </a:ln>
            </p:spPr>
            <p:txBody>
              <a:bodyPr/>
              <a:lstStyle/>
              <a:p>
                <a:endParaRPr lang="es-CO"/>
              </a:p>
            </p:txBody>
          </p:sp>
          <p:sp>
            <p:nvSpPr>
              <p:cNvPr id="110799" name="Freeform 207"/>
              <p:cNvSpPr>
                <a:spLocks/>
              </p:cNvSpPr>
              <p:nvPr/>
            </p:nvSpPr>
            <p:spPr bwMode="auto">
              <a:xfrm>
                <a:off x="3101" y="2328"/>
                <a:ext cx="754" cy="963"/>
              </a:xfrm>
              <a:custGeom>
                <a:avLst/>
                <a:gdLst/>
                <a:ahLst/>
                <a:cxnLst>
                  <a:cxn ang="0">
                    <a:pos x="724" y="62"/>
                  </a:cxn>
                  <a:cxn ang="0">
                    <a:pos x="676" y="41"/>
                  </a:cxn>
                  <a:cxn ang="0">
                    <a:pos x="624" y="21"/>
                  </a:cxn>
                  <a:cxn ang="0">
                    <a:pos x="574" y="10"/>
                  </a:cxn>
                  <a:cxn ang="0">
                    <a:pos x="522" y="2"/>
                  </a:cxn>
                  <a:cxn ang="0">
                    <a:pos x="468" y="0"/>
                  </a:cxn>
                  <a:cxn ang="0">
                    <a:pos x="417" y="4"/>
                  </a:cxn>
                  <a:cxn ang="0">
                    <a:pos x="367" y="14"/>
                  </a:cxn>
                  <a:cxn ang="0">
                    <a:pos x="315" y="29"/>
                  </a:cxn>
                  <a:cxn ang="0">
                    <a:pos x="267" y="50"/>
                  </a:cxn>
                  <a:cxn ang="0">
                    <a:pos x="219" y="77"/>
                  </a:cxn>
                  <a:cxn ang="0">
                    <a:pos x="160" y="125"/>
                  </a:cxn>
                  <a:cxn ang="0">
                    <a:pos x="108" y="181"/>
                  </a:cxn>
                  <a:cxn ang="0">
                    <a:pos x="66" y="242"/>
                  </a:cxn>
                  <a:cxn ang="0">
                    <a:pos x="35" y="309"/>
                  </a:cxn>
                  <a:cxn ang="0">
                    <a:pos x="12" y="380"/>
                  </a:cxn>
                  <a:cxn ang="0">
                    <a:pos x="2" y="455"/>
                  </a:cxn>
                  <a:cxn ang="0">
                    <a:pos x="0" y="532"/>
                  </a:cxn>
                  <a:cxn ang="0">
                    <a:pos x="12" y="608"/>
                  </a:cxn>
                  <a:cxn ang="0">
                    <a:pos x="33" y="683"/>
                  </a:cxn>
                  <a:cxn ang="0">
                    <a:pos x="66" y="758"/>
                  </a:cxn>
                  <a:cxn ang="0">
                    <a:pos x="96" y="812"/>
                  </a:cxn>
                  <a:cxn ang="0">
                    <a:pos x="110" y="829"/>
                  </a:cxn>
                  <a:cxn ang="0">
                    <a:pos x="121" y="846"/>
                  </a:cxn>
                  <a:cxn ang="0">
                    <a:pos x="135" y="864"/>
                  </a:cxn>
                  <a:cxn ang="0">
                    <a:pos x="148" y="879"/>
                  </a:cxn>
                  <a:cxn ang="0">
                    <a:pos x="163" y="894"/>
                  </a:cxn>
                  <a:cxn ang="0">
                    <a:pos x="177" y="908"/>
                  </a:cxn>
                  <a:cxn ang="0">
                    <a:pos x="192" y="923"/>
                  </a:cxn>
                  <a:cxn ang="0">
                    <a:pos x="208" y="935"/>
                  </a:cxn>
                  <a:cxn ang="0">
                    <a:pos x="223" y="948"/>
                  </a:cxn>
                  <a:cxn ang="0">
                    <a:pos x="240" y="960"/>
                  </a:cxn>
                  <a:cxn ang="0">
                    <a:pos x="244" y="954"/>
                  </a:cxn>
                  <a:cxn ang="0">
                    <a:pos x="240" y="938"/>
                  </a:cxn>
                  <a:cxn ang="0">
                    <a:pos x="238" y="923"/>
                  </a:cxn>
                  <a:cxn ang="0">
                    <a:pos x="234" y="908"/>
                  </a:cxn>
                  <a:cxn ang="0">
                    <a:pos x="233" y="892"/>
                  </a:cxn>
                  <a:cxn ang="0">
                    <a:pos x="231" y="877"/>
                  </a:cxn>
                  <a:cxn ang="0">
                    <a:pos x="231" y="862"/>
                  </a:cxn>
                  <a:cxn ang="0">
                    <a:pos x="229" y="846"/>
                  </a:cxn>
                  <a:cxn ang="0">
                    <a:pos x="229" y="831"/>
                  </a:cxn>
                  <a:cxn ang="0">
                    <a:pos x="227" y="816"/>
                  </a:cxn>
                  <a:cxn ang="0">
                    <a:pos x="227" y="798"/>
                  </a:cxn>
                  <a:cxn ang="0">
                    <a:pos x="233" y="706"/>
                  </a:cxn>
                  <a:cxn ang="0">
                    <a:pos x="250" y="616"/>
                  </a:cxn>
                  <a:cxn ang="0">
                    <a:pos x="277" y="530"/>
                  </a:cxn>
                  <a:cxn ang="0">
                    <a:pos x="313" y="449"/>
                  </a:cxn>
                  <a:cxn ang="0">
                    <a:pos x="359" y="374"/>
                  </a:cxn>
                  <a:cxn ang="0">
                    <a:pos x="413" y="305"/>
                  </a:cxn>
                  <a:cxn ang="0">
                    <a:pos x="474" y="242"/>
                  </a:cxn>
                  <a:cxn ang="0">
                    <a:pos x="543" y="186"/>
                  </a:cxn>
                  <a:cxn ang="0">
                    <a:pos x="618" y="138"/>
                  </a:cxn>
                  <a:cxn ang="0">
                    <a:pos x="699" y="100"/>
                  </a:cxn>
                </a:cxnLst>
                <a:rect l="0" t="0" r="r" b="b"/>
                <a:pathLst>
                  <a:path w="754" h="963">
                    <a:moveTo>
                      <a:pt x="754" y="81"/>
                    </a:moveTo>
                    <a:lnTo>
                      <a:pt x="739" y="71"/>
                    </a:lnTo>
                    <a:lnTo>
                      <a:pt x="724" y="62"/>
                    </a:lnTo>
                    <a:lnTo>
                      <a:pt x="708" y="54"/>
                    </a:lnTo>
                    <a:lnTo>
                      <a:pt x="691" y="46"/>
                    </a:lnTo>
                    <a:lnTo>
                      <a:pt x="676" y="41"/>
                    </a:lnTo>
                    <a:lnTo>
                      <a:pt x="658" y="33"/>
                    </a:lnTo>
                    <a:lnTo>
                      <a:pt x="641" y="27"/>
                    </a:lnTo>
                    <a:lnTo>
                      <a:pt x="624" y="21"/>
                    </a:lnTo>
                    <a:lnTo>
                      <a:pt x="609" y="18"/>
                    </a:lnTo>
                    <a:lnTo>
                      <a:pt x="591" y="14"/>
                    </a:lnTo>
                    <a:lnTo>
                      <a:pt x="574" y="10"/>
                    </a:lnTo>
                    <a:lnTo>
                      <a:pt x="557" y="6"/>
                    </a:lnTo>
                    <a:lnTo>
                      <a:pt x="539" y="4"/>
                    </a:lnTo>
                    <a:lnTo>
                      <a:pt x="522" y="2"/>
                    </a:lnTo>
                    <a:lnTo>
                      <a:pt x="505" y="2"/>
                    </a:lnTo>
                    <a:lnTo>
                      <a:pt x="488" y="0"/>
                    </a:lnTo>
                    <a:lnTo>
                      <a:pt x="468" y="0"/>
                    </a:lnTo>
                    <a:lnTo>
                      <a:pt x="451" y="2"/>
                    </a:lnTo>
                    <a:lnTo>
                      <a:pt x="434" y="4"/>
                    </a:lnTo>
                    <a:lnTo>
                      <a:pt x="417" y="4"/>
                    </a:lnTo>
                    <a:lnTo>
                      <a:pt x="399" y="8"/>
                    </a:lnTo>
                    <a:lnTo>
                      <a:pt x="382" y="10"/>
                    </a:lnTo>
                    <a:lnTo>
                      <a:pt x="367" y="14"/>
                    </a:lnTo>
                    <a:lnTo>
                      <a:pt x="350" y="19"/>
                    </a:lnTo>
                    <a:lnTo>
                      <a:pt x="332" y="23"/>
                    </a:lnTo>
                    <a:lnTo>
                      <a:pt x="315" y="29"/>
                    </a:lnTo>
                    <a:lnTo>
                      <a:pt x="300" y="37"/>
                    </a:lnTo>
                    <a:lnTo>
                      <a:pt x="282" y="42"/>
                    </a:lnTo>
                    <a:lnTo>
                      <a:pt x="267" y="50"/>
                    </a:lnTo>
                    <a:lnTo>
                      <a:pt x="252" y="60"/>
                    </a:lnTo>
                    <a:lnTo>
                      <a:pt x="234" y="67"/>
                    </a:lnTo>
                    <a:lnTo>
                      <a:pt x="219" y="77"/>
                    </a:lnTo>
                    <a:lnTo>
                      <a:pt x="198" y="92"/>
                    </a:lnTo>
                    <a:lnTo>
                      <a:pt x="179" y="108"/>
                    </a:lnTo>
                    <a:lnTo>
                      <a:pt x="160" y="125"/>
                    </a:lnTo>
                    <a:lnTo>
                      <a:pt x="140" y="142"/>
                    </a:lnTo>
                    <a:lnTo>
                      <a:pt x="123" y="161"/>
                    </a:lnTo>
                    <a:lnTo>
                      <a:pt x="108" y="181"/>
                    </a:lnTo>
                    <a:lnTo>
                      <a:pt x="92" y="200"/>
                    </a:lnTo>
                    <a:lnTo>
                      <a:pt x="79" y="221"/>
                    </a:lnTo>
                    <a:lnTo>
                      <a:pt x="66" y="242"/>
                    </a:lnTo>
                    <a:lnTo>
                      <a:pt x="54" y="263"/>
                    </a:lnTo>
                    <a:lnTo>
                      <a:pt x="43" y="286"/>
                    </a:lnTo>
                    <a:lnTo>
                      <a:pt x="35" y="309"/>
                    </a:lnTo>
                    <a:lnTo>
                      <a:pt x="25" y="332"/>
                    </a:lnTo>
                    <a:lnTo>
                      <a:pt x="20" y="355"/>
                    </a:lnTo>
                    <a:lnTo>
                      <a:pt x="12" y="380"/>
                    </a:lnTo>
                    <a:lnTo>
                      <a:pt x="8" y="405"/>
                    </a:lnTo>
                    <a:lnTo>
                      <a:pt x="4" y="430"/>
                    </a:lnTo>
                    <a:lnTo>
                      <a:pt x="2" y="455"/>
                    </a:lnTo>
                    <a:lnTo>
                      <a:pt x="0" y="480"/>
                    </a:lnTo>
                    <a:lnTo>
                      <a:pt x="0" y="505"/>
                    </a:lnTo>
                    <a:lnTo>
                      <a:pt x="0" y="532"/>
                    </a:lnTo>
                    <a:lnTo>
                      <a:pt x="2" y="557"/>
                    </a:lnTo>
                    <a:lnTo>
                      <a:pt x="6" y="582"/>
                    </a:lnTo>
                    <a:lnTo>
                      <a:pt x="12" y="608"/>
                    </a:lnTo>
                    <a:lnTo>
                      <a:pt x="18" y="633"/>
                    </a:lnTo>
                    <a:lnTo>
                      <a:pt x="23" y="658"/>
                    </a:lnTo>
                    <a:lnTo>
                      <a:pt x="33" y="683"/>
                    </a:lnTo>
                    <a:lnTo>
                      <a:pt x="43" y="708"/>
                    </a:lnTo>
                    <a:lnTo>
                      <a:pt x="52" y="733"/>
                    </a:lnTo>
                    <a:lnTo>
                      <a:pt x="66" y="758"/>
                    </a:lnTo>
                    <a:lnTo>
                      <a:pt x="79" y="783"/>
                    </a:lnTo>
                    <a:lnTo>
                      <a:pt x="92" y="806"/>
                    </a:lnTo>
                    <a:lnTo>
                      <a:pt x="96" y="812"/>
                    </a:lnTo>
                    <a:lnTo>
                      <a:pt x="100" y="818"/>
                    </a:lnTo>
                    <a:lnTo>
                      <a:pt x="106" y="823"/>
                    </a:lnTo>
                    <a:lnTo>
                      <a:pt x="110" y="829"/>
                    </a:lnTo>
                    <a:lnTo>
                      <a:pt x="114" y="835"/>
                    </a:lnTo>
                    <a:lnTo>
                      <a:pt x="117" y="841"/>
                    </a:lnTo>
                    <a:lnTo>
                      <a:pt x="121" y="846"/>
                    </a:lnTo>
                    <a:lnTo>
                      <a:pt x="127" y="852"/>
                    </a:lnTo>
                    <a:lnTo>
                      <a:pt x="131" y="858"/>
                    </a:lnTo>
                    <a:lnTo>
                      <a:pt x="135" y="864"/>
                    </a:lnTo>
                    <a:lnTo>
                      <a:pt x="140" y="867"/>
                    </a:lnTo>
                    <a:lnTo>
                      <a:pt x="144" y="873"/>
                    </a:lnTo>
                    <a:lnTo>
                      <a:pt x="148" y="879"/>
                    </a:lnTo>
                    <a:lnTo>
                      <a:pt x="154" y="885"/>
                    </a:lnTo>
                    <a:lnTo>
                      <a:pt x="158" y="889"/>
                    </a:lnTo>
                    <a:lnTo>
                      <a:pt x="163" y="894"/>
                    </a:lnTo>
                    <a:lnTo>
                      <a:pt x="167" y="898"/>
                    </a:lnTo>
                    <a:lnTo>
                      <a:pt x="173" y="904"/>
                    </a:lnTo>
                    <a:lnTo>
                      <a:pt x="177" y="908"/>
                    </a:lnTo>
                    <a:lnTo>
                      <a:pt x="183" y="914"/>
                    </a:lnTo>
                    <a:lnTo>
                      <a:pt x="188" y="917"/>
                    </a:lnTo>
                    <a:lnTo>
                      <a:pt x="192" y="923"/>
                    </a:lnTo>
                    <a:lnTo>
                      <a:pt x="198" y="927"/>
                    </a:lnTo>
                    <a:lnTo>
                      <a:pt x="204" y="931"/>
                    </a:lnTo>
                    <a:lnTo>
                      <a:pt x="208" y="935"/>
                    </a:lnTo>
                    <a:lnTo>
                      <a:pt x="213" y="940"/>
                    </a:lnTo>
                    <a:lnTo>
                      <a:pt x="219" y="944"/>
                    </a:lnTo>
                    <a:lnTo>
                      <a:pt x="223" y="948"/>
                    </a:lnTo>
                    <a:lnTo>
                      <a:pt x="229" y="952"/>
                    </a:lnTo>
                    <a:lnTo>
                      <a:pt x="234" y="956"/>
                    </a:lnTo>
                    <a:lnTo>
                      <a:pt x="240" y="960"/>
                    </a:lnTo>
                    <a:lnTo>
                      <a:pt x="246" y="963"/>
                    </a:lnTo>
                    <a:lnTo>
                      <a:pt x="244" y="960"/>
                    </a:lnTo>
                    <a:lnTo>
                      <a:pt x="244" y="954"/>
                    </a:lnTo>
                    <a:lnTo>
                      <a:pt x="242" y="950"/>
                    </a:lnTo>
                    <a:lnTo>
                      <a:pt x="242" y="944"/>
                    </a:lnTo>
                    <a:lnTo>
                      <a:pt x="240" y="938"/>
                    </a:lnTo>
                    <a:lnTo>
                      <a:pt x="240" y="935"/>
                    </a:lnTo>
                    <a:lnTo>
                      <a:pt x="238" y="929"/>
                    </a:lnTo>
                    <a:lnTo>
                      <a:pt x="238" y="923"/>
                    </a:lnTo>
                    <a:lnTo>
                      <a:pt x="236" y="919"/>
                    </a:lnTo>
                    <a:lnTo>
                      <a:pt x="236" y="914"/>
                    </a:lnTo>
                    <a:lnTo>
                      <a:pt x="234" y="908"/>
                    </a:lnTo>
                    <a:lnTo>
                      <a:pt x="234" y="904"/>
                    </a:lnTo>
                    <a:lnTo>
                      <a:pt x="234" y="898"/>
                    </a:lnTo>
                    <a:lnTo>
                      <a:pt x="233" y="892"/>
                    </a:lnTo>
                    <a:lnTo>
                      <a:pt x="233" y="889"/>
                    </a:lnTo>
                    <a:lnTo>
                      <a:pt x="233" y="883"/>
                    </a:lnTo>
                    <a:lnTo>
                      <a:pt x="231" y="877"/>
                    </a:lnTo>
                    <a:lnTo>
                      <a:pt x="231" y="873"/>
                    </a:lnTo>
                    <a:lnTo>
                      <a:pt x="231" y="867"/>
                    </a:lnTo>
                    <a:lnTo>
                      <a:pt x="231" y="862"/>
                    </a:lnTo>
                    <a:lnTo>
                      <a:pt x="229" y="858"/>
                    </a:lnTo>
                    <a:lnTo>
                      <a:pt x="229" y="852"/>
                    </a:lnTo>
                    <a:lnTo>
                      <a:pt x="229" y="846"/>
                    </a:lnTo>
                    <a:lnTo>
                      <a:pt x="229" y="841"/>
                    </a:lnTo>
                    <a:lnTo>
                      <a:pt x="229" y="837"/>
                    </a:lnTo>
                    <a:lnTo>
                      <a:pt x="229" y="831"/>
                    </a:lnTo>
                    <a:lnTo>
                      <a:pt x="227" y="825"/>
                    </a:lnTo>
                    <a:lnTo>
                      <a:pt x="227" y="820"/>
                    </a:lnTo>
                    <a:lnTo>
                      <a:pt x="227" y="816"/>
                    </a:lnTo>
                    <a:lnTo>
                      <a:pt x="227" y="810"/>
                    </a:lnTo>
                    <a:lnTo>
                      <a:pt x="227" y="804"/>
                    </a:lnTo>
                    <a:lnTo>
                      <a:pt x="227" y="798"/>
                    </a:lnTo>
                    <a:lnTo>
                      <a:pt x="229" y="768"/>
                    </a:lnTo>
                    <a:lnTo>
                      <a:pt x="231" y="737"/>
                    </a:lnTo>
                    <a:lnTo>
                      <a:pt x="233" y="706"/>
                    </a:lnTo>
                    <a:lnTo>
                      <a:pt x="236" y="676"/>
                    </a:lnTo>
                    <a:lnTo>
                      <a:pt x="242" y="645"/>
                    </a:lnTo>
                    <a:lnTo>
                      <a:pt x="250" y="616"/>
                    </a:lnTo>
                    <a:lnTo>
                      <a:pt x="257" y="587"/>
                    </a:lnTo>
                    <a:lnTo>
                      <a:pt x="267" y="559"/>
                    </a:lnTo>
                    <a:lnTo>
                      <a:pt x="277" y="530"/>
                    </a:lnTo>
                    <a:lnTo>
                      <a:pt x="288" y="503"/>
                    </a:lnTo>
                    <a:lnTo>
                      <a:pt x="300" y="476"/>
                    </a:lnTo>
                    <a:lnTo>
                      <a:pt x="313" y="449"/>
                    </a:lnTo>
                    <a:lnTo>
                      <a:pt x="328" y="424"/>
                    </a:lnTo>
                    <a:lnTo>
                      <a:pt x="344" y="399"/>
                    </a:lnTo>
                    <a:lnTo>
                      <a:pt x="359" y="374"/>
                    </a:lnTo>
                    <a:lnTo>
                      <a:pt x="376" y="351"/>
                    </a:lnTo>
                    <a:lnTo>
                      <a:pt x="394" y="326"/>
                    </a:lnTo>
                    <a:lnTo>
                      <a:pt x="413" y="305"/>
                    </a:lnTo>
                    <a:lnTo>
                      <a:pt x="432" y="282"/>
                    </a:lnTo>
                    <a:lnTo>
                      <a:pt x="453" y="263"/>
                    </a:lnTo>
                    <a:lnTo>
                      <a:pt x="474" y="242"/>
                    </a:lnTo>
                    <a:lnTo>
                      <a:pt x="497" y="223"/>
                    </a:lnTo>
                    <a:lnTo>
                      <a:pt x="520" y="204"/>
                    </a:lnTo>
                    <a:lnTo>
                      <a:pt x="543" y="186"/>
                    </a:lnTo>
                    <a:lnTo>
                      <a:pt x="568" y="169"/>
                    </a:lnTo>
                    <a:lnTo>
                      <a:pt x="593" y="154"/>
                    </a:lnTo>
                    <a:lnTo>
                      <a:pt x="618" y="138"/>
                    </a:lnTo>
                    <a:lnTo>
                      <a:pt x="645" y="125"/>
                    </a:lnTo>
                    <a:lnTo>
                      <a:pt x="672" y="113"/>
                    </a:lnTo>
                    <a:lnTo>
                      <a:pt x="699" y="100"/>
                    </a:lnTo>
                    <a:lnTo>
                      <a:pt x="727" y="90"/>
                    </a:lnTo>
                    <a:lnTo>
                      <a:pt x="754" y="81"/>
                    </a:lnTo>
                    <a:close/>
                  </a:path>
                </a:pathLst>
              </a:custGeom>
              <a:solidFill>
                <a:srgbClr val="B5B5B5"/>
              </a:solidFill>
              <a:ln w="9525">
                <a:noFill/>
                <a:round/>
                <a:headEnd/>
                <a:tailEnd/>
              </a:ln>
            </p:spPr>
            <p:txBody>
              <a:bodyPr/>
              <a:lstStyle/>
              <a:p>
                <a:endParaRPr lang="es-CO"/>
              </a:p>
            </p:txBody>
          </p:sp>
          <p:sp>
            <p:nvSpPr>
              <p:cNvPr id="110800" name="Freeform 208"/>
              <p:cNvSpPr>
                <a:spLocks/>
              </p:cNvSpPr>
              <p:nvPr/>
            </p:nvSpPr>
            <p:spPr bwMode="auto">
              <a:xfrm>
                <a:off x="3328" y="2409"/>
                <a:ext cx="802" cy="980"/>
              </a:xfrm>
              <a:custGeom>
                <a:avLst/>
                <a:gdLst/>
                <a:ahLst/>
                <a:cxnLst>
                  <a:cxn ang="0">
                    <a:pos x="625" y="875"/>
                  </a:cxn>
                  <a:cxn ang="0">
                    <a:pos x="679" y="821"/>
                  </a:cxn>
                  <a:cxn ang="0">
                    <a:pos x="723" y="762"/>
                  </a:cxn>
                  <a:cxn ang="0">
                    <a:pos x="759" y="696"/>
                  </a:cxn>
                  <a:cxn ang="0">
                    <a:pos x="784" y="627"/>
                  </a:cxn>
                  <a:cxn ang="0">
                    <a:pos x="798" y="552"/>
                  </a:cxn>
                  <a:cxn ang="0">
                    <a:pos x="802" y="478"/>
                  </a:cxn>
                  <a:cxn ang="0">
                    <a:pos x="796" y="401"/>
                  </a:cxn>
                  <a:cxn ang="0">
                    <a:pos x="779" y="324"/>
                  </a:cxn>
                  <a:cxn ang="0">
                    <a:pos x="750" y="249"/>
                  </a:cxn>
                  <a:cxn ang="0">
                    <a:pos x="710" y="176"/>
                  </a:cxn>
                  <a:cxn ang="0">
                    <a:pos x="696" y="155"/>
                  </a:cxn>
                  <a:cxn ang="0">
                    <a:pos x="681" y="136"/>
                  </a:cxn>
                  <a:cxn ang="0">
                    <a:pos x="665" y="117"/>
                  </a:cxn>
                  <a:cxn ang="0">
                    <a:pos x="650" y="100"/>
                  </a:cxn>
                  <a:cxn ang="0">
                    <a:pos x="633" y="82"/>
                  </a:cxn>
                  <a:cxn ang="0">
                    <a:pos x="616" y="65"/>
                  </a:cxn>
                  <a:cxn ang="0">
                    <a:pos x="598" y="50"/>
                  </a:cxn>
                  <a:cxn ang="0">
                    <a:pos x="579" y="34"/>
                  </a:cxn>
                  <a:cxn ang="0">
                    <a:pos x="560" y="21"/>
                  </a:cxn>
                  <a:cxn ang="0">
                    <a:pos x="541" y="8"/>
                  </a:cxn>
                  <a:cxn ang="0">
                    <a:pos x="500" y="9"/>
                  </a:cxn>
                  <a:cxn ang="0">
                    <a:pos x="418" y="44"/>
                  </a:cxn>
                  <a:cxn ang="0">
                    <a:pos x="341" y="88"/>
                  </a:cxn>
                  <a:cxn ang="0">
                    <a:pos x="270" y="142"/>
                  </a:cxn>
                  <a:cxn ang="0">
                    <a:pos x="205" y="201"/>
                  </a:cxn>
                  <a:cxn ang="0">
                    <a:pos x="149" y="270"/>
                  </a:cxn>
                  <a:cxn ang="0">
                    <a:pos x="101" y="343"/>
                  </a:cxn>
                  <a:cxn ang="0">
                    <a:pos x="61" y="422"/>
                  </a:cxn>
                  <a:cxn ang="0">
                    <a:pos x="30" y="506"/>
                  </a:cxn>
                  <a:cxn ang="0">
                    <a:pos x="9" y="595"/>
                  </a:cxn>
                  <a:cxn ang="0">
                    <a:pos x="2" y="687"/>
                  </a:cxn>
                  <a:cxn ang="0">
                    <a:pos x="0" y="729"/>
                  </a:cxn>
                  <a:cxn ang="0">
                    <a:pos x="0" y="744"/>
                  </a:cxn>
                  <a:cxn ang="0">
                    <a:pos x="2" y="760"/>
                  </a:cxn>
                  <a:cxn ang="0">
                    <a:pos x="2" y="777"/>
                  </a:cxn>
                  <a:cxn ang="0">
                    <a:pos x="4" y="792"/>
                  </a:cxn>
                  <a:cxn ang="0">
                    <a:pos x="6" y="808"/>
                  </a:cxn>
                  <a:cxn ang="0">
                    <a:pos x="7" y="823"/>
                  </a:cxn>
                  <a:cxn ang="0">
                    <a:pos x="9" y="838"/>
                  </a:cxn>
                  <a:cxn ang="0">
                    <a:pos x="13" y="854"/>
                  </a:cxn>
                  <a:cxn ang="0">
                    <a:pos x="15" y="869"/>
                  </a:cxn>
                  <a:cxn ang="0">
                    <a:pos x="19" y="882"/>
                  </a:cxn>
                  <a:cxn ang="0">
                    <a:pos x="67" y="913"/>
                  </a:cxn>
                  <a:cxn ang="0">
                    <a:pos x="119" y="938"/>
                  </a:cxn>
                  <a:cxn ang="0">
                    <a:pos x="172" y="957"/>
                  </a:cxn>
                  <a:cxn ang="0">
                    <a:pos x="226" y="973"/>
                  </a:cxn>
                  <a:cxn ang="0">
                    <a:pos x="280" y="980"/>
                  </a:cxn>
                  <a:cxn ang="0">
                    <a:pos x="335" y="980"/>
                  </a:cxn>
                  <a:cxn ang="0">
                    <a:pos x="391" y="976"/>
                  </a:cxn>
                  <a:cxn ang="0">
                    <a:pos x="445" y="965"/>
                  </a:cxn>
                  <a:cxn ang="0">
                    <a:pos x="499" y="948"/>
                  </a:cxn>
                  <a:cxn ang="0">
                    <a:pos x="550" y="925"/>
                  </a:cxn>
                </a:cxnLst>
                <a:rect l="0" t="0" r="r" b="b"/>
                <a:pathLst>
                  <a:path w="802" h="980">
                    <a:moveTo>
                      <a:pt x="583" y="903"/>
                    </a:moveTo>
                    <a:lnTo>
                      <a:pt x="604" y="890"/>
                    </a:lnTo>
                    <a:lnTo>
                      <a:pt x="625" y="875"/>
                    </a:lnTo>
                    <a:lnTo>
                      <a:pt x="644" y="857"/>
                    </a:lnTo>
                    <a:lnTo>
                      <a:pt x="662" y="840"/>
                    </a:lnTo>
                    <a:lnTo>
                      <a:pt x="679" y="821"/>
                    </a:lnTo>
                    <a:lnTo>
                      <a:pt x="694" y="802"/>
                    </a:lnTo>
                    <a:lnTo>
                      <a:pt x="710" y="783"/>
                    </a:lnTo>
                    <a:lnTo>
                      <a:pt x="723" y="762"/>
                    </a:lnTo>
                    <a:lnTo>
                      <a:pt x="736" y="740"/>
                    </a:lnTo>
                    <a:lnTo>
                      <a:pt x="748" y="719"/>
                    </a:lnTo>
                    <a:lnTo>
                      <a:pt x="759" y="696"/>
                    </a:lnTo>
                    <a:lnTo>
                      <a:pt x="769" y="673"/>
                    </a:lnTo>
                    <a:lnTo>
                      <a:pt x="777" y="650"/>
                    </a:lnTo>
                    <a:lnTo>
                      <a:pt x="784" y="627"/>
                    </a:lnTo>
                    <a:lnTo>
                      <a:pt x="790" y="602"/>
                    </a:lnTo>
                    <a:lnTo>
                      <a:pt x="794" y="577"/>
                    </a:lnTo>
                    <a:lnTo>
                      <a:pt x="798" y="552"/>
                    </a:lnTo>
                    <a:lnTo>
                      <a:pt x="802" y="527"/>
                    </a:lnTo>
                    <a:lnTo>
                      <a:pt x="802" y="503"/>
                    </a:lnTo>
                    <a:lnTo>
                      <a:pt x="802" y="478"/>
                    </a:lnTo>
                    <a:lnTo>
                      <a:pt x="802" y="451"/>
                    </a:lnTo>
                    <a:lnTo>
                      <a:pt x="800" y="426"/>
                    </a:lnTo>
                    <a:lnTo>
                      <a:pt x="796" y="401"/>
                    </a:lnTo>
                    <a:lnTo>
                      <a:pt x="792" y="374"/>
                    </a:lnTo>
                    <a:lnTo>
                      <a:pt x="786" y="349"/>
                    </a:lnTo>
                    <a:lnTo>
                      <a:pt x="779" y="324"/>
                    </a:lnTo>
                    <a:lnTo>
                      <a:pt x="771" y="299"/>
                    </a:lnTo>
                    <a:lnTo>
                      <a:pt x="761" y="274"/>
                    </a:lnTo>
                    <a:lnTo>
                      <a:pt x="750" y="249"/>
                    </a:lnTo>
                    <a:lnTo>
                      <a:pt x="738" y="224"/>
                    </a:lnTo>
                    <a:lnTo>
                      <a:pt x="725" y="199"/>
                    </a:lnTo>
                    <a:lnTo>
                      <a:pt x="710" y="176"/>
                    </a:lnTo>
                    <a:lnTo>
                      <a:pt x="706" y="169"/>
                    </a:lnTo>
                    <a:lnTo>
                      <a:pt x="700" y="163"/>
                    </a:lnTo>
                    <a:lnTo>
                      <a:pt x="696" y="155"/>
                    </a:lnTo>
                    <a:lnTo>
                      <a:pt x="690" y="150"/>
                    </a:lnTo>
                    <a:lnTo>
                      <a:pt x="687" y="142"/>
                    </a:lnTo>
                    <a:lnTo>
                      <a:pt x="681" y="136"/>
                    </a:lnTo>
                    <a:lnTo>
                      <a:pt x="675" y="130"/>
                    </a:lnTo>
                    <a:lnTo>
                      <a:pt x="671" y="123"/>
                    </a:lnTo>
                    <a:lnTo>
                      <a:pt x="665" y="117"/>
                    </a:lnTo>
                    <a:lnTo>
                      <a:pt x="660" y="111"/>
                    </a:lnTo>
                    <a:lnTo>
                      <a:pt x="654" y="105"/>
                    </a:lnTo>
                    <a:lnTo>
                      <a:pt x="650" y="100"/>
                    </a:lnTo>
                    <a:lnTo>
                      <a:pt x="644" y="94"/>
                    </a:lnTo>
                    <a:lnTo>
                      <a:pt x="639" y="86"/>
                    </a:lnTo>
                    <a:lnTo>
                      <a:pt x="633" y="82"/>
                    </a:lnTo>
                    <a:lnTo>
                      <a:pt x="627" y="77"/>
                    </a:lnTo>
                    <a:lnTo>
                      <a:pt x="621" y="71"/>
                    </a:lnTo>
                    <a:lnTo>
                      <a:pt x="616" y="65"/>
                    </a:lnTo>
                    <a:lnTo>
                      <a:pt x="610" y="59"/>
                    </a:lnTo>
                    <a:lnTo>
                      <a:pt x="604" y="54"/>
                    </a:lnTo>
                    <a:lnTo>
                      <a:pt x="598" y="50"/>
                    </a:lnTo>
                    <a:lnTo>
                      <a:pt x="593" y="44"/>
                    </a:lnTo>
                    <a:lnTo>
                      <a:pt x="585" y="40"/>
                    </a:lnTo>
                    <a:lnTo>
                      <a:pt x="579" y="34"/>
                    </a:lnTo>
                    <a:lnTo>
                      <a:pt x="573" y="31"/>
                    </a:lnTo>
                    <a:lnTo>
                      <a:pt x="568" y="25"/>
                    </a:lnTo>
                    <a:lnTo>
                      <a:pt x="560" y="21"/>
                    </a:lnTo>
                    <a:lnTo>
                      <a:pt x="554" y="15"/>
                    </a:lnTo>
                    <a:lnTo>
                      <a:pt x="548" y="11"/>
                    </a:lnTo>
                    <a:lnTo>
                      <a:pt x="541" y="8"/>
                    </a:lnTo>
                    <a:lnTo>
                      <a:pt x="535" y="4"/>
                    </a:lnTo>
                    <a:lnTo>
                      <a:pt x="527" y="0"/>
                    </a:lnTo>
                    <a:lnTo>
                      <a:pt x="500" y="9"/>
                    </a:lnTo>
                    <a:lnTo>
                      <a:pt x="472" y="19"/>
                    </a:lnTo>
                    <a:lnTo>
                      <a:pt x="445" y="32"/>
                    </a:lnTo>
                    <a:lnTo>
                      <a:pt x="418" y="44"/>
                    </a:lnTo>
                    <a:lnTo>
                      <a:pt x="391" y="57"/>
                    </a:lnTo>
                    <a:lnTo>
                      <a:pt x="366" y="73"/>
                    </a:lnTo>
                    <a:lnTo>
                      <a:pt x="341" y="88"/>
                    </a:lnTo>
                    <a:lnTo>
                      <a:pt x="316" y="105"/>
                    </a:lnTo>
                    <a:lnTo>
                      <a:pt x="293" y="123"/>
                    </a:lnTo>
                    <a:lnTo>
                      <a:pt x="270" y="142"/>
                    </a:lnTo>
                    <a:lnTo>
                      <a:pt x="247" y="161"/>
                    </a:lnTo>
                    <a:lnTo>
                      <a:pt x="226" y="182"/>
                    </a:lnTo>
                    <a:lnTo>
                      <a:pt x="205" y="201"/>
                    </a:lnTo>
                    <a:lnTo>
                      <a:pt x="186" y="224"/>
                    </a:lnTo>
                    <a:lnTo>
                      <a:pt x="167" y="245"/>
                    </a:lnTo>
                    <a:lnTo>
                      <a:pt x="149" y="270"/>
                    </a:lnTo>
                    <a:lnTo>
                      <a:pt x="132" y="293"/>
                    </a:lnTo>
                    <a:lnTo>
                      <a:pt x="117" y="318"/>
                    </a:lnTo>
                    <a:lnTo>
                      <a:pt x="101" y="343"/>
                    </a:lnTo>
                    <a:lnTo>
                      <a:pt x="86" y="368"/>
                    </a:lnTo>
                    <a:lnTo>
                      <a:pt x="73" y="395"/>
                    </a:lnTo>
                    <a:lnTo>
                      <a:pt x="61" y="422"/>
                    </a:lnTo>
                    <a:lnTo>
                      <a:pt x="50" y="449"/>
                    </a:lnTo>
                    <a:lnTo>
                      <a:pt x="40" y="478"/>
                    </a:lnTo>
                    <a:lnTo>
                      <a:pt x="30" y="506"/>
                    </a:lnTo>
                    <a:lnTo>
                      <a:pt x="23" y="535"/>
                    </a:lnTo>
                    <a:lnTo>
                      <a:pt x="15" y="564"/>
                    </a:lnTo>
                    <a:lnTo>
                      <a:pt x="9" y="595"/>
                    </a:lnTo>
                    <a:lnTo>
                      <a:pt x="6" y="625"/>
                    </a:lnTo>
                    <a:lnTo>
                      <a:pt x="4" y="656"/>
                    </a:lnTo>
                    <a:lnTo>
                      <a:pt x="2" y="687"/>
                    </a:lnTo>
                    <a:lnTo>
                      <a:pt x="0" y="717"/>
                    </a:lnTo>
                    <a:lnTo>
                      <a:pt x="0" y="723"/>
                    </a:lnTo>
                    <a:lnTo>
                      <a:pt x="0" y="729"/>
                    </a:lnTo>
                    <a:lnTo>
                      <a:pt x="0" y="735"/>
                    </a:lnTo>
                    <a:lnTo>
                      <a:pt x="0" y="739"/>
                    </a:lnTo>
                    <a:lnTo>
                      <a:pt x="0" y="744"/>
                    </a:lnTo>
                    <a:lnTo>
                      <a:pt x="2" y="750"/>
                    </a:lnTo>
                    <a:lnTo>
                      <a:pt x="2" y="756"/>
                    </a:lnTo>
                    <a:lnTo>
                      <a:pt x="2" y="760"/>
                    </a:lnTo>
                    <a:lnTo>
                      <a:pt x="2" y="765"/>
                    </a:lnTo>
                    <a:lnTo>
                      <a:pt x="2" y="771"/>
                    </a:lnTo>
                    <a:lnTo>
                      <a:pt x="2" y="777"/>
                    </a:lnTo>
                    <a:lnTo>
                      <a:pt x="4" y="781"/>
                    </a:lnTo>
                    <a:lnTo>
                      <a:pt x="4" y="786"/>
                    </a:lnTo>
                    <a:lnTo>
                      <a:pt x="4" y="792"/>
                    </a:lnTo>
                    <a:lnTo>
                      <a:pt x="4" y="796"/>
                    </a:lnTo>
                    <a:lnTo>
                      <a:pt x="6" y="802"/>
                    </a:lnTo>
                    <a:lnTo>
                      <a:pt x="6" y="808"/>
                    </a:lnTo>
                    <a:lnTo>
                      <a:pt x="6" y="811"/>
                    </a:lnTo>
                    <a:lnTo>
                      <a:pt x="7" y="817"/>
                    </a:lnTo>
                    <a:lnTo>
                      <a:pt x="7" y="823"/>
                    </a:lnTo>
                    <a:lnTo>
                      <a:pt x="7" y="827"/>
                    </a:lnTo>
                    <a:lnTo>
                      <a:pt x="9" y="833"/>
                    </a:lnTo>
                    <a:lnTo>
                      <a:pt x="9" y="838"/>
                    </a:lnTo>
                    <a:lnTo>
                      <a:pt x="11" y="842"/>
                    </a:lnTo>
                    <a:lnTo>
                      <a:pt x="11" y="848"/>
                    </a:lnTo>
                    <a:lnTo>
                      <a:pt x="13" y="854"/>
                    </a:lnTo>
                    <a:lnTo>
                      <a:pt x="13" y="857"/>
                    </a:lnTo>
                    <a:lnTo>
                      <a:pt x="15" y="863"/>
                    </a:lnTo>
                    <a:lnTo>
                      <a:pt x="15" y="869"/>
                    </a:lnTo>
                    <a:lnTo>
                      <a:pt x="17" y="873"/>
                    </a:lnTo>
                    <a:lnTo>
                      <a:pt x="17" y="879"/>
                    </a:lnTo>
                    <a:lnTo>
                      <a:pt x="19" y="882"/>
                    </a:lnTo>
                    <a:lnTo>
                      <a:pt x="34" y="894"/>
                    </a:lnTo>
                    <a:lnTo>
                      <a:pt x="52" y="903"/>
                    </a:lnTo>
                    <a:lnTo>
                      <a:pt x="67" y="913"/>
                    </a:lnTo>
                    <a:lnTo>
                      <a:pt x="84" y="923"/>
                    </a:lnTo>
                    <a:lnTo>
                      <a:pt x="101" y="930"/>
                    </a:lnTo>
                    <a:lnTo>
                      <a:pt x="119" y="938"/>
                    </a:lnTo>
                    <a:lnTo>
                      <a:pt x="136" y="946"/>
                    </a:lnTo>
                    <a:lnTo>
                      <a:pt x="153" y="951"/>
                    </a:lnTo>
                    <a:lnTo>
                      <a:pt x="172" y="957"/>
                    </a:lnTo>
                    <a:lnTo>
                      <a:pt x="190" y="963"/>
                    </a:lnTo>
                    <a:lnTo>
                      <a:pt x="207" y="969"/>
                    </a:lnTo>
                    <a:lnTo>
                      <a:pt x="226" y="973"/>
                    </a:lnTo>
                    <a:lnTo>
                      <a:pt x="243" y="974"/>
                    </a:lnTo>
                    <a:lnTo>
                      <a:pt x="263" y="978"/>
                    </a:lnTo>
                    <a:lnTo>
                      <a:pt x="280" y="980"/>
                    </a:lnTo>
                    <a:lnTo>
                      <a:pt x="299" y="980"/>
                    </a:lnTo>
                    <a:lnTo>
                      <a:pt x="318" y="980"/>
                    </a:lnTo>
                    <a:lnTo>
                      <a:pt x="335" y="980"/>
                    </a:lnTo>
                    <a:lnTo>
                      <a:pt x="355" y="980"/>
                    </a:lnTo>
                    <a:lnTo>
                      <a:pt x="372" y="978"/>
                    </a:lnTo>
                    <a:lnTo>
                      <a:pt x="391" y="976"/>
                    </a:lnTo>
                    <a:lnTo>
                      <a:pt x="408" y="973"/>
                    </a:lnTo>
                    <a:lnTo>
                      <a:pt x="428" y="971"/>
                    </a:lnTo>
                    <a:lnTo>
                      <a:pt x="445" y="965"/>
                    </a:lnTo>
                    <a:lnTo>
                      <a:pt x="464" y="961"/>
                    </a:lnTo>
                    <a:lnTo>
                      <a:pt x="481" y="955"/>
                    </a:lnTo>
                    <a:lnTo>
                      <a:pt x="499" y="948"/>
                    </a:lnTo>
                    <a:lnTo>
                      <a:pt x="516" y="940"/>
                    </a:lnTo>
                    <a:lnTo>
                      <a:pt x="533" y="932"/>
                    </a:lnTo>
                    <a:lnTo>
                      <a:pt x="550" y="925"/>
                    </a:lnTo>
                    <a:lnTo>
                      <a:pt x="566" y="915"/>
                    </a:lnTo>
                    <a:lnTo>
                      <a:pt x="583" y="903"/>
                    </a:lnTo>
                    <a:close/>
                  </a:path>
                </a:pathLst>
              </a:custGeom>
              <a:solidFill>
                <a:srgbClr val="5E5E5E"/>
              </a:solidFill>
              <a:ln w="9525">
                <a:noFill/>
                <a:round/>
                <a:headEnd/>
                <a:tailEnd/>
              </a:ln>
            </p:spPr>
            <p:txBody>
              <a:bodyPr/>
              <a:lstStyle/>
              <a:p>
                <a:endParaRPr lang="es-CO"/>
              </a:p>
            </p:txBody>
          </p:sp>
          <p:sp>
            <p:nvSpPr>
              <p:cNvPr id="110801" name="Freeform 209"/>
              <p:cNvSpPr>
                <a:spLocks/>
              </p:cNvSpPr>
              <p:nvPr/>
            </p:nvSpPr>
            <p:spPr bwMode="auto">
              <a:xfrm>
                <a:off x="3121" y="2624"/>
                <a:ext cx="470" cy="604"/>
              </a:xfrm>
              <a:custGeom>
                <a:avLst/>
                <a:gdLst/>
                <a:ahLst/>
                <a:cxnLst>
                  <a:cxn ang="0">
                    <a:pos x="213" y="382"/>
                  </a:cxn>
                  <a:cxn ang="0">
                    <a:pos x="195" y="341"/>
                  </a:cxn>
                  <a:cxn ang="0">
                    <a:pos x="182" y="299"/>
                  </a:cxn>
                  <a:cxn ang="0">
                    <a:pos x="176" y="257"/>
                  </a:cxn>
                  <a:cxn ang="0">
                    <a:pos x="176" y="215"/>
                  </a:cxn>
                  <a:cxn ang="0">
                    <a:pos x="182" y="172"/>
                  </a:cxn>
                  <a:cxn ang="0">
                    <a:pos x="193" y="132"/>
                  </a:cxn>
                  <a:cxn ang="0">
                    <a:pos x="209" y="96"/>
                  </a:cxn>
                  <a:cxn ang="0">
                    <a:pos x="232" y="59"/>
                  </a:cxn>
                  <a:cxn ang="0">
                    <a:pos x="259" y="29"/>
                  </a:cxn>
                  <a:cxn ang="0">
                    <a:pos x="291" y="2"/>
                  </a:cxn>
                  <a:cxn ang="0">
                    <a:pos x="274" y="0"/>
                  </a:cxn>
                  <a:cxn ang="0">
                    <a:pos x="259" y="2"/>
                  </a:cxn>
                  <a:cxn ang="0">
                    <a:pos x="241" y="2"/>
                  </a:cxn>
                  <a:cxn ang="0">
                    <a:pos x="226" y="4"/>
                  </a:cxn>
                  <a:cxn ang="0">
                    <a:pos x="211" y="7"/>
                  </a:cxn>
                  <a:cxn ang="0">
                    <a:pos x="193" y="11"/>
                  </a:cxn>
                  <a:cxn ang="0">
                    <a:pos x="178" y="17"/>
                  </a:cxn>
                  <a:cxn ang="0">
                    <a:pos x="163" y="23"/>
                  </a:cxn>
                  <a:cxn ang="0">
                    <a:pos x="147" y="30"/>
                  </a:cxn>
                  <a:cxn ang="0">
                    <a:pos x="134" y="38"/>
                  </a:cxn>
                  <a:cxn ang="0">
                    <a:pos x="111" y="53"/>
                  </a:cxn>
                  <a:cxn ang="0">
                    <a:pos x="78" y="80"/>
                  </a:cxn>
                  <a:cxn ang="0">
                    <a:pos x="51" y="113"/>
                  </a:cxn>
                  <a:cxn ang="0">
                    <a:pos x="30" y="149"/>
                  </a:cxn>
                  <a:cxn ang="0">
                    <a:pos x="13" y="190"/>
                  </a:cxn>
                  <a:cxn ang="0">
                    <a:pos x="3" y="230"/>
                  </a:cxn>
                  <a:cxn ang="0">
                    <a:pos x="0" y="274"/>
                  </a:cxn>
                  <a:cxn ang="0">
                    <a:pos x="1" y="316"/>
                  </a:cxn>
                  <a:cxn ang="0">
                    <a:pos x="9" y="360"/>
                  </a:cxn>
                  <a:cxn ang="0">
                    <a:pos x="23" y="403"/>
                  </a:cxn>
                  <a:cxn ang="0">
                    <a:pos x="44" y="445"/>
                  </a:cxn>
                  <a:cxn ang="0">
                    <a:pos x="71" y="483"/>
                  </a:cxn>
                  <a:cxn ang="0">
                    <a:pos x="101" y="518"/>
                  </a:cxn>
                  <a:cxn ang="0">
                    <a:pos x="136" y="547"/>
                  </a:cxn>
                  <a:cxn ang="0">
                    <a:pos x="174" y="570"/>
                  </a:cxn>
                  <a:cxn ang="0">
                    <a:pos x="213" y="587"/>
                  </a:cxn>
                  <a:cxn ang="0">
                    <a:pos x="255" y="598"/>
                  </a:cxn>
                  <a:cxn ang="0">
                    <a:pos x="297" y="604"/>
                  </a:cxn>
                  <a:cxn ang="0">
                    <a:pos x="339" y="602"/>
                  </a:cxn>
                  <a:cxn ang="0">
                    <a:pos x="381" y="596"/>
                  </a:cxn>
                  <a:cxn ang="0">
                    <a:pos x="422" y="581"/>
                  </a:cxn>
                  <a:cxn ang="0">
                    <a:pos x="460" y="562"/>
                  </a:cxn>
                  <a:cxn ang="0">
                    <a:pos x="462" y="558"/>
                  </a:cxn>
                  <a:cxn ang="0">
                    <a:pos x="466" y="556"/>
                  </a:cxn>
                  <a:cxn ang="0">
                    <a:pos x="470" y="554"/>
                  </a:cxn>
                  <a:cxn ang="0">
                    <a:pos x="445" y="550"/>
                  </a:cxn>
                  <a:cxn ang="0">
                    <a:pos x="418" y="545"/>
                  </a:cxn>
                  <a:cxn ang="0">
                    <a:pos x="393" y="539"/>
                  </a:cxn>
                  <a:cxn ang="0">
                    <a:pos x="368" y="527"/>
                  </a:cxn>
                  <a:cxn ang="0">
                    <a:pos x="343" y="516"/>
                  </a:cxn>
                  <a:cxn ang="0">
                    <a:pos x="320" y="502"/>
                  </a:cxn>
                  <a:cxn ang="0">
                    <a:pos x="299" y="485"/>
                  </a:cxn>
                  <a:cxn ang="0">
                    <a:pos x="278" y="468"/>
                  </a:cxn>
                  <a:cxn ang="0">
                    <a:pos x="259" y="447"/>
                  </a:cxn>
                  <a:cxn ang="0">
                    <a:pos x="239" y="426"/>
                  </a:cxn>
                </a:cxnLst>
                <a:rect l="0" t="0" r="r" b="b"/>
                <a:pathLst>
                  <a:path w="470" h="604">
                    <a:moveTo>
                      <a:pt x="228" y="408"/>
                    </a:moveTo>
                    <a:lnTo>
                      <a:pt x="220" y="395"/>
                    </a:lnTo>
                    <a:lnTo>
                      <a:pt x="213" y="382"/>
                    </a:lnTo>
                    <a:lnTo>
                      <a:pt x="207" y="368"/>
                    </a:lnTo>
                    <a:lnTo>
                      <a:pt x="201" y="355"/>
                    </a:lnTo>
                    <a:lnTo>
                      <a:pt x="195" y="341"/>
                    </a:lnTo>
                    <a:lnTo>
                      <a:pt x="189" y="328"/>
                    </a:lnTo>
                    <a:lnTo>
                      <a:pt x="186" y="312"/>
                    </a:lnTo>
                    <a:lnTo>
                      <a:pt x="182" y="299"/>
                    </a:lnTo>
                    <a:lnTo>
                      <a:pt x="180" y="286"/>
                    </a:lnTo>
                    <a:lnTo>
                      <a:pt x="178" y="270"/>
                    </a:lnTo>
                    <a:lnTo>
                      <a:pt x="176" y="257"/>
                    </a:lnTo>
                    <a:lnTo>
                      <a:pt x="176" y="243"/>
                    </a:lnTo>
                    <a:lnTo>
                      <a:pt x="176" y="228"/>
                    </a:lnTo>
                    <a:lnTo>
                      <a:pt x="176" y="215"/>
                    </a:lnTo>
                    <a:lnTo>
                      <a:pt x="178" y="201"/>
                    </a:lnTo>
                    <a:lnTo>
                      <a:pt x="180" y="186"/>
                    </a:lnTo>
                    <a:lnTo>
                      <a:pt x="182" y="172"/>
                    </a:lnTo>
                    <a:lnTo>
                      <a:pt x="184" y="159"/>
                    </a:lnTo>
                    <a:lnTo>
                      <a:pt x="188" y="146"/>
                    </a:lnTo>
                    <a:lnTo>
                      <a:pt x="193" y="132"/>
                    </a:lnTo>
                    <a:lnTo>
                      <a:pt x="197" y="121"/>
                    </a:lnTo>
                    <a:lnTo>
                      <a:pt x="203" y="107"/>
                    </a:lnTo>
                    <a:lnTo>
                      <a:pt x="209" y="96"/>
                    </a:lnTo>
                    <a:lnTo>
                      <a:pt x="216" y="82"/>
                    </a:lnTo>
                    <a:lnTo>
                      <a:pt x="222" y="71"/>
                    </a:lnTo>
                    <a:lnTo>
                      <a:pt x="232" y="59"/>
                    </a:lnTo>
                    <a:lnTo>
                      <a:pt x="239" y="50"/>
                    </a:lnTo>
                    <a:lnTo>
                      <a:pt x="249" y="38"/>
                    </a:lnTo>
                    <a:lnTo>
                      <a:pt x="259" y="29"/>
                    </a:lnTo>
                    <a:lnTo>
                      <a:pt x="268" y="19"/>
                    </a:lnTo>
                    <a:lnTo>
                      <a:pt x="280" y="9"/>
                    </a:lnTo>
                    <a:lnTo>
                      <a:pt x="291" y="2"/>
                    </a:lnTo>
                    <a:lnTo>
                      <a:pt x="285" y="2"/>
                    </a:lnTo>
                    <a:lnTo>
                      <a:pt x="280" y="2"/>
                    </a:lnTo>
                    <a:lnTo>
                      <a:pt x="274" y="0"/>
                    </a:lnTo>
                    <a:lnTo>
                      <a:pt x="268" y="0"/>
                    </a:lnTo>
                    <a:lnTo>
                      <a:pt x="264" y="2"/>
                    </a:lnTo>
                    <a:lnTo>
                      <a:pt x="259" y="2"/>
                    </a:lnTo>
                    <a:lnTo>
                      <a:pt x="253" y="2"/>
                    </a:lnTo>
                    <a:lnTo>
                      <a:pt x="247" y="2"/>
                    </a:lnTo>
                    <a:lnTo>
                      <a:pt x="241" y="2"/>
                    </a:lnTo>
                    <a:lnTo>
                      <a:pt x="237" y="4"/>
                    </a:lnTo>
                    <a:lnTo>
                      <a:pt x="232" y="4"/>
                    </a:lnTo>
                    <a:lnTo>
                      <a:pt x="226" y="4"/>
                    </a:lnTo>
                    <a:lnTo>
                      <a:pt x="220" y="5"/>
                    </a:lnTo>
                    <a:lnTo>
                      <a:pt x="214" y="7"/>
                    </a:lnTo>
                    <a:lnTo>
                      <a:pt x="211" y="7"/>
                    </a:lnTo>
                    <a:lnTo>
                      <a:pt x="205" y="9"/>
                    </a:lnTo>
                    <a:lnTo>
                      <a:pt x="199" y="11"/>
                    </a:lnTo>
                    <a:lnTo>
                      <a:pt x="193" y="11"/>
                    </a:lnTo>
                    <a:lnTo>
                      <a:pt x="189" y="13"/>
                    </a:lnTo>
                    <a:lnTo>
                      <a:pt x="184" y="15"/>
                    </a:lnTo>
                    <a:lnTo>
                      <a:pt x="178" y="17"/>
                    </a:lnTo>
                    <a:lnTo>
                      <a:pt x="174" y="19"/>
                    </a:lnTo>
                    <a:lnTo>
                      <a:pt x="168" y="21"/>
                    </a:lnTo>
                    <a:lnTo>
                      <a:pt x="163" y="23"/>
                    </a:lnTo>
                    <a:lnTo>
                      <a:pt x="159" y="25"/>
                    </a:lnTo>
                    <a:lnTo>
                      <a:pt x="153" y="29"/>
                    </a:lnTo>
                    <a:lnTo>
                      <a:pt x="147" y="30"/>
                    </a:lnTo>
                    <a:lnTo>
                      <a:pt x="143" y="32"/>
                    </a:lnTo>
                    <a:lnTo>
                      <a:pt x="138" y="36"/>
                    </a:lnTo>
                    <a:lnTo>
                      <a:pt x="134" y="38"/>
                    </a:lnTo>
                    <a:lnTo>
                      <a:pt x="128" y="42"/>
                    </a:lnTo>
                    <a:lnTo>
                      <a:pt x="124" y="44"/>
                    </a:lnTo>
                    <a:lnTo>
                      <a:pt x="111" y="53"/>
                    </a:lnTo>
                    <a:lnTo>
                      <a:pt x="99" y="61"/>
                    </a:lnTo>
                    <a:lnTo>
                      <a:pt x="90" y="71"/>
                    </a:lnTo>
                    <a:lnTo>
                      <a:pt x="78" y="80"/>
                    </a:lnTo>
                    <a:lnTo>
                      <a:pt x="69" y="92"/>
                    </a:lnTo>
                    <a:lnTo>
                      <a:pt x="59" y="103"/>
                    </a:lnTo>
                    <a:lnTo>
                      <a:pt x="51" y="113"/>
                    </a:lnTo>
                    <a:lnTo>
                      <a:pt x="44" y="126"/>
                    </a:lnTo>
                    <a:lnTo>
                      <a:pt x="36" y="138"/>
                    </a:lnTo>
                    <a:lnTo>
                      <a:pt x="30" y="149"/>
                    </a:lnTo>
                    <a:lnTo>
                      <a:pt x="24" y="163"/>
                    </a:lnTo>
                    <a:lnTo>
                      <a:pt x="19" y="176"/>
                    </a:lnTo>
                    <a:lnTo>
                      <a:pt x="13" y="190"/>
                    </a:lnTo>
                    <a:lnTo>
                      <a:pt x="9" y="203"/>
                    </a:lnTo>
                    <a:lnTo>
                      <a:pt x="5" y="217"/>
                    </a:lnTo>
                    <a:lnTo>
                      <a:pt x="3" y="230"/>
                    </a:lnTo>
                    <a:lnTo>
                      <a:pt x="1" y="245"/>
                    </a:lnTo>
                    <a:lnTo>
                      <a:pt x="0" y="259"/>
                    </a:lnTo>
                    <a:lnTo>
                      <a:pt x="0" y="274"/>
                    </a:lnTo>
                    <a:lnTo>
                      <a:pt x="0" y="288"/>
                    </a:lnTo>
                    <a:lnTo>
                      <a:pt x="0" y="303"/>
                    </a:lnTo>
                    <a:lnTo>
                      <a:pt x="1" y="316"/>
                    </a:lnTo>
                    <a:lnTo>
                      <a:pt x="3" y="332"/>
                    </a:lnTo>
                    <a:lnTo>
                      <a:pt x="5" y="345"/>
                    </a:lnTo>
                    <a:lnTo>
                      <a:pt x="9" y="360"/>
                    </a:lnTo>
                    <a:lnTo>
                      <a:pt x="13" y="374"/>
                    </a:lnTo>
                    <a:lnTo>
                      <a:pt x="17" y="389"/>
                    </a:lnTo>
                    <a:lnTo>
                      <a:pt x="23" y="403"/>
                    </a:lnTo>
                    <a:lnTo>
                      <a:pt x="28" y="418"/>
                    </a:lnTo>
                    <a:lnTo>
                      <a:pt x="36" y="431"/>
                    </a:lnTo>
                    <a:lnTo>
                      <a:pt x="44" y="445"/>
                    </a:lnTo>
                    <a:lnTo>
                      <a:pt x="51" y="458"/>
                    </a:lnTo>
                    <a:lnTo>
                      <a:pt x="61" y="472"/>
                    </a:lnTo>
                    <a:lnTo>
                      <a:pt x="71" y="483"/>
                    </a:lnTo>
                    <a:lnTo>
                      <a:pt x="80" y="497"/>
                    </a:lnTo>
                    <a:lnTo>
                      <a:pt x="90" y="508"/>
                    </a:lnTo>
                    <a:lnTo>
                      <a:pt x="101" y="518"/>
                    </a:lnTo>
                    <a:lnTo>
                      <a:pt x="113" y="527"/>
                    </a:lnTo>
                    <a:lnTo>
                      <a:pt x="124" y="537"/>
                    </a:lnTo>
                    <a:lnTo>
                      <a:pt x="136" y="547"/>
                    </a:lnTo>
                    <a:lnTo>
                      <a:pt x="147" y="554"/>
                    </a:lnTo>
                    <a:lnTo>
                      <a:pt x="161" y="562"/>
                    </a:lnTo>
                    <a:lnTo>
                      <a:pt x="174" y="570"/>
                    </a:lnTo>
                    <a:lnTo>
                      <a:pt x="188" y="575"/>
                    </a:lnTo>
                    <a:lnTo>
                      <a:pt x="199" y="583"/>
                    </a:lnTo>
                    <a:lnTo>
                      <a:pt x="213" y="587"/>
                    </a:lnTo>
                    <a:lnTo>
                      <a:pt x="228" y="593"/>
                    </a:lnTo>
                    <a:lnTo>
                      <a:pt x="241" y="594"/>
                    </a:lnTo>
                    <a:lnTo>
                      <a:pt x="255" y="598"/>
                    </a:lnTo>
                    <a:lnTo>
                      <a:pt x="268" y="600"/>
                    </a:lnTo>
                    <a:lnTo>
                      <a:pt x="283" y="602"/>
                    </a:lnTo>
                    <a:lnTo>
                      <a:pt x="297" y="604"/>
                    </a:lnTo>
                    <a:lnTo>
                      <a:pt x="310" y="604"/>
                    </a:lnTo>
                    <a:lnTo>
                      <a:pt x="326" y="604"/>
                    </a:lnTo>
                    <a:lnTo>
                      <a:pt x="339" y="602"/>
                    </a:lnTo>
                    <a:lnTo>
                      <a:pt x="353" y="602"/>
                    </a:lnTo>
                    <a:lnTo>
                      <a:pt x="368" y="598"/>
                    </a:lnTo>
                    <a:lnTo>
                      <a:pt x="381" y="596"/>
                    </a:lnTo>
                    <a:lnTo>
                      <a:pt x="395" y="593"/>
                    </a:lnTo>
                    <a:lnTo>
                      <a:pt x="408" y="587"/>
                    </a:lnTo>
                    <a:lnTo>
                      <a:pt x="422" y="581"/>
                    </a:lnTo>
                    <a:lnTo>
                      <a:pt x="435" y="575"/>
                    </a:lnTo>
                    <a:lnTo>
                      <a:pt x="447" y="570"/>
                    </a:lnTo>
                    <a:lnTo>
                      <a:pt x="460" y="562"/>
                    </a:lnTo>
                    <a:lnTo>
                      <a:pt x="460" y="560"/>
                    </a:lnTo>
                    <a:lnTo>
                      <a:pt x="462" y="560"/>
                    </a:lnTo>
                    <a:lnTo>
                      <a:pt x="462" y="558"/>
                    </a:lnTo>
                    <a:lnTo>
                      <a:pt x="464" y="558"/>
                    </a:lnTo>
                    <a:lnTo>
                      <a:pt x="466" y="558"/>
                    </a:lnTo>
                    <a:lnTo>
                      <a:pt x="466" y="556"/>
                    </a:lnTo>
                    <a:lnTo>
                      <a:pt x="468" y="556"/>
                    </a:lnTo>
                    <a:lnTo>
                      <a:pt x="468" y="554"/>
                    </a:lnTo>
                    <a:lnTo>
                      <a:pt x="470" y="554"/>
                    </a:lnTo>
                    <a:lnTo>
                      <a:pt x="462" y="552"/>
                    </a:lnTo>
                    <a:lnTo>
                      <a:pt x="452" y="552"/>
                    </a:lnTo>
                    <a:lnTo>
                      <a:pt x="445" y="550"/>
                    </a:lnTo>
                    <a:lnTo>
                      <a:pt x="435" y="548"/>
                    </a:lnTo>
                    <a:lnTo>
                      <a:pt x="427" y="547"/>
                    </a:lnTo>
                    <a:lnTo>
                      <a:pt x="418" y="545"/>
                    </a:lnTo>
                    <a:lnTo>
                      <a:pt x="410" y="543"/>
                    </a:lnTo>
                    <a:lnTo>
                      <a:pt x="401" y="541"/>
                    </a:lnTo>
                    <a:lnTo>
                      <a:pt x="393" y="539"/>
                    </a:lnTo>
                    <a:lnTo>
                      <a:pt x="385" y="535"/>
                    </a:lnTo>
                    <a:lnTo>
                      <a:pt x="376" y="531"/>
                    </a:lnTo>
                    <a:lnTo>
                      <a:pt x="368" y="527"/>
                    </a:lnTo>
                    <a:lnTo>
                      <a:pt x="360" y="525"/>
                    </a:lnTo>
                    <a:lnTo>
                      <a:pt x="353" y="520"/>
                    </a:lnTo>
                    <a:lnTo>
                      <a:pt x="343" y="516"/>
                    </a:lnTo>
                    <a:lnTo>
                      <a:pt x="335" y="512"/>
                    </a:lnTo>
                    <a:lnTo>
                      <a:pt x="328" y="506"/>
                    </a:lnTo>
                    <a:lnTo>
                      <a:pt x="320" y="502"/>
                    </a:lnTo>
                    <a:lnTo>
                      <a:pt x="312" y="497"/>
                    </a:lnTo>
                    <a:lnTo>
                      <a:pt x="307" y="491"/>
                    </a:lnTo>
                    <a:lnTo>
                      <a:pt x="299" y="485"/>
                    </a:lnTo>
                    <a:lnTo>
                      <a:pt x="291" y="479"/>
                    </a:lnTo>
                    <a:lnTo>
                      <a:pt x="283" y="474"/>
                    </a:lnTo>
                    <a:lnTo>
                      <a:pt x="278" y="468"/>
                    </a:lnTo>
                    <a:lnTo>
                      <a:pt x="270" y="460"/>
                    </a:lnTo>
                    <a:lnTo>
                      <a:pt x="264" y="454"/>
                    </a:lnTo>
                    <a:lnTo>
                      <a:pt x="259" y="447"/>
                    </a:lnTo>
                    <a:lnTo>
                      <a:pt x="251" y="439"/>
                    </a:lnTo>
                    <a:lnTo>
                      <a:pt x="245" y="433"/>
                    </a:lnTo>
                    <a:lnTo>
                      <a:pt x="239" y="426"/>
                    </a:lnTo>
                    <a:lnTo>
                      <a:pt x="234" y="416"/>
                    </a:lnTo>
                    <a:lnTo>
                      <a:pt x="228" y="408"/>
                    </a:lnTo>
                    <a:close/>
                  </a:path>
                </a:pathLst>
              </a:custGeom>
              <a:solidFill>
                <a:srgbClr val="7F7F7F"/>
              </a:solidFill>
              <a:ln w="9525">
                <a:noFill/>
                <a:round/>
                <a:headEnd/>
                <a:tailEnd/>
              </a:ln>
            </p:spPr>
            <p:txBody>
              <a:bodyPr/>
              <a:lstStyle/>
              <a:p>
                <a:endParaRPr lang="es-CO"/>
              </a:p>
            </p:txBody>
          </p:sp>
          <p:sp>
            <p:nvSpPr>
              <p:cNvPr id="110802" name="Freeform 210"/>
              <p:cNvSpPr>
                <a:spLocks/>
              </p:cNvSpPr>
              <p:nvPr/>
            </p:nvSpPr>
            <p:spPr bwMode="auto">
              <a:xfrm>
                <a:off x="3289" y="2618"/>
                <a:ext cx="140" cy="418"/>
              </a:xfrm>
              <a:custGeom>
                <a:avLst/>
                <a:gdLst/>
                <a:ahLst/>
                <a:cxnLst>
                  <a:cxn ang="0">
                    <a:pos x="119" y="2"/>
                  </a:cxn>
                  <a:cxn ang="0">
                    <a:pos x="96" y="21"/>
                  </a:cxn>
                  <a:cxn ang="0">
                    <a:pos x="75" y="40"/>
                  </a:cxn>
                  <a:cxn ang="0">
                    <a:pos x="58" y="61"/>
                  </a:cxn>
                  <a:cxn ang="0">
                    <a:pos x="43" y="86"/>
                  </a:cxn>
                  <a:cxn ang="0">
                    <a:pos x="29" y="111"/>
                  </a:cxn>
                  <a:cxn ang="0">
                    <a:pos x="18" y="136"/>
                  </a:cxn>
                  <a:cxn ang="0">
                    <a:pos x="10" y="163"/>
                  </a:cxn>
                  <a:cxn ang="0">
                    <a:pos x="4" y="192"/>
                  </a:cxn>
                  <a:cxn ang="0">
                    <a:pos x="2" y="221"/>
                  </a:cxn>
                  <a:cxn ang="0">
                    <a:pos x="0" y="249"/>
                  </a:cxn>
                  <a:cxn ang="0">
                    <a:pos x="4" y="278"/>
                  </a:cxn>
                  <a:cxn ang="0">
                    <a:pos x="8" y="307"/>
                  </a:cxn>
                  <a:cxn ang="0">
                    <a:pos x="16" y="336"/>
                  </a:cxn>
                  <a:cxn ang="0">
                    <a:pos x="25" y="365"/>
                  </a:cxn>
                  <a:cxn ang="0">
                    <a:pos x="39" y="391"/>
                  </a:cxn>
                  <a:cxn ang="0">
                    <a:pos x="56" y="418"/>
                  </a:cxn>
                  <a:cxn ang="0">
                    <a:pos x="58" y="399"/>
                  </a:cxn>
                  <a:cxn ang="0">
                    <a:pos x="45" y="372"/>
                  </a:cxn>
                  <a:cxn ang="0">
                    <a:pos x="33" y="345"/>
                  </a:cxn>
                  <a:cxn ang="0">
                    <a:pos x="23" y="318"/>
                  </a:cxn>
                  <a:cxn ang="0">
                    <a:pos x="18" y="290"/>
                  </a:cxn>
                  <a:cxn ang="0">
                    <a:pos x="14" y="263"/>
                  </a:cxn>
                  <a:cxn ang="0">
                    <a:pos x="14" y="234"/>
                  </a:cxn>
                  <a:cxn ang="0">
                    <a:pos x="16" y="207"/>
                  </a:cxn>
                  <a:cxn ang="0">
                    <a:pos x="20" y="180"/>
                  </a:cxn>
                  <a:cxn ang="0">
                    <a:pos x="25" y="153"/>
                  </a:cxn>
                  <a:cxn ang="0">
                    <a:pos x="35" y="129"/>
                  </a:cxn>
                  <a:cxn ang="0">
                    <a:pos x="46" y="104"/>
                  </a:cxn>
                  <a:cxn ang="0">
                    <a:pos x="60" y="81"/>
                  </a:cxn>
                  <a:cxn ang="0">
                    <a:pos x="77" y="59"/>
                  </a:cxn>
                  <a:cxn ang="0">
                    <a:pos x="94" y="38"/>
                  </a:cxn>
                  <a:cxn ang="0">
                    <a:pos x="115" y="21"/>
                  </a:cxn>
                  <a:cxn ang="0">
                    <a:pos x="123" y="0"/>
                  </a:cxn>
                  <a:cxn ang="0">
                    <a:pos x="140" y="2"/>
                  </a:cxn>
                  <a:cxn ang="0">
                    <a:pos x="123" y="13"/>
                  </a:cxn>
                </a:cxnLst>
                <a:rect l="0" t="0" r="r" b="b"/>
                <a:pathLst>
                  <a:path w="140" h="418">
                    <a:moveTo>
                      <a:pt x="123" y="13"/>
                    </a:moveTo>
                    <a:lnTo>
                      <a:pt x="119" y="2"/>
                    </a:lnTo>
                    <a:lnTo>
                      <a:pt x="108" y="11"/>
                    </a:lnTo>
                    <a:lnTo>
                      <a:pt x="96" y="21"/>
                    </a:lnTo>
                    <a:lnTo>
                      <a:pt x="85" y="31"/>
                    </a:lnTo>
                    <a:lnTo>
                      <a:pt x="75" y="40"/>
                    </a:lnTo>
                    <a:lnTo>
                      <a:pt x="66" y="52"/>
                    </a:lnTo>
                    <a:lnTo>
                      <a:pt x="58" y="61"/>
                    </a:lnTo>
                    <a:lnTo>
                      <a:pt x="50" y="75"/>
                    </a:lnTo>
                    <a:lnTo>
                      <a:pt x="43" y="86"/>
                    </a:lnTo>
                    <a:lnTo>
                      <a:pt x="35" y="98"/>
                    </a:lnTo>
                    <a:lnTo>
                      <a:pt x="29" y="111"/>
                    </a:lnTo>
                    <a:lnTo>
                      <a:pt x="23" y="123"/>
                    </a:lnTo>
                    <a:lnTo>
                      <a:pt x="18" y="136"/>
                    </a:lnTo>
                    <a:lnTo>
                      <a:pt x="14" y="150"/>
                    </a:lnTo>
                    <a:lnTo>
                      <a:pt x="10" y="163"/>
                    </a:lnTo>
                    <a:lnTo>
                      <a:pt x="8" y="178"/>
                    </a:lnTo>
                    <a:lnTo>
                      <a:pt x="4" y="192"/>
                    </a:lnTo>
                    <a:lnTo>
                      <a:pt x="2" y="205"/>
                    </a:lnTo>
                    <a:lnTo>
                      <a:pt x="2" y="221"/>
                    </a:lnTo>
                    <a:lnTo>
                      <a:pt x="0" y="234"/>
                    </a:lnTo>
                    <a:lnTo>
                      <a:pt x="0" y="249"/>
                    </a:lnTo>
                    <a:lnTo>
                      <a:pt x="2" y="263"/>
                    </a:lnTo>
                    <a:lnTo>
                      <a:pt x="4" y="278"/>
                    </a:lnTo>
                    <a:lnTo>
                      <a:pt x="6" y="292"/>
                    </a:lnTo>
                    <a:lnTo>
                      <a:pt x="8" y="307"/>
                    </a:lnTo>
                    <a:lnTo>
                      <a:pt x="12" y="320"/>
                    </a:lnTo>
                    <a:lnTo>
                      <a:pt x="16" y="336"/>
                    </a:lnTo>
                    <a:lnTo>
                      <a:pt x="21" y="349"/>
                    </a:lnTo>
                    <a:lnTo>
                      <a:pt x="25" y="365"/>
                    </a:lnTo>
                    <a:lnTo>
                      <a:pt x="33" y="378"/>
                    </a:lnTo>
                    <a:lnTo>
                      <a:pt x="39" y="391"/>
                    </a:lnTo>
                    <a:lnTo>
                      <a:pt x="46" y="405"/>
                    </a:lnTo>
                    <a:lnTo>
                      <a:pt x="56" y="418"/>
                    </a:lnTo>
                    <a:lnTo>
                      <a:pt x="66" y="411"/>
                    </a:lnTo>
                    <a:lnTo>
                      <a:pt x="58" y="399"/>
                    </a:lnTo>
                    <a:lnTo>
                      <a:pt x="50" y="386"/>
                    </a:lnTo>
                    <a:lnTo>
                      <a:pt x="45" y="372"/>
                    </a:lnTo>
                    <a:lnTo>
                      <a:pt x="39" y="359"/>
                    </a:lnTo>
                    <a:lnTo>
                      <a:pt x="33" y="345"/>
                    </a:lnTo>
                    <a:lnTo>
                      <a:pt x="27" y="332"/>
                    </a:lnTo>
                    <a:lnTo>
                      <a:pt x="23" y="318"/>
                    </a:lnTo>
                    <a:lnTo>
                      <a:pt x="21" y="303"/>
                    </a:lnTo>
                    <a:lnTo>
                      <a:pt x="18" y="290"/>
                    </a:lnTo>
                    <a:lnTo>
                      <a:pt x="16" y="276"/>
                    </a:lnTo>
                    <a:lnTo>
                      <a:pt x="14" y="263"/>
                    </a:lnTo>
                    <a:lnTo>
                      <a:pt x="14" y="247"/>
                    </a:lnTo>
                    <a:lnTo>
                      <a:pt x="14" y="234"/>
                    </a:lnTo>
                    <a:lnTo>
                      <a:pt x="14" y="221"/>
                    </a:lnTo>
                    <a:lnTo>
                      <a:pt x="16" y="207"/>
                    </a:lnTo>
                    <a:lnTo>
                      <a:pt x="18" y="194"/>
                    </a:lnTo>
                    <a:lnTo>
                      <a:pt x="20" y="180"/>
                    </a:lnTo>
                    <a:lnTo>
                      <a:pt x="23" y="167"/>
                    </a:lnTo>
                    <a:lnTo>
                      <a:pt x="25" y="153"/>
                    </a:lnTo>
                    <a:lnTo>
                      <a:pt x="31" y="140"/>
                    </a:lnTo>
                    <a:lnTo>
                      <a:pt x="35" y="129"/>
                    </a:lnTo>
                    <a:lnTo>
                      <a:pt x="41" y="115"/>
                    </a:lnTo>
                    <a:lnTo>
                      <a:pt x="46" y="104"/>
                    </a:lnTo>
                    <a:lnTo>
                      <a:pt x="54" y="92"/>
                    </a:lnTo>
                    <a:lnTo>
                      <a:pt x="60" y="81"/>
                    </a:lnTo>
                    <a:lnTo>
                      <a:pt x="68" y="69"/>
                    </a:lnTo>
                    <a:lnTo>
                      <a:pt x="77" y="59"/>
                    </a:lnTo>
                    <a:lnTo>
                      <a:pt x="85" y="48"/>
                    </a:lnTo>
                    <a:lnTo>
                      <a:pt x="94" y="38"/>
                    </a:lnTo>
                    <a:lnTo>
                      <a:pt x="104" y="29"/>
                    </a:lnTo>
                    <a:lnTo>
                      <a:pt x="115" y="21"/>
                    </a:lnTo>
                    <a:lnTo>
                      <a:pt x="127" y="11"/>
                    </a:lnTo>
                    <a:lnTo>
                      <a:pt x="123" y="0"/>
                    </a:lnTo>
                    <a:lnTo>
                      <a:pt x="127" y="11"/>
                    </a:lnTo>
                    <a:lnTo>
                      <a:pt x="140" y="2"/>
                    </a:lnTo>
                    <a:lnTo>
                      <a:pt x="123" y="0"/>
                    </a:lnTo>
                    <a:lnTo>
                      <a:pt x="123" y="13"/>
                    </a:lnTo>
                    <a:close/>
                  </a:path>
                </a:pathLst>
              </a:custGeom>
              <a:solidFill>
                <a:srgbClr val="000000"/>
              </a:solidFill>
              <a:ln w="9525">
                <a:noFill/>
                <a:round/>
                <a:headEnd/>
                <a:tailEnd/>
              </a:ln>
            </p:spPr>
            <p:txBody>
              <a:bodyPr/>
              <a:lstStyle/>
              <a:p>
                <a:endParaRPr lang="es-CO"/>
              </a:p>
            </p:txBody>
          </p:sp>
        </p:grpSp>
        <p:sp>
          <p:nvSpPr>
            <p:cNvPr id="110804" name="Freeform 212"/>
            <p:cNvSpPr>
              <a:spLocks/>
            </p:cNvSpPr>
            <p:nvPr/>
          </p:nvSpPr>
          <p:spPr bwMode="auto">
            <a:xfrm>
              <a:off x="1572" y="2848"/>
              <a:ext cx="120" cy="39"/>
            </a:xfrm>
            <a:custGeom>
              <a:avLst/>
              <a:gdLst/>
              <a:ahLst/>
              <a:cxnLst>
                <a:cxn ang="0">
                  <a:pos x="12" y="52"/>
                </a:cxn>
                <a:cxn ang="0">
                  <a:pos x="22" y="46"/>
                </a:cxn>
                <a:cxn ang="0">
                  <a:pos x="31" y="42"/>
                </a:cxn>
                <a:cxn ang="0">
                  <a:pos x="41" y="36"/>
                </a:cxn>
                <a:cxn ang="0">
                  <a:pos x="50" y="33"/>
                </a:cxn>
                <a:cxn ang="0">
                  <a:pos x="60" y="29"/>
                </a:cxn>
                <a:cxn ang="0">
                  <a:pos x="71" y="25"/>
                </a:cxn>
                <a:cxn ang="0">
                  <a:pos x="81" y="23"/>
                </a:cxn>
                <a:cxn ang="0">
                  <a:pos x="91" y="19"/>
                </a:cxn>
                <a:cxn ang="0">
                  <a:pos x="102" y="17"/>
                </a:cxn>
                <a:cxn ang="0">
                  <a:pos x="112" y="15"/>
                </a:cxn>
                <a:cxn ang="0">
                  <a:pos x="123" y="15"/>
                </a:cxn>
                <a:cxn ang="0">
                  <a:pos x="133" y="13"/>
                </a:cxn>
                <a:cxn ang="0">
                  <a:pos x="144" y="13"/>
                </a:cxn>
                <a:cxn ang="0">
                  <a:pos x="154" y="13"/>
                </a:cxn>
                <a:cxn ang="0">
                  <a:pos x="165" y="13"/>
                </a:cxn>
                <a:cxn ang="0">
                  <a:pos x="171" y="0"/>
                </a:cxn>
                <a:cxn ang="0">
                  <a:pos x="160" y="0"/>
                </a:cxn>
                <a:cxn ang="0">
                  <a:pos x="148" y="0"/>
                </a:cxn>
                <a:cxn ang="0">
                  <a:pos x="139" y="0"/>
                </a:cxn>
                <a:cxn ang="0">
                  <a:pos x="127" y="2"/>
                </a:cxn>
                <a:cxn ang="0">
                  <a:pos x="116" y="2"/>
                </a:cxn>
                <a:cxn ang="0">
                  <a:pos x="104" y="4"/>
                </a:cxn>
                <a:cxn ang="0">
                  <a:pos x="94" y="6"/>
                </a:cxn>
                <a:cxn ang="0">
                  <a:pos x="83" y="10"/>
                </a:cxn>
                <a:cxn ang="0">
                  <a:pos x="73" y="11"/>
                </a:cxn>
                <a:cxn ang="0">
                  <a:pos x="62" y="15"/>
                </a:cxn>
                <a:cxn ang="0">
                  <a:pos x="50" y="19"/>
                </a:cxn>
                <a:cxn ang="0">
                  <a:pos x="41" y="23"/>
                </a:cxn>
                <a:cxn ang="0">
                  <a:pos x="31" y="29"/>
                </a:cxn>
                <a:cxn ang="0">
                  <a:pos x="20" y="33"/>
                </a:cxn>
                <a:cxn ang="0">
                  <a:pos x="10" y="38"/>
                </a:cxn>
                <a:cxn ang="0">
                  <a:pos x="0" y="44"/>
                </a:cxn>
              </a:cxnLst>
              <a:rect l="0" t="0" r="r" b="b"/>
              <a:pathLst>
                <a:path w="171" h="56">
                  <a:moveTo>
                    <a:pt x="6" y="56"/>
                  </a:moveTo>
                  <a:lnTo>
                    <a:pt x="12" y="52"/>
                  </a:lnTo>
                  <a:lnTo>
                    <a:pt x="16" y="50"/>
                  </a:lnTo>
                  <a:lnTo>
                    <a:pt x="22" y="46"/>
                  </a:lnTo>
                  <a:lnTo>
                    <a:pt x="25" y="44"/>
                  </a:lnTo>
                  <a:lnTo>
                    <a:pt x="31" y="42"/>
                  </a:lnTo>
                  <a:lnTo>
                    <a:pt x="35" y="40"/>
                  </a:lnTo>
                  <a:lnTo>
                    <a:pt x="41" y="36"/>
                  </a:lnTo>
                  <a:lnTo>
                    <a:pt x="46" y="35"/>
                  </a:lnTo>
                  <a:lnTo>
                    <a:pt x="50" y="33"/>
                  </a:lnTo>
                  <a:lnTo>
                    <a:pt x="56" y="31"/>
                  </a:lnTo>
                  <a:lnTo>
                    <a:pt x="60" y="29"/>
                  </a:lnTo>
                  <a:lnTo>
                    <a:pt x="66" y="27"/>
                  </a:lnTo>
                  <a:lnTo>
                    <a:pt x="71" y="25"/>
                  </a:lnTo>
                  <a:lnTo>
                    <a:pt x="75" y="23"/>
                  </a:lnTo>
                  <a:lnTo>
                    <a:pt x="81" y="23"/>
                  </a:lnTo>
                  <a:lnTo>
                    <a:pt x="87" y="21"/>
                  </a:lnTo>
                  <a:lnTo>
                    <a:pt x="91" y="19"/>
                  </a:lnTo>
                  <a:lnTo>
                    <a:pt x="96" y="19"/>
                  </a:lnTo>
                  <a:lnTo>
                    <a:pt x="102" y="17"/>
                  </a:lnTo>
                  <a:lnTo>
                    <a:pt x="108" y="17"/>
                  </a:lnTo>
                  <a:lnTo>
                    <a:pt x="112" y="15"/>
                  </a:lnTo>
                  <a:lnTo>
                    <a:pt x="117" y="15"/>
                  </a:lnTo>
                  <a:lnTo>
                    <a:pt x="123" y="15"/>
                  </a:lnTo>
                  <a:lnTo>
                    <a:pt x="127" y="13"/>
                  </a:lnTo>
                  <a:lnTo>
                    <a:pt x="133" y="13"/>
                  </a:lnTo>
                  <a:lnTo>
                    <a:pt x="139" y="13"/>
                  </a:lnTo>
                  <a:lnTo>
                    <a:pt x="144" y="13"/>
                  </a:lnTo>
                  <a:lnTo>
                    <a:pt x="148" y="13"/>
                  </a:lnTo>
                  <a:lnTo>
                    <a:pt x="154" y="13"/>
                  </a:lnTo>
                  <a:lnTo>
                    <a:pt x="160" y="13"/>
                  </a:lnTo>
                  <a:lnTo>
                    <a:pt x="165" y="13"/>
                  </a:lnTo>
                  <a:lnTo>
                    <a:pt x="171" y="13"/>
                  </a:lnTo>
                  <a:lnTo>
                    <a:pt x="171" y="0"/>
                  </a:lnTo>
                  <a:lnTo>
                    <a:pt x="165" y="0"/>
                  </a:lnTo>
                  <a:lnTo>
                    <a:pt x="160" y="0"/>
                  </a:lnTo>
                  <a:lnTo>
                    <a:pt x="154" y="0"/>
                  </a:lnTo>
                  <a:lnTo>
                    <a:pt x="148" y="0"/>
                  </a:lnTo>
                  <a:lnTo>
                    <a:pt x="144" y="0"/>
                  </a:lnTo>
                  <a:lnTo>
                    <a:pt x="139" y="0"/>
                  </a:lnTo>
                  <a:lnTo>
                    <a:pt x="133" y="2"/>
                  </a:lnTo>
                  <a:lnTo>
                    <a:pt x="127" y="2"/>
                  </a:lnTo>
                  <a:lnTo>
                    <a:pt x="121" y="2"/>
                  </a:lnTo>
                  <a:lnTo>
                    <a:pt x="116" y="2"/>
                  </a:lnTo>
                  <a:lnTo>
                    <a:pt x="110" y="4"/>
                  </a:lnTo>
                  <a:lnTo>
                    <a:pt x="104" y="4"/>
                  </a:lnTo>
                  <a:lnTo>
                    <a:pt x="100" y="6"/>
                  </a:lnTo>
                  <a:lnTo>
                    <a:pt x="94" y="6"/>
                  </a:lnTo>
                  <a:lnTo>
                    <a:pt x="89" y="8"/>
                  </a:lnTo>
                  <a:lnTo>
                    <a:pt x="83" y="10"/>
                  </a:lnTo>
                  <a:lnTo>
                    <a:pt x="77" y="10"/>
                  </a:lnTo>
                  <a:lnTo>
                    <a:pt x="73" y="11"/>
                  </a:lnTo>
                  <a:lnTo>
                    <a:pt x="68" y="13"/>
                  </a:lnTo>
                  <a:lnTo>
                    <a:pt x="62" y="15"/>
                  </a:lnTo>
                  <a:lnTo>
                    <a:pt x="56" y="17"/>
                  </a:lnTo>
                  <a:lnTo>
                    <a:pt x="50" y="19"/>
                  </a:lnTo>
                  <a:lnTo>
                    <a:pt x="46" y="21"/>
                  </a:lnTo>
                  <a:lnTo>
                    <a:pt x="41" y="23"/>
                  </a:lnTo>
                  <a:lnTo>
                    <a:pt x="35" y="25"/>
                  </a:lnTo>
                  <a:lnTo>
                    <a:pt x="31" y="29"/>
                  </a:lnTo>
                  <a:lnTo>
                    <a:pt x="25" y="31"/>
                  </a:lnTo>
                  <a:lnTo>
                    <a:pt x="20" y="33"/>
                  </a:lnTo>
                  <a:lnTo>
                    <a:pt x="16" y="36"/>
                  </a:lnTo>
                  <a:lnTo>
                    <a:pt x="10" y="38"/>
                  </a:lnTo>
                  <a:lnTo>
                    <a:pt x="4" y="42"/>
                  </a:lnTo>
                  <a:lnTo>
                    <a:pt x="0" y="44"/>
                  </a:lnTo>
                  <a:lnTo>
                    <a:pt x="6" y="56"/>
                  </a:lnTo>
                  <a:close/>
                </a:path>
              </a:pathLst>
            </a:custGeom>
            <a:solidFill>
              <a:srgbClr val="000000"/>
            </a:solidFill>
            <a:ln w="9525">
              <a:noFill/>
              <a:round/>
              <a:headEnd/>
              <a:tailEnd/>
            </a:ln>
          </p:spPr>
          <p:txBody>
            <a:bodyPr/>
            <a:lstStyle/>
            <a:p>
              <a:endParaRPr lang="es-CO"/>
            </a:p>
          </p:txBody>
        </p:sp>
        <p:sp>
          <p:nvSpPr>
            <p:cNvPr id="110805" name="Freeform 213"/>
            <p:cNvSpPr>
              <a:spLocks/>
            </p:cNvSpPr>
            <p:nvPr/>
          </p:nvSpPr>
          <p:spPr bwMode="auto">
            <a:xfrm>
              <a:off x="1482" y="2879"/>
              <a:ext cx="94" cy="296"/>
            </a:xfrm>
            <a:custGeom>
              <a:avLst/>
              <a:gdLst/>
              <a:ahLst/>
              <a:cxnLst>
                <a:cxn ang="0">
                  <a:pos x="57" y="403"/>
                </a:cxn>
                <a:cxn ang="0">
                  <a:pos x="42" y="376"/>
                </a:cxn>
                <a:cxn ang="0">
                  <a:pos x="31" y="349"/>
                </a:cxn>
                <a:cxn ang="0">
                  <a:pos x="23" y="321"/>
                </a:cxn>
                <a:cxn ang="0">
                  <a:pos x="17" y="292"/>
                </a:cxn>
                <a:cxn ang="0">
                  <a:pos x="13" y="263"/>
                </a:cxn>
                <a:cxn ang="0">
                  <a:pos x="13" y="236"/>
                </a:cxn>
                <a:cxn ang="0">
                  <a:pos x="15" y="207"/>
                </a:cxn>
                <a:cxn ang="0">
                  <a:pos x="21" y="180"/>
                </a:cxn>
                <a:cxn ang="0">
                  <a:pos x="27" y="154"/>
                </a:cxn>
                <a:cxn ang="0">
                  <a:pos x="38" y="127"/>
                </a:cxn>
                <a:cxn ang="0">
                  <a:pos x="50" y="102"/>
                </a:cxn>
                <a:cxn ang="0">
                  <a:pos x="65" y="79"/>
                </a:cxn>
                <a:cxn ang="0">
                  <a:pos x="82" y="58"/>
                </a:cxn>
                <a:cxn ang="0">
                  <a:pos x="102" y="38"/>
                </a:cxn>
                <a:cxn ang="0">
                  <a:pos x="123" y="19"/>
                </a:cxn>
                <a:cxn ang="0">
                  <a:pos x="128" y="0"/>
                </a:cxn>
                <a:cxn ang="0">
                  <a:pos x="103" y="19"/>
                </a:cxn>
                <a:cxn ang="0">
                  <a:pos x="82" y="38"/>
                </a:cxn>
                <a:cxn ang="0">
                  <a:pos x="63" y="60"/>
                </a:cxn>
                <a:cxn ang="0">
                  <a:pos x="46" y="85"/>
                </a:cxn>
                <a:cxn ang="0">
                  <a:pos x="32" y="109"/>
                </a:cxn>
                <a:cxn ang="0">
                  <a:pos x="21" y="136"/>
                </a:cxn>
                <a:cxn ang="0">
                  <a:pos x="11" y="163"/>
                </a:cxn>
                <a:cxn ang="0">
                  <a:pos x="6" y="192"/>
                </a:cxn>
                <a:cxn ang="0">
                  <a:pos x="2" y="221"/>
                </a:cxn>
                <a:cxn ang="0">
                  <a:pos x="0" y="250"/>
                </a:cxn>
                <a:cxn ang="0">
                  <a:pos x="2" y="280"/>
                </a:cxn>
                <a:cxn ang="0">
                  <a:pos x="8" y="309"/>
                </a:cxn>
                <a:cxn ang="0">
                  <a:pos x="15" y="338"/>
                </a:cxn>
                <a:cxn ang="0">
                  <a:pos x="25" y="368"/>
                </a:cxn>
                <a:cxn ang="0">
                  <a:pos x="38" y="395"/>
                </a:cxn>
                <a:cxn ang="0">
                  <a:pos x="54" y="424"/>
                </a:cxn>
              </a:cxnLst>
              <a:rect l="0" t="0" r="r" b="b"/>
              <a:pathLst>
                <a:path w="134" h="424">
                  <a:moveTo>
                    <a:pt x="65" y="416"/>
                  </a:moveTo>
                  <a:lnTo>
                    <a:pt x="57" y="403"/>
                  </a:lnTo>
                  <a:lnTo>
                    <a:pt x="50" y="390"/>
                  </a:lnTo>
                  <a:lnTo>
                    <a:pt x="42" y="376"/>
                  </a:lnTo>
                  <a:lnTo>
                    <a:pt x="36" y="363"/>
                  </a:lnTo>
                  <a:lnTo>
                    <a:pt x="31" y="349"/>
                  </a:lnTo>
                  <a:lnTo>
                    <a:pt x="27" y="336"/>
                  </a:lnTo>
                  <a:lnTo>
                    <a:pt x="23" y="321"/>
                  </a:lnTo>
                  <a:lnTo>
                    <a:pt x="19" y="307"/>
                  </a:lnTo>
                  <a:lnTo>
                    <a:pt x="17" y="292"/>
                  </a:lnTo>
                  <a:lnTo>
                    <a:pt x="15" y="278"/>
                  </a:lnTo>
                  <a:lnTo>
                    <a:pt x="13" y="263"/>
                  </a:lnTo>
                  <a:lnTo>
                    <a:pt x="13" y="250"/>
                  </a:lnTo>
                  <a:lnTo>
                    <a:pt x="13" y="236"/>
                  </a:lnTo>
                  <a:lnTo>
                    <a:pt x="13" y="221"/>
                  </a:lnTo>
                  <a:lnTo>
                    <a:pt x="15" y="207"/>
                  </a:lnTo>
                  <a:lnTo>
                    <a:pt x="17" y="194"/>
                  </a:lnTo>
                  <a:lnTo>
                    <a:pt x="21" y="180"/>
                  </a:lnTo>
                  <a:lnTo>
                    <a:pt x="23" y="167"/>
                  </a:lnTo>
                  <a:lnTo>
                    <a:pt x="27" y="154"/>
                  </a:lnTo>
                  <a:lnTo>
                    <a:pt x="32" y="140"/>
                  </a:lnTo>
                  <a:lnTo>
                    <a:pt x="38" y="127"/>
                  </a:lnTo>
                  <a:lnTo>
                    <a:pt x="44" y="115"/>
                  </a:lnTo>
                  <a:lnTo>
                    <a:pt x="50" y="102"/>
                  </a:lnTo>
                  <a:lnTo>
                    <a:pt x="57" y="90"/>
                  </a:lnTo>
                  <a:lnTo>
                    <a:pt x="65" y="79"/>
                  </a:lnTo>
                  <a:lnTo>
                    <a:pt x="73" y="69"/>
                  </a:lnTo>
                  <a:lnTo>
                    <a:pt x="82" y="58"/>
                  </a:lnTo>
                  <a:lnTo>
                    <a:pt x="92" y="48"/>
                  </a:lnTo>
                  <a:lnTo>
                    <a:pt x="102" y="38"/>
                  </a:lnTo>
                  <a:lnTo>
                    <a:pt x="111" y="29"/>
                  </a:lnTo>
                  <a:lnTo>
                    <a:pt x="123" y="19"/>
                  </a:lnTo>
                  <a:lnTo>
                    <a:pt x="134" y="12"/>
                  </a:lnTo>
                  <a:lnTo>
                    <a:pt x="128" y="0"/>
                  </a:lnTo>
                  <a:lnTo>
                    <a:pt x="115" y="10"/>
                  </a:lnTo>
                  <a:lnTo>
                    <a:pt x="103" y="19"/>
                  </a:lnTo>
                  <a:lnTo>
                    <a:pt x="92" y="29"/>
                  </a:lnTo>
                  <a:lnTo>
                    <a:pt x="82" y="38"/>
                  </a:lnTo>
                  <a:lnTo>
                    <a:pt x="73" y="50"/>
                  </a:lnTo>
                  <a:lnTo>
                    <a:pt x="63" y="60"/>
                  </a:lnTo>
                  <a:lnTo>
                    <a:pt x="54" y="73"/>
                  </a:lnTo>
                  <a:lnTo>
                    <a:pt x="46" y="85"/>
                  </a:lnTo>
                  <a:lnTo>
                    <a:pt x="38" y="96"/>
                  </a:lnTo>
                  <a:lnTo>
                    <a:pt x="32" y="109"/>
                  </a:lnTo>
                  <a:lnTo>
                    <a:pt x="25" y="123"/>
                  </a:lnTo>
                  <a:lnTo>
                    <a:pt x="21" y="136"/>
                  </a:lnTo>
                  <a:lnTo>
                    <a:pt x="15" y="150"/>
                  </a:lnTo>
                  <a:lnTo>
                    <a:pt x="11" y="163"/>
                  </a:lnTo>
                  <a:lnTo>
                    <a:pt x="8" y="177"/>
                  </a:lnTo>
                  <a:lnTo>
                    <a:pt x="6" y="192"/>
                  </a:lnTo>
                  <a:lnTo>
                    <a:pt x="4" y="205"/>
                  </a:lnTo>
                  <a:lnTo>
                    <a:pt x="2" y="221"/>
                  </a:lnTo>
                  <a:lnTo>
                    <a:pt x="0" y="234"/>
                  </a:lnTo>
                  <a:lnTo>
                    <a:pt x="0" y="250"/>
                  </a:lnTo>
                  <a:lnTo>
                    <a:pt x="2" y="265"/>
                  </a:lnTo>
                  <a:lnTo>
                    <a:pt x="2" y="280"/>
                  </a:lnTo>
                  <a:lnTo>
                    <a:pt x="4" y="294"/>
                  </a:lnTo>
                  <a:lnTo>
                    <a:pt x="8" y="309"/>
                  </a:lnTo>
                  <a:lnTo>
                    <a:pt x="9" y="324"/>
                  </a:lnTo>
                  <a:lnTo>
                    <a:pt x="15" y="338"/>
                  </a:lnTo>
                  <a:lnTo>
                    <a:pt x="19" y="353"/>
                  </a:lnTo>
                  <a:lnTo>
                    <a:pt x="25" y="368"/>
                  </a:lnTo>
                  <a:lnTo>
                    <a:pt x="31" y="382"/>
                  </a:lnTo>
                  <a:lnTo>
                    <a:pt x="38" y="395"/>
                  </a:lnTo>
                  <a:lnTo>
                    <a:pt x="46" y="411"/>
                  </a:lnTo>
                  <a:lnTo>
                    <a:pt x="54" y="424"/>
                  </a:lnTo>
                  <a:lnTo>
                    <a:pt x="65" y="416"/>
                  </a:lnTo>
                  <a:close/>
                </a:path>
              </a:pathLst>
            </a:custGeom>
            <a:solidFill>
              <a:srgbClr val="000000"/>
            </a:solidFill>
            <a:ln w="9525">
              <a:noFill/>
              <a:round/>
              <a:headEnd/>
              <a:tailEnd/>
            </a:ln>
          </p:spPr>
          <p:txBody>
            <a:bodyPr/>
            <a:lstStyle/>
            <a:p>
              <a:endParaRPr lang="es-CO"/>
            </a:p>
          </p:txBody>
        </p:sp>
        <p:sp>
          <p:nvSpPr>
            <p:cNvPr id="110806" name="Freeform 214"/>
            <p:cNvSpPr>
              <a:spLocks/>
            </p:cNvSpPr>
            <p:nvPr/>
          </p:nvSpPr>
          <p:spPr bwMode="auto">
            <a:xfrm>
              <a:off x="1520" y="3170"/>
              <a:ext cx="293" cy="109"/>
            </a:xfrm>
            <a:custGeom>
              <a:avLst/>
              <a:gdLst/>
              <a:ahLst/>
              <a:cxnLst>
                <a:cxn ang="0">
                  <a:pos x="399" y="110"/>
                </a:cxn>
                <a:cxn ang="0">
                  <a:pos x="374" y="121"/>
                </a:cxn>
                <a:cxn ang="0">
                  <a:pos x="347" y="131"/>
                </a:cxn>
                <a:cxn ang="0">
                  <a:pos x="320" y="139"/>
                </a:cxn>
                <a:cxn ang="0">
                  <a:pos x="293" y="142"/>
                </a:cxn>
                <a:cxn ang="0">
                  <a:pos x="264" y="144"/>
                </a:cxn>
                <a:cxn ang="0">
                  <a:pos x="237" y="142"/>
                </a:cxn>
                <a:cxn ang="0">
                  <a:pos x="211" y="139"/>
                </a:cxn>
                <a:cxn ang="0">
                  <a:pos x="184" y="131"/>
                </a:cxn>
                <a:cxn ang="0">
                  <a:pos x="157" y="121"/>
                </a:cxn>
                <a:cxn ang="0">
                  <a:pos x="130" y="110"/>
                </a:cxn>
                <a:cxn ang="0">
                  <a:pos x="105" y="96"/>
                </a:cxn>
                <a:cxn ang="0">
                  <a:pos x="82" y="79"/>
                </a:cxn>
                <a:cxn ang="0">
                  <a:pos x="59" y="60"/>
                </a:cxn>
                <a:cxn ang="0">
                  <a:pos x="38" y="39"/>
                </a:cxn>
                <a:cxn ang="0">
                  <a:pos x="19" y="14"/>
                </a:cxn>
                <a:cxn ang="0">
                  <a:pos x="0" y="8"/>
                </a:cxn>
                <a:cxn ang="0">
                  <a:pos x="19" y="33"/>
                </a:cxn>
                <a:cxn ang="0">
                  <a:pos x="40" y="58"/>
                </a:cxn>
                <a:cxn ang="0">
                  <a:pos x="63" y="79"/>
                </a:cxn>
                <a:cxn ang="0">
                  <a:pos x="86" y="98"/>
                </a:cxn>
                <a:cxn ang="0">
                  <a:pos x="111" y="114"/>
                </a:cxn>
                <a:cxn ang="0">
                  <a:pos x="138" y="127"/>
                </a:cxn>
                <a:cxn ang="0">
                  <a:pos x="165" y="139"/>
                </a:cxn>
                <a:cxn ang="0">
                  <a:pos x="193" y="148"/>
                </a:cxn>
                <a:cxn ang="0">
                  <a:pos x="222" y="154"/>
                </a:cxn>
                <a:cxn ang="0">
                  <a:pos x="251" y="156"/>
                </a:cxn>
                <a:cxn ang="0">
                  <a:pos x="280" y="156"/>
                </a:cxn>
                <a:cxn ang="0">
                  <a:pos x="308" y="154"/>
                </a:cxn>
                <a:cxn ang="0">
                  <a:pos x="337" y="148"/>
                </a:cxn>
                <a:cxn ang="0">
                  <a:pos x="364" y="139"/>
                </a:cxn>
                <a:cxn ang="0">
                  <a:pos x="391" y="127"/>
                </a:cxn>
                <a:cxn ang="0">
                  <a:pos x="418" y="112"/>
                </a:cxn>
              </a:cxnLst>
              <a:rect l="0" t="0" r="r" b="b"/>
              <a:pathLst>
                <a:path w="418" h="156">
                  <a:moveTo>
                    <a:pt x="410" y="102"/>
                  </a:moveTo>
                  <a:lnTo>
                    <a:pt x="399" y="110"/>
                  </a:lnTo>
                  <a:lnTo>
                    <a:pt x="385" y="116"/>
                  </a:lnTo>
                  <a:lnTo>
                    <a:pt x="374" y="121"/>
                  </a:lnTo>
                  <a:lnTo>
                    <a:pt x="360" y="127"/>
                  </a:lnTo>
                  <a:lnTo>
                    <a:pt x="347" y="131"/>
                  </a:lnTo>
                  <a:lnTo>
                    <a:pt x="333" y="135"/>
                  </a:lnTo>
                  <a:lnTo>
                    <a:pt x="320" y="139"/>
                  </a:lnTo>
                  <a:lnTo>
                    <a:pt x="307" y="140"/>
                  </a:lnTo>
                  <a:lnTo>
                    <a:pt x="293" y="142"/>
                  </a:lnTo>
                  <a:lnTo>
                    <a:pt x="280" y="144"/>
                  </a:lnTo>
                  <a:lnTo>
                    <a:pt x="264" y="144"/>
                  </a:lnTo>
                  <a:lnTo>
                    <a:pt x="251" y="144"/>
                  </a:lnTo>
                  <a:lnTo>
                    <a:pt x="237" y="142"/>
                  </a:lnTo>
                  <a:lnTo>
                    <a:pt x="224" y="140"/>
                  </a:lnTo>
                  <a:lnTo>
                    <a:pt x="211" y="139"/>
                  </a:lnTo>
                  <a:lnTo>
                    <a:pt x="197" y="135"/>
                  </a:lnTo>
                  <a:lnTo>
                    <a:pt x="184" y="131"/>
                  </a:lnTo>
                  <a:lnTo>
                    <a:pt x="170" y="127"/>
                  </a:lnTo>
                  <a:lnTo>
                    <a:pt x="157" y="121"/>
                  </a:lnTo>
                  <a:lnTo>
                    <a:pt x="143" y="117"/>
                  </a:lnTo>
                  <a:lnTo>
                    <a:pt x="130" y="110"/>
                  </a:lnTo>
                  <a:lnTo>
                    <a:pt x="119" y="104"/>
                  </a:lnTo>
                  <a:lnTo>
                    <a:pt x="105" y="96"/>
                  </a:lnTo>
                  <a:lnTo>
                    <a:pt x="94" y="87"/>
                  </a:lnTo>
                  <a:lnTo>
                    <a:pt x="82" y="79"/>
                  </a:lnTo>
                  <a:lnTo>
                    <a:pt x="71" y="70"/>
                  </a:lnTo>
                  <a:lnTo>
                    <a:pt x="59" y="60"/>
                  </a:lnTo>
                  <a:lnTo>
                    <a:pt x="49" y="48"/>
                  </a:lnTo>
                  <a:lnTo>
                    <a:pt x="38" y="39"/>
                  </a:lnTo>
                  <a:lnTo>
                    <a:pt x="28" y="25"/>
                  </a:lnTo>
                  <a:lnTo>
                    <a:pt x="19" y="14"/>
                  </a:lnTo>
                  <a:lnTo>
                    <a:pt x="11" y="0"/>
                  </a:lnTo>
                  <a:lnTo>
                    <a:pt x="0" y="8"/>
                  </a:lnTo>
                  <a:lnTo>
                    <a:pt x="9" y="22"/>
                  </a:lnTo>
                  <a:lnTo>
                    <a:pt x="19" y="33"/>
                  </a:lnTo>
                  <a:lnTo>
                    <a:pt x="28" y="46"/>
                  </a:lnTo>
                  <a:lnTo>
                    <a:pt x="40" y="58"/>
                  </a:lnTo>
                  <a:lnTo>
                    <a:pt x="51" y="70"/>
                  </a:lnTo>
                  <a:lnTo>
                    <a:pt x="63" y="79"/>
                  </a:lnTo>
                  <a:lnTo>
                    <a:pt x="74" y="89"/>
                  </a:lnTo>
                  <a:lnTo>
                    <a:pt x="86" y="98"/>
                  </a:lnTo>
                  <a:lnTo>
                    <a:pt x="99" y="106"/>
                  </a:lnTo>
                  <a:lnTo>
                    <a:pt x="111" y="114"/>
                  </a:lnTo>
                  <a:lnTo>
                    <a:pt x="124" y="121"/>
                  </a:lnTo>
                  <a:lnTo>
                    <a:pt x="138" y="127"/>
                  </a:lnTo>
                  <a:lnTo>
                    <a:pt x="151" y="135"/>
                  </a:lnTo>
                  <a:lnTo>
                    <a:pt x="165" y="139"/>
                  </a:lnTo>
                  <a:lnTo>
                    <a:pt x="180" y="144"/>
                  </a:lnTo>
                  <a:lnTo>
                    <a:pt x="193" y="148"/>
                  </a:lnTo>
                  <a:lnTo>
                    <a:pt x="207" y="150"/>
                  </a:lnTo>
                  <a:lnTo>
                    <a:pt x="222" y="154"/>
                  </a:lnTo>
                  <a:lnTo>
                    <a:pt x="236" y="156"/>
                  </a:lnTo>
                  <a:lnTo>
                    <a:pt x="251" y="156"/>
                  </a:lnTo>
                  <a:lnTo>
                    <a:pt x="264" y="156"/>
                  </a:lnTo>
                  <a:lnTo>
                    <a:pt x="280" y="156"/>
                  </a:lnTo>
                  <a:lnTo>
                    <a:pt x="293" y="156"/>
                  </a:lnTo>
                  <a:lnTo>
                    <a:pt x="308" y="154"/>
                  </a:lnTo>
                  <a:lnTo>
                    <a:pt x="322" y="150"/>
                  </a:lnTo>
                  <a:lnTo>
                    <a:pt x="337" y="148"/>
                  </a:lnTo>
                  <a:lnTo>
                    <a:pt x="351" y="144"/>
                  </a:lnTo>
                  <a:lnTo>
                    <a:pt x="364" y="139"/>
                  </a:lnTo>
                  <a:lnTo>
                    <a:pt x="378" y="133"/>
                  </a:lnTo>
                  <a:lnTo>
                    <a:pt x="391" y="127"/>
                  </a:lnTo>
                  <a:lnTo>
                    <a:pt x="404" y="119"/>
                  </a:lnTo>
                  <a:lnTo>
                    <a:pt x="418" y="112"/>
                  </a:lnTo>
                  <a:lnTo>
                    <a:pt x="410" y="102"/>
                  </a:lnTo>
                  <a:close/>
                </a:path>
              </a:pathLst>
            </a:custGeom>
            <a:solidFill>
              <a:srgbClr val="000000"/>
            </a:solidFill>
            <a:ln w="9525">
              <a:noFill/>
              <a:round/>
              <a:headEnd/>
              <a:tailEnd/>
            </a:ln>
          </p:spPr>
          <p:txBody>
            <a:bodyPr/>
            <a:lstStyle/>
            <a:p>
              <a:endParaRPr lang="es-CO"/>
            </a:p>
          </p:txBody>
        </p:sp>
        <p:sp>
          <p:nvSpPr>
            <p:cNvPr id="110807" name="Freeform 215"/>
            <p:cNvSpPr>
              <a:spLocks/>
            </p:cNvSpPr>
            <p:nvPr/>
          </p:nvSpPr>
          <p:spPr bwMode="auto">
            <a:xfrm>
              <a:off x="1807" y="3235"/>
              <a:ext cx="20" cy="13"/>
            </a:xfrm>
            <a:custGeom>
              <a:avLst/>
              <a:gdLst/>
              <a:ahLst/>
              <a:cxnLst>
                <a:cxn ang="0">
                  <a:pos x="14" y="13"/>
                </a:cxn>
                <a:cxn ang="0">
                  <a:pos x="10" y="1"/>
                </a:cxn>
                <a:cxn ang="0">
                  <a:pos x="8" y="1"/>
                </a:cxn>
                <a:cxn ang="0">
                  <a:pos x="8" y="3"/>
                </a:cxn>
                <a:cxn ang="0">
                  <a:pos x="6" y="3"/>
                </a:cxn>
                <a:cxn ang="0">
                  <a:pos x="6" y="5"/>
                </a:cxn>
                <a:cxn ang="0">
                  <a:pos x="4" y="5"/>
                </a:cxn>
                <a:cxn ang="0">
                  <a:pos x="4" y="7"/>
                </a:cxn>
                <a:cxn ang="0">
                  <a:pos x="2" y="7"/>
                </a:cxn>
                <a:cxn ang="0">
                  <a:pos x="0" y="9"/>
                </a:cxn>
                <a:cxn ang="0">
                  <a:pos x="8" y="19"/>
                </a:cxn>
                <a:cxn ang="0">
                  <a:pos x="10" y="19"/>
                </a:cxn>
                <a:cxn ang="0">
                  <a:pos x="10" y="17"/>
                </a:cxn>
                <a:cxn ang="0">
                  <a:pos x="12" y="17"/>
                </a:cxn>
                <a:cxn ang="0">
                  <a:pos x="12" y="15"/>
                </a:cxn>
                <a:cxn ang="0">
                  <a:pos x="14" y="15"/>
                </a:cxn>
                <a:cxn ang="0">
                  <a:pos x="16" y="15"/>
                </a:cxn>
                <a:cxn ang="0">
                  <a:pos x="16" y="13"/>
                </a:cxn>
                <a:cxn ang="0">
                  <a:pos x="17" y="13"/>
                </a:cxn>
                <a:cxn ang="0">
                  <a:pos x="17" y="11"/>
                </a:cxn>
                <a:cxn ang="0">
                  <a:pos x="14" y="0"/>
                </a:cxn>
                <a:cxn ang="0">
                  <a:pos x="17" y="11"/>
                </a:cxn>
                <a:cxn ang="0">
                  <a:pos x="29" y="1"/>
                </a:cxn>
                <a:cxn ang="0">
                  <a:pos x="14" y="0"/>
                </a:cxn>
                <a:cxn ang="0">
                  <a:pos x="14" y="13"/>
                </a:cxn>
              </a:cxnLst>
              <a:rect l="0" t="0" r="r" b="b"/>
              <a:pathLst>
                <a:path w="29" h="19">
                  <a:moveTo>
                    <a:pt x="14" y="13"/>
                  </a:moveTo>
                  <a:lnTo>
                    <a:pt x="10" y="1"/>
                  </a:lnTo>
                  <a:lnTo>
                    <a:pt x="8" y="1"/>
                  </a:lnTo>
                  <a:lnTo>
                    <a:pt x="8" y="3"/>
                  </a:lnTo>
                  <a:lnTo>
                    <a:pt x="6" y="3"/>
                  </a:lnTo>
                  <a:lnTo>
                    <a:pt x="6" y="5"/>
                  </a:lnTo>
                  <a:lnTo>
                    <a:pt x="4" y="5"/>
                  </a:lnTo>
                  <a:lnTo>
                    <a:pt x="4" y="7"/>
                  </a:lnTo>
                  <a:lnTo>
                    <a:pt x="2" y="7"/>
                  </a:lnTo>
                  <a:lnTo>
                    <a:pt x="0" y="9"/>
                  </a:lnTo>
                  <a:lnTo>
                    <a:pt x="8" y="19"/>
                  </a:lnTo>
                  <a:lnTo>
                    <a:pt x="10" y="19"/>
                  </a:lnTo>
                  <a:lnTo>
                    <a:pt x="10" y="17"/>
                  </a:lnTo>
                  <a:lnTo>
                    <a:pt x="12" y="17"/>
                  </a:lnTo>
                  <a:lnTo>
                    <a:pt x="12" y="15"/>
                  </a:lnTo>
                  <a:lnTo>
                    <a:pt x="14" y="15"/>
                  </a:lnTo>
                  <a:lnTo>
                    <a:pt x="16" y="15"/>
                  </a:lnTo>
                  <a:lnTo>
                    <a:pt x="16" y="13"/>
                  </a:lnTo>
                  <a:lnTo>
                    <a:pt x="17" y="13"/>
                  </a:lnTo>
                  <a:lnTo>
                    <a:pt x="17" y="11"/>
                  </a:lnTo>
                  <a:lnTo>
                    <a:pt x="14" y="0"/>
                  </a:lnTo>
                  <a:lnTo>
                    <a:pt x="17" y="11"/>
                  </a:lnTo>
                  <a:lnTo>
                    <a:pt x="29" y="1"/>
                  </a:lnTo>
                  <a:lnTo>
                    <a:pt x="14" y="0"/>
                  </a:lnTo>
                  <a:lnTo>
                    <a:pt x="14" y="13"/>
                  </a:lnTo>
                  <a:close/>
                </a:path>
              </a:pathLst>
            </a:custGeom>
            <a:solidFill>
              <a:srgbClr val="000000"/>
            </a:solidFill>
            <a:ln w="9525">
              <a:noFill/>
              <a:round/>
              <a:headEnd/>
              <a:tailEnd/>
            </a:ln>
          </p:spPr>
          <p:txBody>
            <a:bodyPr/>
            <a:lstStyle/>
            <a:p>
              <a:endParaRPr lang="es-CO"/>
            </a:p>
          </p:txBody>
        </p:sp>
        <p:sp>
          <p:nvSpPr>
            <p:cNvPr id="110808" name="Freeform 216"/>
            <p:cNvSpPr>
              <a:spLocks/>
            </p:cNvSpPr>
            <p:nvPr/>
          </p:nvSpPr>
          <p:spPr bwMode="auto">
            <a:xfrm>
              <a:off x="1645" y="3135"/>
              <a:ext cx="172" cy="109"/>
            </a:xfrm>
            <a:custGeom>
              <a:avLst/>
              <a:gdLst/>
              <a:ahLst/>
              <a:cxnLst>
                <a:cxn ang="0">
                  <a:pos x="4" y="15"/>
                </a:cxn>
                <a:cxn ang="0">
                  <a:pos x="17" y="32"/>
                </a:cxn>
                <a:cxn ang="0">
                  <a:pos x="29" y="46"/>
                </a:cxn>
                <a:cxn ang="0">
                  <a:pos x="42" y="61"/>
                </a:cxn>
                <a:cxn ang="0">
                  <a:pos x="56" y="74"/>
                </a:cxn>
                <a:cxn ang="0">
                  <a:pos x="71" y="86"/>
                </a:cxn>
                <a:cxn ang="0">
                  <a:pos x="84" y="97"/>
                </a:cxn>
                <a:cxn ang="0">
                  <a:pos x="102" y="107"/>
                </a:cxn>
                <a:cxn ang="0">
                  <a:pos x="117" y="117"/>
                </a:cxn>
                <a:cxn ang="0">
                  <a:pos x="132" y="126"/>
                </a:cxn>
                <a:cxn ang="0">
                  <a:pos x="150" y="132"/>
                </a:cxn>
                <a:cxn ang="0">
                  <a:pos x="167" y="140"/>
                </a:cxn>
                <a:cxn ang="0">
                  <a:pos x="184" y="143"/>
                </a:cxn>
                <a:cxn ang="0">
                  <a:pos x="201" y="149"/>
                </a:cxn>
                <a:cxn ang="0">
                  <a:pos x="219" y="151"/>
                </a:cxn>
                <a:cxn ang="0">
                  <a:pos x="236" y="155"/>
                </a:cxn>
                <a:cxn ang="0">
                  <a:pos x="246" y="142"/>
                </a:cxn>
                <a:cxn ang="0">
                  <a:pos x="228" y="140"/>
                </a:cxn>
                <a:cxn ang="0">
                  <a:pos x="213" y="138"/>
                </a:cxn>
                <a:cxn ang="0">
                  <a:pos x="196" y="134"/>
                </a:cxn>
                <a:cxn ang="0">
                  <a:pos x="178" y="130"/>
                </a:cxn>
                <a:cxn ang="0">
                  <a:pos x="163" y="124"/>
                </a:cxn>
                <a:cxn ang="0">
                  <a:pos x="146" y="117"/>
                </a:cxn>
                <a:cxn ang="0">
                  <a:pos x="130" y="111"/>
                </a:cxn>
                <a:cxn ang="0">
                  <a:pos x="115" y="101"/>
                </a:cxn>
                <a:cxn ang="0">
                  <a:pos x="100" y="92"/>
                </a:cxn>
                <a:cxn ang="0">
                  <a:pos x="86" y="82"/>
                </a:cxn>
                <a:cxn ang="0">
                  <a:pos x="71" y="71"/>
                </a:cxn>
                <a:cxn ang="0">
                  <a:pos x="58" y="57"/>
                </a:cxn>
                <a:cxn ang="0">
                  <a:pos x="44" y="46"/>
                </a:cxn>
                <a:cxn ang="0">
                  <a:pos x="33" y="30"/>
                </a:cxn>
                <a:cxn ang="0">
                  <a:pos x="21" y="17"/>
                </a:cxn>
                <a:cxn ang="0">
                  <a:pos x="10" y="0"/>
                </a:cxn>
              </a:cxnLst>
              <a:rect l="0" t="0" r="r" b="b"/>
              <a:pathLst>
                <a:path w="246" h="155">
                  <a:moveTo>
                    <a:pt x="0" y="7"/>
                  </a:moveTo>
                  <a:lnTo>
                    <a:pt x="4" y="15"/>
                  </a:lnTo>
                  <a:lnTo>
                    <a:pt x="10" y="24"/>
                  </a:lnTo>
                  <a:lnTo>
                    <a:pt x="17" y="32"/>
                  </a:lnTo>
                  <a:lnTo>
                    <a:pt x="23" y="40"/>
                  </a:lnTo>
                  <a:lnTo>
                    <a:pt x="29" y="46"/>
                  </a:lnTo>
                  <a:lnTo>
                    <a:pt x="36" y="53"/>
                  </a:lnTo>
                  <a:lnTo>
                    <a:pt x="42" y="61"/>
                  </a:lnTo>
                  <a:lnTo>
                    <a:pt x="50" y="67"/>
                  </a:lnTo>
                  <a:lnTo>
                    <a:pt x="56" y="74"/>
                  </a:lnTo>
                  <a:lnTo>
                    <a:pt x="63" y="80"/>
                  </a:lnTo>
                  <a:lnTo>
                    <a:pt x="71" y="86"/>
                  </a:lnTo>
                  <a:lnTo>
                    <a:pt x="79" y="92"/>
                  </a:lnTo>
                  <a:lnTo>
                    <a:pt x="84" y="97"/>
                  </a:lnTo>
                  <a:lnTo>
                    <a:pt x="92" y="103"/>
                  </a:lnTo>
                  <a:lnTo>
                    <a:pt x="102" y="107"/>
                  </a:lnTo>
                  <a:lnTo>
                    <a:pt x="109" y="113"/>
                  </a:lnTo>
                  <a:lnTo>
                    <a:pt x="117" y="117"/>
                  </a:lnTo>
                  <a:lnTo>
                    <a:pt x="125" y="120"/>
                  </a:lnTo>
                  <a:lnTo>
                    <a:pt x="132" y="126"/>
                  </a:lnTo>
                  <a:lnTo>
                    <a:pt x="142" y="130"/>
                  </a:lnTo>
                  <a:lnTo>
                    <a:pt x="150" y="132"/>
                  </a:lnTo>
                  <a:lnTo>
                    <a:pt x="157" y="136"/>
                  </a:lnTo>
                  <a:lnTo>
                    <a:pt x="167" y="140"/>
                  </a:lnTo>
                  <a:lnTo>
                    <a:pt x="175" y="142"/>
                  </a:lnTo>
                  <a:lnTo>
                    <a:pt x="184" y="143"/>
                  </a:lnTo>
                  <a:lnTo>
                    <a:pt x="192" y="147"/>
                  </a:lnTo>
                  <a:lnTo>
                    <a:pt x="201" y="149"/>
                  </a:lnTo>
                  <a:lnTo>
                    <a:pt x="209" y="151"/>
                  </a:lnTo>
                  <a:lnTo>
                    <a:pt x="219" y="151"/>
                  </a:lnTo>
                  <a:lnTo>
                    <a:pt x="228" y="153"/>
                  </a:lnTo>
                  <a:lnTo>
                    <a:pt x="236" y="155"/>
                  </a:lnTo>
                  <a:lnTo>
                    <a:pt x="246" y="155"/>
                  </a:lnTo>
                  <a:lnTo>
                    <a:pt x="246" y="142"/>
                  </a:lnTo>
                  <a:lnTo>
                    <a:pt x="238" y="142"/>
                  </a:lnTo>
                  <a:lnTo>
                    <a:pt x="228" y="140"/>
                  </a:lnTo>
                  <a:lnTo>
                    <a:pt x="221" y="140"/>
                  </a:lnTo>
                  <a:lnTo>
                    <a:pt x="213" y="138"/>
                  </a:lnTo>
                  <a:lnTo>
                    <a:pt x="203" y="136"/>
                  </a:lnTo>
                  <a:lnTo>
                    <a:pt x="196" y="134"/>
                  </a:lnTo>
                  <a:lnTo>
                    <a:pt x="188" y="132"/>
                  </a:lnTo>
                  <a:lnTo>
                    <a:pt x="178" y="130"/>
                  </a:lnTo>
                  <a:lnTo>
                    <a:pt x="171" y="126"/>
                  </a:lnTo>
                  <a:lnTo>
                    <a:pt x="163" y="124"/>
                  </a:lnTo>
                  <a:lnTo>
                    <a:pt x="154" y="120"/>
                  </a:lnTo>
                  <a:lnTo>
                    <a:pt x="146" y="117"/>
                  </a:lnTo>
                  <a:lnTo>
                    <a:pt x="138" y="115"/>
                  </a:lnTo>
                  <a:lnTo>
                    <a:pt x="130" y="111"/>
                  </a:lnTo>
                  <a:lnTo>
                    <a:pt x="123" y="105"/>
                  </a:lnTo>
                  <a:lnTo>
                    <a:pt x="115" y="101"/>
                  </a:lnTo>
                  <a:lnTo>
                    <a:pt x="107" y="97"/>
                  </a:lnTo>
                  <a:lnTo>
                    <a:pt x="100" y="92"/>
                  </a:lnTo>
                  <a:lnTo>
                    <a:pt x="92" y="88"/>
                  </a:lnTo>
                  <a:lnTo>
                    <a:pt x="86" y="82"/>
                  </a:lnTo>
                  <a:lnTo>
                    <a:pt x="79" y="76"/>
                  </a:lnTo>
                  <a:lnTo>
                    <a:pt x="71" y="71"/>
                  </a:lnTo>
                  <a:lnTo>
                    <a:pt x="65" y="65"/>
                  </a:lnTo>
                  <a:lnTo>
                    <a:pt x="58" y="57"/>
                  </a:lnTo>
                  <a:lnTo>
                    <a:pt x="52" y="51"/>
                  </a:lnTo>
                  <a:lnTo>
                    <a:pt x="44" y="46"/>
                  </a:lnTo>
                  <a:lnTo>
                    <a:pt x="38" y="38"/>
                  </a:lnTo>
                  <a:lnTo>
                    <a:pt x="33" y="30"/>
                  </a:lnTo>
                  <a:lnTo>
                    <a:pt x="27" y="24"/>
                  </a:lnTo>
                  <a:lnTo>
                    <a:pt x="21" y="17"/>
                  </a:lnTo>
                  <a:lnTo>
                    <a:pt x="15" y="9"/>
                  </a:lnTo>
                  <a:lnTo>
                    <a:pt x="10" y="0"/>
                  </a:lnTo>
                  <a:lnTo>
                    <a:pt x="0" y="7"/>
                  </a:lnTo>
                  <a:close/>
                </a:path>
              </a:pathLst>
            </a:custGeom>
            <a:solidFill>
              <a:srgbClr val="000000"/>
            </a:solidFill>
            <a:ln w="9525">
              <a:noFill/>
              <a:round/>
              <a:headEnd/>
              <a:tailEnd/>
            </a:ln>
          </p:spPr>
          <p:txBody>
            <a:bodyPr/>
            <a:lstStyle/>
            <a:p>
              <a:endParaRPr lang="es-CO"/>
            </a:p>
          </p:txBody>
        </p:sp>
        <p:sp>
          <p:nvSpPr>
            <p:cNvPr id="110809" name="Freeform 217"/>
            <p:cNvSpPr>
              <a:spLocks/>
            </p:cNvSpPr>
            <p:nvPr/>
          </p:nvSpPr>
          <p:spPr bwMode="auto">
            <a:xfrm>
              <a:off x="1611" y="2853"/>
              <a:ext cx="286" cy="387"/>
            </a:xfrm>
            <a:custGeom>
              <a:avLst/>
              <a:gdLst/>
              <a:ahLst/>
              <a:cxnLst>
                <a:cxn ang="0">
                  <a:pos x="345" y="128"/>
                </a:cxn>
                <a:cxn ang="0">
                  <a:pos x="326" y="105"/>
                </a:cxn>
                <a:cxn ang="0">
                  <a:pos x="307" y="86"/>
                </a:cxn>
                <a:cxn ang="0">
                  <a:pos x="286" y="67"/>
                </a:cxn>
                <a:cxn ang="0">
                  <a:pos x="263" y="51"/>
                </a:cxn>
                <a:cxn ang="0">
                  <a:pos x="240" y="36"/>
                </a:cxn>
                <a:cxn ang="0">
                  <a:pos x="217" y="25"/>
                </a:cxn>
                <a:cxn ang="0">
                  <a:pos x="192" y="15"/>
                </a:cxn>
                <a:cxn ang="0">
                  <a:pos x="167" y="7"/>
                </a:cxn>
                <a:cxn ang="0">
                  <a:pos x="140" y="2"/>
                </a:cxn>
                <a:cxn ang="0">
                  <a:pos x="115" y="0"/>
                </a:cxn>
                <a:cxn ang="0">
                  <a:pos x="83" y="27"/>
                </a:cxn>
                <a:cxn ang="0">
                  <a:pos x="56" y="57"/>
                </a:cxn>
                <a:cxn ang="0">
                  <a:pos x="33" y="94"/>
                </a:cxn>
                <a:cxn ang="0">
                  <a:pos x="17" y="130"/>
                </a:cxn>
                <a:cxn ang="0">
                  <a:pos x="6" y="170"/>
                </a:cxn>
                <a:cxn ang="0">
                  <a:pos x="0" y="213"/>
                </a:cxn>
                <a:cxn ang="0">
                  <a:pos x="0" y="255"/>
                </a:cxn>
                <a:cxn ang="0">
                  <a:pos x="6" y="297"/>
                </a:cxn>
                <a:cxn ang="0">
                  <a:pos x="19" y="339"/>
                </a:cxn>
                <a:cxn ang="0">
                  <a:pos x="37" y="380"/>
                </a:cxn>
                <a:cxn ang="0">
                  <a:pos x="58" y="414"/>
                </a:cxn>
                <a:cxn ang="0">
                  <a:pos x="75" y="437"/>
                </a:cxn>
                <a:cxn ang="0">
                  <a:pos x="94" y="458"/>
                </a:cxn>
                <a:cxn ang="0">
                  <a:pos x="115" y="477"/>
                </a:cxn>
                <a:cxn ang="0">
                  <a:pos x="136" y="495"/>
                </a:cxn>
                <a:cxn ang="0">
                  <a:pos x="159" y="510"/>
                </a:cxn>
                <a:cxn ang="0">
                  <a:pos x="184" y="523"/>
                </a:cxn>
                <a:cxn ang="0">
                  <a:pos x="209" y="533"/>
                </a:cxn>
                <a:cxn ang="0">
                  <a:pos x="234" y="541"/>
                </a:cxn>
                <a:cxn ang="0">
                  <a:pos x="259" y="546"/>
                </a:cxn>
                <a:cxn ang="0">
                  <a:pos x="286" y="550"/>
                </a:cxn>
                <a:cxn ang="0">
                  <a:pos x="317" y="533"/>
                </a:cxn>
                <a:cxn ang="0">
                  <a:pos x="345" y="504"/>
                </a:cxn>
                <a:cxn ang="0">
                  <a:pos x="368" y="470"/>
                </a:cxn>
                <a:cxn ang="0">
                  <a:pos x="388" y="433"/>
                </a:cxn>
                <a:cxn ang="0">
                  <a:pos x="399" y="393"/>
                </a:cxn>
                <a:cxn ang="0">
                  <a:pos x="407" y="353"/>
                </a:cxn>
                <a:cxn ang="0">
                  <a:pos x="409" y="310"/>
                </a:cxn>
                <a:cxn ang="0">
                  <a:pos x="405" y="268"/>
                </a:cxn>
                <a:cxn ang="0">
                  <a:pos x="395" y="226"/>
                </a:cxn>
                <a:cxn ang="0">
                  <a:pos x="378" y="184"/>
                </a:cxn>
                <a:cxn ang="0">
                  <a:pos x="355" y="144"/>
                </a:cxn>
              </a:cxnLst>
              <a:rect l="0" t="0" r="r" b="b"/>
              <a:pathLst>
                <a:path w="409" h="552">
                  <a:moveTo>
                    <a:pt x="355" y="144"/>
                  </a:moveTo>
                  <a:lnTo>
                    <a:pt x="351" y="136"/>
                  </a:lnTo>
                  <a:lnTo>
                    <a:pt x="345" y="128"/>
                  </a:lnTo>
                  <a:lnTo>
                    <a:pt x="340" y="121"/>
                  </a:lnTo>
                  <a:lnTo>
                    <a:pt x="332" y="113"/>
                  </a:lnTo>
                  <a:lnTo>
                    <a:pt x="326" y="105"/>
                  </a:lnTo>
                  <a:lnTo>
                    <a:pt x="320" y="99"/>
                  </a:lnTo>
                  <a:lnTo>
                    <a:pt x="313" y="92"/>
                  </a:lnTo>
                  <a:lnTo>
                    <a:pt x="307" y="86"/>
                  </a:lnTo>
                  <a:lnTo>
                    <a:pt x="299" y="78"/>
                  </a:lnTo>
                  <a:lnTo>
                    <a:pt x="294" y="73"/>
                  </a:lnTo>
                  <a:lnTo>
                    <a:pt x="286" y="67"/>
                  </a:lnTo>
                  <a:lnTo>
                    <a:pt x="278" y="61"/>
                  </a:lnTo>
                  <a:lnTo>
                    <a:pt x="271" y="55"/>
                  </a:lnTo>
                  <a:lnTo>
                    <a:pt x="263" y="51"/>
                  </a:lnTo>
                  <a:lnTo>
                    <a:pt x="255" y="46"/>
                  </a:lnTo>
                  <a:lnTo>
                    <a:pt x="248" y="42"/>
                  </a:lnTo>
                  <a:lnTo>
                    <a:pt x="240" y="36"/>
                  </a:lnTo>
                  <a:lnTo>
                    <a:pt x="232" y="32"/>
                  </a:lnTo>
                  <a:lnTo>
                    <a:pt x="225" y="28"/>
                  </a:lnTo>
                  <a:lnTo>
                    <a:pt x="217" y="25"/>
                  </a:lnTo>
                  <a:lnTo>
                    <a:pt x="209" y="21"/>
                  </a:lnTo>
                  <a:lnTo>
                    <a:pt x="200" y="19"/>
                  </a:lnTo>
                  <a:lnTo>
                    <a:pt x="192" y="15"/>
                  </a:lnTo>
                  <a:lnTo>
                    <a:pt x="184" y="13"/>
                  </a:lnTo>
                  <a:lnTo>
                    <a:pt x="175" y="9"/>
                  </a:lnTo>
                  <a:lnTo>
                    <a:pt x="167" y="7"/>
                  </a:lnTo>
                  <a:lnTo>
                    <a:pt x="157" y="5"/>
                  </a:lnTo>
                  <a:lnTo>
                    <a:pt x="150" y="3"/>
                  </a:lnTo>
                  <a:lnTo>
                    <a:pt x="140" y="2"/>
                  </a:lnTo>
                  <a:lnTo>
                    <a:pt x="132" y="2"/>
                  </a:lnTo>
                  <a:lnTo>
                    <a:pt x="123" y="0"/>
                  </a:lnTo>
                  <a:lnTo>
                    <a:pt x="115" y="0"/>
                  </a:lnTo>
                  <a:lnTo>
                    <a:pt x="104" y="7"/>
                  </a:lnTo>
                  <a:lnTo>
                    <a:pt x="92" y="17"/>
                  </a:lnTo>
                  <a:lnTo>
                    <a:pt x="83" y="27"/>
                  </a:lnTo>
                  <a:lnTo>
                    <a:pt x="73" y="36"/>
                  </a:lnTo>
                  <a:lnTo>
                    <a:pt x="63" y="48"/>
                  </a:lnTo>
                  <a:lnTo>
                    <a:pt x="56" y="57"/>
                  </a:lnTo>
                  <a:lnTo>
                    <a:pt x="46" y="69"/>
                  </a:lnTo>
                  <a:lnTo>
                    <a:pt x="40" y="80"/>
                  </a:lnTo>
                  <a:lnTo>
                    <a:pt x="33" y="94"/>
                  </a:lnTo>
                  <a:lnTo>
                    <a:pt x="27" y="105"/>
                  </a:lnTo>
                  <a:lnTo>
                    <a:pt x="21" y="119"/>
                  </a:lnTo>
                  <a:lnTo>
                    <a:pt x="17" y="130"/>
                  </a:lnTo>
                  <a:lnTo>
                    <a:pt x="12" y="144"/>
                  </a:lnTo>
                  <a:lnTo>
                    <a:pt x="8" y="157"/>
                  </a:lnTo>
                  <a:lnTo>
                    <a:pt x="6" y="170"/>
                  </a:lnTo>
                  <a:lnTo>
                    <a:pt x="4" y="184"/>
                  </a:lnTo>
                  <a:lnTo>
                    <a:pt x="2" y="199"/>
                  </a:lnTo>
                  <a:lnTo>
                    <a:pt x="0" y="213"/>
                  </a:lnTo>
                  <a:lnTo>
                    <a:pt x="0" y="226"/>
                  </a:lnTo>
                  <a:lnTo>
                    <a:pt x="0" y="241"/>
                  </a:lnTo>
                  <a:lnTo>
                    <a:pt x="0" y="255"/>
                  </a:lnTo>
                  <a:lnTo>
                    <a:pt x="2" y="268"/>
                  </a:lnTo>
                  <a:lnTo>
                    <a:pt x="4" y="284"/>
                  </a:lnTo>
                  <a:lnTo>
                    <a:pt x="6" y="297"/>
                  </a:lnTo>
                  <a:lnTo>
                    <a:pt x="10" y="310"/>
                  </a:lnTo>
                  <a:lnTo>
                    <a:pt x="13" y="326"/>
                  </a:lnTo>
                  <a:lnTo>
                    <a:pt x="19" y="339"/>
                  </a:lnTo>
                  <a:lnTo>
                    <a:pt x="25" y="353"/>
                  </a:lnTo>
                  <a:lnTo>
                    <a:pt x="31" y="366"/>
                  </a:lnTo>
                  <a:lnTo>
                    <a:pt x="37" y="380"/>
                  </a:lnTo>
                  <a:lnTo>
                    <a:pt x="44" y="393"/>
                  </a:lnTo>
                  <a:lnTo>
                    <a:pt x="52" y="406"/>
                  </a:lnTo>
                  <a:lnTo>
                    <a:pt x="58" y="414"/>
                  </a:lnTo>
                  <a:lnTo>
                    <a:pt x="63" y="424"/>
                  </a:lnTo>
                  <a:lnTo>
                    <a:pt x="69" y="431"/>
                  </a:lnTo>
                  <a:lnTo>
                    <a:pt x="75" y="437"/>
                  </a:lnTo>
                  <a:lnTo>
                    <a:pt x="83" y="445"/>
                  </a:lnTo>
                  <a:lnTo>
                    <a:pt x="88" y="452"/>
                  </a:lnTo>
                  <a:lnTo>
                    <a:pt x="94" y="458"/>
                  </a:lnTo>
                  <a:lnTo>
                    <a:pt x="102" y="466"/>
                  </a:lnTo>
                  <a:lnTo>
                    <a:pt x="107" y="472"/>
                  </a:lnTo>
                  <a:lnTo>
                    <a:pt x="115" y="477"/>
                  </a:lnTo>
                  <a:lnTo>
                    <a:pt x="123" y="483"/>
                  </a:lnTo>
                  <a:lnTo>
                    <a:pt x="131" y="489"/>
                  </a:lnTo>
                  <a:lnTo>
                    <a:pt x="136" y="495"/>
                  </a:lnTo>
                  <a:lnTo>
                    <a:pt x="144" y="500"/>
                  </a:lnTo>
                  <a:lnTo>
                    <a:pt x="152" y="504"/>
                  </a:lnTo>
                  <a:lnTo>
                    <a:pt x="159" y="510"/>
                  </a:lnTo>
                  <a:lnTo>
                    <a:pt x="167" y="514"/>
                  </a:lnTo>
                  <a:lnTo>
                    <a:pt x="177" y="518"/>
                  </a:lnTo>
                  <a:lnTo>
                    <a:pt x="184" y="523"/>
                  </a:lnTo>
                  <a:lnTo>
                    <a:pt x="192" y="525"/>
                  </a:lnTo>
                  <a:lnTo>
                    <a:pt x="200" y="529"/>
                  </a:lnTo>
                  <a:lnTo>
                    <a:pt x="209" y="533"/>
                  </a:lnTo>
                  <a:lnTo>
                    <a:pt x="217" y="537"/>
                  </a:lnTo>
                  <a:lnTo>
                    <a:pt x="225" y="539"/>
                  </a:lnTo>
                  <a:lnTo>
                    <a:pt x="234" y="541"/>
                  </a:lnTo>
                  <a:lnTo>
                    <a:pt x="242" y="543"/>
                  </a:lnTo>
                  <a:lnTo>
                    <a:pt x="251" y="545"/>
                  </a:lnTo>
                  <a:lnTo>
                    <a:pt x="259" y="546"/>
                  </a:lnTo>
                  <a:lnTo>
                    <a:pt x="269" y="548"/>
                  </a:lnTo>
                  <a:lnTo>
                    <a:pt x="276" y="550"/>
                  </a:lnTo>
                  <a:lnTo>
                    <a:pt x="286" y="550"/>
                  </a:lnTo>
                  <a:lnTo>
                    <a:pt x="294" y="552"/>
                  </a:lnTo>
                  <a:lnTo>
                    <a:pt x="305" y="543"/>
                  </a:lnTo>
                  <a:lnTo>
                    <a:pt x="317" y="533"/>
                  </a:lnTo>
                  <a:lnTo>
                    <a:pt x="326" y="523"/>
                  </a:lnTo>
                  <a:lnTo>
                    <a:pt x="336" y="514"/>
                  </a:lnTo>
                  <a:lnTo>
                    <a:pt x="345" y="504"/>
                  </a:lnTo>
                  <a:lnTo>
                    <a:pt x="353" y="493"/>
                  </a:lnTo>
                  <a:lnTo>
                    <a:pt x="361" y="481"/>
                  </a:lnTo>
                  <a:lnTo>
                    <a:pt x="368" y="470"/>
                  </a:lnTo>
                  <a:lnTo>
                    <a:pt x="374" y="458"/>
                  </a:lnTo>
                  <a:lnTo>
                    <a:pt x="382" y="445"/>
                  </a:lnTo>
                  <a:lnTo>
                    <a:pt x="388" y="433"/>
                  </a:lnTo>
                  <a:lnTo>
                    <a:pt x="391" y="420"/>
                  </a:lnTo>
                  <a:lnTo>
                    <a:pt x="395" y="406"/>
                  </a:lnTo>
                  <a:lnTo>
                    <a:pt x="399" y="393"/>
                  </a:lnTo>
                  <a:lnTo>
                    <a:pt x="403" y="380"/>
                  </a:lnTo>
                  <a:lnTo>
                    <a:pt x="405" y="366"/>
                  </a:lnTo>
                  <a:lnTo>
                    <a:pt x="407" y="353"/>
                  </a:lnTo>
                  <a:lnTo>
                    <a:pt x="409" y="339"/>
                  </a:lnTo>
                  <a:lnTo>
                    <a:pt x="409" y="324"/>
                  </a:lnTo>
                  <a:lnTo>
                    <a:pt x="409" y="310"/>
                  </a:lnTo>
                  <a:lnTo>
                    <a:pt x="409" y="297"/>
                  </a:lnTo>
                  <a:lnTo>
                    <a:pt x="407" y="282"/>
                  </a:lnTo>
                  <a:lnTo>
                    <a:pt x="405" y="268"/>
                  </a:lnTo>
                  <a:lnTo>
                    <a:pt x="401" y="255"/>
                  </a:lnTo>
                  <a:lnTo>
                    <a:pt x="399" y="239"/>
                  </a:lnTo>
                  <a:lnTo>
                    <a:pt x="395" y="226"/>
                  </a:lnTo>
                  <a:lnTo>
                    <a:pt x="390" y="213"/>
                  </a:lnTo>
                  <a:lnTo>
                    <a:pt x="384" y="197"/>
                  </a:lnTo>
                  <a:lnTo>
                    <a:pt x="378" y="184"/>
                  </a:lnTo>
                  <a:lnTo>
                    <a:pt x="372" y="170"/>
                  </a:lnTo>
                  <a:lnTo>
                    <a:pt x="365" y="157"/>
                  </a:lnTo>
                  <a:lnTo>
                    <a:pt x="355" y="144"/>
                  </a:lnTo>
                  <a:close/>
                </a:path>
              </a:pathLst>
            </a:custGeom>
            <a:solidFill>
              <a:srgbClr val="404040"/>
            </a:solidFill>
            <a:ln w="9525">
              <a:noFill/>
              <a:round/>
              <a:headEnd/>
              <a:tailEnd/>
            </a:ln>
          </p:spPr>
          <p:txBody>
            <a:bodyPr/>
            <a:lstStyle/>
            <a:p>
              <a:endParaRPr lang="es-CO"/>
            </a:p>
          </p:txBody>
        </p:sp>
        <p:sp>
          <p:nvSpPr>
            <p:cNvPr id="110810" name="Freeform 218"/>
            <p:cNvSpPr>
              <a:spLocks/>
            </p:cNvSpPr>
            <p:nvPr/>
          </p:nvSpPr>
          <p:spPr bwMode="auto">
            <a:xfrm>
              <a:off x="1689" y="2848"/>
              <a:ext cx="175" cy="108"/>
            </a:xfrm>
            <a:custGeom>
              <a:avLst/>
              <a:gdLst/>
              <a:ahLst/>
              <a:cxnLst>
                <a:cxn ang="0">
                  <a:pos x="2" y="13"/>
                </a:cxn>
                <a:cxn ang="0">
                  <a:pos x="20" y="15"/>
                </a:cxn>
                <a:cxn ang="0">
                  <a:pos x="37" y="17"/>
                </a:cxn>
                <a:cxn ang="0">
                  <a:pos x="54" y="21"/>
                </a:cxn>
                <a:cxn ang="0">
                  <a:pos x="71" y="27"/>
                </a:cxn>
                <a:cxn ang="0">
                  <a:pos x="87" y="33"/>
                </a:cxn>
                <a:cxn ang="0">
                  <a:pos x="102" y="38"/>
                </a:cxn>
                <a:cxn ang="0">
                  <a:pos x="119" y="46"/>
                </a:cxn>
                <a:cxn ang="0">
                  <a:pos x="135" y="56"/>
                </a:cxn>
                <a:cxn ang="0">
                  <a:pos x="150" y="63"/>
                </a:cxn>
                <a:cxn ang="0">
                  <a:pos x="163" y="75"/>
                </a:cxn>
                <a:cxn ang="0">
                  <a:pos x="179" y="86"/>
                </a:cxn>
                <a:cxn ang="0">
                  <a:pos x="192" y="98"/>
                </a:cxn>
                <a:cxn ang="0">
                  <a:pos x="204" y="111"/>
                </a:cxn>
                <a:cxn ang="0">
                  <a:pos x="217" y="125"/>
                </a:cxn>
                <a:cxn ang="0">
                  <a:pos x="229" y="140"/>
                </a:cxn>
                <a:cxn ang="0">
                  <a:pos x="240" y="155"/>
                </a:cxn>
                <a:cxn ang="0">
                  <a:pos x="244" y="140"/>
                </a:cxn>
                <a:cxn ang="0">
                  <a:pos x="232" y="125"/>
                </a:cxn>
                <a:cxn ang="0">
                  <a:pos x="221" y="109"/>
                </a:cxn>
                <a:cxn ang="0">
                  <a:pos x="208" y="96"/>
                </a:cxn>
                <a:cxn ang="0">
                  <a:pos x="194" y="82"/>
                </a:cxn>
                <a:cxn ang="0">
                  <a:pos x="179" y="71"/>
                </a:cxn>
                <a:cxn ang="0">
                  <a:pos x="163" y="59"/>
                </a:cxn>
                <a:cxn ang="0">
                  <a:pos x="148" y="48"/>
                </a:cxn>
                <a:cxn ang="0">
                  <a:pos x="133" y="38"/>
                </a:cxn>
                <a:cxn ang="0">
                  <a:pos x="115" y="31"/>
                </a:cxn>
                <a:cxn ang="0">
                  <a:pos x="100" y="23"/>
                </a:cxn>
                <a:cxn ang="0">
                  <a:pos x="83" y="17"/>
                </a:cxn>
                <a:cxn ang="0">
                  <a:pos x="66" y="11"/>
                </a:cxn>
                <a:cxn ang="0">
                  <a:pos x="48" y="8"/>
                </a:cxn>
                <a:cxn ang="0">
                  <a:pos x="31" y="4"/>
                </a:cxn>
                <a:cxn ang="0">
                  <a:pos x="14" y="2"/>
                </a:cxn>
                <a:cxn ang="0">
                  <a:pos x="0" y="2"/>
                </a:cxn>
                <a:cxn ang="0">
                  <a:pos x="2" y="0"/>
                </a:cxn>
                <a:cxn ang="0">
                  <a:pos x="8" y="11"/>
                </a:cxn>
              </a:cxnLst>
              <a:rect l="0" t="0" r="r" b="b"/>
              <a:pathLst>
                <a:path w="250" h="155">
                  <a:moveTo>
                    <a:pt x="8" y="11"/>
                  </a:moveTo>
                  <a:lnTo>
                    <a:pt x="2" y="13"/>
                  </a:lnTo>
                  <a:lnTo>
                    <a:pt x="12" y="13"/>
                  </a:lnTo>
                  <a:lnTo>
                    <a:pt x="20" y="15"/>
                  </a:lnTo>
                  <a:lnTo>
                    <a:pt x="29" y="17"/>
                  </a:lnTo>
                  <a:lnTo>
                    <a:pt x="37" y="17"/>
                  </a:lnTo>
                  <a:lnTo>
                    <a:pt x="46" y="19"/>
                  </a:lnTo>
                  <a:lnTo>
                    <a:pt x="54" y="21"/>
                  </a:lnTo>
                  <a:lnTo>
                    <a:pt x="62" y="23"/>
                  </a:lnTo>
                  <a:lnTo>
                    <a:pt x="71" y="27"/>
                  </a:lnTo>
                  <a:lnTo>
                    <a:pt x="79" y="29"/>
                  </a:lnTo>
                  <a:lnTo>
                    <a:pt x="87" y="33"/>
                  </a:lnTo>
                  <a:lnTo>
                    <a:pt x="94" y="35"/>
                  </a:lnTo>
                  <a:lnTo>
                    <a:pt x="102" y="38"/>
                  </a:lnTo>
                  <a:lnTo>
                    <a:pt x="112" y="42"/>
                  </a:lnTo>
                  <a:lnTo>
                    <a:pt x="119" y="46"/>
                  </a:lnTo>
                  <a:lnTo>
                    <a:pt x="127" y="50"/>
                  </a:lnTo>
                  <a:lnTo>
                    <a:pt x="135" y="56"/>
                  </a:lnTo>
                  <a:lnTo>
                    <a:pt x="142" y="59"/>
                  </a:lnTo>
                  <a:lnTo>
                    <a:pt x="150" y="63"/>
                  </a:lnTo>
                  <a:lnTo>
                    <a:pt x="156" y="69"/>
                  </a:lnTo>
                  <a:lnTo>
                    <a:pt x="163" y="75"/>
                  </a:lnTo>
                  <a:lnTo>
                    <a:pt x="171" y="81"/>
                  </a:lnTo>
                  <a:lnTo>
                    <a:pt x="179" y="86"/>
                  </a:lnTo>
                  <a:lnTo>
                    <a:pt x="185" y="92"/>
                  </a:lnTo>
                  <a:lnTo>
                    <a:pt x="192" y="98"/>
                  </a:lnTo>
                  <a:lnTo>
                    <a:pt x="198" y="106"/>
                  </a:lnTo>
                  <a:lnTo>
                    <a:pt x="204" y="111"/>
                  </a:lnTo>
                  <a:lnTo>
                    <a:pt x="211" y="119"/>
                  </a:lnTo>
                  <a:lnTo>
                    <a:pt x="217" y="125"/>
                  </a:lnTo>
                  <a:lnTo>
                    <a:pt x="223" y="132"/>
                  </a:lnTo>
                  <a:lnTo>
                    <a:pt x="229" y="140"/>
                  </a:lnTo>
                  <a:lnTo>
                    <a:pt x="234" y="148"/>
                  </a:lnTo>
                  <a:lnTo>
                    <a:pt x="240" y="155"/>
                  </a:lnTo>
                  <a:lnTo>
                    <a:pt x="250" y="150"/>
                  </a:lnTo>
                  <a:lnTo>
                    <a:pt x="244" y="140"/>
                  </a:lnTo>
                  <a:lnTo>
                    <a:pt x="238" y="132"/>
                  </a:lnTo>
                  <a:lnTo>
                    <a:pt x="232" y="125"/>
                  </a:lnTo>
                  <a:lnTo>
                    <a:pt x="227" y="117"/>
                  </a:lnTo>
                  <a:lnTo>
                    <a:pt x="221" y="109"/>
                  </a:lnTo>
                  <a:lnTo>
                    <a:pt x="213" y="102"/>
                  </a:lnTo>
                  <a:lnTo>
                    <a:pt x="208" y="96"/>
                  </a:lnTo>
                  <a:lnTo>
                    <a:pt x="200" y="88"/>
                  </a:lnTo>
                  <a:lnTo>
                    <a:pt x="194" y="82"/>
                  </a:lnTo>
                  <a:lnTo>
                    <a:pt x="186" y="77"/>
                  </a:lnTo>
                  <a:lnTo>
                    <a:pt x="179" y="71"/>
                  </a:lnTo>
                  <a:lnTo>
                    <a:pt x="171" y="65"/>
                  </a:lnTo>
                  <a:lnTo>
                    <a:pt x="163" y="59"/>
                  </a:lnTo>
                  <a:lnTo>
                    <a:pt x="156" y="54"/>
                  </a:lnTo>
                  <a:lnTo>
                    <a:pt x="148" y="48"/>
                  </a:lnTo>
                  <a:lnTo>
                    <a:pt x="140" y="44"/>
                  </a:lnTo>
                  <a:lnTo>
                    <a:pt x="133" y="38"/>
                  </a:lnTo>
                  <a:lnTo>
                    <a:pt x="125" y="35"/>
                  </a:lnTo>
                  <a:lnTo>
                    <a:pt x="115" y="31"/>
                  </a:lnTo>
                  <a:lnTo>
                    <a:pt x="108" y="27"/>
                  </a:lnTo>
                  <a:lnTo>
                    <a:pt x="100" y="23"/>
                  </a:lnTo>
                  <a:lnTo>
                    <a:pt x="91" y="19"/>
                  </a:lnTo>
                  <a:lnTo>
                    <a:pt x="83" y="17"/>
                  </a:lnTo>
                  <a:lnTo>
                    <a:pt x="75" y="13"/>
                  </a:lnTo>
                  <a:lnTo>
                    <a:pt x="66" y="11"/>
                  </a:lnTo>
                  <a:lnTo>
                    <a:pt x="56" y="10"/>
                  </a:lnTo>
                  <a:lnTo>
                    <a:pt x="48" y="8"/>
                  </a:lnTo>
                  <a:lnTo>
                    <a:pt x="39" y="6"/>
                  </a:lnTo>
                  <a:lnTo>
                    <a:pt x="31" y="4"/>
                  </a:lnTo>
                  <a:lnTo>
                    <a:pt x="21" y="2"/>
                  </a:lnTo>
                  <a:lnTo>
                    <a:pt x="14" y="2"/>
                  </a:lnTo>
                  <a:lnTo>
                    <a:pt x="4" y="0"/>
                  </a:lnTo>
                  <a:lnTo>
                    <a:pt x="0" y="2"/>
                  </a:lnTo>
                  <a:lnTo>
                    <a:pt x="4" y="0"/>
                  </a:lnTo>
                  <a:lnTo>
                    <a:pt x="2" y="0"/>
                  </a:lnTo>
                  <a:lnTo>
                    <a:pt x="0" y="2"/>
                  </a:lnTo>
                  <a:lnTo>
                    <a:pt x="8" y="11"/>
                  </a:lnTo>
                  <a:close/>
                </a:path>
              </a:pathLst>
            </a:custGeom>
            <a:solidFill>
              <a:srgbClr val="000000"/>
            </a:solidFill>
            <a:ln w="9525">
              <a:noFill/>
              <a:round/>
              <a:headEnd/>
              <a:tailEnd/>
            </a:ln>
          </p:spPr>
          <p:txBody>
            <a:bodyPr/>
            <a:lstStyle/>
            <a:p>
              <a:endParaRPr lang="es-CO"/>
            </a:p>
          </p:txBody>
        </p:sp>
        <p:sp>
          <p:nvSpPr>
            <p:cNvPr id="110811" name="Freeform 219"/>
            <p:cNvSpPr>
              <a:spLocks/>
            </p:cNvSpPr>
            <p:nvPr/>
          </p:nvSpPr>
          <p:spPr bwMode="auto">
            <a:xfrm>
              <a:off x="1606" y="2849"/>
              <a:ext cx="88" cy="291"/>
            </a:xfrm>
            <a:custGeom>
              <a:avLst/>
              <a:gdLst/>
              <a:ahLst/>
              <a:cxnLst>
                <a:cxn ang="0">
                  <a:pos x="58" y="397"/>
                </a:cxn>
                <a:cxn ang="0">
                  <a:pos x="45" y="370"/>
                </a:cxn>
                <a:cxn ang="0">
                  <a:pos x="33" y="343"/>
                </a:cxn>
                <a:cxn ang="0">
                  <a:pos x="23" y="316"/>
                </a:cxn>
                <a:cxn ang="0">
                  <a:pos x="18" y="288"/>
                </a:cxn>
                <a:cxn ang="0">
                  <a:pos x="14" y="261"/>
                </a:cxn>
                <a:cxn ang="0">
                  <a:pos x="14" y="232"/>
                </a:cxn>
                <a:cxn ang="0">
                  <a:pos x="16" y="205"/>
                </a:cxn>
                <a:cxn ang="0">
                  <a:pos x="20" y="178"/>
                </a:cxn>
                <a:cxn ang="0">
                  <a:pos x="25" y="151"/>
                </a:cxn>
                <a:cxn ang="0">
                  <a:pos x="35" y="127"/>
                </a:cxn>
                <a:cxn ang="0">
                  <a:pos x="46" y="102"/>
                </a:cxn>
                <a:cxn ang="0">
                  <a:pos x="60" y="79"/>
                </a:cxn>
                <a:cxn ang="0">
                  <a:pos x="77" y="57"/>
                </a:cxn>
                <a:cxn ang="0">
                  <a:pos x="94" y="36"/>
                </a:cxn>
                <a:cxn ang="0">
                  <a:pos x="115" y="19"/>
                </a:cxn>
                <a:cxn ang="0">
                  <a:pos x="119" y="0"/>
                </a:cxn>
                <a:cxn ang="0">
                  <a:pos x="96" y="19"/>
                </a:cxn>
                <a:cxn ang="0">
                  <a:pos x="75" y="38"/>
                </a:cxn>
                <a:cxn ang="0">
                  <a:pos x="58" y="59"/>
                </a:cxn>
                <a:cxn ang="0">
                  <a:pos x="43" y="84"/>
                </a:cxn>
                <a:cxn ang="0">
                  <a:pos x="29" y="109"/>
                </a:cxn>
                <a:cxn ang="0">
                  <a:pos x="18" y="134"/>
                </a:cxn>
                <a:cxn ang="0">
                  <a:pos x="10" y="161"/>
                </a:cxn>
                <a:cxn ang="0">
                  <a:pos x="4" y="190"/>
                </a:cxn>
                <a:cxn ang="0">
                  <a:pos x="2" y="219"/>
                </a:cxn>
                <a:cxn ang="0">
                  <a:pos x="0" y="247"/>
                </a:cxn>
                <a:cxn ang="0">
                  <a:pos x="4" y="276"/>
                </a:cxn>
                <a:cxn ang="0">
                  <a:pos x="8" y="305"/>
                </a:cxn>
                <a:cxn ang="0">
                  <a:pos x="16" y="334"/>
                </a:cxn>
                <a:cxn ang="0">
                  <a:pos x="25" y="363"/>
                </a:cxn>
                <a:cxn ang="0">
                  <a:pos x="39" y="389"/>
                </a:cxn>
                <a:cxn ang="0">
                  <a:pos x="56" y="416"/>
                </a:cxn>
              </a:cxnLst>
              <a:rect l="0" t="0" r="r" b="b"/>
              <a:pathLst>
                <a:path w="127" h="416">
                  <a:moveTo>
                    <a:pt x="66" y="409"/>
                  </a:moveTo>
                  <a:lnTo>
                    <a:pt x="58" y="397"/>
                  </a:lnTo>
                  <a:lnTo>
                    <a:pt x="50" y="384"/>
                  </a:lnTo>
                  <a:lnTo>
                    <a:pt x="45" y="370"/>
                  </a:lnTo>
                  <a:lnTo>
                    <a:pt x="39" y="357"/>
                  </a:lnTo>
                  <a:lnTo>
                    <a:pt x="33" y="343"/>
                  </a:lnTo>
                  <a:lnTo>
                    <a:pt x="27" y="330"/>
                  </a:lnTo>
                  <a:lnTo>
                    <a:pt x="23" y="316"/>
                  </a:lnTo>
                  <a:lnTo>
                    <a:pt x="21" y="301"/>
                  </a:lnTo>
                  <a:lnTo>
                    <a:pt x="18" y="288"/>
                  </a:lnTo>
                  <a:lnTo>
                    <a:pt x="16" y="274"/>
                  </a:lnTo>
                  <a:lnTo>
                    <a:pt x="14" y="261"/>
                  </a:lnTo>
                  <a:lnTo>
                    <a:pt x="14" y="245"/>
                  </a:lnTo>
                  <a:lnTo>
                    <a:pt x="14" y="232"/>
                  </a:lnTo>
                  <a:lnTo>
                    <a:pt x="14" y="219"/>
                  </a:lnTo>
                  <a:lnTo>
                    <a:pt x="16" y="205"/>
                  </a:lnTo>
                  <a:lnTo>
                    <a:pt x="18" y="192"/>
                  </a:lnTo>
                  <a:lnTo>
                    <a:pt x="20" y="178"/>
                  </a:lnTo>
                  <a:lnTo>
                    <a:pt x="23" y="165"/>
                  </a:lnTo>
                  <a:lnTo>
                    <a:pt x="25" y="151"/>
                  </a:lnTo>
                  <a:lnTo>
                    <a:pt x="31" y="138"/>
                  </a:lnTo>
                  <a:lnTo>
                    <a:pt x="35" y="127"/>
                  </a:lnTo>
                  <a:lnTo>
                    <a:pt x="41" y="113"/>
                  </a:lnTo>
                  <a:lnTo>
                    <a:pt x="46" y="102"/>
                  </a:lnTo>
                  <a:lnTo>
                    <a:pt x="54" y="90"/>
                  </a:lnTo>
                  <a:lnTo>
                    <a:pt x="60" y="79"/>
                  </a:lnTo>
                  <a:lnTo>
                    <a:pt x="68" y="67"/>
                  </a:lnTo>
                  <a:lnTo>
                    <a:pt x="77" y="57"/>
                  </a:lnTo>
                  <a:lnTo>
                    <a:pt x="85" y="46"/>
                  </a:lnTo>
                  <a:lnTo>
                    <a:pt x="94" y="36"/>
                  </a:lnTo>
                  <a:lnTo>
                    <a:pt x="104" y="27"/>
                  </a:lnTo>
                  <a:lnTo>
                    <a:pt x="115" y="19"/>
                  </a:lnTo>
                  <a:lnTo>
                    <a:pt x="127" y="9"/>
                  </a:lnTo>
                  <a:lnTo>
                    <a:pt x="119" y="0"/>
                  </a:lnTo>
                  <a:lnTo>
                    <a:pt x="108" y="9"/>
                  </a:lnTo>
                  <a:lnTo>
                    <a:pt x="96" y="19"/>
                  </a:lnTo>
                  <a:lnTo>
                    <a:pt x="85" y="29"/>
                  </a:lnTo>
                  <a:lnTo>
                    <a:pt x="75" y="38"/>
                  </a:lnTo>
                  <a:lnTo>
                    <a:pt x="66" y="50"/>
                  </a:lnTo>
                  <a:lnTo>
                    <a:pt x="58" y="59"/>
                  </a:lnTo>
                  <a:lnTo>
                    <a:pt x="50" y="73"/>
                  </a:lnTo>
                  <a:lnTo>
                    <a:pt x="43" y="84"/>
                  </a:lnTo>
                  <a:lnTo>
                    <a:pt x="35" y="96"/>
                  </a:lnTo>
                  <a:lnTo>
                    <a:pt x="29" y="109"/>
                  </a:lnTo>
                  <a:lnTo>
                    <a:pt x="23" y="121"/>
                  </a:lnTo>
                  <a:lnTo>
                    <a:pt x="18" y="134"/>
                  </a:lnTo>
                  <a:lnTo>
                    <a:pt x="14" y="148"/>
                  </a:lnTo>
                  <a:lnTo>
                    <a:pt x="10" y="161"/>
                  </a:lnTo>
                  <a:lnTo>
                    <a:pt x="8" y="176"/>
                  </a:lnTo>
                  <a:lnTo>
                    <a:pt x="4" y="190"/>
                  </a:lnTo>
                  <a:lnTo>
                    <a:pt x="2" y="203"/>
                  </a:lnTo>
                  <a:lnTo>
                    <a:pt x="2" y="219"/>
                  </a:lnTo>
                  <a:lnTo>
                    <a:pt x="0" y="232"/>
                  </a:lnTo>
                  <a:lnTo>
                    <a:pt x="0" y="247"/>
                  </a:lnTo>
                  <a:lnTo>
                    <a:pt x="2" y="261"/>
                  </a:lnTo>
                  <a:lnTo>
                    <a:pt x="4" y="276"/>
                  </a:lnTo>
                  <a:lnTo>
                    <a:pt x="6" y="290"/>
                  </a:lnTo>
                  <a:lnTo>
                    <a:pt x="8" y="305"/>
                  </a:lnTo>
                  <a:lnTo>
                    <a:pt x="12" y="318"/>
                  </a:lnTo>
                  <a:lnTo>
                    <a:pt x="16" y="334"/>
                  </a:lnTo>
                  <a:lnTo>
                    <a:pt x="21" y="347"/>
                  </a:lnTo>
                  <a:lnTo>
                    <a:pt x="25" y="363"/>
                  </a:lnTo>
                  <a:lnTo>
                    <a:pt x="33" y="376"/>
                  </a:lnTo>
                  <a:lnTo>
                    <a:pt x="39" y="389"/>
                  </a:lnTo>
                  <a:lnTo>
                    <a:pt x="46" y="403"/>
                  </a:lnTo>
                  <a:lnTo>
                    <a:pt x="56" y="416"/>
                  </a:lnTo>
                  <a:lnTo>
                    <a:pt x="66" y="409"/>
                  </a:lnTo>
                  <a:close/>
                </a:path>
              </a:pathLst>
            </a:custGeom>
            <a:solidFill>
              <a:srgbClr val="000000"/>
            </a:solidFill>
            <a:ln w="9525">
              <a:noFill/>
              <a:round/>
              <a:headEnd/>
              <a:tailEnd/>
            </a:ln>
          </p:spPr>
          <p:txBody>
            <a:bodyPr/>
            <a:lstStyle/>
            <a:p>
              <a:endParaRPr lang="es-CO"/>
            </a:p>
          </p:txBody>
        </p:sp>
        <p:sp>
          <p:nvSpPr>
            <p:cNvPr id="110812" name="Freeform 220"/>
            <p:cNvSpPr>
              <a:spLocks/>
            </p:cNvSpPr>
            <p:nvPr/>
          </p:nvSpPr>
          <p:spPr bwMode="auto">
            <a:xfrm>
              <a:off x="1645" y="3135"/>
              <a:ext cx="174" cy="109"/>
            </a:xfrm>
            <a:custGeom>
              <a:avLst/>
              <a:gdLst/>
              <a:ahLst/>
              <a:cxnLst>
                <a:cxn ang="0">
                  <a:pos x="246" y="142"/>
                </a:cxn>
                <a:cxn ang="0">
                  <a:pos x="228" y="140"/>
                </a:cxn>
                <a:cxn ang="0">
                  <a:pos x="213" y="138"/>
                </a:cxn>
                <a:cxn ang="0">
                  <a:pos x="196" y="134"/>
                </a:cxn>
                <a:cxn ang="0">
                  <a:pos x="178" y="130"/>
                </a:cxn>
                <a:cxn ang="0">
                  <a:pos x="163" y="124"/>
                </a:cxn>
                <a:cxn ang="0">
                  <a:pos x="146" y="117"/>
                </a:cxn>
                <a:cxn ang="0">
                  <a:pos x="130" y="111"/>
                </a:cxn>
                <a:cxn ang="0">
                  <a:pos x="115" y="101"/>
                </a:cxn>
                <a:cxn ang="0">
                  <a:pos x="100" y="92"/>
                </a:cxn>
                <a:cxn ang="0">
                  <a:pos x="86" y="82"/>
                </a:cxn>
                <a:cxn ang="0">
                  <a:pos x="71" y="71"/>
                </a:cxn>
                <a:cxn ang="0">
                  <a:pos x="58" y="57"/>
                </a:cxn>
                <a:cxn ang="0">
                  <a:pos x="44" y="46"/>
                </a:cxn>
                <a:cxn ang="0">
                  <a:pos x="33" y="30"/>
                </a:cxn>
                <a:cxn ang="0">
                  <a:pos x="21" y="17"/>
                </a:cxn>
                <a:cxn ang="0">
                  <a:pos x="10" y="0"/>
                </a:cxn>
                <a:cxn ang="0">
                  <a:pos x="4" y="15"/>
                </a:cxn>
                <a:cxn ang="0">
                  <a:pos x="17" y="32"/>
                </a:cxn>
                <a:cxn ang="0">
                  <a:pos x="29" y="46"/>
                </a:cxn>
                <a:cxn ang="0">
                  <a:pos x="42" y="61"/>
                </a:cxn>
                <a:cxn ang="0">
                  <a:pos x="56" y="74"/>
                </a:cxn>
                <a:cxn ang="0">
                  <a:pos x="71" y="86"/>
                </a:cxn>
                <a:cxn ang="0">
                  <a:pos x="84" y="97"/>
                </a:cxn>
                <a:cxn ang="0">
                  <a:pos x="102" y="107"/>
                </a:cxn>
                <a:cxn ang="0">
                  <a:pos x="117" y="117"/>
                </a:cxn>
                <a:cxn ang="0">
                  <a:pos x="132" y="126"/>
                </a:cxn>
                <a:cxn ang="0">
                  <a:pos x="150" y="132"/>
                </a:cxn>
                <a:cxn ang="0">
                  <a:pos x="167" y="140"/>
                </a:cxn>
                <a:cxn ang="0">
                  <a:pos x="184" y="143"/>
                </a:cxn>
                <a:cxn ang="0">
                  <a:pos x="201" y="149"/>
                </a:cxn>
                <a:cxn ang="0">
                  <a:pos x="219" y="151"/>
                </a:cxn>
                <a:cxn ang="0">
                  <a:pos x="236" y="155"/>
                </a:cxn>
                <a:cxn ang="0">
                  <a:pos x="249" y="153"/>
                </a:cxn>
                <a:cxn ang="0">
                  <a:pos x="248" y="155"/>
                </a:cxn>
                <a:cxn ang="0">
                  <a:pos x="242" y="143"/>
                </a:cxn>
              </a:cxnLst>
              <a:rect l="0" t="0" r="r" b="b"/>
              <a:pathLst>
                <a:path w="249" h="155">
                  <a:moveTo>
                    <a:pt x="242" y="143"/>
                  </a:moveTo>
                  <a:lnTo>
                    <a:pt x="246" y="142"/>
                  </a:lnTo>
                  <a:lnTo>
                    <a:pt x="238" y="142"/>
                  </a:lnTo>
                  <a:lnTo>
                    <a:pt x="228" y="140"/>
                  </a:lnTo>
                  <a:lnTo>
                    <a:pt x="221" y="140"/>
                  </a:lnTo>
                  <a:lnTo>
                    <a:pt x="213" y="138"/>
                  </a:lnTo>
                  <a:lnTo>
                    <a:pt x="203" y="136"/>
                  </a:lnTo>
                  <a:lnTo>
                    <a:pt x="196" y="134"/>
                  </a:lnTo>
                  <a:lnTo>
                    <a:pt x="188" y="132"/>
                  </a:lnTo>
                  <a:lnTo>
                    <a:pt x="178" y="130"/>
                  </a:lnTo>
                  <a:lnTo>
                    <a:pt x="171" y="126"/>
                  </a:lnTo>
                  <a:lnTo>
                    <a:pt x="163" y="124"/>
                  </a:lnTo>
                  <a:lnTo>
                    <a:pt x="154" y="120"/>
                  </a:lnTo>
                  <a:lnTo>
                    <a:pt x="146" y="117"/>
                  </a:lnTo>
                  <a:lnTo>
                    <a:pt x="138" y="115"/>
                  </a:lnTo>
                  <a:lnTo>
                    <a:pt x="130" y="111"/>
                  </a:lnTo>
                  <a:lnTo>
                    <a:pt x="123" y="105"/>
                  </a:lnTo>
                  <a:lnTo>
                    <a:pt x="115" y="101"/>
                  </a:lnTo>
                  <a:lnTo>
                    <a:pt x="107" y="97"/>
                  </a:lnTo>
                  <a:lnTo>
                    <a:pt x="100" y="92"/>
                  </a:lnTo>
                  <a:lnTo>
                    <a:pt x="92" y="88"/>
                  </a:lnTo>
                  <a:lnTo>
                    <a:pt x="86" y="82"/>
                  </a:lnTo>
                  <a:lnTo>
                    <a:pt x="79" y="76"/>
                  </a:lnTo>
                  <a:lnTo>
                    <a:pt x="71" y="71"/>
                  </a:lnTo>
                  <a:lnTo>
                    <a:pt x="65" y="65"/>
                  </a:lnTo>
                  <a:lnTo>
                    <a:pt x="58" y="57"/>
                  </a:lnTo>
                  <a:lnTo>
                    <a:pt x="52" y="51"/>
                  </a:lnTo>
                  <a:lnTo>
                    <a:pt x="44" y="46"/>
                  </a:lnTo>
                  <a:lnTo>
                    <a:pt x="38" y="38"/>
                  </a:lnTo>
                  <a:lnTo>
                    <a:pt x="33" y="30"/>
                  </a:lnTo>
                  <a:lnTo>
                    <a:pt x="27" y="24"/>
                  </a:lnTo>
                  <a:lnTo>
                    <a:pt x="21" y="17"/>
                  </a:lnTo>
                  <a:lnTo>
                    <a:pt x="15" y="9"/>
                  </a:lnTo>
                  <a:lnTo>
                    <a:pt x="10" y="0"/>
                  </a:lnTo>
                  <a:lnTo>
                    <a:pt x="0" y="7"/>
                  </a:lnTo>
                  <a:lnTo>
                    <a:pt x="4" y="15"/>
                  </a:lnTo>
                  <a:lnTo>
                    <a:pt x="10" y="24"/>
                  </a:lnTo>
                  <a:lnTo>
                    <a:pt x="17" y="32"/>
                  </a:lnTo>
                  <a:lnTo>
                    <a:pt x="23" y="40"/>
                  </a:lnTo>
                  <a:lnTo>
                    <a:pt x="29" y="46"/>
                  </a:lnTo>
                  <a:lnTo>
                    <a:pt x="36" y="53"/>
                  </a:lnTo>
                  <a:lnTo>
                    <a:pt x="42" y="61"/>
                  </a:lnTo>
                  <a:lnTo>
                    <a:pt x="50" y="67"/>
                  </a:lnTo>
                  <a:lnTo>
                    <a:pt x="56" y="74"/>
                  </a:lnTo>
                  <a:lnTo>
                    <a:pt x="63" y="80"/>
                  </a:lnTo>
                  <a:lnTo>
                    <a:pt x="71" y="86"/>
                  </a:lnTo>
                  <a:lnTo>
                    <a:pt x="79" y="92"/>
                  </a:lnTo>
                  <a:lnTo>
                    <a:pt x="84" y="97"/>
                  </a:lnTo>
                  <a:lnTo>
                    <a:pt x="92" y="103"/>
                  </a:lnTo>
                  <a:lnTo>
                    <a:pt x="102" y="107"/>
                  </a:lnTo>
                  <a:lnTo>
                    <a:pt x="109" y="113"/>
                  </a:lnTo>
                  <a:lnTo>
                    <a:pt x="117" y="117"/>
                  </a:lnTo>
                  <a:lnTo>
                    <a:pt x="125" y="120"/>
                  </a:lnTo>
                  <a:lnTo>
                    <a:pt x="132" y="126"/>
                  </a:lnTo>
                  <a:lnTo>
                    <a:pt x="142" y="130"/>
                  </a:lnTo>
                  <a:lnTo>
                    <a:pt x="150" y="132"/>
                  </a:lnTo>
                  <a:lnTo>
                    <a:pt x="157" y="136"/>
                  </a:lnTo>
                  <a:lnTo>
                    <a:pt x="167" y="140"/>
                  </a:lnTo>
                  <a:lnTo>
                    <a:pt x="175" y="142"/>
                  </a:lnTo>
                  <a:lnTo>
                    <a:pt x="184" y="143"/>
                  </a:lnTo>
                  <a:lnTo>
                    <a:pt x="192" y="147"/>
                  </a:lnTo>
                  <a:lnTo>
                    <a:pt x="201" y="149"/>
                  </a:lnTo>
                  <a:lnTo>
                    <a:pt x="209" y="151"/>
                  </a:lnTo>
                  <a:lnTo>
                    <a:pt x="219" y="151"/>
                  </a:lnTo>
                  <a:lnTo>
                    <a:pt x="228" y="153"/>
                  </a:lnTo>
                  <a:lnTo>
                    <a:pt x="236" y="155"/>
                  </a:lnTo>
                  <a:lnTo>
                    <a:pt x="246" y="155"/>
                  </a:lnTo>
                  <a:lnTo>
                    <a:pt x="249" y="153"/>
                  </a:lnTo>
                  <a:lnTo>
                    <a:pt x="246" y="155"/>
                  </a:lnTo>
                  <a:lnTo>
                    <a:pt x="248" y="155"/>
                  </a:lnTo>
                  <a:lnTo>
                    <a:pt x="249" y="153"/>
                  </a:lnTo>
                  <a:lnTo>
                    <a:pt x="242" y="143"/>
                  </a:lnTo>
                  <a:close/>
                </a:path>
              </a:pathLst>
            </a:custGeom>
            <a:solidFill>
              <a:srgbClr val="000000"/>
            </a:solidFill>
            <a:ln w="9525">
              <a:noFill/>
              <a:round/>
              <a:headEnd/>
              <a:tailEnd/>
            </a:ln>
          </p:spPr>
          <p:txBody>
            <a:bodyPr/>
            <a:lstStyle/>
            <a:p>
              <a:endParaRPr lang="es-CO"/>
            </a:p>
          </p:txBody>
        </p:sp>
        <p:sp>
          <p:nvSpPr>
            <p:cNvPr id="110813" name="Freeform 221"/>
            <p:cNvSpPr>
              <a:spLocks/>
            </p:cNvSpPr>
            <p:nvPr/>
          </p:nvSpPr>
          <p:spPr bwMode="auto">
            <a:xfrm>
              <a:off x="1814" y="2953"/>
              <a:ext cx="87" cy="289"/>
            </a:xfrm>
            <a:custGeom>
              <a:avLst/>
              <a:gdLst/>
              <a:ahLst/>
              <a:cxnLst>
                <a:cxn ang="0">
                  <a:pos x="69" y="19"/>
                </a:cxn>
                <a:cxn ang="0">
                  <a:pos x="82" y="46"/>
                </a:cxn>
                <a:cxn ang="0">
                  <a:pos x="94" y="73"/>
                </a:cxn>
                <a:cxn ang="0">
                  <a:pos x="101" y="99"/>
                </a:cxn>
                <a:cxn ang="0">
                  <a:pos x="109" y="126"/>
                </a:cxn>
                <a:cxn ang="0">
                  <a:pos x="111" y="155"/>
                </a:cxn>
                <a:cxn ang="0">
                  <a:pos x="113" y="182"/>
                </a:cxn>
                <a:cxn ang="0">
                  <a:pos x="111" y="211"/>
                </a:cxn>
                <a:cxn ang="0">
                  <a:pos x="107" y="238"/>
                </a:cxn>
                <a:cxn ang="0">
                  <a:pos x="100" y="262"/>
                </a:cxn>
                <a:cxn ang="0">
                  <a:pos x="90" y="289"/>
                </a:cxn>
                <a:cxn ang="0">
                  <a:pos x="80" y="312"/>
                </a:cxn>
                <a:cxn ang="0">
                  <a:pos x="65" y="335"/>
                </a:cxn>
                <a:cxn ang="0">
                  <a:pos x="50" y="358"/>
                </a:cxn>
                <a:cxn ang="0">
                  <a:pos x="32" y="378"/>
                </a:cxn>
                <a:cxn ang="0">
                  <a:pos x="11" y="397"/>
                </a:cxn>
                <a:cxn ang="0">
                  <a:pos x="7" y="414"/>
                </a:cxn>
                <a:cxn ang="0">
                  <a:pos x="30" y="397"/>
                </a:cxn>
                <a:cxn ang="0">
                  <a:pos x="50" y="376"/>
                </a:cxn>
                <a:cxn ang="0">
                  <a:pos x="69" y="355"/>
                </a:cxn>
                <a:cxn ang="0">
                  <a:pos x="84" y="332"/>
                </a:cxn>
                <a:cxn ang="0">
                  <a:pos x="98" y="307"/>
                </a:cxn>
                <a:cxn ang="0">
                  <a:pos x="107" y="280"/>
                </a:cxn>
                <a:cxn ang="0">
                  <a:pos x="115" y="253"/>
                </a:cxn>
                <a:cxn ang="0">
                  <a:pos x="121" y="226"/>
                </a:cxn>
                <a:cxn ang="0">
                  <a:pos x="124" y="197"/>
                </a:cxn>
                <a:cxn ang="0">
                  <a:pos x="124" y="168"/>
                </a:cxn>
                <a:cxn ang="0">
                  <a:pos x="123" y="140"/>
                </a:cxn>
                <a:cxn ang="0">
                  <a:pos x="119" y="111"/>
                </a:cxn>
                <a:cxn ang="0">
                  <a:pos x="111" y="82"/>
                </a:cxn>
                <a:cxn ang="0">
                  <a:pos x="100" y="53"/>
                </a:cxn>
                <a:cxn ang="0">
                  <a:pos x="88" y="26"/>
                </a:cxn>
                <a:cxn ang="0">
                  <a:pos x="71" y="0"/>
                </a:cxn>
              </a:cxnLst>
              <a:rect l="0" t="0" r="r" b="b"/>
              <a:pathLst>
                <a:path w="124" h="414">
                  <a:moveTo>
                    <a:pt x="61" y="5"/>
                  </a:moveTo>
                  <a:lnTo>
                    <a:pt x="69" y="19"/>
                  </a:lnTo>
                  <a:lnTo>
                    <a:pt x="76" y="32"/>
                  </a:lnTo>
                  <a:lnTo>
                    <a:pt x="82" y="46"/>
                  </a:lnTo>
                  <a:lnTo>
                    <a:pt x="88" y="59"/>
                  </a:lnTo>
                  <a:lnTo>
                    <a:pt x="94" y="73"/>
                  </a:lnTo>
                  <a:lnTo>
                    <a:pt x="98" y="86"/>
                  </a:lnTo>
                  <a:lnTo>
                    <a:pt x="101" y="99"/>
                  </a:lnTo>
                  <a:lnTo>
                    <a:pt x="105" y="113"/>
                  </a:lnTo>
                  <a:lnTo>
                    <a:pt x="109" y="126"/>
                  </a:lnTo>
                  <a:lnTo>
                    <a:pt x="111" y="142"/>
                  </a:lnTo>
                  <a:lnTo>
                    <a:pt x="111" y="155"/>
                  </a:lnTo>
                  <a:lnTo>
                    <a:pt x="113" y="168"/>
                  </a:lnTo>
                  <a:lnTo>
                    <a:pt x="113" y="182"/>
                  </a:lnTo>
                  <a:lnTo>
                    <a:pt x="111" y="197"/>
                  </a:lnTo>
                  <a:lnTo>
                    <a:pt x="111" y="211"/>
                  </a:lnTo>
                  <a:lnTo>
                    <a:pt x="109" y="224"/>
                  </a:lnTo>
                  <a:lnTo>
                    <a:pt x="107" y="238"/>
                  </a:lnTo>
                  <a:lnTo>
                    <a:pt x="103" y="251"/>
                  </a:lnTo>
                  <a:lnTo>
                    <a:pt x="100" y="262"/>
                  </a:lnTo>
                  <a:lnTo>
                    <a:pt x="96" y="276"/>
                  </a:lnTo>
                  <a:lnTo>
                    <a:pt x="90" y="289"/>
                  </a:lnTo>
                  <a:lnTo>
                    <a:pt x="86" y="301"/>
                  </a:lnTo>
                  <a:lnTo>
                    <a:pt x="80" y="312"/>
                  </a:lnTo>
                  <a:lnTo>
                    <a:pt x="73" y="324"/>
                  </a:lnTo>
                  <a:lnTo>
                    <a:pt x="65" y="335"/>
                  </a:lnTo>
                  <a:lnTo>
                    <a:pt x="57" y="347"/>
                  </a:lnTo>
                  <a:lnTo>
                    <a:pt x="50" y="358"/>
                  </a:lnTo>
                  <a:lnTo>
                    <a:pt x="40" y="368"/>
                  </a:lnTo>
                  <a:lnTo>
                    <a:pt x="32" y="378"/>
                  </a:lnTo>
                  <a:lnTo>
                    <a:pt x="21" y="387"/>
                  </a:lnTo>
                  <a:lnTo>
                    <a:pt x="11" y="397"/>
                  </a:lnTo>
                  <a:lnTo>
                    <a:pt x="0" y="404"/>
                  </a:lnTo>
                  <a:lnTo>
                    <a:pt x="7" y="414"/>
                  </a:lnTo>
                  <a:lnTo>
                    <a:pt x="19" y="406"/>
                  </a:lnTo>
                  <a:lnTo>
                    <a:pt x="30" y="397"/>
                  </a:lnTo>
                  <a:lnTo>
                    <a:pt x="40" y="387"/>
                  </a:lnTo>
                  <a:lnTo>
                    <a:pt x="50" y="376"/>
                  </a:lnTo>
                  <a:lnTo>
                    <a:pt x="59" y="366"/>
                  </a:lnTo>
                  <a:lnTo>
                    <a:pt x="69" y="355"/>
                  </a:lnTo>
                  <a:lnTo>
                    <a:pt x="76" y="343"/>
                  </a:lnTo>
                  <a:lnTo>
                    <a:pt x="84" y="332"/>
                  </a:lnTo>
                  <a:lnTo>
                    <a:pt x="90" y="318"/>
                  </a:lnTo>
                  <a:lnTo>
                    <a:pt x="98" y="307"/>
                  </a:lnTo>
                  <a:lnTo>
                    <a:pt x="103" y="293"/>
                  </a:lnTo>
                  <a:lnTo>
                    <a:pt x="107" y="280"/>
                  </a:lnTo>
                  <a:lnTo>
                    <a:pt x="113" y="266"/>
                  </a:lnTo>
                  <a:lnTo>
                    <a:pt x="115" y="253"/>
                  </a:lnTo>
                  <a:lnTo>
                    <a:pt x="119" y="239"/>
                  </a:lnTo>
                  <a:lnTo>
                    <a:pt x="121" y="226"/>
                  </a:lnTo>
                  <a:lnTo>
                    <a:pt x="123" y="211"/>
                  </a:lnTo>
                  <a:lnTo>
                    <a:pt x="124" y="197"/>
                  </a:lnTo>
                  <a:lnTo>
                    <a:pt x="124" y="184"/>
                  </a:lnTo>
                  <a:lnTo>
                    <a:pt x="124" y="168"/>
                  </a:lnTo>
                  <a:lnTo>
                    <a:pt x="124" y="155"/>
                  </a:lnTo>
                  <a:lnTo>
                    <a:pt x="123" y="140"/>
                  </a:lnTo>
                  <a:lnTo>
                    <a:pt x="121" y="124"/>
                  </a:lnTo>
                  <a:lnTo>
                    <a:pt x="119" y="111"/>
                  </a:lnTo>
                  <a:lnTo>
                    <a:pt x="115" y="96"/>
                  </a:lnTo>
                  <a:lnTo>
                    <a:pt x="111" y="82"/>
                  </a:lnTo>
                  <a:lnTo>
                    <a:pt x="105" y="67"/>
                  </a:lnTo>
                  <a:lnTo>
                    <a:pt x="100" y="53"/>
                  </a:lnTo>
                  <a:lnTo>
                    <a:pt x="94" y="40"/>
                  </a:lnTo>
                  <a:lnTo>
                    <a:pt x="88" y="26"/>
                  </a:lnTo>
                  <a:lnTo>
                    <a:pt x="80" y="13"/>
                  </a:lnTo>
                  <a:lnTo>
                    <a:pt x="71" y="0"/>
                  </a:lnTo>
                  <a:lnTo>
                    <a:pt x="61" y="5"/>
                  </a:lnTo>
                  <a:close/>
                </a:path>
              </a:pathLst>
            </a:custGeom>
            <a:solidFill>
              <a:srgbClr val="000000"/>
            </a:solidFill>
            <a:ln w="9525">
              <a:noFill/>
              <a:round/>
              <a:headEnd/>
              <a:tailEnd/>
            </a:ln>
          </p:spPr>
          <p:txBody>
            <a:bodyPr/>
            <a:lstStyle/>
            <a:p>
              <a:endParaRPr lang="es-CO"/>
            </a:p>
          </p:txBody>
        </p:sp>
        <p:sp>
          <p:nvSpPr>
            <p:cNvPr id="110814" name="Freeform 222"/>
            <p:cNvSpPr>
              <a:spLocks/>
            </p:cNvSpPr>
            <p:nvPr/>
          </p:nvSpPr>
          <p:spPr bwMode="auto">
            <a:xfrm>
              <a:off x="2038" y="2823"/>
              <a:ext cx="161" cy="515"/>
            </a:xfrm>
            <a:custGeom>
              <a:avLst/>
              <a:gdLst/>
              <a:ahLst/>
              <a:cxnLst>
                <a:cxn ang="0">
                  <a:pos x="140" y="30"/>
                </a:cxn>
                <a:cxn ang="0">
                  <a:pos x="165" y="78"/>
                </a:cxn>
                <a:cxn ang="0">
                  <a:pos x="184" y="128"/>
                </a:cxn>
                <a:cxn ang="0">
                  <a:pos x="200" y="178"/>
                </a:cxn>
                <a:cxn ang="0">
                  <a:pos x="211" y="228"/>
                </a:cxn>
                <a:cxn ang="0">
                  <a:pos x="217" y="280"/>
                </a:cxn>
                <a:cxn ang="0">
                  <a:pos x="217" y="330"/>
                </a:cxn>
                <a:cxn ang="0">
                  <a:pos x="213" y="379"/>
                </a:cxn>
                <a:cxn ang="0">
                  <a:pos x="205" y="427"/>
                </a:cxn>
                <a:cxn ang="0">
                  <a:pos x="192" y="475"/>
                </a:cxn>
                <a:cxn ang="0">
                  <a:pos x="175" y="521"/>
                </a:cxn>
                <a:cxn ang="0">
                  <a:pos x="152" y="566"/>
                </a:cxn>
                <a:cxn ang="0">
                  <a:pos x="127" y="606"/>
                </a:cxn>
                <a:cxn ang="0">
                  <a:pos x="96" y="644"/>
                </a:cxn>
                <a:cxn ang="0">
                  <a:pos x="60" y="681"/>
                </a:cxn>
                <a:cxn ang="0">
                  <a:pos x="21" y="711"/>
                </a:cxn>
                <a:cxn ang="0">
                  <a:pos x="8" y="736"/>
                </a:cxn>
                <a:cxn ang="0">
                  <a:pos x="50" y="706"/>
                </a:cxn>
                <a:cxn ang="0">
                  <a:pos x="88" y="671"/>
                </a:cxn>
                <a:cxn ang="0">
                  <a:pos x="121" y="633"/>
                </a:cxn>
                <a:cxn ang="0">
                  <a:pos x="150" y="592"/>
                </a:cxn>
                <a:cxn ang="0">
                  <a:pos x="175" y="548"/>
                </a:cxn>
                <a:cxn ang="0">
                  <a:pos x="196" y="502"/>
                </a:cxn>
                <a:cxn ang="0">
                  <a:pos x="211" y="454"/>
                </a:cxn>
                <a:cxn ang="0">
                  <a:pos x="223" y="406"/>
                </a:cxn>
                <a:cxn ang="0">
                  <a:pos x="228" y="354"/>
                </a:cxn>
                <a:cxn ang="0">
                  <a:pos x="230" y="305"/>
                </a:cxn>
                <a:cxn ang="0">
                  <a:pos x="227" y="253"/>
                </a:cxn>
                <a:cxn ang="0">
                  <a:pos x="219" y="201"/>
                </a:cxn>
                <a:cxn ang="0">
                  <a:pos x="205" y="149"/>
                </a:cxn>
                <a:cxn ang="0">
                  <a:pos x="188" y="97"/>
                </a:cxn>
                <a:cxn ang="0">
                  <a:pos x="163" y="47"/>
                </a:cxn>
                <a:cxn ang="0">
                  <a:pos x="136" y="0"/>
                </a:cxn>
              </a:cxnLst>
              <a:rect l="0" t="0" r="r" b="b"/>
              <a:pathLst>
                <a:path w="230" h="736">
                  <a:moveTo>
                    <a:pt x="125" y="7"/>
                  </a:moveTo>
                  <a:lnTo>
                    <a:pt x="140" y="30"/>
                  </a:lnTo>
                  <a:lnTo>
                    <a:pt x="154" y="53"/>
                  </a:lnTo>
                  <a:lnTo>
                    <a:pt x="165" y="78"/>
                  </a:lnTo>
                  <a:lnTo>
                    <a:pt x="175" y="103"/>
                  </a:lnTo>
                  <a:lnTo>
                    <a:pt x="184" y="128"/>
                  </a:lnTo>
                  <a:lnTo>
                    <a:pt x="194" y="153"/>
                  </a:lnTo>
                  <a:lnTo>
                    <a:pt x="200" y="178"/>
                  </a:lnTo>
                  <a:lnTo>
                    <a:pt x="205" y="203"/>
                  </a:lnTo>
                  <a:lnTo>
                    <a:pt x="211" y="228"/>
                  </a:lnTo>
                  <a:lnTo>
                    <a:pt x="215" y="253"/>
                  </a:lnTo>
                  <a:lnTo>
                    <a:pt x="217" y="280"/>
                  </a:lnTo>
                  <a:lnTo>
                    <a:pt x="217" y="305"/>
                  </a:lnTo>
                  <a:lnTo>
                    <a:pt x="217" y="330"/>
                  </a:lnTo>
                  <a:lnTo>
                    <a:pt x="215" y="354"/>
                  </a:lnTo>
                  <a:lnTo>
                    <a:pt x="213" y="379"/>
                  </a:lnTo>
                  <a:lnTo>
                    <a:pt x="209" y="404"/>
                  </a:lnTo>
                  <a:lnTo>
                    <a:pt x="205" y="427"/>
                  </a:lnTo>
                  <a:lnTo>
                    <a:pt x="200" y="452"/>
                  </a:lnTo>
                  <a:lnTo>
                    <a:pt x="192" y="475"/>
                  </a:lnTo>
                  <a:lnTo>
                    <a:pt x="184" y="498"/>
                  </a:lnTo>
                  <a:lnTo>
                    <a:pt x="175" y="521"/>
                  </a:lnTo>
                  <a:lnTo>
                    <a:pt x="163" y="542"/>
                  </a:lnTo>
                  <a:lnTo>
                    <a:pt x="152" y="566"/>
                  </a:lnTo>
                  <a:lnTo>
                    <a:pt x="140" y="585"/>
                  </a:lnTo>
                  <a:lnTo>
                    <a:pt x="127" y="606"/>
                  </a:lnTo>
                  <a:lnTo>
                    <a:pt x="111" y="625"/>
                  </a:lnTo>
                  <a:lnTo>
                    <a:pt x="96" y="644"/>
                  </a:lnTo>
                  <a:lnTo>
                    <a:pt x="79" y="663"/>
                  </a:lnTo>
                  <a:lnTo>
                    <a:pt x="60" y="681"/>
                  </a:lnTo>
                  <a:lnTo>
                    <a:pt x="42" y="696"/>
                  </a:lnTo>
                  <a:lnTo>
                    <a:pt x="21" y="711"/>
                  </a:lnTo>
                  <a:lnTo>
                    <a:pt x="0" y="727"/>
                  </a:lnTo>
                  <a:lnTo>
                    <a:pt x="8" y="736"/>
                  </a:lnTo>
                  <a:lnTo>
                    <a:pt x="29" y="721"/>
                  </a:lnTo>
                  <a:lnTo>
                    <a:pt x="50" y="706"/>
                  </a:lnTo>
                  <a:lnTo>
                    <a:pt x="69" y="688"/>
                  </a:lnTo>
                  <a:lnTo>
                    <a:pt x="88" y="671"/>
                  </a:lnTo>
                  <a:lnTo>
                    <a:pt x="106" y="652"/>
                  </a:lnTo>
                  <a:lnTo>
                    <a:pt x="121" y="633"/>
                  </a:lnTo>
                  <a:lnTo>
                    <a:pt x="136" y="613"/>
                  </a:lnTo>
                  <a:lnTo>
                    <a:pt x="150" y="592"/>
                  </a:lnTo>
                  <a:lnTo>
                    <a:pt x="163" y="571"/>
                  </a:lnTo>
                  <a:lnTo>
                    <a:pt x="175" y="548"/>
                  </a:lnTo>
                  <a:lnTo>
                    <a:pt x="186" y="525"/>
                  </a:lnTo>
                  <a:lnTo>
                    <a:pt x="196" y="502"/>
                  </a:lnTo>
                  <a:lnTo>
                    <a:pt x="204" y="479"/>
                  </a:lnTo>
                  <a:lnTo>
                    <a:pt x="211" y="454"/>
                  </a:lnTo>
                  <a:lnTo>
                    <a:pt x="217" y="431"/>
                  </a:lnTo>
                  <a:lnTo>
                    <a:pt x="223" y="406"/>
                  </a:lnTo>
                  <a:lnTo>
                    <a:pt x="227" y="381"/>
                  </a:lnTo>
                  <a:lnTo>
                    <a:pt x="228" y="354"/>
                  </a:lnTo>
                  <a:lnTo>
                    <a:pt x="230" y="330"/>
                  </a:lnTo>
                  <a:lnTo>
                    <a:pt x="230" y="305"/>
                  </a:lnTo>
                  <a:lnTo>
                    <a:pt x="228" y="278"/>
                  </a:lnTo>
                  <a:lnTo>
                    <a:pt x="227" y="253"/>
                  </a:lnTo>
                  <a:lnTo>
                    <a:pt x="223" y="226"/>
                  </a:lnTo>
                  <a:lnTo>
                    <a:pt x="219" y="201"/>
                  </a:lnTo>
                  <a:lnTo>
                    <a:pt x="213" y="174"/>
                  </a:lnTo>
                  <a:lnTo>
                    <a:pt x="205" y="149"/>
                  </a:lnTo>
                  <a:lnTo>
                    <a:pt x="198" y="124"/>
                  </a:lnTo>
                  <a:lnTo>
                    <a:pt x="188" y="97"/>
                  </a:lnTo>
                  <a:lnTo>
                    <a:pt x="177" y="72"/>
                  </a:lnTo>
                  <a:lnTo>
                    <a:pt x="163" y="47"/>
                  </a:lnTo>
                  <a:lnTo>
                    <a:pt x="150" y="24"/>
                  </a:lnTo>
                  <a:lnTo>
                    <a:pt x="136" y="0"/>
                  </a:lnTo>
                  <a:lnTo>
                    <a:pt x="125" y="7"/>
                  </a:lnTo>
                  <a:close/>
                </a:path>
              </a:pathLst>
            </a:custGeom>
            <a:solidFill>
              <a:srgbClr val="000000"/>
            </a:solidFill>
            <a:ln w="9525">
              <a:noFill/>
              <a:round/>
              <a:headEnd/>
              <a:tailEnd/>
            </a:ln>
          </p:spPr>
          <p:txBody>
            <a:bodyPr/>
            <a:lstStyle/>
            <a:p>
              <a:endParaRPr lang="es-CO"/>
            </a:p>
          </p:txBody>
        </p:sp>
        <p:sp>
          <p:nvSpPr>
            <p:cNvPr id="110815" name="Freeform 223"/>
            <p:cNvSpPr>
              <a:spLocks/>
            </p:cNvSpPr>
            <p:nvPr/>
          </p:nvSpPr>
          <p:spPr bwMode="auto">
            <a:xfrm>
              <a:off x="1624" y="2641"/>
              <a:ext cx="509" cy="187"/>
            </a:xfrm>
            <a:custGeom>
              <a:avLst/>
              <a:gdLst/>
              <a:ahLst/>
              <a:cxnLst>
                <a:cxn ang="0">
                  <a:pos x="29" y="74"/>
                </a:cxn>
                <a:cxn ang="0">
                  <a:pos x="75" y="51"/>
                </a:cxn>
                <a:cxn ang="0">
                  <a:pos x="121" y="34"/>
                </a:cxn>
                <a:cxn ang="0">
                  <a:pos x="169" y="23"/>
                </a:cxn>
                <a:cxn ang="0">
                  <a:pos x="217" y="15"/>
                </a:cxn>
                <a:cxn ang="0">
                  <a:pos x="265" y="13"/>
                </a:cxn>
                <a:cxn ang="0">
                  <a:pos x="315" y="15"/>
                </a:cxn>
                <a:cxn ang="0">
                  <a:pos x="363" y="23"/>
                </a:cxn>
                <a:cxn ang="0">
                  <a:pos x="411" y="34"/>
                </a:cxn>
                <a:cxn ang="0">
                  <a:pos x="459" y="51"/>
                </a:cxn>
                <a:cxn ang="0">
                  <a:pos x="505" y="72"/>
                </a:cxn>
                <a:cxn ang="0">
                  <a:pos x="549" y="97"/>
                </a:cxn>
                <a:cxn ang="0">
                  <a:pos x="591" y="128"/>
                </a:cxn>
                <a:cxn ang="0">
                  <a:pos x="630" y="163"/>
                </a:cxn>
                <a:cxn ang="0">
                  <a:pos x="668" y="201"/>
                </a:cxn>
                <a:cxn ang="0">
                  <a:pos x="701" y="243"/>
                </a:cxn>
                <a:cxn ang="0">
                  <a:pos x="727" y="259"/>
                </a:cxn>
                <a:cxn ang="0">
                  <a:pos x="695" y="214"/>
                </a:cxn>
                <a:cxn ang="0">
                  <a:pos x="658" y="172"/>
                </a:cxn>
                <a:cxn ang="0">
                  <a:pos x="620" y="136"/>
                </a:cxn>
                <a:cxn ang="0">
                  <a:pos x="578" y="101"/>
                </a:cxn>
                <a:cxn ang="0">
                  <a:pos x="534" y="74"/>
                </a:cxn>
                <a:cxn ang="0">
                  <a:pos x="488" y="49"/>
                </a:cxn>
                <a:cxn ang="0">
                  <a:pos x="440" y="30"/>
                </a:cxn>
                <a:cxn ang="0">
                  <a:pos x="392" y="15"/>
                </a:cxn>
                <a:cxn ang="0">
                  <a:pos x="342" y="5"/>
                </a:cxn>
                <a:cxn ang="0">
                  <a:pos x="292" y="1"/>
                </a:cxn>
                <a:cxn ang="0">
                  <a:pos x="240" y="0"/>
                </a:cxn>
                <a:cxn ang="0">
                  <a:pos x="190" y="5"/>
                </a:cxn>
                <a:cxn ang="0">
                  <a:pos x="142" y="15"/>
                </a:cxn>
                <a:cxn ang="0">
                  <a:pos x="94" y="30"/>
                </a:cxn>
                <a:cxn ang="0">
                  <a:pos x="46" y="51"/>
                </a:cxn>
                <a:cxn ang="0">
                  <a:pos x="0" y="78"/>
                </a:cxn>
              </a:cxnLst>
              <a:rect l="0" t="0" r="r" b="b"/>
              <a:pathLst>
                <a:path w="727" h="266">
                  <a:moveTo>
                    <a:pt x="8" y="88"/>
                  </a:moveTo>
                  <a:lnTo>
                    <a:pt x="29" y="74"/>
                  </a:lnTo>
                  <a:lnTo>
                    <a:pt x="52" y="63"/>
                  </a:lnTo>
                  <a:lnTo>
                    <a:pt x="75" y="51"/>
                  </a:lnTo>
                  <a:lnTo>
                    <a:pt x="98" y="42"/>
                  </a:lnTo>
                  <a:lnTo>
                    <a:pt x="121" y="34"/>
                  </a:lnTo>
                  <a:lnTo>
                    <a:pt x="144" y="28"/>
                  </a:lnTo>
                  <a:lnTo>
                    <a:pt x="169" y="23"/>
                  </a:lnTo>
                  <a:lnTo>
                    <a:pt x="192" y="19"/>
                  </a:lnTo>
                  <a:lnTo>
                    <a:pt x="217" y="15"/>
                  </a:lnTo>
                  <a:lnTo>
                    <a:pt x="242" y="13"/>
                  </a:lnTo>
                  <a:lnTo>
                    <a:pt x="265" y="13"/>
                  </a:lnTo>
                  <a:lnTo>
                    <a:pt x="290" y="13"/>
                  </a:lnTo>
                  <a:lnTo>
                    <a:pt x="315" y="15"/>
                  </a:lnTo>
                  <a:lnTo>
                    <a:pt x="340" y="19"/>
                  </a:lnTo>
                  <a:lnTo>
                    <a:pt x="363" y="23"/>
                  </a:lnTo>
                  <a:lnTo>
                    <a:pt x="388" y="28"/>
                  </a:lnTo>
                  <a:lnTo>
                    <a:pt x="411" y="34"/>
                  </a:lnTo>
                  <a:lnTo>
                    <a:pt x="436" y="42"/>
                  </a:lnTo>
                  <a:lnTo>
                    <a:pt x="459" y="51"/>
                  </a:lnTo>
                  <a:lnTo>
                    <a:pt x="482" y="61"/>
                  </a:lnTo>
                  <a:lnTo>
                    <a:pt x="505" y="72"/>
                  </a:lnTo>
                  <a:lnTo>
                    <a:pt x="526" y="84"/>
                  </a:lnTo>
                  <a:lnTo>
                    <a:pt x="549" y="97"/>
                  </a:lnTo>
                  <a:lnTo>
                    <a:pt x="570" y="113"/>
                  </a:lnTo>
                  <a:lnTo>
                    <a:pt x="591" y="128"/>
                  </a:lnTo>
                  <a:lnTo>
                    <a:pt x="610" y="145"/>
                  </a:lnTo>
                  <a:lnTo>
                    <a:pt x="630" y="163"/>
                  </a:lnTo>
                  <a:lnTo>
                    <a:pt x="649" y="180"/>
                  </a:lnTo>
                  <a:lnTo>
                    <a:pt x="668" y="201"/>
                  </a:lnTo>
                  <a:lnTo>
                    <a:pt x="685" y="222"/>
                  </a:lnTo>
                  <a:lnTo>
                    <a:pt x="701" y="243"/>
                  </a:lnTo>
                  <a:lnTo>
                    <a:pt x="716" y="266"/>
                  </a:lnTo>
                  <a:lnTo>
                    <a:pt x="727" y="259"/>
                  </a:lnTo>
                  <a:lnTo>
                    <a:pt x="710" y="236"/>
                  </a:lnTo>
                  <a:lnTo>
                    <a:pt x="695" y="214"/>
                  </a:lnTo>
                  <a:lnTo>
                    <a:pt x="676" y="191"/>
                  </a:lnTo>
                  <a:lnTo>
                    <a:pt x="658" y="172"/>
                  </a:lnTo>
                  <a:lnTo>
                    <a:pt x="639" y="153"/>
                  </a:lnTo>
                  <a:lnTo>
                    <a:pt x="620" y="136"/>
                  </a:lnTo>
                  <a:lnTo>
                    <a:pt x="599" y="118"/>
                  </a:lnTo>
                  <a:lnTo>
                    <a:pt x="578" y="101"/>
                  </a:lnTo>
                  <a:lnTo>
                    <a:pt x="555" y="88"/>
                  </a:lnTo>
                  <a:lnTo>
                    <a:pt x="534" y="74"/>
                  </a:lnTo>
                  <a:lnTo>
                    <a:pt x="511" y="61"/>
                  </a:lnTo>
                  <a:lnTo>
                    <a:pt x="488" y="49"/>
                  </a:lnTo>
                  <a:lnTo>
                    <a:pt x="463" y="40"/>
                  </a:lnTo>
                  <a:lnTo>
                    <a:pt x="440" y="30"/>
                  </a:lnTo>
                  <a:lnTo>
                    <a:pt x="415" y="23"/>
                  </a:lnTo>
                  <a:lnTo>
                    <a:pt x="392" y="15"/>
                  </a:lnTo>
                  <a:lnTo>
                    <a:pt x="367" y="9"/>
                  </a:lnTo>
                  <a:lnTo>
                    <a:pt x="342" y="5"/>
                  </a:lnTo>
                  <a:lnTo>
                    <a:pt x="317" y="3"/>
                  </a:lnTo>
                  <a:lnTo>
                    <a:pt x="292" y="1"/>
                  </a:lnTo>
                  <a:lnTo>
                    <a:pt x="265" y="0"/>
                  </a:lnTo>
                  <a:lnTo>
                    <a:pt x="240" y="0"/>
                  </a:lnTo>
                  <a:lnTo>
                    <a:pt x="215" y="1"/>
                  </a:lnTo>
                  <a:lnTo>
                    <a:pt x="190" y="5"/>
                  </a:lnTo>
                  <a:lnTo>
                    <a:pt x="165" y="9"/>
                  </a:lnTo>
                  <a:lnTo>
                    <a:pt x="142" y="15"/>
                  </a:lnTo>
                  <a:lnTo>
                    <a:pt x="117" y="23"/>
                  </a:lnTo>
                  <a:lnTo>
                    <a:pt x="94" y="30"/>
                  </a:lnTo>
                  <a:lnTo>
                    <a:pt x="69" y="40"/>
                  </a:lnTo>
                  <a:lnTo>
                    <a:pt x="46" y="51"/>
                  </a:lnTo>
                  <a:lnTo>
                    <a:pt x="23" y="63"/>
                  </a:lnTo>
                  <a:lnTo>
                    <a:pt x="0" y="78"/>
                  </a:lnTo>
                  <a:lnTo>
                    <a:pt x="8" y="88"/>
                  </a:lnTo>
                  <a:close/>
                </a:path>
              </a:pathLst>
            </a:custGeom>
            <a:solidFill>
              <a:srgbClr val="000000"/>
            </a:solidFill>
            <a:ln w="9525">
              <a:noFill/>
              <a:round/>
              <a:headEnd/>
              <a:tailEnd/>
            </a:ln>
          </p:spPr>
          <p:txBody>
            <a:bodyPr/>
            <a:lstStyle/>
            <a:p>
              <a:endParaRPr lang="es-CO"/>
            </a:p>
          </p:txBody>
        </p:sp>
        <p:sp>
          <p:nvSpPr>
            <p:cNvPr id="110816" name="Freeform 224"/>
            <p:cNvSpPr>
              <a:spLocks/>
            </p:cNvSpPr>
            <p:nvPr/>
          </p:nvSpPr>
          <p:spPr bwMode="auto">
            <a:xfrm>
              <a:off x="1469" y="2696"/>
              <a:ext cx="161" cy="516"/>
            </a:xfrm>
            <a:custGeom>
              <a:avLst/>
              <a:gdLst/>
              <a:ahLst/>
              <a:cxnLst>
                <a:cxn ang="0">
                  <a:pos x="90" y="706"/>
                </a:cxn>
                <a:cxn ang="0">
                  <a:pos x="65" y="658"/>
                </a:cxn>
                <a:cxn ang="0">
                  <a:pos x="46" y="608"/>
                </a:cxn>
                <a:cxn ang="0">
                  <a:pos x="30" y="558"/>
                </a:cxn>
                <a:cxn ang="0">
                  <a:pos x="19" y="509"/>
                </a:cxn>
                <a:cxn ang="0">
                  <a:pos x="15" y="457"/>
                </a:cxn>
                <a:cxn ang="0">
                  <a:pos x="13" y="407"/>
                </a:cxn>
                <a:cxn ang="0">
                  <a:pos x="17" y="357"/>
                </a:cxn>
                <a:cxn ang="0">
                  <a:pos x="27" y="309"/>
                </a:cxn>
                <a:cxn ang="0">
                  <a:pos x="38" y="261"/>
                </a:cxn>
                <a:cxn ang="0">
                  <a:pos x="57" y="215"/>
                </a:cxn>
                <a:cxn ang="0">
                  <a:pos x="78" y="171"/>
                </a:cxn>
                <a:cxn ang="0">
                  <a:pos x="105" y="131"/>
                </a:cxn>
                <a:cxn ang="0">
                  <a:pos x="136" y="92"/>
                </a:cxn>
                <a:cxn ang="0">
                  <a:pos x="170" y="56"/>
                </a:cxn>
                <a:cxn ang="0">
                  <a:pos x="209" y="25"/>
                </a:cxn>
                <a:cxn ang="0">
                  <a:pos x="222" y="0"/>
                </a:cxn>
                <a:cxn ang="0">
                  <a:pos x="182" y="31"/>
                </a:cxn>
                <a:cxn ang="0">
                  <a:pos x="144" y="65"/>
                </a:cxn>
                <a:cxn ang="0">
                  <a:pos x="109" y="102"/>
                </a:cxn>
                <a:cxn ang="0">
                  <a:pos x="80" y="144"/>
                </a:cxn>
                <a:cxn ang="0">
                  <a:pos x="55" y="188"/>
                </a:cxn>
                <a:cxn ang="0">
                  <a:pos x="34" y="234"/>
                </a:cxn>
                <a:cxn ang="0">
                  <a:pos x="19" y="280"/>
                </a:cxn>
                <a:cxn ang="0">
                  <a:pos x="9" y="330"/>
                </a:cxn>
                <a:cxn ang="0">
                  <a:pos x="2" y="382"/>
                </a:cxn>
                <a:cxn ang="0">
                  <a:pos x="0" y="432"/>
                </a:cxn>
                <a:cxn ang="0">
                  <a:pos x="4" y="484"/>
                </a:cxn>
                <a:cxn ang="0">
                  <a:pos x="11" y="535"/>
                </a:cxn>
                <a:cxn ang="0">
                  <a:pos x="25" y="587"/>
                </a:cxn>
                <a:cxn ang="0">
                  <a:pos x="44" y="639"/>
                </a:cxn>
                <a:cxn ang="0">
                  <a:pos x="67" y="689"/>
                </a:cxn>
                <a:cxn ang="0">
                  <a:pos x="94" y="737"/>
                </a:cxn>
              </a:cxnLst>
              <a:rect l="0" t="0" r="r" b="b"/>
              <a:pathLst>
                <a:path w="230" h="737">
                  <a:moveTo>
                    <a:pt x="105" y="729"/>
                  </a:moveTo>
                  <a:lnTo>
                    <a:pt x="90" y="706"/>
                  </a:lnTo>
                  <a:lnTo>
                    <a:pt x="78" y="683"/>
                  </a:lnTo>
                  <a:lnTo>
                    <a:pt x="65" y="658"/>
                  </a:lnTo>
                  <a:lnTo>
                    <a:pt x="55" y="633"/>
                  </a:lnTo>
                  <a:lnTo>
                    <a:pt x="46" y="608"/>
                  </a:lnTo>
                  <a:lnTo>
                    <a:pt x="38" y="583"/>
                  </a:lnTo>
                  <a:lnTo>
                    <a:pt x="30" y="558"/>
                  </a:lnTo>
                  <a:lnTo>
                    <a:pt x="25" y="534"/>
                  </a:lnTo>
                  <a:lnTo>
                    <a:pt x="19" y="509"/>
                  </a:lnTo>
                  <a:lnTo>
                    <a:pt x="17" y="484"/>
                  </a:lnTo>
                  <a:lnTo>
                    <a:pt x="15" y="457"/>
                  </a:lnTo>
                  <a:lnTo>
                    <a:pt x="13" y="432"/>
                  </a:lnTo>
                  <a:lnTo>
                    <a:pt x="13" y="407"/>
                  </a:lnTo>
                  <a:lnTo>
                    <a:pt x="15" y="382"/>
                  </a:lnTo>
                  <a:lnTo>
                    <a:pt x="17" y="357"/>
                  </a:lnTo>
                  <a:lnTo>
                    <a:pt x="21" y="332"/>
                  </a:lnTo>
                  <a:lnTo>
                    <a:pt x="27" y="309"/>
                  </a:lnTo>
                  <a:lnTo>
                    <a:pt x="32" y="284"/>
                  </a:lnTo>
                  <a:lnTo>
                    <a:pt x="38" y="261"/>
                  </a:lnTo>
                  <a:lnTo>
                    <a:pt x="48" y="238"/>
                  </a:lnTo>
                  <a:lnTo>
                    <a:pt x="57" y="215"/>
                  </a:lnTo>
                  <a:lnTo>
                    <a:pt x="67" y="194"/>
                  </a:lnTo>
                  <a:lnTo>
                    <a:pt x="78" y="171"/>
                  </a:lnTo>
                  <a:lnTo>
                    <a:pt x="92" y="150"/>
                  </a:lnTo>
                  <a:lnTo>
                    <a:pt x="105" y="131"/>
                  </a:lnTo>
                  <a:lnTo>
                    <a:pt x="119" y="111"/>
                  </a:lnTo>
                  <a:lnTo>
                    <a:pt x="136" y="92"/>
                  </a:lnTo>
                  <a:lnTo>
                    <a:pt x="151" y="73"/>
                  </a:lnTo>
                  <a:lnTo>
                    <a:pt x="170" y="56"/>
                  </a:lnTo>
                  <a:lnTo>
                    <a:pt x="190" y="40"/>
                  </a:lnTo>
                  <a:lnTo>
                    <a:pt x="209" y="25"/>
                  </a:lnTo>
                  <a:lnTo>
                    <a:pt x="230" y="10"/>
                  </a:lnTo>
                  <a:lnTo>
                    <a:pt x="222" y="0"/>
                  </a:lnTo>
                  <a:lnTo>
                    <a:pt x="201" y="14"/>
                  </a:lnTo>
                  <a:lnTo>
                    <a:pt x="182" y="31"/>
                  </a:lnTo>
                  <a:lnTo>
                    <a:pt x="161" y="46"/>
                  </a:lnTo>
                  <a:lnTo>
                    <a:pt x="144" y="65"/>
                  </a:lnTo>
                  <a:lnTo>
                    <a:pt x="126" y="83"/>
                  </a:lnTo>
                  <a:lnTo>
                    <a:pt x="109" y="102"/>
                  </a:lnTo>
                  <a:lnTo>
                    <a:pt x="94" y="123"/>
                  </a:lnTo>
                  <a:lnTo>
                    <a:pt x="80" y="144"/>
                  </a:lnTo>
                  <a:lnTo>
                    <a:pt x="67" y="165"/>
                  </a:lnTo>
                  <a:lnTo>
                    <a:pt x="55" y="188"/>
                  </a:lnTo>
                  <a:lnTo>
                    <a:pt x="44" y="209"/>
                  </a:lnTo>
                  <a:lnTo>
                    <a:pt x="34" y="234"/>
                  </a:lnTo>
                  <a:lnTo>
                    <a:pt x="27" y="257"/>
                  </a:lnTo>
                  <a:lnTo>
                    <a:pt x="19" y="280"/>
                  </a:lnTo>
                  <a:lnTo>
                    <a:pt x="13" y="305"/>
                  </a:lnTo>
                  <a:lnTo>
                    <a:pt x="9" y="330"/>
                  </a:lnTo>
                  <a:lnTo>
                    <a:pt x="5" y="355"/>
                  </a:lnTo>
                  <a:lnTo>
                    <a:pt x="2" y="382"/>
                  </a:lnTo>
                  <a:lnTo>
                    <a:pt x="2" y="407"/>
                  </a:lnTo>
                  <a:lnTo>
                    <a:pt x="0" y="432"/>
                  </a:lnTo>
                  <a:lnTo>
                    <a:pt x="2" y="459"/>
                  </a:lnTo>
                  <a:lnTo>
                    <a:pt x="4" y="484"/>
                  </a:lnTo>
                  <a:lnTo>
                    <a:pt x="7" y="511"/>
                  </a:lnTo>
                  <a:lnTo>
                    <a:pt x="11" y="535"/>
                  </a:lnTo>
                  <a:lnTo>
                    <a:pt x="17" y="562"/>
                  </a:lnTo>
                  <a:lnTo>
                    <a:pt x="25" y="587"/>
                  </a:lnTo>
                  <a:lnTo>
                    <a:pt x="34" y="612"/>
                  </a:lnTo>
                  <a:lnTo>
                    <a:pt x="44" y="639"/>
                  </a:lnTo>
                  <a:lnTo>
                    <a:pt x="53" y="664"/>
                  </a:lnTo>
                  <a:lnTo>
                    <a:pt x="67" y="689"/>
                  </a:lnTo>
                  <a:lnTo>
                    <a:pt x="80" y="712"/>
                  </a:lnTo>
                  <a:lnTo>
                    <a:pt x="94" y="737"/>
                  </a:lnTo>
                  <a:lnTo>
                    <a:pt x="105" y="729"/>
                  </a:lnTo>
                  <a:close/>
                </a:path>
              </a:pathLst>
            </a:custGeom>
            <a:solidFill>
              <a:srgbClr val="000000"/>
            </a:solidFill>
            <a:ln w="9525">
              <a:noFill/>
              <a:round/>
              <a:headEnd/>
              <a:tailEnd/>
            </a:ln>
          </p:spPr>
          <p:txBody>
            <a:bodyPr/>
            <a:lstStyle/>
            <a:p>
              <a:endParaRPr lang="es-CO"/>
            </a:p>
          </p:txBody>
        </p:sp>
        <p:sp>
          <p:nvSpPr>
            <p:cNvPr id="110817" name="Freeform 225"/>
            <p:cNvSpPr>
              <a:spLocks/>
            </p:cNvSpPr>
            <p:nvPr/>
          </p:nvSpPr>
          <p:spPr bwMode="auto">
            <a:xfrm>
              <a:off x="1535" y="3206"/>
              <a:ext cx="509" cy="187"/>
            </a:xfrm>
            <a:custGeom>
              <a:avLst/>
              <a:gdLst/>
              <a:ahLst/>
              <a:cxnLst>
                <a:cxn ang="0">
                  <a:pos x="698" y="192"/>
                </a:cxn>
                <a:cxn ang="0">
                  <a:pos x="652" y="213"/>
                </a:cxn>
                <a:cxn ang="0">
                  <a:pos x="606" y="232"/>
                </a:cxn>
                <a:cxn ang="0">
                  <a:pos x="558" y="244"/>
                </a:cxn>
                <a:cxn ang="0">
                  <a:pos x="510" y="252"/>
                </a:cxn>
                <a:cxn ang="0">
                  <a:pos x="462" y="253"/>
                </a:cxn>
                <a:cxn ang="0">
                  <a:pos x="412" y="252"/>
                </a:cxn>
                <a:cxn ang="0">
                  <a:pos x="364" y="244"/>
                </a:cxn>
                <a:cxn ang="0">
                  <a:pos x="316" y="232"/>
                </a:cxn>
                <a:cxn ang="0">
                  <a:pos x="268" y="215"/>
                </a:cxn>
                <a:cxn ang="0">
                  <a:pos x="222" y="194"/>
                </a:cxn>
                <a:cxn ang="0">
                  <a:pos x="178" y="169"/>
                </a:cxn>
                <a:cxn ang="0">
                  <a:pos x="138" y="138"/>
                </a:cxn>
                <a:cxn ang="0">
                  <a:pos x="98" y="104"/>
                </a:cxn>
                <a:cxn ang="0">
                  <a:pos x="61" y="65"/>
                </a:cxn>
                <a:cxn ang="0">
                  <a:pos x="27" y="23"/>
                </a:cxn>
                <a:cxn ang="0">
                  <a:pos x="0" y="8"/>
                </a:cxn>
                <a:cxn ang="0">
                  <a:pos x="34" y="54"/>
                </a:cxn>
                <a:cxn ang="0">
                  <a:pos x="69" y="94"/>
                </a:cxn>
                <a:cxn ang="0">
                  <a:pos x="109" y="131"/>
                </a:cxn>
                <a:cxn ang="0">
                  <a:pos x="151" y="165"/>
                </a:cxn>
                <a:cxn ang="0">
                  <a:pos x="193" y="192"/>
                </a:cxn>
                <a:cxn ang="0">
                  <a:pos x="240" y="217"/>
                </a:cxn>
                <a:cxn ang="0">
                  <a:pos x="287" y="236"/>
                </a:cxn>
                <a:cxn ang="0">
                  <a:pos x="337" y="252"/>
                </a:cxn>
                <a:cxn ang="0">
                  <a:pos x="387" y="261"/>
                </a:cxn>
                <a:cxn ang="0">
                  <a:pos x="437" y="265"/>
                </a:cxn>
                <a:cxn ang="0">
                  <a:pos x="487" y="265"/>
                </a:cxn>
                <a:cxn ang="0">
                  <a:pos x="537" y="261"/>
                </a:cxn>
                <a:cxn ang="0">
                  <a:pos x="587" y="252"/>
                </a:cxn>
                <a:cxn ang="0">
                  <a:pos x="635" y="236"/>
                </a:cxn>
                <a:cxn ang="0">
                  <a:pos x="681" y="215"/>
                </a:cxn>
                <a:cxn ang="0">
                  <a:pos x="727" y="188"/>
                </a:cxn>
              </a:cxnLst>
              <a:rect l="0" t="0" r="r" b="b"/>
              <a:pathLst>
                <a:path w="727" h="267">
                  <a:moveTo>
                    <a:pt x="719" y="179"/>
                  </a:moveTo>
                  <a:lnTo>
                    <a:pt x="698" y="192"/>
                  </a:lnTo>
                  <a:lnTo>
                    <a:pt x="675" y="204"/>
                  </a:lnTo>
                  <a:lnTo>
                    <a:pt x="652" y="213"/>
                  </a:lnTo>
                  <a:lnTo>
                    <a:pt x="629" y="223"/>
                  </a:lnTo>
                  <a:lnTo>
                    <a:pt x="606" y="232"/>
                  </a:lnTo>
                  <a:lnTo>
                    <a:pt x="583" y="238"/>
                  </a:lnTo>
                  <a:lnTo>
                    <a:pt x="558" y="244"/>
                  </a:lnTo>
                  <a:lnTo>
                    <a:pt x="535" y="248"/>
                  </a:lnTo>
                  <a:lnTo>
                    <a:pt x="510" y="252"/>
                  </a:lnTo>
                  <a:lnTo>
                    <a:pt x="485" y="253"/>
                  </a:lnTo>
                  <a:lnTo>
                    <a:pt x="462" y="253"/>
                  </a:lnTo>
                  <a:lnTo>
                    <a:pt x="437" y="253"/>
                  </a:lnTo>
                  <a:lnTo>
                    <a:pt x="412" y="252"/>
                  </a:lnTo>
                  <a:lnTo>
                    <a:pt x="389" y="248"/>
                  </a:lnTo>
                  <a:lnTo>
                    <a:pt x="364" y="244"/>
                  </a:lnTo>
                  <a:lnTo>
                    <a:pt x="339" y="238"/>
                  </a:lnTo>
                  <a:lnTo>
                    <a:pt x="316" y="232"/>
                  </a:lnTo>
                  <a:lnTo>
                    <a:pt x="291" y="225"/>
                  </a:lnTo>
                  <a:lnTo>
                    <a:pt x="268" y="215"/>
                  </a:lnTo>
                  <a:lnTo>
                    <a:pt x="245" y="206"/>
                  </a:lnTo>
                  <a:lnTo>
                    <a:pt x="222" y="194"/>
                  </a:lnTo>
                  <a:lnTo>
                    <a:pt x="201" y="182"/>
                  </a:lnTo>
                  <a:lnTo>
                    <a:pt x="178" y="169"/>
                  </a:lnTo>
                  <a:lnTo>
                    <a:pt x="157" y="154"/>
                  </a:lnTo>
                  <a:lnTo>
                    <a:pt x="138" y="138"/>
                  </a:lnTo>
                  <a:lnTo>
                    <a:pt x="117" y="121"/>
                  </a:lnTo>
                  <a:lnTo>
                    <a:pt x="98" y="104"/>
                  </a:lnTo>
                  <a:lnTo>
                    <a:pt x="78" y="87"/>
                  </a:lnTo>
                  <a:lnTo>
                    <a:pt x="61" y="65"/>
                  </a:lnTo>
                  <a:lnTo>
                    <a:pt x="44" y="44"/>
                  </a:lnTo>
                  <a:lnTo>
                    <a:pt x="27" y="23"/>
                  </a:lnTo>
                  <a:lnTo>
                    <a:pt x="11" y="0"/>
                  </a:lnTo>
                  <a:lnTo>
                    <a:pt x="0" y="8"/>
                  </a:lnTo>
                  <a:lnTo>
                    <a:pt x="17" y="31"/>
                  </a:lnTo>
                  <a:lnTo>
                    <a:pt x="34" y="54"/>
                  </a:lnTo>
                  <a:lnTo>
                    <a:pt x="52" y="75"/>
                  </a:lnTo>
                  <a:lnTo>
                    <a:pt x="69" y="94"/>
                  </a:lnTo>
                  <a:lnTo>
                    <a:pt x="88" y="113"/>
                  </a:lnTo>
                  <a:lnTo>
                    <a:pt x="109" y="131"/>
                  </a:lnTo>
                  <a:lnTo>
                    <a:pt x="128" y="148"/>
                  </a:lnTo>
                  <a:lnTo>
                    <a:pt x="151" y="165"/>
                  </a:lnTo>
                  <a:lnTo>
                    <a:pt x="172" y="179"/>
                  </a:lnTo>
                  <a:lnTo>
                    <a:pt x="193" y="192"/>
                  </a:lnTo>
                  <a:lnTo>
                    <a:pt x="216" y="206"/>
                  </a:lnTo>
                  <a:lnTo>
                    <a:pt x="240" y="217"/>
                  </a:lnTo>
                  <a:lnTo>
                    <a:pt x="264" y="227"/>
                  </a:lnTo>
                  <a:lnTo>
                    <a:pt x="287" y="236"/>
                  </a:lnTo>
                  <a:lnTo>
                    <a:pt x="312" y="244"/>
                  </a:lnTo>
                  <a:lnTo>
                    <a:pt x="337" y="252"/>
                  </a:lnTo>
                  <a:lnTo>
                    <a:pt x="362" y="255"/>
                  </a:lnTo>
                  <a:lnTo>
                    <a:pt x="387" y="261"/>
                  </a:lnTo>
                  <a:lnTo>
                    <a:pt x="412" y="263"/>
                  </a:lnTo>
                  <a:lnTo>
                    <a:pt x="437" y="265"/>
                  </a:lnTo>
                  <a:lnTo>
                    <a:pt x="462" y="267"/>
                  </a:lnTo>
                  <a:lnTo>
                    <a:pt x="487" y="265"/>
                  </a:lnTo>
                  <a:lnTo>
                    <a:pt x="512" y="263"/>
                  </a:lnTo>
                  <a:lnTo>
                    <a:pt x="537" y="261"/>
                  </a:lnTo>
                  <a:lnTo>
                    <a:pt x="562" y="257"/>
                  </a:lnTo>
                  <a:lnTo>
                    <a:pt x="587" y="252"/>
                  </a:lnTo>
                  <a:lnTo>
                    <a:pt x="610" y="244"/>
                  </a:lnTo>
                  <a:lnTo>
                    <a:pt x="635" y="236"/>
                  </a:lnTo>
                  <a:lnTo>
                    <a:pt x="658" y="227"/>
                  </a:lnTo>
                  <a:lnTo>
                    <a:pt x="681" y="215"/>
                  </a:lnTo>
                  <a:lnTo>
                    <a:pt x="704" y="202"/>
                  </a:lnTo>
                  <a:lnTo>
                    <a:pt x="727" y="188"/>
                  </a:lnTo>
                  <a:lnTo>
                    <a:pt x="719" y="179"/>
                  </a:lnTo>
                  <a:close/>
                </a:path>
              </a:pathLst>
            </a:custGeom>
            <a:solidFill>
              <a:srgbClr val="000000"/>
            </a:solidFill>
            <a:ln w="9525">
              <a:noFill/>
              <a:round/>
              <a:headEnd/>
              <a:tailEnd/>
            </a:ln>
          </p:spPr>
          <p:txBody>
            <a:bodyPr/>
            <a:lstStyle/>
            <a:p>
              <a:endParaRPr lang="es-CO"/>
            </a:p>
          </p:txBody>
        </p:sp>
      </p:grpSp>
      <p:sp>
        <p:nvSpPr>
          <p:cNvPr id="110824" name="Rectangle 232"/>
          <p:cNvSpPr>
            <a:spLocks noChangeArrowheads="1"/>
          </p:cNvSpPr>
          <p:nvPr/>
        </p:nvSpPr>
        <p:spPr bwMode="auto">
          <a:xfrm>
            <a:off x="5003800" y="5372100"/>
            <a:ext cx="3168650" cy="504825"/>
          </a:xfrm>
          <a:prstGeom prst="rect">
            <a:avLst/>
          </a:prstGeom>
          <a:solidFill>
            <a:srgbClr val="FF00FF"/>
          </a:solidFill>
          <a:ln w="9525" algn="ctr">
            <a:solidFill>
              <a:schemeClr val="tx1"/>
            </a:solidFill>
            <a:miter lim="800000"/>
            <a:headEnd/>
            <a:tailEnd/>
          </a:ln>
          <a:effectLst/>
        </p:spPr>
        <p:txBody>
          <a:bodyPr wrap="none" anchor="ctr"/>
          <a:lstStyle/>
          <a:p>
            <a:endParaRPr lang="es-CO"/>
          </a:p>
        </p:txBody>
      </p:sp>
      <p:sp>
        <p:nvSpPr>
          <p:cNvPr id="110825" name="Text Box 233"/>
          <p:cNvSpPr txBox="1">
            <a:spLocks noChangeArrowheads="1"/>
          </p:cNvSpPr>
          <p:nvPr/>
        </p:nvSpPr>
        <p:spPr bwMode="auto">
          <a:xfrm>
            <a:off x="6227763" y="5445125"/>
            <a:ext cx="936625" cy="366713"/>
          </a:xfrm>
          <a:prstGeom prst="rect">
            <a:avLst/>
          </a:prstGeom>
          <a:noFill/>
          <a:ln w="9525" algn="ctr">
            <a:noFill/>
            <a:miter lim="800000"/>
            <a:headEnd/>
            <a:tailEnd/>
          </a:ln>
          <a:effectLst/>
        </p:spPr>
        <p:txBody>
          <a:bodyPr>
            <a:spAutoFit/>
          </a:bodyPr>
          <a:lstStyle/>
          <a:p>
            <a:pPr>
              <a:spcBef>
                <a:spcPct val="50000"/>
              </a:spcBef>
            </a:pPr>
            <a:r>
              <a:rPr lang="es-ES"/>
              <a:t>Radio</a:t>
            </a:r>
          </a:p>
        </p:txBody>
      </p:sp>
      <p:sp>
        <p:nvSpPr>
          <p:cNvPr id="110827" name="Rectangle 235"/>
          <p:cNvSpPr>
            <a:spLocks noChangeArrowheads="1"/>
          </p:cNvSpPr>
          <p:nvPr/>
        </p:nvSpPr>
        <p:spPr bwMode="auto">
          <a:xfrm>
            <a:off x="5003800" y="4795838"/>
            <a:ext cx="3168650" cy="504825"/>
          </a:xfrm>
          <a:prstGeom prst="rect">
            <a:avLst/>
          </a:prstGeom>
          <a:solidFill>
            <a:srgbClr val="339966"/>
          </a:solidFill>
          <a:ln w="9525" algn="ctr">
            <a:solidFill>
              <a:schemeClr val="tx1"/>
            </a:solidFill>
            <a:miter lim="800000"/>
            <a:headEnd/>
            <a:tailEnd/>
          </a:ln>
          <a:effectLst/>
        </p:spPr>
        <p:txBody>
          <a:bodyPr wrap="none" anchor="ctr"/>
          <a:lstStyle/>
          <a:p>
            <a:endParaRPr lang="es-CO"/>
          </a:p>
        </p:txBody>
      </p:sp>
      <p:sp>
        <p:nvSpPr>
          <p:cNvPr id="110829" name="Text Box 237"/>
          <p:cNvSpPr txBox="1">
            <a:spLocks noChangeArrowheads="1"/>
          </p:cNvSpPr>
          <p:nvPr/>
        </p:nvSpPr>
        <p:spPr bwMode="auto">
          <a:xfrm>
            <a:off x="5867400" y="4868863"/>
            <a:ext cx="1728788" cy="366712"/>
          </a:xfrm>
          <a:prstGeom prst="rect">
            <a:avLst/>
          </a:prstGeom>
          <a:noFill/>
          <a:ln w="9525" algn="ctr">
            <a:noFill/>
            <a:miter lim="800000"/>
            <a:headEnd/>
            <a:tailEnd/>
          </a:ln>
          <a:effectLst/>
        </p:spPr>
        <p:txBody>
          <a:bodyPr>
            <a:spAutoFit/>
          </a:bodyPr>
          <a:lstStyle/>
          <a:p>
            <a:pPr>
              <a:spcBef>
                <a:spcPct val="50000"/>
              </a:spcBef>
            </a:pPr>
            <a:r>
              <a:rPr lang="es-ES"/>
              <a:t>Banda Base</a:t>
            </a:r>
          </a:p>
        </p:txBody>
      </p:sp>
      <p:sp>
        <p:nvSpPr>
          <p:cNvPr id="110830" name="Rectangle 238"/>
          <p:cNvSpPr>
            <a:spLocks noChangeArrowheads="1"/>
          </p:cNvSpPr>
          <p:nvPr/>
        </p:nvSpPr>
        <p:spPr bwMode="auto">
          <a:xfrm>
            <a:off x="6227763" y="4076700"/>
            <a:ext cx="1943100" cy="576263"/>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0831" name="Text Box 239"/>
          <p:cNvSpPr txBox="1">
            <a:spLocks noChangeArrowheads="1"/>
          </p:cNvSpPr>
          <p:nvPr/>
        </p:nvSpPr>
        <p:spPr bwMode="auto">
          <a:xfrm>
            <a:off x="6370638" y="4003675"/>
            <a:ext cx="1657350" cy="641350"/>
          </a:xfrm>
          <a:prstGeom prst="rect">
            <a:avLst/>
          </a:prstGeom>
          <a:noFill/>
          <a:ln w="9525" algn="ctr">
            <a:noFill/>
            <a:miter lim="800000"/>
            <a:headEnd/>
            <a:tailEnd/>
          </a:ln>
          <a:effectLst/>
        </p:spPr>
        <p:txBody>
          <a:bodyPr>
            <a:spAutoFit/>
          </a:bodyPr>
          <a:lstStyle/>
          <a:p>
            <a:pPr>
              <a:spcBef>
                <a:spcPct val="50000"/>
              </a:spcBef>
            </a:pPr>
            <a:r>
              <a:rPr lang="es-ES"/>
              <a:t>Gestor de enlace</a:t>
            </a:r>
          </a:p>
        </p:txBody>
      </p:sp>
      <p:sp>
        <p:nvSpPr>
          <p:cNvPr id="110832" name="Rectangle 240"/>
          <p:cNvSpPr>
            <a:spLocks noChangeArrowheads="1"/>
          </p:cNvSpPr>
          <p:nvPr/>
        </p:nvSpPr>
        <p:spPr bwMode="auto">
          <a:xfrm>
            <a:off x="5003800" y="3427413"/>
            <a:ext cx="1079500" cy="1225550"/>
          </a:xfrm>
          <a:prstGeom prst="rect">
            <a:avLst/>
          </a:prstGeom>
          <a:solidFill>
            <a:srgbClr val="0000FF"/>
          </a:solidFill>
          <a:ln w="9525" algn="ctr">
            <a:solidFill>
              <a:schemeClr val="tx1"/>
            </a:solidFill>
            <a:miter lim="800000"/>
            <a:headEnd/>
            <a:tailEnd/>
          </a:ln>
          <a:effectLst/>
        </p:spPr>
        <p:txBody>
          <a:bodyPr wrap="none" anchor="ctr"/>
          <a:lstStyle/>
          <a:p>
            <a:endParaRPr lang="es-CO"/>
          </a:p>
        </p:txBody>
      </p:sp>
      <p:sp>
        <p:nvSpPr>
          <p:cNvPr id="110833" name="Text Box 241"/>
          <p:cNvSpPr txBox="1">
            <a:spLocks noChangeArrowheads="1"/>
          </p:cNvSpPr>
          <p:nvPr/>
        </p:nvSpPr>
        <p:spPr bwMode="auto">
          <a:xfrm>
            <a:off x="5146675" y="3571875"/>
            <a:ext cx="865188" cy="366713"/>
          </a:xfrm>
          <a:prstGeom prst="rect">
            <a:avLst/>
          </a:prstGeom>
          <a:noFill/>
          <a:ln w="9525" algn="ctr">
            <a:noFill/>
            <a:miter lim="800000"/>
            <a:headEnd/>
            <a:tailEnd/>
          </a:ln>
          <a:effectLst/>
        </p:spPr>
        <p:txBody>
          <a:bodyPr>
            <a:spAutoFit/>
          </a:bodyPr>
          <a:lstStyle/>
          <a:p>
            <a:pPr>
              <a:spcBef>
                <a:spcPct val="50000"/>
              </a:spcBef>
            </a:pPr>
            <a:r>
              <a:rPr lang="es-ES"/>
              <a:t>Audio</a:t>
            </a:r>
          </a:p>
        </p:txBody>
      </p:sp>
      <p:sp>
        <p:nvSpPr>
          <p:cNvPr id="110834" name="Rectangle 242"/>
          <p:cNvSpPr>
            <a:spLocks noChangeArrowheads="1"/>
          </p:cNvSpPr>
          <p:nvPr/>
        </p:nvSpPr>
        <p:spPr bwMode="auto">
          <a:xfrm>
            <a:off x="6227763" y="3427413"/>
            <a:ext cx="1943100" cy="576262"/>
          </a:xfrm>
          <a:prstGeom prst="rect">
            <a:avLst/>
          </a:prstGeom>
          <a:solidFill>
            <a:srgbClr val="FFCC00"/>
          </a:solidFill>
          <a:ln w="9525" algn="ctr">
            <a:solidFill>
              <a:schemeClr val="tx1"/>
            </a:solidFill>
            <a:miter lim="800000"/>
            <a:headEnd/>
            <a:tailEnd/>
          </a:ln>
          <a:effectLst/>
        </p:spPr>
        <p:txBody>
          <a:bodyPr wrap="none" anchor="ctr"/>
          <a:lstStyle/>
          <a:p>
            <a:endParaRPr lang="es-CO"/>
          </a:p>
        </p:txBody>
      </p:sp>
      <p:sp>
        <p:nvSpPr>
          <p:cNvPr id="110835" name="Text Box 243"/>
          <p:cNvSpPr txBox="1">
            <a:spLocks noChangeArrowheads="1"/>
          </p:cNvSpPr>
          <p:nvPr/>
        </p:nvSpPr>
        <p:spPr bwMode="auto">
          <a:xfrm>
            <a:off x="6370638" y="3427413"/>
            <a:ext cx="1657350" cy="366712"/>
          </a:xfrm>
          <a:prstGeom prst="rect">
            <a:avLst/>
          </a:prstGeom>
          <a:noFill/>
          <a:ln w="9525" algn="ctr">
            <a:noFill/>
            <a:miter lim="800000"/>
            <a:headEnd/>
            <a:tailEnd/>
          </a:ln>
          <a:effectLst/>
        </p:spPr>
        <p:txBody>
          <a:bodyPr>
            <a:spAutoFit/>
          </a:bodyPr>
          <a:lstStyle/>
          <a:p>
            <a:pPr>
              <a:spcBef>
                <a:spcPct val="50000"/>
              </a:spcBef>
            </a:pPr>
            <a:r>
              <a:rPr lang="es-ES"/>
              <a:t>HCI</a:t>
            </a:r>
          </a:p>
        </p:txBody>
      </p:sp>
      <p:sp>
        <p:nvSpPr>
          <p:cNvPr id="110837" name="Rectangle 245"/>
          <p:cNvSpPr>
            <a:spLocks noChangeArrowheads="1"/>
          </p:cNvSpPr>
          <p:nvPr/>
        </p:nvSpPr>
        <p:spPr bwMode="auto">
          <a:xfrm>
            <a:off x="5003800" y="2779713"/>
            <a:ext cx="3168650" cy="504825"/>
          </a:xfrm>
          <a:prstGeom prst="rect">
            <a:avLst/>
          </a:prstGeom>
          <a:solidFill>
            <a:srgbClr val="33CCCC"/>
          </a:solidFill>
          <a:ln w="9525" algn="ctr">
            <a:solidFill>
              <a:schemeClr val="tx1"/>
            </a:solidFill>
            <a:miter lim="800000"/>
            <a:headEnd/>
            <a:tailEnd/>
          </a:ln>
          <a:effectLst/>
        </p:spPr>
        <p:txBody>
          <a:bodyPr wrap="none" anchor="ctr"/>
          <a:lstStyle/>
          <a:p>
            <a:endParaRPr lang="es-CO"/>
          </a:p>
        </p:txBody>
      </p:sp>
      <p:sp>
        <p:nvSpPr>
          <p:cNvPr id="110838" name="Rectangle 246"/>
          <p:cNvSpPr>
            <a:spLocks noChangeArrowheads="1"/>
          </p:cNvSpPr>
          <p:nvPr/>
        </p:nvSpPr>
        <p:spPr bwMode="auto">
          <a:xfrm>
            <a:off x="7235825" y="2060575"/>
            <a:ext cx="935038" cy="649288"/>
          </a:xfrm>
          <a:prstGeom prst="rect">
            <a:avLst/>
          </a:prstGeom>
          <a:solidFill>
            <a:srgbClr val="00CCFF"/>
          </a:solidFill>
          <a:ln w="9525" algn="ctr">
            <a:solidFill>
              <a:schemeClr val="tx1"/>
            </a:solidFill>
            <a:miter lim="800000"/>
            <a:headEnd/>
            <a:tailEnd/>
          </a:ln>
          <a:effectLst/>
        </p:spPr>
        <p:txBody>
          <a:bodyPr wrap="none" anchor="ctr"/>
          <a:lstStyle/>
          <a:p>
            <a:endParaRPr lang="es-CO"/>
          </a:p>
        </p:txBody>
      </p:sp>
      <p:sp>
        <p:nvSpPr>
          <p:cNvPr id="110839" name="Rectangle 247"/>
          <p:cNvSpPr>
            <a:spLocks noChangeArrowheads="1"/>
          </p:cNvSpPr>
          <p:nvPr/>
        </p:nvSpPr>
        <p:spPr bwMode="auto">
          <a:xfrm>
            <a:off x="5003800" y="2060575"/>
            <a:ext cx="2160588" cy="647700"/>
          </a:xfrm>
          <a:prstGeom prst="rect">
            <a:avLst/>
          </a:prstGeom>
          <a:solidFill>
            <a:srgbClr val="993300"/>
          </a:solidFill>
          <a:ln w="9525" algn="ctr">
            <a:solidFill>
              <a:schemeClr val="tx1"/>
            </a:solidFill>
            <a:miter lim="800000"/>
            <a:headEnd/>
            <a:tailEnd/>
          </a:ln>
          <a:effectLst/>
        </p:spPr>
        <p:txBody>
          <a:bodyPr wrap="none" anchor="ctr"/>
          <a:lstStyle/>
          <a:p>
            <a:endParaRPr lang="es-CO"/>
          </a:p>
        </p:txBody>
      </p:sp>
      <p:sp>
        <p:nvSpPr>
          <p:cNvPr id="110840" name="Text Box 248"/>
          <p:cNvSpPr txBox="1">
            <a:spLocks noChangeArrowheads="1"/>
          </p:cNvSpPr>
          <p:nvPr/>
        </p:nvSpPr>
        <p:spPr bwMode="auto">
          <a:xfrm>
            <a:off x="5795963" y="2852738"/>
            <a:ext cx="1728787" cy="366712"/>
          </a:xfrm>
          <a:prstGeom prst="rect">
            <a:avLst/>
          </a:prstGeom>
          <a:noFill/>
          <a:ln w="9525" algn="ctr">
            <a:noFill/>
            <a:miter lim="800000"/>
            <a:headEnd/>
            <a:tailEnd/>
          </a:ln>
          <a:effectLst/>
        </p:spPr>
        <p:txBody>
          <a:bodyPr>
            <a:spAutoFit/>
          </a:bodyPr>
          <a:lstStyle/>
          <a:p>
            <a:pPr>
              <a:spcBef>
                <a:spcPct val="50000"/>
              </a:spcBef>
            </a:pPr>
            <a:r>
              <a:rPr lang="es-ES"/>
              <a:t>L2CAP</a:t>
            </a:r>
          </a:p>
        </p:txBody>
      </p:sp>
      <p:sp>
        <p:nvSpPr>
          <p:cNvPr id="110841" name="Text Box 249"/>
          <p:cNvSpPr txBox="1">
            <a:spLocks noChangeArrowheads="1"/>
          </p:cNvSpPr>
          <p:nvPr/>
        </p:nvSpPr>
        <p:spPr bwMode="auto">
          <a:xfrm>
            <a:off x="5292725" y="2205038"/>
            <a:ext cx="1657350" cy="366712"/>
          </a:xfrm>
          <a:prstGeom prst="rect">
            <a:avLst/>
          </a:prstGeom>
          <a:noFill/>
          <a:ln w="9525" algn="ctr">
            <a:noFill/>
            <a:miter lim="800000"/>
            <a:headEnd/>
            <a:tailEnd/>
          </a:ln>
          <a:effectLst/>
        </p:spPr>
        <p:txBody>
          <a:bodyPr>
            <a:spAutoFit/>
          </a:bodyPr>
          <a:lstStyle/>
          <a:p>
            <a:pPr>
              <a:spcBef>
                <a:spcPct val="50000"/>
              </a:spcBef>
            </a:pPr>
            <a:r>
              <a:rPr lang="es-ES"/>
              <a:t>RFCOMM</a:t>
            </a:r>
          </a:p>
        </p:txBody>
      </p:sp>
      <p:sp>
        <p:nvSpPr>
          <p:cNvPr id="110842" name="Text Box 250"/>
          <p:cNvSpPr txBox="1">
            <a:spLocks noChangeArrowheads="1"/>
          </p:cNvSpPr>
          <p:nvPr/>
        </p:nvSpPr>
        <p:spPr bwMode="auto">
          <a:xfrm>
            <a:off x="6877050" y="2205038"/>
            <a:ext cx="1657350" cy="366712"/>
          </a:xfrm>
          <a:prstGeom prst="rect">
            <a:avLst/>
          </a:prstGeom>
          <a:noFill/>
          <a:ln w="9525" algn="ctr">
            <a:noFill/>
            <a:miter lim="800000"/>
            <a:headEnd/>
            <a:tailEnd/>
          </a:ln>
          <a:effectLst/>
        </p:spPr>
        <p:txBody>
          <a:bodyPr>
            <a:spAutoFit/>
          </a:bodyPr>
          <a:lstStyle/>
          <a:p>
            <a:pPr>
              <a:spcBef>
                <a:spcPct val="50000"/>
              </a:spcBef>
            </a:pPr>
            <a:r>
              <a:rPr lang="es-ES"/>
              <a:t>SDP</a:t>
            </a:r>
          </a:p>
        </p:txBody>
      </p:sp>
      <p:sp>
        <p:nvSpPr>
          <p:cNvPr id="110845" name="AutoShape 253"/>
          <p:cNvSpPr>
            <a:spLocks noChangeArrowheads="1"/>
          </p:cNvSpPr>
          <p:nvPr/>
        </p:nvSpPr>
        <p:spPr bwMode="auto">
          <a:xfrm rot="-1985299">
            <a:off x="3492500" y="2492375"/>
            <a:ext cx="1223963" cy="465138"/>
          </a:xfrm>
          <a:prstGeom prst="rightArrow">
            <a:avLst>
              <a:gd name="adj1" fmla="val 50000"/>
              <a:gd name="adj2" fmla="val 65785"/>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0846" name="AutoShape 254"/>
          <p:cNvSpPr>
            <a:spLocks noChangeArrowheads="1"/>
          </p:cNvSpPr>
          <p:nvPr/>
        </p:nvSpPr>
        <p:spPr bwMode="auto">
          <a:xfrm>
            <a:off x="3492500" y="3573463"/>
            <a:ext cx="1223963" cy="465137"/>
          </a:xfrm>
          <a:prstGeom prst="rightArrow">
            <a:avLst>
              <a:gd name="adj1" fmla="val 50000"/>
              <a:gd name="adj2" fmla="val 65785"/>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0847" name="AutoShape 255"/>
          <p:cNvSpPr>
            <a:spLocks noChangeArrowheads="1"/>
          </p:cNvSpPr>
          <p:nvPr/>
        </p:nvSpPr>
        <p:spPr bwMode="auto">
          <a:xfrm rot="2258965">
            <a:off x="3276600" y="4652963"/>
            <a:ext cx="1223963" cy="465137"/>
          </a:xfrm>
          <a:prstGeom prst="rightArrow">
            <a:avLst>
              <a:gd name="adj1" fmla="val 50000"/>
              <a:gd name="adj2" fmla="val 65785"/>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110848" name="Text Box 256"/>
          <p:cNvSpPr txBox="1">
            <a:spLocks noChangeArrowheads="1"/>
          </p:cNvSpPr>
          <p:nvPr/>
        </p:nvSpPr>
        <p:spPr bwMode="auto">
          <a:xfrm>
            <a:off x="900113" y="4941888"/>
            <a:ext cx="2232025" cy="457200"/>
          </a:xfrm>
          <a:prstGeom prst="rect">
            <a:avLst/>
          </a:prstGeom>
          <a:noFill/>
          <a:ln w="9525" algn="ctr">
            <a:noFill/>
            <a:miter lim="800000"/>
            <a:headEnd/>
            <a:tailEnd/>
          </a:ln>
          <a:effectLst/>
        </p:spPr>
        <p:txBody>
          <a:bodyPr>
            <a:spAutoFit/>
          </a:bodyPr>
          <a:lstStyle/>
          <a:p>
            <a:pPr>
              <a:spcBef>
                <a:spcPct val="50000"/>
              </a:spcBef>
            </a:pPr>
            <a:r>
              <a:rPr lang="es-ES" sz="2400" b="1"/>
              <a:t>Ineficiente</a:t>
            </a:r>
          </a:p>
        </p:txBody>
      </p:sp>
      <p:sp>
        <p:nvSpPr>
          <p:cNvPr id="110850" name="Text Box 258"/>
          <p:cNvSpPr txBox="1">
            <a:spLocks noChangeArrowheads="1"/>
          </p:cNvSpPr>
          <p:nvPr/>
        </p:nvSpPr>
        <p:spPr bwMode="auto">
          <a:xfrm>
            <a:off x="1042988" y="1484313"/>
            <a:ext cx="2016125" cy="366712"/>
          </a:xfrm>
          <a:prstGeom prst="rect">
            <a:avLst/>
          </a:prstGeom>
          <a:noFill/>
          <a:ln w="9525" algn="ctr">
            <a:noFill/>
            <a:miter lim="800000"/>
            <a:headEnd/>
            <a:tailEnd/>
          </a:ln>
          <a:effectLst/>
        </p:spPr>
        <p:txBody>
          <a:bodyPr>
            <a:spAutoFit/>
          </a:bodyPr>
          <a:lstStyle/>
          <a:p>
            <a:pPr algn="l">
              <a:spcBef>
                <a:spcPct val="50000"/>
              </a:spcBef>
            </a:pPr>
            <a:r>
              <a:rPr lang="es-ES" b="1">
                <a:effectLst>
                  <a:outerShdw blurRad="38100" dist="38100" dir="2700000" algn="tl">
                    <a:srgbClr val="000000"/>
                  </a:outerShdw>
                </a:effectLst>
              </a:rPr>
              <a:t>Perfiles</a:t>
            </a:r>
          </a:p>
        </p:txBody>
      </p:sp>
      <p:sp>
        <p:nvSpPr>
          <p:cNvPr id="110851" name="Text Box 259"/>
          <p:cNvSpPr txBox="1">
            <a:spLocks noChangeArrowheads="1"/>
          </p:cNvSpPr>
          <p:nvPr/>
        </p:nvSpPr>
        <p:spPr bwMode="auto">
          <a:xfrm>
            <a:off x="1116013" y="1844675"/>
            <a:ext cx="7056437" cy="2428875"/>
          </a:xfrm>
          <a:prstGeom prst="rect">
            <a:avLst/>
          </a:prstGeom>
          <a:noFill/>
          <a:ln w="9525" algn="ctr">
            <a:noFill/>
            <a:miter lim="800000"/>
            <a:headEnd/>
            <a:tailEnd/>
          </a:ln>
          <a:effectLst/>
        </p:spPr>
        <p:txBody>
          <a:bodyPr>
            <a:spAutoFit/>
          </a:bodyPr>
          <a:lstStyle/>
          <a:p>
            <a:pPr marL="342900" indent="-342900" algn="l">
              <a:spcBef>
                <a:spcPct val="50000"/>
              </a:spcBef>
            </a:pPr>
            <a:r>
              <a:rPr lang="es-ES"/>
              <a:t>Son un conjunto de mensajes y procedimientos para un situación de uso del equipo. Ventajas:</a:t>
            </a:r>
          </a:p>
          <a:p>
            <a:pPr marL="342900" indent="-342900" algn="l">
              <a:spcBef>
                <a:spcPct val="50000"/>
              </a:spcBef>
              <a:buFontTx/>
              <a:buAutoNum type="arabicParenR"/>
            </a:pPr>
            <a:r>
              <a:rPr lang="es-ES"/>
              <a:t>Permiten que no sea necesario implementar en un dispositivo toda la pila de protocolos,sólo los necesarios.</a:t>
            </a:r>
          </a:p>
          <a:p>
            <a:pPr marL="342900" indent="-342900" algn="l">
              <a:spcBef>
                <a:spcPct val="50000"/>
              </a:spcBef>
              <a:buFontTx/>
              <a:buAutoNum type="arabicParenR"/>
            </a:pPr>
            <a:r>
              <a:rPr lang="es-ES"/>
              <a:t>Aseguran la interoperabilidad entre varias unidades Bluetooth que cumplan los mismos perfiles</a:t>
            </a:r>
          </a:p>
          <a:p>
            <a:pPr marL="342900" indent="-342900" algn="l">
              <a:spcBef>
                <a:spcPct val="50000"/>
              </a:spcBef>
            </a:pPr>
            <a:endParaRPr lang="es-ES"/>
          </a:p>
        </p:txBody>
      </p:sp>
      <p:sp>
        <p:nvSpPr>
          <p:cNvPr id="110852" name="Text Box 260"/>
          <p:cNvSpPr txBox="1">
            <a:spLocks noChangeArrowheads="1"/>
          </p:cNvSpPr>
          <p:nvPr/>
        </p:nvSpPr>
        <p:spPr bwMode="auto">
          <a:xfrm>
            <a:off x="1116013" y="1484313"/>
            <a:ext cx="7200900" cy="915987"/>
          </a:xfrm>
          <a:prstGeom prst="rect">
            <a:avLst/>
          </a:prstGeom>
          <a:noFill/>
          <a:ln w="9525" algn="ctr">
            <a:noFill/>
            <a:miter lim="800000"/>
            <a:headEnd/>
            <a:tailEnd/>
          </a:ln>
          <a:effectLst/>
        </p:spPr>
        <p:txBody>
          <a:bodyPr>
            <a:spAutoFit/>
          </a:bodyPr>
          <a:lstStyle/>
          <a:p>
            <a:pPr algn="l">
              <a:spcBef>
                <a:spcPct val="50000"/>
              </a:spcBef>
            </a:pPr>
            <a:r>
              <a:rPr lang="es-ES" b="1">
                <a:effectLst>
                  <a:outerShdw blurRad="38100" dist="38100" dir="2700000" algn="tl">
                    <a:srgbClr val="000000"/>
                  </a:outerShdw>
                </a:effectLst>
              </a:rPr>
              <a:t>1) Perfil de acceso Genérico (GAP):</a:t>
            </a:r>
            <a:r>
              <a:rPr lang="es-ES"/>
              <a:t> Se encarga de procedimientos para el descubrimiento y establecimiento de conexión para unidades Bluetooth.</a:t>
            </a:r>
          </a:p>
        </p:txBody>
      </p:sp>
      <p:sp>
        <p:nvSpPr>
          <p:cNvPr id="110853" name="Text Box 261"/>
          <p:cNvSpPr txBox="1">
            <a:spLocks noChangeArrowheads="1"/>
          </p:cNvSpPr>
          <p:nvPr/>
        </p:nvSpPr>
        <p:spPr bwMode="auto">
          <a:xfrm>
            <a:off x="1042988" y="2636838"/>
            <a:ext cx="7273925" cy="915987"/>
          </a:xfrm>
          <a:prstGeom prst="rect">
            <a:avLst/>
          </a:prstGeom>
          <a:noFill/>
          <a:ln w="9525" algn="ctr">
            <a:noFill/>
            <a:miter lim="800000"/>
            <a:headEnd/>
            <a:tailEnd/>
          </a:ln>
          <a:effectLst/>
        </p:spPr>
        <p:txBody>
          <a:bodyPr>
            <a:spAutoFit/>
          </a:bodyPr>
          <a:lstStyle/>
          <a:p>
            <a:pPr algn="l">
              <a:spcBef>
                <a:spcPct val="50000"/>
              </a:spcBef>
            </a:pPr>
            <a:r>
              <a:rPr lang="es-ES" b="1">
                <a:effectLst>
                  <a:outerShdw blurRad="38100" dist="38100" dir="2700000" algn="tl">
                    <a:srgbClr val="000000"/>
                  </a:outerShdw>
                </a:effectLst>
              </a:rPr>
              <a:t>2)</a:t>
            </a:r>
            <a:r>
              <a:rPr lang="es-ES"/>
              <a:t> </a:t>
            </a:r>
            <a:r>
              <a:rPr lang="es-ES" b="1">
                <a:effectLst>
                  <a:outerShdw blurRad="38100" dist="38100" dir="2700000" algn="tl">
                    <a:srgbClr val="000000"/>
                  </a:outerShdw>
                </a:effectLst>
              </a:rPr>
              <a:t>Perfil de Aplicación del descubrimiento de Servicio (SDAP): </a:t>
            </a:r>
            <a:r>
              <a:rPr lang="es-ES"/>
              <a:t>Define los procedimientos para descubrir servicios registrados en otros dispositivos</a:t>
            </a:r>
          </a:p>
        </p:txBody>
      </p:sp>
      <p:sp>
        <p:nvSpPr>
          <p:cNvPr id="110854" name="Text Box 262"/>
          <p:cNvSpPr txBox="1">
            <a:spLocks noChangeArrowheads="1"/>
          </p:cNvSpPr>
          <p:nvPr/>
        </p:nvSpPr>
        <p:spPr bwMode="auto">
          <a:xfrm>
            <a:off x="1116013" y="3933825"/>
            <a:ext cx="7200900" cy="915988"/>
          </a:xfrm>
          <a:prstGeom prst="rect">
            <a:avLst/>
          </a:prstGeom>
          <a:noFill/>
          <a:ln w="9525" algn="ctr">
            <a:noFill/>
            <a:miter lim="800000"/>
            <a:headEnd/>
            <a:tailEnd/>
          </a:ln>
          <a:effectLst/>
        </p:spPr>
        <p:txBody>
          <a:bodyPr>
            <a:spAutoFit/>
          </a:bodyPr>
          <a:lstStyle/>
          <a:p>
            <a:pPr algn="l">
              <a:spcBef>
                <a:spcPct val="50000"/>
              </a:spcBef>
            </a:pPr>
            <a:r>
              <a:rPr lang="es-ES" b="1">
                <a:effectLst>
                  <a:outerShdw blurRad="38100" dist="38100" dir="2700000" algn="tl">
                    <a:srgbClr val="000000"/>
                  </a:outerShdw>
                </a:effectLst>
              </a:rPr>
              <a:t>3) Perfil de Puerto Serie (SPP):</a:t>
            </a:r>
            <a:r>
              <a:rPr lang="es-ES"/>
              <a:t> Define los procedimientos para poder simular el puerto serie en los dispositivos Bluetooth</a:t>
            </a:r>
          </a:p>
        </p:txBody>
      </p:sp>
      <p:sp>
        <p:nvSpPr>
          <p:cNvPr id="110855" name="Text Box 263"/>
          <p:cNvSpPr txBox="1">
            <a:spLocks noChangeArrowheads="1"/>
          </p:cNvSpPr>
          <p:nvPr/>
        </p:nvSpPr>
        <p:spPr bwMode="auto">
          <a:xfrm>
            <a:off x="1042988" y="5013325"/>
            <a:ext cx="6697662" cy="1190625"/>
          </a:xfrm>
          <a:prstGeom prst="rect">
            <a:avLst/>
          </a:prstGeom>
          <a:noFill/>
          <a:ln w="9525" algn="ctr">
            <a:noFill/>
            <a:miter lim="800000"/>
            <a:headEnd/>
            <a:tailEnd/>
          </a:ln>
          <a:effectLst/>
        </p:spPr>
        <p:txBody>
          <a:bodyPr>
            <a:spAutoFit/>
          </a:bodyPr>
          <a:lstStyle/>
          <a:p>
            <a:pPr algn="l">
              <a:spcBef>
                <a:spcPct val="50000"/>
              </a:spcBef>
            </a:pPr>
            <a:r>
              <a:rPr lang="es-ES" b="1">
                <a:effectLst>
                  <a:outerShdw blurRad="38100" dist="38100" dir="2700000" algn="tl">
                    <a:srgbClr val="000000"/>
                  </a:outerShdw>
                </a:effectLst>
              </a:rPr>
              <a:t>4) Perfil genérico de intercambio de objetos (GOEP):</a:t>
            </a:r>
            <a:r>
              <a:rPr lang="es-ES"/>
              <a:t> Este perfil define como los dispositivos Bluetooth deben soportar los modelos de intercambio de objetos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0824"/>
                                        </p:tgtEl>
                                        <p:attrNameLst>
                                          <p:attrName>style.visibility</p:attrName>
                                        </p:attrNameLst>
                                      </p:cBhvr>
                                      <p:to>
                                        <p:strVal val="visible"/>
                                      </p:to>
                                    </p:set>
                                    <p:animEffect transition="in" filter="dissolve">
                                      <p:cBhvr>
                                        <p:cTn id="7" dur="500"/>
                                        <p:tgtEl>
                                          <p:spTgt spid="1108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0825"/>
                                        </p:tgtEl>
                                        <p:attrNameLst>
                                          <p:attrName>style.visibility</p:attrName>
                                        </p:attrNameLst>
                                      </p:cBhvr>
                                      <p:to>
                                        <p:strVal val="visible"/>
                                      </p:to>
                                    </p:set>
                                    <p:animEffect transition="in" filter="dissolve">
                                      <p:cBhvr>
                                        <p:cTn id="10" dur="500"/>
                                        <p:tgtEl>
                                          <p:spTgt spid="11082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0827"/>
                                        </p:tgtEl>
                                        <p:attrNameLst>
                                          <p:attrName>style.visibility</p:attrName>
                                        </p:attrNameLst>
                                      </p:cBhvr>
                                      <p:to>
                                        <p:strVal val="visible"/>
                                      </p:to>
                                    </p:set>
                                    <p:animEffect transition="in" filter="dissolve">
                                      <p:cBhvr>
                                        <p:cTn id="13" dur="500"/>
                                        <p:tgtEl>
                                          <p:spTgt spid="1108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0829"/>
                                        </p:tgtEl>
                                        <p:attrNameLst>
                                          <p:attrName>style.visibility</p:attrName>
                                        </p:attrNameLst>
                                      </p:cBhvr>
                                      <p:to>
                                        <p:strVal val="visible"/>
                                      </p:to>
                                    </p:set>
                                    <p:animEffect transition="in" filter="dissolve">
                                      <p:cBhvr>
                                        <p:cTn id="16" dur="500"/>
                                        <p:tgtEl>
                                          <p:spTgt spid="11082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0830"/>
                                        </p:tgtEl>
                                        <p:attrNameLst>
                                          <p:attrName>style.visibility</p:attrName>
                                        </p:attrNameLst>
                                      </p:cBhvr>
                                      <p:to>
                                        <p:strVal val="visible"/>
                                      </p:to>
                                    </p:set>
                                    <p:animEffect transition="in" filter="dissolve">
                                      <p:cBhvr>
                                        <p:cTn id="19" dur="500"/>
                                        <p:tgtEl>
                                          <p:spTgt spid="11083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0831"/>
                                        </p:tgtEl>
                                        <p:attrNameLst>
                                          <p:attrName>style.visibility</p:attrName>
                                        </p:attrNameLst>
                                      </p:cBhvr>
                                      <p:to>
                                        <p:strVal val="visible"/>
                                      </p:to>
                                    </p:set>
                                    <p:animEffect transition="in" filter="dissolve">
                                      <p:cBhvr>
                                        <p:cTn id="22" dur="500"/>
                                        <p:tgtEl>
                                          <p:spTgt spid="11083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0832"/>
                                        </p:tgtEl>
                                        <p:attrNameLst>
                                          <p:attrName>style.visibility</p:attrName>
                                        </p:attrNameLst>
                                      </p:cBhvr>
                                      <p:to>
                                        <p:strVal val="visible"/>
                                      </p:to>
                                    </p:set>
                                    <p:animEffect transition="in" filter="dissolve">
                                      <p:cBhvr>
                                        <p:cTn id="25" dur="500"/>
                                        <p:tgtEl>
                                          <p:spTgt spid="11083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0833"/>
                                        </p:tgtEl>
                                        <p:attrNameLst>
                                          <p:attrName>style.visibility</p:attrName>
                                        </p:attrNameLst>
                                      </p:cBhvr>
                                      <p:to>
                                        <p:strVal val="visible"/>
                                      </p:to>
                                    </p:set>
                                    <p:animEffect transition="in" filter="dissolve">
                                      <p:cBhvr>
                                        <p:cTn id="28" dur="500"/>
                                        <p:tgtEl>
                                          <p:spTgt spid="11083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0834"/>
                                        </p:tgtEl>
                                        <p:attrNameLst>
                                          <p:attrName>style.visibility</p:attrName>
                                        </p:attrNameLst>
                                      </p:cBhvr>
                                      <p:to>
                                        <p:strVal val="visible"/>
                                      </p:to>
                                    </p:set>
                                    <p:animEffect transition="in" filter="dissolve">
                                      <p:cBhvr>
                                        <p:cTn id="31" dur="500"/>
                                        <p:tgtEl>
                                          <p:spTgt spid="11083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0835"/>
                                        </p:tgtEl>
                                        <p:attrNameLst>
                                          <p:attrName>style.visibility</p:attrName>
                                        </p:attrNameLst>
                                      </p:cBhvr>
                                      <p:to>
                                        <p:strVal val="visible"/>
                                      </p:to>
                                    </p:set>
                                    <p:animEffect transition="in" filter="dissolve">
                                      <p:cBhvr>
                                        <p:cTn id="34" dur="500"/>
                                        <p:tgtEl>
                                          <p:spTgt spid="11083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0837"/>
                                        </p:tgtEl>
                                        <p:attrNameLst>
                                          <p:attrName>style.visibility</p:attrName>
                                        </p:attrNameLst>
                                      </p:cBhvr>
                                      <p:to>
                                        <p:strVal val="visible"/>
                                      </p:to>
                                    </p:set>
                                    <p:animEffect transition="in" filter="dissolve">
                                      <p:cBhvr>
                                        <p:cTn id="37" dur="500"/>
                                        <p:tgtEl>
                                          <p:spTgt spid="11083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0838"/>
                                        </p:tgtEl>
                                        <p:attrNameLst>
                                          <p:attrName>style.visibility</p:attrName>
                                        </p:attrNameLst>
                                      </p:cBhvr>
                                      <p:to>
                                        <p:strVal val="visible"/>
                                      </p:to>
                                    </p:set>
                                    <p:animEffect transition="in" filter="dissolve">
                                      <p:cBhvr>
                                        <p:cTn id="40" dur="500"/>
                                        <p:tgtEl>
                                          <p:spTgt spid="11083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0839"/>
                                        </p:tgtEl>
                                        <p:attrNameLst>
                                          <p:attrName>style.visibility</p:attrName>
                                        </p:attrNameLst>
                                      </p:cBhvr>
                                      <p:to>
                                        <p:strVal val="visible"/>
                                      </p:to>
                                    </p:set>
                                    <p:animEffect transition="in" filter="dissolve">
                                      <p:cBhvr>
                                        <p:cTn id="43" dur="500"/>
                                        <p:tgtEl>
                                          <p:spTgt spid="11083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0840"/>
                                        </p:tgtEl>
                                        <p:attrNameLst>
                                          <p:attrName>style.visibility</p:attrName>
                                        </p:attrNameLst>
                                      </p:cBhvr>
                                      <p:to>
                                        <p:strVal val="visible"/>
                                      </p:to>
                                    </p:set>
                                    <p:animEffect transition="in" filter="dissolve">
                                      <p:cBhvr>
                                        <p:cTn id="46" dur="500"/>
                                        <p:tgtEl>
                                          <p:spTgt spid="1108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0841"/>
                                        </p:tgtEl>
                                        <p:attrNameLst>
                                          <p:attrName>style.visibility</p:attrName>
                                        </p:attrNameLst>
                                      </p:cBhvr>
                                      <p:to>
                                        <p:strVal val="visible"/>
                                      </p:to>
                                    </p:set>
                                    <p:animEffect transition="in" filter="dissolve">
                                      <p:cBhvr>
                                        <p:cTn id="49" dur="500"/>
                                        <p:tgtEl>
                                          <p:spTgt spid="11084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0842"/>
                                        </p:tgtEl>
                                        <p:attrNameLst>
                                          <p:attrName>style.visibility</p:attrName>
                                        </p:attrNameLst>
                                      </p:cBhvr>
                                      <p:to>
                                        <p:strVal val="visible"/>
                                      </p:to>
                                    </p:set>
                                    <p:animEffect transition="in" filter="dissolve">
                                      <p:cBhvr>
                                        <p:cTn id="52" dur="500"/>
                                        <p:tgtEl>
                                          <p:spTgt spid="11084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10819"/>
                                        </p:tgtEl>
                                        <p:attrNameLst>
                                          <p:attrName>style.visibility</p:attrName>
                                        </p:attrNameLst>
                                      </p:cBhvr>
                                      <p:to>
                                        <p:strVal val="visible"/>
                                      </p:to>
                                    </p:set>
                                    <p:animEffect transition="in" filter="dissolve">
                                      <p:cBhvr>
                                        <p:cTn id="57" dur="500"/>
                                        <p:tgtEl>
                                          <p:spTgt spid="1108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0845"/>
                                        </p:tgtEl>
                                        <p:attrNameLst>
                                          <p:attrName>style.visibility</p:attrName>
                                        </p:attrNameLst>
                                      </p:cBhvr>
                                      <p:to>
                                        <p:strVal val="visible"/>
                                      </p:to>
                                    </p:set>
                                    <p:animEffect transition="in" filter="dissolve">
                                      <p:cBhvr>
                                        <p:cTn id="62" dur="500"/>
                                        <p:tgtEl>
                                          <p:spTgt spid="110845"/>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110846"/>
                                        </p:tgtEl>
                                        <p:attrNameLst>
                                          <p:attrName>style.visibility</p:attrName>
                                        </p:attrNameLst>
                                      </p:cBhvr>
                                      <p:to>
                                        <p:strVal val="visible"/>
                                      </p:to>
                                    </p:set>
                                    <p:animEffect transition="in" filter="dissolve">
                                      <p:cBhvr>
                                        <p:cTn id="66" dur="500"/>
                                        <p:tgtEl>
                                          <p:spTgt spid="110846"/>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110847"/>
                                        </p:tgtEl>
                                        <p:attrNameLst>
                                          <p:attrName>style.visibility</p:attrName>
                                        </p:attrNameLst>
                                      </p:cBhvr>
                                      <p:to>
                                        <p:strVal val="visible"/>
                                      </p:to>
                                    </p:set>
                                    <p:animEffect transition="in" filter="dissolve">
                                      <p:cBhvr>
                                        <p:cTn id="70" dur="500"/>
                                        <p:tgtEl>
                                          <p:spTgt spid="11084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10848"/>
                                        </p:tgtEl>
                                        <p:attrNameLst>
                                          <p:attrName>style.visibility</p:attrName>
                                        </p:attrNameLst>
                                      </p:cBhvr>
                                      <p:to>
                                        <p:strVal val="visible"/>
                                      </p:to>
                                    </p:set>
                                    <p:animEffect transition="in" filter="dissolve">
                                      <p:cBhvr>
                                        <p:cTn id="75" dur="500"/>
                                        <p:tgtEl>
                                          <p:spTgt spid="110848"/>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110819"/>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10824"/>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10825"/>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10827"/>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1082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110830"/>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11083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10832"/>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10833"/>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110834"/>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110835"/>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110837"/>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110838"/>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110839"/>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110840"/>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110841"/>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110842"/>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110845"/>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10846"/>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110847"/>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110848"/>
                                        </p:tgtEl>
                                        <p:attrNameLst>
                                          <p:attrName>style.visibility</p:attrName>
                                        </p:attrNameLst>
                                      </p:cBhvr>
                                      <p:to>
                                        <p:strVal val="hidden"/>
                                      </p:to>
                                    </p:set>
                                  </p:childTnLst>
                                </p:cTn>
                              </p:par>
                              <p:par>
                                <p:cTn id="120" presetID="9" presetClass="entr" presetSubtype="0" fill="hold" grpId="0" nodeType="withEffect">
                                  <p:stCondLst>
                                    <p:cond delay="0"/>
                                  </p:stCondLst>
                                  <p:childTnLst>
                                    <p:set>
                                      <p:cBhvr>
                                        <p:cTn id="121" dur="1" fill="hold">
                                          <p:stCondLst>
                                            <p:cond delay="0"/>
                                          </p:stCondLst>
                                        </p:cTn>
                                        <p:tgtEl>
                                          <p:spTgt spid="110851"/>
                                        </p:tgtEl>
                                        <p:attrNameLst>
                                          <p:attrName>style.visibility</p:attrName>
                                        </p:attrNameLst>
                                      </p:cBhvr>
                                      <p:to>
                                        <p:strVal val="visible"/>
                                      </p:to>
                                    </p:set>
                                    <p:animEffect transition="in" filter="dissolve">
                                      <p:cBhvr>
                                        <p:cTn id="122" dur="500"/>
                                        <p:tgtEl>
                                          <p:spTgt spid="11085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0850"/>
                                        </p:tgtEl>
                                        <p:attrNameLst>
                                          <p:attrName>style.visibility</p:attrName>
                                        </p:attrNameLst>
                                      </p:cBhvr>
                                      <p:to>
                                        <p:strVal val="visible"/>
                                      </p:to>
                                    </p:set>
                                    <p:animEffect transition="in" filter="dissolve">
                                      <p:cBhvr>
                                        <p:cTn id="125" dur="500"/>
                                        <p:tgtEl>
                                          <p:spTgt spid="11085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0852"/>
                                        </p:tgtEl>
                                        <p:attrNameLst>
                                          <p:attrName>style.visibility</p:attrName>
                                        </p:attrNameLst>
                                      </p:cBhvr>
                                      <p:to>
                                        <p:strVal val="visible"/>
                                      </p:to>
                                    </p:set>
                                    <p:animEffect transition="in" filter="dissolve">
                                      <p:cBhvr>
                                        <p:cTn id="130" dur="500"/>
                                        <p:tgtEl>
                                          <p:spTgt spid="110852"/>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110850"/>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10851"/>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0853"/>
                                        </p:tgtEl>
                                        <p:attrNameLst>
                                          <p:attrName>style.visibility</p:attrName>
                                        </p:attrNameLst>
                                      </p:cBhvr>
                                      <p:to>
                                        <p:strVal val="visible"/>
                                      </p:to>
                                    </p:set>
                                    <p:animEffect transition="in" filter="dissolve">
                                      <p:cBhvr>
                                        <p:cTn id="139" dur="500"/>
                                        <p:tgtEl>
                                          <p:spTgt spid="110853"/>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0854"/>
                                        </p:tgtEl>
                                        <p:attrNameLst>
                                          <p:attrName>style.visibility</p:attrName>
                                        </p:attrNameLst>
                                      </p:cBhvr>
                                      <p:to>
                                        <p:strVal val="visible"/>
                                      </p:to>
                                    </p:set>
                                    <p:animEffect transition="in" filter="dissolve">
                                      <p:cBhvr>
                                        <p:cTn id="144" dur="500"/>
                                        <p:tgtEl>
                                          <p:spTgt spid="110854"/>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110855">
                                            <p:txEl>
                                              <p:pRg st="0" end="0"/>
                                            </p:txEl>
                                          </p:spTgt>
                                        </p:tgtEl>
                                        <p:attrNameLst>
                                          <p:attrName>style.visibility</p:attrName>
                                        </p:attrNameLst>
                                      </p:cBhvr>
                                      <p:to>
                                        <p:strVal val="visible"/>
                                      </p:to>
                                    </p:set>
                                    <p:animEffect transition="in" filter="dissolve">
                                      <p:cBhvr>
                                        <p:cTn id="149" dur="500"/>
                                        <p:tgtEl>
                                          <p:spTgt spid="1108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24" grpId="0" animBg="1"/>
      <p:bldP spid="110824" grpId="1" animBg="1"/>
      <p:bldP spid="110825" grpId="0"/>
      <p:bldP spid="110825" grpId="1"/>
      <p:bldP spid="110827" grpId="0" animBg="1"/>
      <p:bldP spid="110827" grpId="1" animBg="1"/>
      <p:bldP spid="110829" grpId="0"/>
      <p:bldP spid="110829" grpId="1"/>
      <p:bldP spid="110830" grpId="0" animBg="1"/>
      <p:bldP spid="110830" grpId="1" animBg="1"/>
      <p:bldP spid="110831" grpId="0"/>
      <p:bldP spid="110831" grpId="1"/>
      <p:bldP spid="110832" grpId="0" animBg="1"/>
      <p:bldP spid="110832" grpId="1" animBg="1"/>
      <p:bldP spid="110833" grpId="0"/>
      <p:bldP spid="110833" grpId="1"/>
      <p:bldP spid="110834" grpId="0" animBg="1"/>
      <p:bldP spid="110834" grpId="1" animBg="1"/>
      <p:bldP spid="110835" grpId="0"/>
      <p:bldP spid="110835" grpId="1"/>
      <p:bldP spid="110837" grpId="0" animBg="1"/>
      <p:bldP spid="110837" grpId="1" animBg="1"/>
      <p:bldP spid="110838" grpId="0" animBg="1"/>
      <p:bldP spid="110838" grpId="1" animBg="1"/>
      <p:bldP spid="110839" grpId="0" animBg="1"/>
      <p:bldP spid="110839" grpId="1" animBg="1"/>
      <p:bldP spid="110840" grpId="0"/>
      <p:bldP spid="110840" grpId="1"/>
      <p:bldP spid="110841" grpId="0"/>
      <p:bldP spid="110841" grpId="1"/>
      <p:bldP spid="110842" grpId="0"/>
      <p:bldP spid="110842" grpId="1"/>
      <p:bldP spid="110845" grpId="0" animBg="1"/>
      <p:bldP spid="110845" grpId="1" animBg="1"/>
      <p:bldP spid="110846" grpId="0" animBg="1"/>
      <p:bldP spid="110846" grpId="1" animBg="1"/>
      <p:bldP spid="110847" grpId="0" animBg="1"/>
      <p:bldP spid="110847" grpId="1" animBg="1"/>
      <p:bldP spid="110848" grpId="0"/>
      <p:bldP spid="110848" grpId="1"/>
      <p:bldP spid="110850" grpId="0"/>
      <p:bldP spid="110850" grpId="1"/>
      <p:bldP spid="110851" grpId="0"/>
      <p:bldP spid="110851" grpId="1"/>
      <p:bldP spid="110852" grpId="0"/>
      <p:bldP spid="110853" grpId="0"/>
      <p:bldP spid="1108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s-ES"/>
              <a:t>Índice</a:t>
            </a:r>
          </a:p>
        </p:txBody>
      </p:sp>
      <p:sp>
        <p:nvSpPr>
          <p:cNvPr id="62467" name="Rectangle 3"/>
          <p:cNvSpPr>
            <a:spLocks noGrp="1" noChangeArrowheads="1"/>
          </p:cNvSpPr>
          <p:nvPr>
            <p:ph type="body" idx="1"/>
          </p:nvPr>
        </p:nvSpPr>
        <p:spPr/>
        <p:txBody>
          <a:bodyPr/>
          <a:lstStyle/>
          <a:p>
            <a:r>
              <a:rPr lang="es-ES"/>
              <a:t>Introducción</a:t>
            </a:r>
          </a:p>
          <a:p>
            <a:r>
              <a:rPr lang="es-ES"/>
              <a:t>Protocolos Bluetooth</a:t>
            </a:r>
          </a:p>
          <a:p>
            <a:r>
              <a:rPr lang="es-ES"/>
              <a:t>Perfiles Bluetooth</a:t>
            </a:r>
          </a:p>
          <a:p>
            <a:r>
              <a:rPr lang="es-ES"/>
              <a:t>Aplicaciones Bluetooth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ES"/>
              <a:t>Introducción</a:t>
            </a:r>
          </a:p>
        </p:txBody>
      </p:sp>
      <p:sp>
        <p:nvSpPr>
          <p:cNvPr id="64515" name="Rectangle 3"/>
          <p:cNvSpPr>
            <a:spLocks noGrp="1" noChangeArrowheads="1"/>
          </p:cNvSpPr>
          <p:nvPr>
            <p:ph type="body" idx="1"/>
          </p:nvPr>
        </p:nvSpPr>
        <p:spPr/>
        <p:txBody>
          <a:bodyPr/>
          <a:lstStyle/>
          <a:p>
            <a:pPr marL="609600" indent="-609600"/>
            <a:r>
              <a:rPr lang="es-ES" sz="2000"/>
              <a:t>Los objetivos de la tecnología Bluetooth son los siguientes</a:t>
            </a:r>
          </a:p>
          <a:p>
            <a:pPr marL="609600" indent="-609600">
              <a:buFont typeface="Wingdings" pitchFamily="2" charset="2"/>
              <a:buNone/>
            </a:pPr>
            <a:endParaRPr lang="es-ES" sz="2000"/>
          </a:p>
          <a:p>
            <a:pPr marL="609600" indent="-609600">
              <a:buFont typeface="Wingdings" pitchFamily="2" charset="2"/>
              <a:buAutoNum type="arabicParenR"/>
            </a:pPr>
            <a:r>
              <a:rPr lang="es-ES" sz="2000"/>
              <a:t>Eliminar la gran cantidad de cables que unen a los dispositivos</a:t>
            </a:r>
          </a:p>
          <a:p>
            <a:pPr marL="609600" indent="-609600">
              <a:buFont typeface="Wingdings" pitchFamily="2" charset="2"/>
              <a:buAutoNum type="arabicParenR"/>
            </a:pPr>
            <a:r>
              <a:rPr lang="es-ES" sz="2000"/>
              <a:t>El obtener una tecnología de bajo coste</a:t>
            </a:r>
          </a:p>
          <a:p>
            <a:pPr marL="609600" indent="-609600">
              <a:buFont typeface="Wingdings" pitchFamily="2" charset="2"/>
              <a:buAutoNum type="arabicParenR"/>
            </a:pPr>
            <a:r>
              <a:rPr lang="es-ES" sz="2000"/>
              <a:t>Impulsar las redes de área personal </a:t>
            </a:r>
          </a:p>
          <a:p>
            <a:pPr marL="609600" indent="-609600">
              <a:buFont typeface="Wingdings" pitchFamily="2" charset="2"/>
              <a:buAutoNum type="arabicParenR"/>
            </a:pPr>
            <a:r>
              <a:rPr lang="es-ES" sz="2000"/>
              <a:t>Reducir la potencia consumida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s-ES"/>
              <a:t>Protocolos Bluetooth</a:t>
            </a:r>
          </a:p>
        </p:txBody>
      </p:sp>
      <p:sp>
        <p:nvSpPr>
          <p:cNvPr id="71683" name="Rectangle 3"/>
          <p:cNvSpPr>
            <a:spLocks noGrp="1" noChangeArrowheads="1"/>
          </p:cNvSpPr>
          <p:nvPr>
            <p:ph type="body" idx="1"/>
          </p:nvPr>
        </p:nvSpPr>
        <p:spPr/>
        <p:txBody>
          <a:bodyPr/>
          <a:lstStyle/>
          <a:p>
            <a:r>
              <a:rPr lang="es-ES"/>
              <a:t>Radio Bluetooth</a:t>
            </a:r>
          </a:p>
        </p:txBody>
      </p:sp>
      <p:graphicFrame>
        <p:nvGraphicFramePr>
          <p:cNvPr id="71746" name="Group 66"/>
          <p:cNvGraphicFramePr>
            <a:graphicFrameLocks noGrp="1"/>
          </p:cNvGraphicFramePr>
          <p:nvPr/>
        </p:nvGraphicFramePr>
        <p:xfrm>
          <a:off x="684213" y="2659063"/>
          <a:ext cx="7848600" cy="3317812"/>
        </p:xfrm>
        <a:graphic>
          <a:graphicData uri="http://schemas.openxmlformats.org/drawingml/2006/table">
            <a:tbl>
              <a:tblPr/>
              <a:tblGrid>
                <a:gridCol w="3382962"/>
                <a:gridCol w="4465638"/>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Alcance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10cm -100m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Modulación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GSFK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Verdana" pitchFamily="34" charset="0"/>
                        </a:rPr>
                        <a:t>Sensibilidad del receptor</a:t>
                      </a:r>
                      <a:endPar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Verdana" pitchFamily="34" charset="0"/>
                        </a:rPr>
                        <a:t>-70dBm</a:t>
                      </a:r>
                      <a:endPar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Verdana" pitchFamily="34" charset="0"/>
                        </a:rPr>
                        <a:t>Banda ISM</a:t>
                      </a:r>
                      <a:endPar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Verdana" pitchFamily="34" charset="0"/>
                        </a:rPr>
                        <a:t>2.400-2.483,5 Ghz</a:t>
                      </a:r>
                      <a:endPar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Potencia de Conexión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Verdana" pitchFamily="34" charset="0"/>
                        </a:rPr>
                        <a:t>0dBm (1mW)</a:t>
                      </a:r>
                      <a:endPar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Verdana" pitchFamily="34" charset="0"/>
                        </a:rPr>
                        <a:t>Consumo</a:t>
                      </a:r>
                      <a:endParaRPr kumimoji="0" lang="es-E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000" b="0" i="0" u="none" strike="noStrike" cap="none" normalizeH="0" baseline="0" smtClean="0">
                          <a:ln>
                            <a:noFill/>
                          </a:ln>
                          <a:solidFill>
                            <a:schemeClr val="tx1"/>
                          </a:solidFill>
                          <a:effectLst/>
                          <a:latin typeface="Verdana" pitchFamily="34" charset="0"/>
                        </a:rPr>
                        <a:t>300uA(max),30uA(standby), 50uA (retenido/aparcado)</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68313" y="260350"/>
            <a:ext cx="8229600" cy="1139825"/>
          </a:xfrm>
        </p:spPr>
        <p:txBody>
          <a:bodyPr/>
          <a:lstStyle/>
          <a:p>
            <a:r>
              <a:rPr lang="es-ES" sz="3200"/>
              <a:t>Protocolos Bluetooth-Banda Base (I)</a:t>
            </a:r>
          </a:p>
        </p:txBody>
      </p:sp>
      <p:pic>
        <p:nvPicPr>
          <p:cNvPr id="72711" name="Picture 7" descr="evpzo0qv[1]"/>
          <p:cNvPicPr>
            <a:picLocks noGrp="1" noChangeAspect="1" noChangeArrowheads="1"/>
          </p:cNvPicPr>
          <p:nvPr>
            <p:ph sz="quarter" idx="2"/>
          </p:nvPr>
        </p:nvPicPr>
        <p:blipFill>
          <a:blip r:embed="rId2" cstate="print"/>
          <a:srcRect/>
          <a:stretch>
            <a:fillRect/>
          </a:stretch>
        </p:blipFill>
        <p:spPr>
          <a:xfrm>
            <a:off x="3708400" y="4581525"/>
            <a:ext cx="715963" cy="1009650"/>
          </a:xfrm>
          <a:noFill/>
          <a:ln/>
        </p:spPr>
      </p:pic>
      <p:pic>
        <p:nvPicPr>
          <p:cNvPr id="72713" name="Picture 9" descr="qbafwl1y[1]"/>
          <p:cNvPicPr>
            <a:picLocks noGrp="1" noChangeAspect="1" noChangeArrowheads="1"/>
          </p:cNvPicPr>
          <p:nvPr>
            <p:ph sz="quarter" idx="3"/>
          </p:nvPr>
        </p:nvPicPr>
        <p:blipFill>
          <a:blip r:embed="rId3" cstate="print"/>
          <a:srcRect/>
          <a:stretch>
            <a:fillRect/>
          </a:stretch>
        </p:blipFill>
        <p:spPr>
          <a:xfrm>
            <a:off x="2339975" y="3068638"/>
            <a:ext cx="936625" cy="788987"/>
          </a:xfrm>
          <a:noFill/>
          <a:ln/>
        </p:spPr>
      </p:pic>
      <p:pic>
        <p:nvPicPr>
          <p:cNvPr id="72715" name="Picture 11" descr="4d_c3f2d[1]"/>
          <p:cNvPicPr>
            <a:picLocks noChangeAspect="1" noChangeArrowheads="1"/>
          </p:cNvPicPr>
          <p:nvPr/>
        </p:nvPicPr>
        <p:blipFill>
          <a:blip r:embed="rId4" cstate="print"/>
          <a:srcRect/>
          <a:stretch>
            <a:fillRect/>
          </a:stretch>
        </p:blipFill>
        <p:spPr bwMode="auto">
          <a:xfrm>
            <a:off x="2555875" y="1773238"/>
            <a:ext cx="1152525" cy="711200"/>
          </a:xfrm>
          <a:prstGeom prst="rect">
            <a:avLst/>
          </a:prstGeom>
          <a:noFill/>
        </p:spPr>
      </p:pic>
      <p:pic>
        <p:nvPicPr>
          <p:cNvPr id="72716" name="Picture 12" descr="2eb3vviv[1]"/>
          <p:cNvPicPr>
            <a:picLocks noChangeAspect="1" noChangeArrowheads="1"/>
          </p:cNvPicPr>
          <p:nvPr/>
        </p:nvPicPr>
        <p:blipFill>
          <a:blip r:embed="rId5" cstate="print"/>
          <a:srcRect/>
          <a:stretch>
            <a:fillRect/>
          </a:stretch>
        </p:blipFill>
        <p:spPr bwMode="auto">
          <a:xfrm>
            <a:off x="950913" y="2924175"/>
            <a:ext cx="655637" cy="792163"/>
          </a:xfrm>
          <a:prstGeom prst="rect">
            <a:avLst/>
          </a:prstGeom>
          <a:noFill/>
        </p:spPr>
      </p:pic>
      <p:pic>
        <p:nvPicPr>
          <p:cNvPr id="72720" name="Picture 16" descr="adlke0av[1]"/>
          <p:cNvPicPr>
            <a:picLocks noChangeAspect="1" noChangeArrowheads="1"/>
          </p:cNvPicPr>
          <p:nvPr/>
        </p:nvPicPr>
        <p:blipFill>
          <a:blip r:embed="rId6" cstate="print"/>
          <a:srcRect/>
          <a:stretch>
            <a:fillRect/>
          </a:stretch>
        </p:blipFill>
        <p:spPr bwMode="auto">
          <a:xfrm>
            <a:off x="1258888" y="4652963"/>
            <a:ext cx="863600" cy="785812"/>
          </a:xfrm>
          <a:prstGeom prst="rect">
            <a:avLst/>
          </a:prstGeom>
          <a:noFill/>
        </p:spPr>
      </p:pic>
      <p:pic>
        <p:nvPicPr>
          <p:cNvPr id="72721" name="Picture 17" descr="ix1yaz2d[1]"/>
          <p:cNvPicPr>
            <a:picLocks noChangeAspect="1" noChangeArrowheads="1" noCrop="1"/>
          </p:cNvPicPr>
          <p:nvPr/>
        </p:nvPicPr>
        <p:blipFill>
          <a:blip r:embed="rId7" cstate="print"/>
          <a:srcRect/>
          <a:stretch>
            <a:fillRect/>
          </a:stretch>
        </p:blipFill>
        <p:spPr bwMode="auto">
          <a:xfrm>
            <a:off x="4356100" y="3141663"/>
            <a:ext cx="669925" cy="719137"/>
          </a:xfrm>
          <a:prstGeom prst="rect">
            <a:avLst/>
          </a:prstGeom>
          <a:noFill/>
        </p:spPr>
      </p:pic>
      <p:sp>
        <p:nvSpPr>
          <p:cNvPr id="72749" name="Line 45"/>
          <p:cNvSpPr>
            <a:spLocks noChangeShapeType="1"/>
          </p:cNvSpPr>
          <p:nvPr/>
        </p:nvSpPr>
        <p:spPr bwMode="auto">
          <a:xfrm flipH="1">
            <a:off x="1908175" y="3933825"/>
            <a:ext cx="431800" cy="790575"/>
          </a:xfrm>
          <a:prstGeom prst="line">
            <a:avLst/>
          </a:prstGeom>
          <a:noFill/>
          <a:ln w="38100">
            <a:solidFill>
              <a:schemeClr val="tx1"/>
            </a:solidFill>
            <a:prstDash val="dash"/>
            <a:round/>
            <a:headEnd/>
            <a:tailEnd/>
          </a:ln>
          <a:effectLst/>
        </p:spPr>
        <p:txBody>
          <a:bodyPr wrap="none" anchor="ctr"/>
          <a:lstStyle/>
          <a:p>
            <a:endParaRPr lang="es-CO"/>
          </a:p>
        </p:txBody>
      </p:sp>
      <p:sp>
        <p:nvSpPr>
          <p:cNvPr id="72750" name="Line 46"/>
          <p:cNvSpPr>
            <a:spLocks noChangeShapeType="1"/>
          </p:cNvSpPr>
          <p:nvPr/>
        </p:nvSpPr>
        <p:spPr bwMode="auto">
          <a:xfrm>
            <a:off x="3276600" y="4005263"/>
            <a:ext cx="647700" cy="647700"/>
          </a:xfrm>
          <a:prstGeom prst="line">
            <a:avLst/>
          </a:prstGeom>
          <a:noFill/>
          <a:ln w="38100">
            <a:solidFill>
              <a:schemeClr val="tx1"/>
            </a:solidFill>
            <a:prstDash val="dash"/>
            <a:round/>
            <a:headEnd/>
            <a:tailEnd/>
          </a:ln>
          <a:effectLst/>
        </p:spPr>
        <p:txBody>
          <a:bodyPr wrap="none" anchor="ctr"/>
          <a:lstStyle/>
          <a:p>
            <a:endParaRPr lang="es-CO"/>
          </a:p>
        </p:txBody>
      </p:sp>
      <p:sp>
        <p:nvSpPr>
          <p:cNvPr id="72751" name="Line 47"/>
          <p:cNvSpPr>
            <a:spLocks noChangeShapeType="1"/>
          </p:cNvSpPr>
          <p:nvPr/>
        </p:nvSpPr>
        <p:spPr bwMode="auto">
          <a:xfrm flipH="1">
            <a:off x="1403350" y="3500438"/>
            <a:ext cx="1008063" cy="0"/>
          </a:xfrm>
          <a:prstGeom prst="line">
            <a:avLst/>
          </a:prstGeom>
          <a:noFill/>
          <a:ln w="38100">
            <a:solidFill>
              <a:schemeClr val="tx1"/>
            </a:solidFill>
            <a:prstDash val="dash"/>
            <a:round/>
            <a:headEnd/>
            <a:tailEnd/>
          </a:ln>
          <a:effectLst/>
        </p:spPr>
        <p:txBody>
          <a:bodyPr wrap="none" anchor="ctr"/>
          <a:lstStyle/>
          <a:p>
            <a:endParaRPr lang="es-CO"/>
          </a:p>
        </p:txBody>
      </p:sp>
      <p:sp>
        <p:nvSpPr>
          <p:cNvPr id="72752" name="Line 48"/>
          <p:cNvSpPr>
            <a:spLocks noChangeShapeType="1"/>
          </p:cNvSpPr>
          <p:nvPr/>
        </p:nvSpPr>
        <p:spPr bwMode="auto">
          <a:xfrm>
            <a:off x="2843213" y="2492375"/>
            <a:ext cx="0" cy="576263"/>
          </a:xfrm>
          <a:prstGeom prst="line">
            <a:avLst/>
          </a:prstGeom>
          <a:noFill/>
          <a:ln w="38100">
            <a:solidFill>
              <a:schemeClr val="tx1"/>
            </a:solidFill>
            <a:prstDash val="dash"/>
            <a:round/>
            <a:headEnd/>
            <a:tailEnd/>
          </a:ln>
          <a:effectLst/>
        </p:spPr>
        <p:txBody>
          <a:bodyPr wrap="none" anchor="ctr"/>
          <a:lstStyle/>
          <a:p>
            <a:endParaRPr lang="es-CO"/>
          </a:p>
        </p:txBody>
      </p:sp>
      <p:sp>
        <p:nvSpPr>
          <p:cNvPr id="72754" name="Line 50"/>
          <p:cNvSpPr>
            <a:spLocks noChangeShapeType="1"/>
          </p:cNvSpPr>
          <p:nvPr/>
        </p:nvSpPr>
        <p:spPr bwMode="auto">
          <a:xfrm>
            <a:off x="3276600" y="3500438"/>
            <a:ext cx="935038" cy="0"/>
          </a:xfrm>
          <a:prstGeom prst="line">
            <a:avLst/>
          </a:prstGeom>
          <a:noFill/>
          <a:ln w="38100">
            <a:solidFill>
              <a:schemeClr val="tx1"/>
            </a:solidFill>
            <a:prstDash val="dash"/>
            <a:round/>
            <a:headEnd/>
            <a:tailEnd/>
          </a:ln>
          <a:effectLst/>
        </p:spPr>
        <p:txBody>
          <a:bodyPr wrap="none" anchor="ctr"/>
          <a:lstStyle/>
          <a:p>
            <a:endParaRPr lang="es-CO"/>
          </a:p>
        </p:txBody>
      </p:sp>
      <p:sp>
        <p:nvSpPr>
          <p:cNvPr id="72755" name="Oval 51"/>
          <p:cNvSpPr>
            <a:spLocks noChangeArrowheads="1"/>
          </p:cNvSpPr>
          <p:nvPr/>
        </p:nvSpPr>
        <p:spPr bwMode="auto">
          <a:xfrm>
            <a:off x="684213" y="1557338"/>
            <a:ext cx="4679950" cy="4608512"/>
          </a:xfrm>
          <a:prstGeom prst="ellipse">
            <a:avLst/>
          </a:prstGeom>
          <a:noFill/>
          <a:ln w="38100" algn="ctr">
            <a:solidFill>
              <a:schemeClr val="tx1"/>
            </a:solidFill>
            <a:prstDash val="dash"/>
            <a:round/>
            <a:headEnd/>
            <a:tailEnd/>
          </a:ln>
          <a:effectLst/>
        </p:spPr>
        <p:txBody>
          <a:bodyPr wrap="none" anchor="ctr"/>
          <a:lstStyle/>
          <a:p>
            <a:endParaRPr lang="es-CO"/>
          </a:p>
        </p:txBody>
      </p:sp>
      <p:sp>
        <p:nvSpPr>
          <p:cNvPr id="72756" name="Text Box 52"/>
          <p:cNvSpPr txBox="1">
            <a:spLocks noChangeArrowheads="1"/>
          </p:cNvSpPr>
          <p:nvPr/>
        </p:nvSpPr>
        <p:spPr bwMode="auto">
          <a:xfrm>
            <a:off x="5580063" y="1341438"/>
            <a:ext cx="3240087" cy="1328737"/>
          </a:xfrm>
          <a:prstGeom prst="rect">
            <a:avLst/>
          </a:prstGeom>
          <a:noFill/>
          <a:ln w="9525" algn="ctr">
            <a:noFill/>
            <a:miter lim="800000"/>
            <a:headEnd/>
            <a:tailEnd/>
          </a:ln>
          <a:effectLst/>
        </p:spPr>
        <p:txBody>
          <a:bodyPr>
            <a:spAutoFit/>
          </a:bodyPr>
          <a:lstStyle/>
          <a:p>
            <a:pPr>
              <a:spcBef>
                <a:spcPct val="50000"/>
              </a:spcBef>
            </a:pPr>
            <a:r>
              <a:rPr lang="es-ES" b="1" u="sng">
                <a:effectLst>
                  <a:outerShdw blurRad="38100" dist="38100" dir="2700000" algn="tl">
                    <a:srgbClr val="000000"/>
                  </a:outerShdw>
                </a:effectLst>
              </a:rPr>
              <a:t>Picored o Piconet</a:t>
            </a:r>
          </a:p>
          <a:p>
            <a:pPr>
              <a:spcBef>
                <a:spcPct val="50000"/>
              </a:spcBef>
            </a:pPr>
            <a:r>
              <a:rPr lang="es-ES" b="1">
                <a:effectLst>
                  <a:outerShdw blurRad="38100" dist="38100" dir="2700000" algn="tl">
                    <a:srgbClr val="000000"/>
                  </a:outerShdw>
                </a:effectLst>
              </a:rPr>
              <a:t>Dos o más unidades comparten el mismo canal</a:t>
            </a:r>
          </a:p>
        </p:txBody>
      </p:sp>
      <p:sp>
        <p:nvSpPr>
          <p:cNvPr id="72757" name="Text Box 53"/>
          <p:cNvSpPr txBox="1">
            <a:spLocks noChangeArrowheads="1"/>
          </p:cNvSpPr>
          <p:nvPr/>
        </p:nvSpPr>
        <p:spPr bwMode="auto">
          <a:xfrm>
            <a:off x="5724525" y="1196975"/>
            <a:ext cx="2808288" cy="2703513"/>
          </a:xfrm>
          <a:prstGeom prst="rect">
            <a:avLst/>
          </a:prstGeom>
          <a:noFill/>
          <a:ln w="9525" algn="ctr">
            <a:noFill/>
            <a:miter lim="800000"/>
            <a:headEnd/>
            <a:tailEnd/>
          </a:ln>
          <a:effectLst/>
        </p:spPr>
        <p:txBody>
          <a:bodyPr>
            <a:spAutoFit/>
          </a:bodyPr>
          <a:lstStyle/>
          <a:p>
            <a:pPr marL="342900" indent="-342900">
              <a:spcBef>
                <a:spcPct val="50000"/>
              </a:spcBef>
            </a:pPr>
            <a:r>
              <a:rPr lang="es-ES" b="1" u="sng">
                <a:effectLst>
                  <a:outerShdw blurRad="38100" dist="38100" dir="2700000" algn="tl">
                    <a:srgbClr val="000000"/>
                  </a:outerShdw>
                </a:effectLst>
              </a:rPr>
              <a:t>Maestro</a:t>
            </a:r>
          </a:p>
          <a:p>
            <a:pPr marL="342900" indent="-342900">
              <a:spcBef>
                <a:spcPct val="50000"/>
              </a:spcBef>
            </a:pPr>
            <a:r>
              <a:rPr lang="es-ES"/>
              <a:t>   </a:t>
            </a:r>
            <a:r>
              <a:rPr lang="es-ES" b="1"/>
              <a:t>Sincronización dispositivos en la red</a:t>
            </a:r>
          </a:p>
          <a:p>
            <a:pPr marL="342900" indent="-342900">
              <a:spcBef>
                <a:spcPct val="50000"/>
              </a:spcBef>
            </a:pPr>
            <a:r>
              <a:rPr lang="es-ES" b="1"/>
              <a:t>Procedimiento de búsqueda de esclavos</a:t>
            </a:r>
          </a:p>
          <a:p>
            <a:pPr marL="342900" indent="-342900">
              <a:spcBef>
                <a:spcPct val="50000"/>
              </a:spcBef>
            </a:pPr>
            <a:endParaRPr lang="es-ES" b="1"/>
          </a:p>
        </p:txBody>
      </p:sp>
      <p:sp>
        <p:nvSpPr>
          <p:cNvPr id="72758" name="AutoShape 54"/>
          <p:cNvSpPr>
            <a:spLocks noChangeArrowheads="1"/>
          </p:cNvSpPr>
          <p:nvPr/>
        </p:nvSpPr>
        <p:spPr bwMode="auto">
          <a:xfrm rot="2212194">
            <a:off x="3390900" y="2363788"/>
            <a:ext cx="431800" cy="792162"/>
          </a:xfrm>
          <a:prstGeom prst="downArrow">
            <a:avLst>
              <a:gd name="adj1" fmla="val 50000"/>
              <a:gd name="adj2" fmla="val 45864"/>
            </a:avLst>
          </a:prstGeom>
          <a:solidFill>
            <a:srgbClr val="FFFFFF"/>
          </a:solidFill>
          <a:ln w="9525" algn="ctr">
            <a:solidFill>
              <a:schemeClr val="tx1"/>
            </a:solidFill>
            <a:miter lim="800000"/>
            <a:headEnd/>
            <a:tailEnd/>
          </a:ln>
          <a:effectLst/>
        </p:spPr>
        <p:txBody>
          <a:bodyPr wrap="none" anchor="ctr"/>
          <a:lstStyle/>
          <a:p>
            <a:endParaRPr lang="es-CO"/>
          </a:p>
        </p:txBody>
      </p:sp>
      <p:sp>
        <p:nvSpPr>
          <p:cNvPr id="72759" name="Text Box 55"/>
          <p:cNvSpPr txBox="1">
            <a:spLocks noChangeArrowheads="1"/>
          </p:cNvSpPr>
          <p:nvPr/>
        </p:nvSpPr>
        <p:spPr bwMode="auto">
          <a:xfrm>
            <a:off x="5795963" y="1196975"/>
            <a:ext cx="2879725" cy="1603375"/>
          </a:xfrm>
          <a:prstGeom prst="rect">
            <a:avLst/>
          </a:prstGeom>
          <a:noFill/>
          <a:ln w="9525" algn="ctr">
            <a:noFill/>
            <a:miter lim="800000"/>
            <a:headEnd/>
            <a:tailEnd/>
          </a:ln>
          <a:effectLst/>
        </p:spPr>
        <p:txBody>
          <a:bodyPr>
            <a:spAutoFit/>
          </a:bodyPr>
          <a:lstStyle/>
          <a:p>
            <a:pPr>
              <a:spcBef>
                <a:spcPct val="50000"/>
              </a:spcBef>
            </a:pPr>
            <a:r>
              <a:rPr lang="es-ES" b="1" u="sng">
                <a:effectLst>
                  <a:outerShdw blurRad="38100" dist="38100" dir="2700000" algn="tl">
                    <a:srgbClr val="000000"/>
                  </a:outerShdw>
                </a:effectLst>
              </a:rPr>
              <a:t>Esclavos</a:t>
            </a:r>
          </a:p>
          <a:p>
            <a:pPr>
              <a:spcBef>
                <a:spcPct val="50000"/>
              </a:spcBef>
            </a:pPr>
            <a:r>
              <a:rPr lang="es-ES" b="1"/>
              <a:t>Se sincronizan y siguen la secuencia determinada por el maestro</a:t>
            </a:r>
          </a:p>
        </p:txBody>
      </p:sp>
      <p:sp>
        <p:nvSpPr>
          <p:cNvPr id="72760" name="Text Box 56"/>
          <p:cNvSpPr txBox="1">
            <a:spLocks noChangeArrowheads="1"/>
          </p:cNvSpPr>
          <p:nvPr/>
        </p:nvSpPr>
        <p:spPr bwMode="auto">
          <a:xfrm>
            <a:off x="5940425" y="1268413"/>
            <a:ext cx="2952750" cy="779462"/>
          </a:xfrm>
          <a:prstGeom prst="rect">
            <a:avLst/>
          </a:prstGeom>
          <a:noFill/>
          <a:ln w="9525" algn="ctr">
            <a:noFill/>
            <a:miter lim="800000"/>
            <a:headEnd/>
            <a:tailEnd/>
          </a:ln>
          <a:effectLst/>
        </p:spPr>
        <p:txBody>
          <a:bodyPr>
            <a:spAutoFit/>
          </a:bodyPr>
          <a:lstStyle/>
          <a:p>
            <a:pPr algn="l">
              <a:spcBef>
                <a:spcPct val="50000"/>
              </a:spcBef>
              <a:buFontTx/>
              <a:buChar char="•"/>
            </a:pPr>
            <a:r>
              <a:rPr lang="es-ES" b="1" u="sng">
                <a:effectLst>
                  <a:outerShdw blurRad="38100" dist="38100" dir="2700000" algn="tl">
                    <a:srgbClr val="000000"/>
                  </a:outerShdw>
                </a:effectLst>
              </a:rPr>
              <a:t>Esclavos aparcados</a:t>
            </a:r>
          </a:p>
          <a:p>
            <a:pPr>
              <a:spcBef>
                <a:spcPct val="50000"/>
              </a:spcBef>
            </a:pPr>
            <a:r>
              <a:rPr lang="es-ES" b="1">
                <a:effectLst>
                  <a:outerShdw blurRad="38100" dist="38100" dir="2700000" algn="tl">
                    <a:srgbClr val="000000"/>
                  </a:outerShdw>
                </a:effectLst>
              </a:rPr>
              <a:t> </a:t>
            </a:r>
          </a:p>
        </p:txBody>
      </p:sp>
      <p:sp>
        <p:nvSpPr>
          <p:cNvPr id="72761" name="AutoShape 57"/>
          <p:cNvSpPr>
            <a:spLocks noChangeArrowheads="1"/>
          </p:cNvSpPr>
          <p:nvPr/>
        </p:nvSpPr>
        <p:spPr bwMode="auto">
          <a:xfrm rot="5938358">
            <a:off x="2339182" y="4725193"/>
            <a:ext cx="431800" cy="792163"/>
          </a:xfrm>
          <a:prstGeom prst="downArrow">
            <a:avLst>
              <a:gd name="adj1" fmla="val 50000"/>
              <a:gd name="adj2" fmla="val 45864"/>
            </a:avLst>
          </a:prstGeom>
          <a:solidFill>
            <a:srgbClr val="FFFFFF"/>
          </a:solidFill>
          <a:ln w="9525" algn="ctr">
            <a:solidFill>
              <a:schemeClr val="tx1"/>
            </a:solidFill>
            <a:miter lim="800000"/>
            <a:headEnd/>
            <a:tailEnd/>
          </a:ln>
          <a:effectLst/>
        </p:spPr>
        <p:txBody>
          <a:bodyPr wrap="none" anchor="ctr"/>
          <a:lstStyle/>
          <a:p>
            <a:endParaRPr lang="es-CO"/>
          </a:p>
        </p:txBody>
      </p:sp>
      <p:sp>
        <p:nvSpPr>
          <p:cNvPr id="72762" name="AutoShape 58"/>
          <p:cNvSpPr>
            <a:spLocks noChangeArrowheads="1"/>
          </p:cNvSpPr>
          <p:nvPr/>
        </p:nvSpPr>
        <p:spPr bwMode="auto">
          <a:xfrm rot="2212194">
            <a:off x="1547813" y="2133600"/>
            <a:ext cx="431800" cy="792163"/>
          </a:xfrm>
          <a:prstGeom prst="downArrow">
            <a:avLst>
              <a:gd name="adj1" fmla="val 50000"/>
              <a:gd name="adj2" fmla="val 45864"/>
            </a:avLst>
          </a:prstGeom>
          <a:solidFill>
            <a:srgbClr val="FFFFFF"/>
          </a:solidFill>
          <a:ln w="9525" algn="ctr">
            <a:solidFill>
              <a:schemeClr val="tx1"/>
            </a:solidFill>
            <a:miter lim="800000"/>
            <a:headEnd/>
            <a:tailEnd/>
          </a:ln>
          <a:effectLst/>
        </p:spPr>
        <p:txBody>
          <a:bodyPr wrap="none" anchor="ctr"/>
          <a:lstStyle/>
          <a:p>
            <a:endParaRPr lang="es-CO"/>
          </a:p>
        </p:txBody>
      </p:sp>
      <p:sp>
        <p:nvSpPr>
          <p:cNvPr id="72763" name="AutoShape 59"/>
          <p:cNvSpPr>
            <a:spLocks noChangeArrowheads="1"/>
          </p:cNvSpPr>
          <p:nvPr/>
        </p:nvSpPr>
        <p:spPr bwMode="auto">
          <a:xfrm rot="6663042">
            <a:off x="3960019" y="1880394"/>
            <a:ext cx="431800" cy="792162"/>
          </a:xfrm>
          <a:prstGeom prst="downArrow">
            <a:avLst>
              <a:gd name="adj1" fmla="val 50000"/>
              <a:gd name="adj2" fmla="val 45864"/>
            </a:avLst>
          </a:prstGeom>
          <a:solidFill>
            <a:srgbClr val="FF0000"/>
          </a:solidFill>
          <a:ln w="9525" algn="ctr">
            <a:solidFill>
              <a:schemeClr val="tx1"/>
            </a:solidFill>
            <a:miter lim="800000"/>
            <a:headEnd/>
            <a:tailEnd/>
          </a:ln>
          <a:effectLst/>
        </p:spPr>
        <p:txBody>
          <a:bodyPr wrap="none" anchor="ctr"/>
          <a:lstStyle/>
          <a:p>
            <a:endParaRPr lang="es-CO"/>
          </a:p>
        </p:txBody>
      </p:sp>
      <p:sp>
        <p:nvSpPr>
          <p:cNvPr id="72764" name="AutoShape 60"/>
          <p:cNvSpPr>
            <a:spLocks noChangeArrowheads="1"/>
          </p:cNvSpPr>
          <p:nvPr/>
        </p:nvSpPr>
        <p:spPr bwMode="auto">
          <a:xfrm rot="14074778">
            <a:off x="3599657" y="3680618"/>
            <a:ext cx="431800" cy="792163"/>
          </a:xfrm>
          <a:prstGeom prst="downArrow">
            <a:avLst>
              <a:gd name="adj1" fmla="val 50000"/>
              <a:gd name="adj2" fmla="val 45864"/>
            </a:avLst>
          </a:prstGeom>
          <a:solidFill>
            <a:srgbClr val="FF0000"/>
          </a:solidFill>
          <a:ln w="9525" algn="ctr">
            <a:solidFill>
              <a:schemeClr val="tx1"/>
            </a:solidFill>
            <a:miter lim="800000"/>
            <a:headEnd/>
            <a:tailEnd/>
          </a:ln>
          <a:effectLst/>
        </p:spPr>
        <p:txBody>
          <a:bodyPr wrap="none" anchor="ctr"/>
          <a:lstStyle/>
          <a:p>
            <a:endParaRPr lang="es-CO"/>
          </a:p>
        </p:txBody>
      </p:sp>
      <p:sp>
        <p:nvSpPr>
          <p:cNvPr id="72765" name="AutoShape 61"/>
          <p:cNvSpPr>
            <a:spLocks noChangeArrowheads="1"/>
          </p:cNvSpPr>
          <p:nvPr/>
        </p:nvSpPr>
        <p:spPr bwMode="auto">
          <a:xfrm rot="14074778">
            <a:off x="3023394" y="5193507"/>
            <a:ext cx="431800" cy="792162"/>
          </a:xfrm>
          <a:prstGeom prst="downArrow">
            <a:avLst>
              <a:gd name="adj1" fmla="val 50000"/>
              <a:gd name="adj2" fmla="val 45864"/>
            </a:avLst>
          </a:prstGeom>
          <a:solidFill>
            <a:srgbClr val="FF0000"/>
          </a:solidFill>
          <a:ln w="9525" algn="ctr">
            <a:solidFill>
              <a:schemeClr val="tx1"/>
            </a:solidFill>
            <a:miter lim="800000"/>
            <a:headEnd/>
            <a:tailEnd/>
          </a:ln>
          <a:effectLst/>
        </p:spPr>
        <p:txBody>
          <a:bodyPr wrap="none" anchor="ctr"/>
          <a:lstStyle/>
          <a:p>
            <a:endParaRPr lang="es-CO"/>
          </a:p>
        </p:txBody>
      </p:sp>
      <p:sp>
        <p:nvSpPr>
          <p:cNvPr id="72766" name="Text Box 62"/>
          <p:cNvSpPr txBox="1">
            <a:spLocks noChangeArrowheads="1"/>
          </p:cNvSpPr>
          <p:nvPr/>
        </p:nvSpPr>
        <p:spPr bwMode="auto">
          <a:xfrm>
            <a:off x="5508625" y="1557338"/>
            <a:ext cx="2303463" cy="779462"/>
          </a:xfrm>
          <a:prstGeom prst="rect">
            <a:avLst/>
          </a:prstGeom>
          <a:noFill/>
          <a:ln w="9525" algn="ctr">
            <a:noFill/>
            <a:miter lim="800000"/>
            <a:headEnd/>
            <a:tailEnd/>
          </a:ln>
          <a:effectLst/>
        </p:spPr>
        <p:txBody>
          <a:bodyPr>
            <a:spAutoFit/>
          </a:bodyPr>
          <a:lstStyle/>
          <a:p>
            <a:pPr>
              <a:spcBef>
                <a:spcPct val="50000"/>
              </a:spcBef>
              <a:buFontTx/>
              <a:buChar char="•"/>
            </a:pPr>
            <a:r>
              <a:rPr lang="es-ES" b="1" u="sng">
                <a:effectLst>
                  <a:outerShdw blurRad="38100" dist="38100" dir="2700000" algn="tl">
                    <a:srgbClr val="000000"/>
                  </a:outerShdw>
                </a:effectLst>
              </a:rPr>
              <a:t>Esclavos</a:t>
            </a:r>
          </a:p>
          <a:p>
            <a:pPr>
              <a:spcBef>
                <a:spcPct val="50000"/>
              </a:spcBef>
            </a:pPr>
            <a:endParaRPr lang="es-ES"/>
          </a:p>
        </p:txBody>
      </p:sp>
      <p:pic>
        <p:nvPicPr>
          <p:cNvPr id="72767" name="Picture 63" descr="evpzo0qv[1]"/>
          <p:cNvPicPr>
            <a:picLocks noChangeAspect="1" noChangeArrowheads="1"/>
          </p:cNvPicPr>
          <p:nvPr/>
        </p:nvPicPr>
        <p:blipFill>
          <a:blip r:embed="rId2" cstate="print"/>
          <a:srcRect/>
          <a:stretch>
            <a:fillRect/>
          </a:stretch>
        </p:blipFill>
        <p:spPr bwMode="auto">
          <a:xfrm>
            <a:off x="5940425" y="3644900"/>
            <a:ext cx="715963" cy="1009650"/>
          </a:xfrm>
          <a:prstGeom prst="rect">
            <a:avLst/>
          </a:prstGeom>
          <a:noFill/>
          <a:ln w="9525">
            <a:noFill/>
            <a:miter lim="800000"/>
            <a:headEnd/>
            <a:tailEnd/>
          </a:ln>
        </p:spPr>
      </p:pic>
      <p:pic>
        <p:nvPicPr>
          <p:cNvPr id="72768" name="Picture 64" descr="qbafwl1y[1]"/>
          <p:cNvPicPr>
            <a:picLocks noChangeAspect="1" noChangeArrowheads="1"/>
          </p:cNvPicPr>
          <p:nvPr/>
        </p:nvPicPr>
        <p:blipFill>
          <a:blip r:embed="rId3" cstate="print"/>
          <a:srcRect/>
          <a:stretch>
            <a:fillRect/>
          </a:stretch>
        </p:blipFill>
        <p:spPr bwMode="auto">
          <a:xfrm>
            <a:off x="2339975" y="3068638"/>
            <a:ext cx="936625" cy="788987"/>
          </a:xfrm>
          <a:prstGeom prst="rect">
            <a:avLst/>
          </a:prstGeom>
          <a:noFill/>
          <a:ln w="9525">
            <a:noFill/>
            <a:miter lim="800000"/>
            <a:headEnd/>
            <a:tailEnd/>
          </a:ln>
        </p:spPr>
      </p:pic>
      <p:pic>
        <p:nvPicPr>
          <p:cNvPr id="72769" name="Picture 65" descr="4d_c3f2d[1]"/>
          <p:cNvPicPr>
            <a:picLocks noChangeAspect="1" noChangeArrowheads="1"/>
          </p:cNvPicPr>
          <p:nvPr/>
        </p:nvPicPr>
        <p:blipFill>
          <a:blip r:embed="rId4" cstate="print"/>
          <a:srcRect/>
          <a:stretch>
            <a:fillRect/>
          </a:stretch>
        </p:blipFill>
        <p:spPr bwMode="auto">
          <a:xfrm>
            <a:off x="2771775" y="4868863"/>
            <a:ext cx="1152525" cy="711200"/>
          </a:xfrm>
          <a:prstGeom prst="rect">
            <a:avLst/>
          </a:prstGeom>
          <a:noFill/>
        </p:spPr>
      </p:pic>
      <p:pic>
        <p:nvPicPr>
          <p:cNvPr id="72770" name="Picture 66" descr="2eb3vviv[1]"/>
          <p:cNvPicPr>
            <a:picLocks noChangeAspect="1" noChangeArrowheads="1"/>
          </p:cNvPicPr>
          <p:nvPr/>
        </p:nvPicPr>
        <p:blipFill>
          <a:blip r:embed="rId5" cstate="print"/>
          <a:srcRect/>
          <a:stretch>
            <a:fillRect/>
          </a:stretch>
        </p:blipFill>
        <p:spPr bwMode="auto">
          <a:xfrm>
            <a:off x="4284663" y="3860800"/>
            <a:ext cx="655637" cy="792163"/>
          </a:xfrm>
          <a:prstGeom prst="rect">
            <a:avLst/>
          </a:prstGeom>
          <a:noFill/>
        </p:spPr>
      </p:pic>
      <p:pic>
        <p:nvPicPr>
          <p:cNvPr id="72771" name="Picture 67" descr="adlke0av[1]"/>
          <p:cNvPicPr>
            <a:picLocks noChangeAspect="1" noChangeArrowheads="1"/>
          </p:cNvPicPr>
          <p:nvPr/>
        </p:nvPicPr>
        <p:blipFill>
          <a:blip r:embed="rId6" cstate="print"/>
          <a:srcRect/>
          <a:stretch>
            <a:fillRect/>
          </a:stretch>
        </p:blipFill>
        <p:spPr bwMode="auto">
          <a:xfrm>
            <a:off x="1187450" y="4221163"/>
            <a:ext cx="863600" cy="785812"/>
          </a:xfrm>
          <a:prstGeom prst="rect">
            <a:avLst/>
          </a:prstGeom>
          <a:noFill/>
        </p:spPr>
      </p:pic>
      <p:pic>
        <p:nvPicPr>
          <p:cNvPr id="72772" name="Picture 68" descr="ix1yaz2d[1]"/>
          <p:cNvPicPr>
            <a:picLocks noChangeAspect="1" noChangeArrowheads="1" noCrop="1"/>
          </p:cNvPicPr>
          <p:nvPr/>
        </p:nvPicPr>
        <p:blipFill>
          <a:blip r:embed="rId7" cstate="print"/>
          <a:srcRect/>
          <a:stretch>
            <a:fillRect/>
          </a:stretch>
        </p:blipFill>
        <p:spPr bwMode="auto">
          <a:xfrm>
            <a:off x="5651500" y="5229225"/>
            <a:ext cx="669925" cy="719138"/>
          </a:xfrm>
          <a:prstGeom prst="rect">
            <a:avLst/>
          </a:prstGeom>
          <a:noFill/>
        </p:spPr>
      </p:pic>
      <p:sp>
        <p:nvSpPr>
          <p:cNvPr id="72773" name="Line 69"/>
          <p:cNvSpPr>
            <a:spLocks noChangeShapeType="1"/>
          </p:cNvSpPr>
          <p:nvPr/>
        </p:nvSpPr>
        <p:spPr bwMode="auto">
          <a:xfrm flipH="1">
            <a:off x="2051050" y="3933825"/>
            <a:ext cx="288925" cy="647700"/>
          </a:xfrm>
          <a:prstGeom prst="line">
            <a:avLst/>
          </a:prstGeom>
          <a:noFill/>
          <a:ln w="38100">
            <a:solidFill>
              <a:schemeClr val="tx1"/>
            </a:solidFill>
            <a:prstDash val="dash"/>
            <a:round/>
            <a:headEnd/>
            <a:tailEnd/>
          </a:ln>
          <a:effectLst/>
        </p:spPr>
        <p:txBody>
          <a:bodyPr wrap="none" anchor="ctr"/>
          <a:lstStyle/>
          <a:p>
            <a:endParaRPr lang="es-CO"/>
          </a:p>
        </p:txBody>
      </p:sp>
      <p:sp>
        <p:nvSpPr>
          <p:cNvPr id="72774" name="Line 70"/>
          <p:cNvSpPr>
            <a:spLocks noChangeShapeType="1"/>
          </p:cNvSpPr>
          <p:nvPr/>
        </p:nvSpPr>
        <p:spPr bwMode="auto">
          <a:xfrm>
            <a:off x="2916238" y="4076700"/>
            <a:ext cx="360362" cy="649288"/>
          </a:xfrm>
          <a:prstGeom prst="line">
            <a:avLst/>
          </a:prstGeom>
          <a:noFill/>
          <a:ln w="38100">
            <a:solidFill>
              <a:schemeClr val="tx1"/>
            </a:solidFill>
            <a:prstDash val="dash"/>
            <a:round/>
            <a:headEnd/>
            <a:tailEnd/>
          </a:ln>
          <a:effectLst/>
        </p:spPr>
        <p:txBody>
          <a:bodyPr wrap="none" anchor="ctr"/>
          <a:lstStyle/>
          <a:p>
            <a:endParaRPr lang="es-CO"/>
          </a:p>
        </p:txBody>
      </p:sp>
      <p:sp>
        <p:nvSpPr>
          <p:cNvPr id="72775" name="Line 71"/>
          <p:cNvSpPr>
            <a:spLocks noChangeShapeType="1"/>
          </p:cNvSpPr>
          <p:nvPr/>
        </p:nvSpPr>
        <p:spPr bwMode="auto">
          <a:xfrm>
            <a:off x="3276600" y="3789363"/>
            <a:ext cx="1295400" cy="287337"/>
          </a:xfrm>
          <a:prstGeom prst="line">
            <a:avLst/>
          </a:prstGeom>
          <a:noFill/>
          <a:ln w="38100">
            <a:solidFill>
              <a:schemeClr val="tx1"/>
            </a:solidFill>
            <a:prstDash val="dash"/>
            <a:round/>
            <a:headEnd/>
            <a:tailEnd/>
          </a:ln>
          <a:effectLst/>
        </p:spPr>
        <p:txBody>
          <a:bodyPr wrap="none" anchor="ctr"/>
          <a:lstStyle/>
          <a:p>
            <a:endParaRPr lang="es-CO"/>
          </a:p>
        </p:txBody>
      </p:sp>
      <p:sp>
        <p:nvSpPr>
          <p:cNvPr id="72776" name="Oval 72"/>
          <p:cNvSpPr>
            <a:spLocks noChangeArrowheads="1"/>
          </p:cNvSpPr>
          <p:nvPr/>
        </p:nvSpPr>
        <p:spPr bwMode="auto">
          <a:xfrm>
            <a:off x="684213" y="2493963"/>
            <a:ext cx="4319587" cy="3671887"/>
          </a:xfrm>
          <a:prstGeom prst="ellipse">
            <a:avLst/>
          </a:prstGeom>
          <a:noFill/>
          <a:ln w="38100" algn="ctr">
            <a:solidFill>
              <a:schemeClr val="tx1"/>
            </a:solidFill>
            <a:prstDash val="dash"/>
            <a:round/>
            <a:headEnd/>
            <a:tailEnd/>
          </a:ln>
          <a:effectLst/>
        </p:spPr>
        <p:txBody>
          <a:bodyPr wrap="none" anchor="ctr"/>
          <a:lstStyle/>
          <a:p>
            <a:endParaRPr lang="es-CO"/>
          </a:p>
        </p:txBody>
      </p:sp>
      <p:sp>
        <p:nvSpPr>
          <p:cNvPr id="72777" name="Oval 73"/>
          <p:cNvSpPr>
            <a:spLocks noChangeArrowheads="1"/>
          </p:cNvSpPr>
          <p:nvPr/>
        </p:nvSpPr>
        <p:spPr bwMode="auto">
          <a:xfrm>
            <a:off x="4140200" y="2565400"/>
            <a:ext cx="4319588" cy="3671888"/>
          </a:xfrm>
          <a:prstGeom prst="ellipse">
            <a:avLst/>
          </a:prstGeom>
          <a:noFill/>
          <a:ln w="38100" algn="ctr">
            <a:solidFill>
              <a:schemeClr val="tx1"/>
            </a:solidFill>
            <a:prstDash val="dash"/>
            <a:round/>
            <a:headEnd/>
            <a:tailEnd/>
          </a:ln>
          <a:effectLst/>
        </p:spPr>
        <p:txBody>
          <a:bodyPr wrap="none" anchor="ctr"/>
          <a:lstStyle/>
          <a:p>
            <a:endParaRPr lang="es-CO"/>
          </a:p>
        </p:txBody>
      </p:sp>
      <p:sp>
        <p:nvSpPr>
          <p:cNvPr id="72778" name="Line 74"/>
          <p:cNvSpPr>
            <a:spLocks noChangeShapeType="1"/>
          </p:cNvSpPr>
          <p:nvPr/>
        </p:nvSpPr>
        <p:spPr bwMode="auto">
          <a:xfrm>
            <a:off x="4859338" y="4292600"/>
            <a:ext cx="1295400" cy="0"/>
          </a:xfrm>
          <a:prstGeom prst="line">
            <a:avLst/>
          </a:prstGeom>
          <a:noFill/>
          <a:ln w="38100">
            <a:solidFill>
              <a:schemeClr val="tx1"/>
            </a:solidFill>
            <a:prstDash val="dash"/>
            <a:round/>
            <a:headEnd/>
            <a:tailEnd/>
          </a:ln>
          <a:effectLst/>
        </p:spPr>
        <p:txBody>
          <a:bodyPr wrap="none" anchor="ctr"/>
          <a:lstStyle/>
          <a:p>
            <a:endParaRPr lang="es-CO"/>
          </a:p>
        </p:txBody>
      </p:sp>
      <p:sp>
        <p:nvSpPr>
          <p:cNvPr id="72779" name="Line 75"/>
          <p:cNvSpPr>
            <a:spLocks noChangeShapeType="1"/>
          </p:cNvSpPr>
          <p:nvPr/>
        </p:nvSpPr>
        <p:spPr bwMode="auto">
          <a:xfrm>
            <a:off x="6156325" y="4724400"/>
            <a:ext cx="0" cy="576263"/>
          </a:xfrm>
          <a:prstGeom prst="line">
            <a:avLst/>
          </a:prstGeom>
          <a:noFill/>
          <a:ln w="38100">
            <a:solidFill>
              <a:schemeClr val="tx1"/>
            </a:solidFill>
            <a:prstDash val="dash"/>
            <a:round/>
            <a:headEnd/>
            <a:tailEnd/>
          </a:ln>
          <a:effectLst/>
        </p:spPr>
        <p:txBody>
          <a:bodyPr wrap="none" anchor="ctr"/>
          <a:lstStyle/>
          <a:p>
            <a:endParaRPr lang="es-CO"/>
          </a:p>
        </p:txBody>
      </p:sp>
      <p:pic>
        <p:nvPicPr>
          <p:cNvPr id="72780" name="Picture 76" descr="4d_c3f2d[1]"/>
          <p:cNvPicPr>
            <a:picLocks noGrp="1" noChangeAspect="1" noChangeArrowheads="1"/>
          </p:cNvPicPr>
          <p:nvPr>
            <p:ph idx="1"/>
          </p:nvPr>
        </p:nvPicPr>
        <p:blipFill>
          <a:blip r:embed="rId4" cstate="print"/>
          <a:srcRect/>
          <a:stretch>
            <a:fillRect/>
          </a:stretch>
        </p:blipFill>
        <p:spPr>
          <a:xfrm>
            <a:off x="7019925" y="3500438"/>
            <a:ext cx="1152525" cy="711200"/>
          </a:xfrm>
          <a:noFill/>
          <a:ln/>
        </p:spPr>
      </p:pic>
      <p:sp>
        <p:nvSpPr>
          <p:cNvPr id="72781" name="Line 77"/>
          <p:cNvSpPr>
            <a:spLocks noChangeShapeType="1"/>
          </p:cNvSpPr>
          <p:nvPr/>
        </p:nvSpPr>
        <p:spPr bwMode="auto">
          <a:xfrm flipV="1">
            <a:off x="6659563" y="4221163"/>
            <a:ext cx="720725" cy="287337"/>
          </a:xfrm>
          <a:prstGeom prst="line">
            <a:avLst/>
          </a:prstGeom>
          <a:noFill/>
          <a:ln w="38100">
            <a:solidFill>
              <a:schemeClr val="tx1"/>
            </a:solidFill>
            <a:prstDash val="dash"/>
            <a:round/>
            <a:headEnd/>
            <a:tailEnd/>
          </a:ln>
          <a:effectLst/>
        </p:spPr>
        <p:txBody>
          <a:bodyPr wrap="none" anchor="ctr"/>
          <a:lstStyle/>
          <a:p>
            <a:endParaRPr lang="es-CO"/>
          </a:p>
        </p:txBody>
      </p:sp>
      <p:sp>
        <p:nvSpPr>
          <p:cNvPr id="72782" name="Text Box 78"/>
          <p:cNvSpPr txBox="1">
            <a:spLocks noChangeArrowheads="1"/>
          </p:cNvSpPr>
          <p:nvPr/>
        </p:nvSpPr>
        <p:spPr bwMode="auto">
          <a:xfrm>
            <a:off x="755650" y="1341438"/>
            <a:ext cx="3600450" cy="457200"/>
          </a:xfrm>
          <a:prstGeom prst="rect">
            <a:avLst/>
          </a:prstGeom>
          <a:noFill/>
          <a:ln w="9525" algn="ctr">
            <a:noFill/>
            <a:miter lim="800000"/>
            <a:headEnd/>
            <a:tailEnd/>
          </a:ln>
          <a:effectLst/>
        </p:spPr>
        <p:txBody>
          <a:bodyPr>
            <a:spAutoFit/>
          </a:bodyPr>
          <a:lstStyle/>
          <a:p>
            <a:pPr algn="l">
              <a:spcBef>
                <a:spcPct val="50000"/>
              </a:spcBef>
              <a:buFontTx/>
              <a:buChar char="•"/>
            </a:pPr>
            <a:r>
              <a:rPr lang="es-ES" sz="2400" b="1" u="sng">
                <a:effectLst>
                  <a:outerShdw blurRad="38100" dist="38100" dir="2700000" algn="tl">
                    <a:srgbClr val="000000"/>
                  </a:outerShdw>
                </a:effectLst>
              </a:rPr>
              <a:t>Scatternet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57"/>
                                        </p:tgtEl>
                                        <p:attrNameLst>
                                          <p:attrName>style.visibility</p:attrName>
                                        </p:attrNameLst>
                                      </p:cBhvr>
                                      <p:to>
                                        <p:strVal val="visible"/>
                                      </p:to>
                                    </p:set>
                                    <p:animEffect transition="in" filter="dissolve">
                                      <p:cBhvr>
                                        <p:cTn id="7" dur="500"/>
                                        <p:tgtEl>
                                          <p:spTgt spid="72757"/>
                                        </p:tgtEl>
                                      </p:cBhvr>
                                    </p:animEffect>
                                  </p:childTnLst>
                                </p:cTn>
                              </p:par>
                              <p:par>
                                <p:cTn id="8" presetID="1" presetClass="exit" presetSubtype="0" fill="hold" grpId="1" nodeType="withEffect">
                                  <p:stCondLst>
                                    <p:cond delay="0"/>
                                  </p:stCondLst>
                                  <p:childTnLst>
                                    <p:set>
                                      <p:cBhvr>
                                        <p:cTn id="9" dur="1" fill="hold">
                                          <p:stCondLst>
                                            <p:cond delay="0"/>
                                          </p:stCondLst>
                                        </p:cTn>
                                        <p:tgtEl>
                                          <p:spTgt spid="72756"/>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72758"/>
                                        </p:tgtEl>
                                        <p:attrNameLst>
                                          <p:attrName>style.visibility</p:attrName>
                                        </p:attrNameLst>
                                      </p:cBhvr>
                                      <p:to>
                                        <p:strVal val="visible"/>
                                      </p:to>
                                    </p:set>
                                    <p:animEffect transition="in" filter="dissolve">
                                      <p:cBhvr>
                                        <p:cTn id="12" dur="500"/>
                                        <p:tgtEl>
                                          <p:spTgt spid="7275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759"/>
                                        </p:tgtEl>
                                        <p:attrNameLst>
                                          <p:attrName>style.visibility</p:attrName>
                                        </p:attrNameLst>
                                      </p:cBhvr>
                                      <p:to>
                                        <p:strVal val="visible"/>
                                      </p:to>
                                    </p:set>
                                    <p:animEffect transition="in" filter="dissolve">
                                      <p:cBhvr>
                                        <p:cTn id="17" dur="500"/>
                                        <p:tgtEl>
                                          <p:spTgt spid="72759"/>
                                        </p:tgtEl>
                                      </p:cBhvr>
                                    </p:animEffect>
                                  </p:childTnLst>
                                </p:cTn>
                              </p:par>
                              <p:par>
                                <p:cTn id="18" presetID="1" presetClass="exit" presetSubtype="0" fill="hold" nodeType="withEffect">
                                  <p:stCondLst>
                                    <p:cond delay="0"/>
                                  </p:stCondLst>
                                  <p:childTnLst>
                                    <p:set>
                                      <p:cBhvr>
                                        <p:cTn id="19" dur="1" fill="hold">
                                          <p:stCondLst>
                                            <p:cond delay="0"/>
                                          </p:stCondLst>
                                        </p:cTn>
                                        <p:tgtEl>
                                          <p:spTgt spid="72713"/>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72754"/>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72750"/>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72749"/>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72751"/>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72752"/>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7275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2757"/>
                                        </p:tgtEl>
                                        <p:attrNameLst>
                                          <p:attrName>style.visibility</p:attrName>
                                        </p:attrNameLst>
                                      </p:cBhvr>
                                      <p:to>
                                        <p:strVal val="hidden"/>
                                      </p:to>
                                    </p:set>
                                  </p:childTnLst>
                                </p:cTn>
                              </p:par>
                              <p:par>
                                <p:cTn id="34" presetID="9" presetClass="entr" presetSubtype="0" fill="hold" grpId="0" nodeType="withEffect">
                                  <p:stCondLst>
                                    <p:cond delay="0"/>
                                  </p:stCondLst>
                                  <p:childTnLst>
                                    <p:set>
                                      <p:cBhvr>
                                        <p:cTn id="35" dur="1" fill="hold">
                                          <p:stCondLst>
                                            <p:cond delay="0"/>
                                          </p:stCondLst>
                                        </p:cTn>
                                        <p:tgtEl>
                                          <p:spTgt spid="72761"/>
                                        </p:tgtEl>
                                        <p:attrNameLst>
                                          <p:attrName>style.visibility</p:attrName>
                                        </p:attrNameLst>
                                      </p:cBhvr>
                                      <p:to>
                                        <p:strVal val="visible"/>
                                      </p:to>
                                    </p:set>
                                    <p:animEffect transition="in" filter="dissolve">
                                      <p:cBhvr>
                                        <p:cTn id="36" dur="500"/>
                                        <p:tgtEl>
                                          <p:spTgt spid="72761"/>
                                        </p:tgtEl>
                                      </p:cBhvr>
                                    </p:animEffect>
                                  </p:childTnLst>
                                </p:cTn>
                              </p:par>
                              <p:par>
                                <p:cTn id="37" presetID="1" presetClass="exit" presetSubtype="0" fill="hold" grpId="1" nodeType="withEffect">
                                  <p:stCondLst>
                                    <p:cond delay="0"/>
                                  </p:stCondLst>
                                  <p:childTnLst>
                                    <p:set>
                                      <p:cBhvr>
                                        <p:cTn id="38" dur="1" fill="hold">
                                          <p:stCondLst>
                                            <p:cond delay="0"/>
                                          </p:stCondLst>
                                        </p:cTn>
                                        <p:tgtEl>
                                          <p:spTgt spid="7276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2759"/>
                                        </p:tgtEl>
                                        <p:attrNameLst>
                                          <p:attrName>style.visibility</p:attrName>
                                        </p:attrNameLst>
                                      </p:cBhvr>
                                      <p:to>
                                        <p:strVal val="hidden"/>
                                      </p:to>
                                    </p:set>
                                  </p:childTnLst>
                                </p:cTn>
                              </p:par>
                              <p:par>
                                <p:cTn id="43" presetID="9" presetClass="entr" presetSubtype="0" fill="hold" grpId="0" nodeType="withEffect">
                                  <p:stCondLst>
                                    <p:cond delay="0"/>
                                  </p:stCondLst>
                                  <p:childTnLst>
                                    <p:set>
                                      <p:cBhvr>
                                        <p:cTn id="44" dur="1" fill="hold">
                                          <p:stCondLst>
                                            <p:cond delay="0"/>
                                          </p:stCondLst>
                                        </p:cTn>
                                        <p:tgtEl>
                                          <p:spTgt spid="72762"/>
                                        </p:tgtEl>
                                        <p:attrNameLst>
                                          <p:attrName>style.visibility</p:attrName>
                                        </p:attrNameLst>
                                      </p:cBhvr>
                                      <p:to>
                                        <p:strVal val="visible"/>
                                      </p:to>
                                    </p:set>
                                    <p:animEffect transition="in" filter="dissolve">
                                      <p:cBhvr>
                                        <p:cTn id="45" dur="500"/>
                                        <p:tgtEl>
                                          <p:spTgt spid="72762"/>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7276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72760"/>
                                        </p:tgtEl>
                                        <p:attrNameLst>
                                          <p:attrName>style.visibility</p:attrName>
                                        </p:attrNameLst>
                                      </p:cBhvr>
                                      <p:to>
                                        <p:strVal val="visible"/>
                                      </p:to>
                                    </p:set>
                                    <p:animEffect transition="in" filter="dissolve">
                                      <p:cBhvr>
                                        <p:cTn id="50" dur="500"/>
                                        <p:tgtEl>
                                          <p:spTgt spid="72760"/>
                                        </p:tgtEl>
                                      </p:cBhvr>
                                    </p:animEffect>
                                  </p:childTnLst>
                                </p:cTn>
                              </p:par>
                              <p:par>
                                <p:cTn id="51" presetID="9" presetClass="entr" presetSubtype="0" fill="hold" grpId="2" nodeType="withEffect">
                                  <p:stCondLst>
                                    <p:cond delay="0"/>
                                  </p:stCondLst>
                                  <p:childTnLst>
                                    <p:set>
                                      <p:cBhvr>
                                        <p:cTn id="52" dur="1" fill="hold">
                                          <p:stCondLst>
                                            <p:cond delay="0"/>
                                          </p:stCondLst>
                                        </p:cTn>
                                        <p:tgtEl>
                                          <p:spTgt spid="72762"/>
                                        </p:tgtEl>
                                        <p:attrNameLst>
                                          <p:attrName>style.visibility</p:attrName>
                                        </p:attrNameLst>
                                      </p:cBhvr>
                                      <p:to>
                                        <p:strVal val="visible"/>
                                      </p:to>
                                    </p:set>
                                    <p:animEffect transition="in" filter="dissolve">
                                      <p:cBhvr>
                                        <p:cTn id="53" dur="500"/>
                                        <p:tgtEl>
                                          <p:spTgt spid="72762"/>
                                        </p:tgtEl>
                                      </p:cBhvr>
                                    </p:animEffect>
                                  </p:childTnLst>
                                </p:cTn>
                              </p:par>
                              <p:par>
                                <p:cTn id="54" presetID="9" presetClass="entr" presetSubtype="0" fill="hold" grpId="2" nodeType="withEffect">
                                  <p:stCondLst>
                                    <p:cond delay="0"/>
                                  </p:stCondLst>
                                  <p:childTnLst>
                                    <p:set>
                                      <p:cBhvr>
                                        <p:cTn id="55" dur="1" fill="hold">
                                          <p:stCondLst>
                                            <p:cond delay="0"/>
                                          </p:stCondLst>
                                        </p:cTn>
                                        <p:tgtEl>
                                          <p:spTgt spid="72761"/>
                                        </p:tgtEl>
                                        <p:attrNameLst>
                                          <p:attrName>style.visibility</p:attrName>
                                        </p:attrNameLst>
                                      </p:cBhvr>
                                      <p:to>
                                        <p:strVal val="visible"/>
                                      </p:to>
                                    </p:set>
                                    <p:animEffect transition="in" filter="dissolve">
                                      <p:cBhvr>
                                        <p:cTn id="56" dur="500"/>
                                        <p:tgtEl>
                                          <p:spTgt spid="7276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72763"/>
                                        </p:tgtEl>
                                        <p:attrNameLst>
                                          <p:attrName>style.visibility</p:attrName>
                                        </p:attrNameLst>
                                      </p:cBhvr>
                                      <p:to>
                                        <p:strVal val="visible"/>
                                      </p:to>
                                    </p:set>
                                    <p:animEffect transition="in" filter="dissolve">
                                      <p:cBhvr>
                                        <p:cTn id="59" dur="500"/>
                                        <p:tgtEl>
                                          <p:spTgt spid="72763"/>
                                        </p:tgtEl>
                                      </p:cBhvr>
                                    </p:animEffect>
                                  </p:childTnLst>
                                </p:cTn>
                              </p:par>
                              <p:par>
                                <p:cTn id="60" presetID="1" presetClass="exit" presetSubtype="0" fill="hold" grpId="1" nodeType="withEffect">
                                  <p:stCondLst>
                                    <p:cond delay="0"/>
                                  </p:stCondLst>
                                  <p:childTnLst>
                                    <p:set>
                                      <p:cBhvr>
                                        <p:cTn id="61" dur="1" fill="hold">
                                          <p:stCondLst>
                                            <p:cond delay="0"/>
                                          </p:stCondLst>
                                        </p:cTn>
                                        <p:tgtEl>
                                          <p:spTgt spid="72763"/>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72764"/>
                                        </p:tgtEl>
                                        <p:attrNameLst>
                                          <p:attrName>style.visibility</p:attrName>
                                        </p:attrNameLst>
                                      </p:cBhvr>
                                      <p:to>
                                        <p:strVal val="visible"/>
                                      </p:to>
                                    </p:set>
                                    <p:animEffect transition="in" filter="dissolve">
                                      <p:cBhvr>
                                        <p:cTn id="64" dur="500"/>
                                        <p:tgtEl>
                                          <p:spTgt spid="72764"/>
                                        </p:tgtEl>
                                      </p:cBhvr>
                                    </p:animEffect>
                                  </p:childTnLst>
                                </p:cTn>
                              </p:par>
                              <p:par>
                                <p:cTn id="65" presetID="1" presetClass="exit" presetSubtype="0" fill="hold" grpId="1" nodeType="withEffect">
                                  <p:stCondLst>
                                    <p:cond delay="0"/>
                                  </p:stCondLst>
                                  <p:childTnLst>
                                    <p:set>
                                      <p:cBhvr>
                                        <p:cTn id="66" dur="1" fill="hold">
                                          <p:stCondLst>
                                            <p:cond delay="0"/>
                                          </p:stCondLst>
                                        </p:cTn>
                                        <p:tgtEl>
                                          <p:spTgt spid="72764"/>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72765"/>
                                        </p:tgtEl>
                                        <p:attrNameLst>
                                          <p:attrName>style.visibility</p:attrName>
                                        </p:attrNameLst>
                                      </p:cBhvr>
                                      <p:to>
                                        <p:strVal val="visible"/>
                                      </p:to>
                                    </p:set>
                                    <p:animEffect transition="in" filter="dissolve">
                                      <p:cBhvr>
                                        <p:cTn id="69" dur="500"/>
                                        <p:tgtEl>
                                          <p:spTgt spid="72765"/>
                                        </p:tgtEl>
                                      </p:cBhvr>
                                    </p:animEffect>
                                  </p:childTnLst>
                                </p:cTn>
                              </p:par>
                              <p:par>
                                <p:cTn id="70" presetID="1" presetClass="exit" presetSubtype="0" fill="hold" grpId="1" nodeType="withEffect">
                                  <p:stCondLst>
                                    <p:cond delay="0"/>
                                  </p:stCondLst>
                                  <p:childTnLst>
                                    <p:set>
                                      <p:cBhvr>
                                        <p:cTn id="71" dur="1" fill="hold">
                                          <p:stCondLst>
                                            <p:cond delay="0"/>
                                          </p:stCondLst>
                                        </p:cTn>
                                        <p:tgtEl>
                                          <p:spTgt spid="7276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72766"/>
                                        </p:tgtEl>
                                        <p:attrNameLst>
                                          <p:attrName>style.visibility</p:attrName>
                                        </p:attrNameLst>
                                      </p:cBhvr>
                                      <p:to>
                                        <p:strVal val="visible"/>
                                      </p:to>
                                    </p:set>
                                    <p:animEffect transition="in" filter="dissolve">
                                      <p:cBhvr>
                                        <p:cTn id="76" dur="500"/>
                                        <p:tgtEl>
                                          <p:spTgt spid="72766"/>
                                        </p:tgtEl>
                                      </p:cBhvr>
                                    </p:animEffect>
                                  </p:childTnLst>
                                </p:cTn>
                              </p:par>
                              <p:par>
                                <p:cTn id="77" presetID="9" presetClass="entr" presetSubtype="0" fill="hold" grpId="2" nodeType="withEffect">
                                  <p:stCondLst>
                                    <p:cond delay="0"/>
                                  </p:stCondLst>
                                  <p:childTnLst>
                                    <p:set>
                                      <p:cBhvr>
                                        <p:cTn id="78" dur="1" fill="hold">
                                          <p:stCondLst>
                                            <p:cond delay="0"/>
                                          </p:stCondLst>
                                        </p:cTn>
                                        <p:tgtEl>
                                          <p:spTgt spid="72763"/>
                                        </p:tgtEl>
                                        <p:attrNameLst>
                                          <p:attrName>style.visibility</p:attrName>
                                        </p:attrNameLst>
                                      </p:cBhvr>
                                      <p:to>
                                        <p:strVal val="visible"/>
                                      </p:to>
                                    </p:set>
                                    <p:animEffect transition="in" filter="dissolve">
                                      <p:cBhvr>
                                        <p:cTn id="79" dur="500"/>
                                        <p:tgtEl>
                                          <p:spTgt spid="72763"/>
                                        </p:tgtEl>
                                      </p:cBhvr>
                                    </p:animEffect>
                                  </p:childTnLst>
                                </p:cTn>
                              </p:par>
                              <p:par>
                                <p:cTn id="80" presetID="9" presetClass="entr" presetSubtype="0" fill="hold" grpId="2" nodeType="withEffect">
                                  <p:stCondLst>
                                    <p:cond delay="0"/>
                                  </p:stCondLst>
                                  <p:childTnLst>
                                    <p:set>
                                      <p:cBhvr>
                                        <p:cTn id="81" dur="1" fill="hold">
                                          <p:stCondLst>
                                            <p:cond delay="0"/>
                                          </p:stCondLst>
                                        </p:cTn>
                                        <p:tgtEl>
                                          <p:spTgt spid="72764"/>
                                        </p:tgtEl>
                                        <p:attrNameLst>
                                          <p:attrName>style.visibility</p:attrName>
                                        </p:attrNameLst>
                                      </p:cBhvr>
                                      <p:to>
                                        <p:strVal val="visible"/>
                                      </p:to>
                                    </p:set>
                                    <p:animEffect transition="in" filter="dissolve">
                                      <p:cBhvr>
                                        <p:cTn id="82" dur="500"/>
                                        <p:tgtEl>
                                          <p:spTgt spid="72764"/>
                                        </p:tgtEl>
                                      </p:cBhvr>
                                    </p:animEffect>
                                  </p:childTnLst>
                                </p:cTn>
                              </p:par>
                              <p:par>
                                <p:cTn id="83" presetID="9" presetClass="entr" presetSubtype="0" fill="hold" grpId="2" nodeType="withEffect">
                                  <p:stCondLst>
                                    <p:cond delay="0"/>
                                  </p:stCondLst>
                                  <p:childTnLst>
                                    <p:set>
                                      <p:cBhvr>
                                        <p:cTn id="84" dur="1" fill="hold">
                                          <p:stCondLst>
                                            <p:cond delay="0"/>
                                          </p:stCondLst>
                                        </p:cTn>
                                        <p:tgtEl>
                                          <p:spTgt spid="72765"/>
                                        </p:tgtEl>
                                        <p:attrNameLst>
                                          <p:attrName>style.visibility</p:attrName>
                                        </p:attrNameLst>
                                      </p:cBhvr>
                                      <p:to>
                                        <p:strVal val="visible"/>
                                      </p:to>
                                    </p:set>
                                    <p:animEffect transition="in" filter="dissolve">
                                      <p:cBhvr>
                                        <p:cTn id="85" dur="500"/>
                                        <p:tgtEl>
                                          <p:spTgt spid="72765"/>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72767"/>
                                        </p:tgtEl>
                                        <p:attrNameLst>
                                          <p:attrName>style.visibility</p:attrName>
                                        </p:attrNameLst>
                                      </p:cBhvr>
                                      <p:to>
                                        <p:strVal val="visible"/>
                                      </p:to>
                                    </p:set>
                                    <p:animEffect transition="in" filter="dissolve">
                                      <p:cBhvr>
                                        <p:cTn id="90" dur="500"/>
                                        <p:tgtEl>
                                          <p:spTgt spid="72767"/>
                                        </p:tgtEl>
                                      </p:cBhvr>
                                    </p:animEffect>
                                  </p:childTnLst>
                                </p:cTn>
                              </p:par>
                              <p:par>
                                <p:cTn id="91" presetID="9" presetClass="entr" presetSubtype="0" fill="hold" nodeType="withEffect">
                                  <p:stCondLst>
                                    <p:cond delay="0"/>
                                  </p:stCondLst>
                                  <p:childTnLst>
                                    <p:set>
                                      <p:cBhvr>
                                        <p:cTn id="92" dur="1" fill="hold">
                                          <p:stCondLst>
                                            <p:cond delay="0"/>
                                          </p:stCondLst>
                                        </p:cTn>
                                        <p:tgtEl>
                                          <p:spTgt spid="72768"/>
                                        </p:tgtEl>
                                        <p:attrNameLst>
                                          <p:attrName>style.visibility</p:attrName>
                                        </p:attrNameLst>
                                      </p:cBhvr>
                                      <p:to>
                                        <p:strVal val="visible"/>
                                      </p:to>
                                    </p:set>
                                    <p:animEffect transition="in" filter="dissolve">
                                      <p:cBhvr>
                                        <p:cTn id="93" dur="500"/>
                                        <p:tgtEl>
                                          <p:spTgt spid="72768"/>
                                        </p:tgtEl>
                                      </p:cBhvr>
                                    </p:animEffect>
                                  </p:childTnLst>
                                </p:cTn>
                              </p:par>
                              <p:par>
                                <p:cTn id="94" presetID="9" presetClass="entr" presetSubtype="0" fill="hold" nodeType="withEffect">
                                  <p:stCondLst>
                                    <p:cond delay="0"/>
                                  </p:stCondLst>
                                  <p:childTnLst>
                                    <p:set>
                                      <p:cBhvr>
                                        <p:cTn id="95" dur="1" fill="hold">
                                          <p:stCondLst>
                                            <p:cond delay="0"/>
                                          </p:stCondLst>
                                        </p:cTn>
                                        <p:tgtEl>
                                          <p:spTgt spid="72769"/>
                                        </p:tgtEl>
                                        <p:attrNameLst>
                                          <p:attrName>style.visibility</p:attrName>
                                        </p:attrNameLst>
                                      </p:cBhvr>
                                      <p:to>
                                        <p:strVal val="visible"/>
                                      </p:to>
                                    </p:set>
                                    <p:animEffect transition="in" filter="dissolve">
                                      <p:cBhvr>
                                        <p:cTn id="96" dur="500"/>
                                        <p:tgtEl>
                                          <p:spTgt spid="72769"/>
                                        </p:tgtEl>
                                      </p:cBhvr>
                                    </p:animEffect>
                                  </p:childTnLst>
                                </p:cTn>
                              </p:par>
                              <p:par>
                                <p:cTn id="97" presetID="9" presetClass="entr" presetSubtype="0" fill="hold" nodeType="withEffect">
                                  <p:stCondLst>
                                    <p:cond delay="0"/>
                                  </p:stCondLst>
                                  <p:childTnLst>
                                    <p:set>
                                      <p:cBhvr>
                                        <p:cTn id="98" dur="1" fill="hold">
                                          <p:stCondLst>
                                            <p:cond delay="0"/>
                                          </p:stCondLst>
                                        </p:cTn>
                                        <p:tgtEl>
                                          <p:spTgt spid="72770"/>
                                        </p:tgtEl>
                                        <p:attrNameLst>
                                          <p:attrName>style.visibility</p:attrName>
                                        </p:attrNameLst>
                                      </p:cBhvr>
                                      <p:to>
                                        <p:strVal val="visible"/>
                                      </p:to>
                                    </p:set>
                                    <p:animEffect transition="in" filter="dissolve">
                                      <p:cBhvr>
                                        <p:cTn id="99" dur="500"/>
                                        <p:tgtEl>
                                          <p:spTgt spid="72770"/>
                                        </p:tgtEl>
                                      </p:cBhvr>
                                    </p:animEffect>
                                  </p:childTnLst>
                                </p:cTn>
                              </p:par>
                              <p:par>
                                <p:cTn id="100" presetID="9" presetClass="entr" presetSubtype="0" fill="hold" nodeType="withEffect">
                                  <p:stCondLst>
                                    <p:cond delay="0"/>
                                  </p:stCondLst>
                                  <p:childTnLst>
                                    <p:set>
                                      <p:cBhvr>
                                        <p:cTn id="101" dur="1" fill="hold">
                                          <p:stCondLst>
                                            <p:cond delay="0"/>
                                          </p:stCondLst>
                                        </p:cTn>
                                        <p:tgtEl>
                                          <p:spTgt spid="72771"/>
                                        </p:tgtEl>
                                        <p:attrNameLst>
                                          <p:attrName>style.visibility</p:attrName>
                                        </p:attrNameLst>
                                      </p:cBhvr>
                                      <p:to>
                                        <p:strVal val="visible"/>
                                      </p:to>
                                    </p:set>
                                    <p:animEffect transition="in" filter="dissolve">
                                      <p:cBhvr>
                                        <p:cTn id="102" dur="500"/>
                                        <p:tgtEl>
                                          <p:spTgt spid="72771"/>
                                        </p:tgtEl>
                                      </p:cBhvr>
                                    </p:animEffect>
                                  </p:childTnLst>
                                </p:cTn>
                              </p:par>
                              <p:par>
                                <p:cTn id="103" presetID="9" presetClass="entr" presetSubtype="0" fill="hold" nodeType="withEffect">
                                  <p:stCondLst>
                                    <p:cond delay="0"/>
                                  </p:stCondLst>
                                  <p:childTnLst>
                                    <p:set>
                                      <p:cBhvr>
                                        <p:cTn id="104" dur="1" fill="hold">
                                          <p:stCondLst>
                                            <p:cond delay="0"/>
                                          </p:stCondLst>
                                        </p:cTn>
                                        <p:tgtEl>
                                          <p:spTgt spid="72772"/>
                                        </p:tgtEl>
                                        <p:attrNameLst>
                                          <p:attrName>style.visibility</p:attrName>
                                        </p:attrNameLst>
                                      </p:cBhvr>
                                      <p:to>
                                        <p:strVal val="visible"/>
                                      </p:to>
                                    </p:set>
                                    <p:animEffect transition="in" filter="dissolve">
                                      <p:cBhvr>
                                        <p:cTn id="105" dur="500"/>
                                        <p:tgtEl>
                                          <p:spTgt spid="7277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72773"/>
                                        </p:tgtEl>
                                        <p:attrNameLst>
                                          <p:attrName>style.visibility</p:attrName>
                                        </p:attrNameLst>
                                      </p:cBhvr>
                                      <p:to>
                                        <p:strVal val="visible"/>
                                      </p:to>
                                    </p:set>
                                    <p:animEffect transition="in" filter="dissolve">
                                      <p:cBhvr>
                                        <p:cTn id="108" dur="500"/>
                                        <p:tgtEl>
                                          <p:spTgt spid="7277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72774"/>
                                        </p:tgtEl>
                                        <p:attrNameLst>
                                          <p:attrName>style.visibility</p:attrName>
                                        </p:attrNameLst>
                                      </p:cBhvr>
                                      <p:to>
                                        <p:strVal val="visible"/>
                                      </p:to>
                                    </p:set>
                                    <p:animEffect transition="in" filter="dissolve">
                                      <p:cBhvr>
                                        <p:cTn id="111" dur="500"/>
                                        <p:tgtEl>
                                          <p:spTgt spid="7277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72775"/>
                                        </p:tgtEl>
                                        <p:attrNameLst>
                                          <p:attrName>style.visibility</p:attrName>
                                        </p:attrNameLst>
                                      </p:cBhvr>
                                      <p:to>
                                        <p:strVal val="visible"/>
                                      </p:to>
                                    </p:set>
                                    <p:animEffect transition="in" filter="dissolve">
                                      <p:cBhvr>
                                        <p:cTn id="114" dur="500"/>
                                        <p:tgtEl>
                                          <p:spTgt spid="7277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72776"/>
                                        </p:tgtEl>
                                        <p:attrNameLst>
                                          <p:attrName>style.visibility</p:attrName>
                                        </p:attrNameLst>
                                      </p:cBhvr>
                                      <p:to>
                                        <p:strVal val="visible"/>
                                      </p:to>
                                    </p:set>
                                    <p:animEffect transition="in" filter="dissolve">
                                      <p:cBhvr>
                                        <p:cTn id="117" dur="500"/>
                                        <p:tgtEl>
                                          <p:spTgt spid="7277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72777"/>
                                        </p:tgtEl>
                                        <p:attrNameLst>
                                          <p:attrName>style.visibility</p:attrName>
                                        </p:attrNameLst>
                                      </p:cBhvr>
                                      <p:to>
                                        <p:strVal val="visible"/>
                                      </p:to>
                                    </p:set>
                                    <p:animEffect transition="in" filter="dissolve">
                                      <p:cBhvr>
                                        <p:cTn id="120" dur="500"/>
                                        <p:tgtEl>
                                          <p:spTgt spid="7277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72778"/>
                                        </p:tgtEl>
                                        <p:attrNameLst>
                                          <p:attrName>style.visibility</p:attrName>
                                        </p:attrNameLst>
                                      </p:cBhvr>
                                      <p:to>
                                        <p:strVal val="visible"/>
                                      </p:to>
                                    </p:set>
                                    <p:animEffect transition="in" filter="dissolve">
                                      <p:cBhvr>
                                        <p:cTn id="123" dur="500"/>
                                        <p:tgtEl>
                                          <p:spTgt spid="7277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72779"/>
                                        </p:tgtEl>
                                        <p:attrNameLst>
                                          <p:attrName>style.visibility</p:attrName>
                                        </p:attrNameLst>
                                      </p:cBhvr>
                                      <p:to>
                                        <p:strVal val="visible"/>
                                      </p:to>
                                    </p:set>
                                    <p:animEffect transition="in" filter="dissolve">
                                      <p:cBhvr>
                                        <p:cTn id="126" dur="500"/>
                                        <p:tgtEl>
                                          <p:spTgt spid="72779"/>
                                        </p:tgtEl>
                                      </p:cBhvr>
                                    </p:animEffect>
                                  </p:childTnLst>
                                </p:cTn>
                              </p:par>
                              <p:par>
                                <p:cTn id="127" presetID="9" presetClass="entr" presetSubtype="0" fill="hold" nodeType="withEffect">
                                  <p:stCondLst>
                                    <p:cond delay="0"/>
                                  </p:stCondLst>
                                  <p:childTnLst>
                                    <p:set>
                                      <p:cBhvr>
                                        <p:cTn id="128" dur="1" fill="hold">
                                          <p:stCondLst>
                                            <p:cond delay="0"/>
                                          </p:stCondLst>
                                        </p:cTn>
                                        <p:tgtEl>
                                          <p:spTgt spid="72780"/>
                                        </p:tgtEl>
                                        <p:attrNameLst>
                                          <p:attrName>style.visibility</p:attrName>
                                        </p:attrNameLst>
                                      </p:cBhvr>
                                      <p:to>
                                        <p:strVal val="visible"/>
                                      </p:to>
                                    </p:set>
                                    <p:animEffect transition="in" filter="dissolve">
                                      <p:cBhvr>
                                        <p:cTn id="129" dur="500"/>
                                        <p:tgtEl>
                                          <p:spTgt spid="7278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72781"/>
                                        </p:tgtEl>
                                        <p:attrNameLst>
                                          <p:attrName>style.visibility</p:attrName>
                                        </p:attrNameLst>
                                      </p:cBhvr>
                                      <p:to>
                                        <p:strVal val="visible"/>
                                      </p:to>
                                    </p:set>
                                    <p:animEffect transition="in" filter="dissolve">
                                      <p:cBhvr>
                                        <p:cTn id="132" dur="500"/>
                                        <p:tgtEl>
                                          <p:spTgt spid="72781"/>
                                        </p:tgtEl>
                                      </p:cBhvr>
                                    </p:animEffect>
                                  </p:childTnLst>
                                </p:cTn>
                              </p:par>
                              <p:par>
                                <p:cTn id="133" presetID="1" presetClass="exit" presetSubtype="0" fill="hold" grpId="0" nodeType="withEffect">
                                  <p:stCondLst>
                                    <p:cond delay="0"/>
                                  </p:stCondLst>
                                  <p:childTnLst>
                                    <p:set>
                                      <p:cBhvr>
                                        <p:cTn id="134" dur="1" fill="hold">
                                          <p:stCondLst>
                                            <p:cond delay="0"/>
                                          </p:stCondLst>
                                        </p:cTn>
                                        <p:tgtEl>
                                          <p:spTgt spid="72755"/>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72715"/>
                                        </p:tgtEl>
                                        <p:attrNameLst>
                                          <p:attrName>style.visibility</p:attrName>
                                        </p:attrNameLst>
                                      </p:cBhvr>
                                      <p:to>
                                        <p:strVal val="hidden"/>
                                      </p:to>
                                    </p:set>
                                  </p:childTnLst>
                                </p:cTn>
                              </p:par>
                              <p:par>
                                <p:cTn id="137" presetID="1" presetClass="exit" presetSubtype="0" fill="hold" grpId="3" nodeType="withEffect">
                                  <p:stCondLst>
                                    <p:cond delay="0"/>
                                  </p:stCondLst>
                                  <p:childTnLst>
                                    <p:set>
                                      <p:cBhvr>
                                        <p:cTn id="138" dur="1" fill="hold">
                                          <p:stCondLst>
                                            <p:cond delay="0"/>
                                          </p:stCondLst>
                                        </p:cTn>
                                        <p:tgtEl>
                                          <p:spTgt spid="72763"/>
                                        </p:tgtEl>
                                        <p:attrNameLst>
                                          <p:attrName>style.visibility</p:attrName>
                                        </p:attrNameLst>
                                      </p:cBhvr>
                                      <p:to>
                                        <p:strVal val="hidden"/>
                                      </p:to>
                                    </p:set>
                                  </p:childTnLst>
                                </p:cTn>
                              </p:par>
                              <p:par>
                                <p:cTn id="139" presetID="1" presetClass="exit" presetSubtype="0" fill="hold" grpId="3" nodeType="withEffect">
                                  <p:stCondLst>
                                    <p:cond delay="0"/>
                                  </p:stCondLst>
                                  <p:childTnLst>
                                    <p:set>
                                      <p:cBhvr>
                                        <p:cTn id="140" dur="1" fill="hold">
                                          <p:stCondLst>
                                            <p:cond delay="0"/>
                                          </p:stCondLst>
                                        </p:cTn>
                                        <p:tgtEl>
                                          <p:spTgt spid="72762"/>
                                        </p:tgtEl>
                                        <p:attrNameLst>
                                          <p:attrName>style.visibility</p:attrName>
                                        </p:attrNameLst>
                                      </p:cBhvr>
                                      <p:to>
                                        <p:strVal val="hidden"/>
                                      </p:to>
                                    </p:set>
                                  </p:childTnLst>
                                </p:cTn>
                              </p:par>
                              <p:par>
                                <p:cTn id="141" presetID="1" presetClass="exit" presetSubtype="0" fill="hold" grpId="3" nodeType="withEffect">
                                  <p:stCondLst>
                                    <p:cond delay="0"/>
                                  </p:stCondLst>
                                  <p:childTnLst>
                                    <p:set>
                                      <p:cBhvr>
                                        <p:cTn id="142" dur="1" fill="hold">
                                          <p:stCondLst>
                                            <p:cond delay="0"/>
                                          </p:stCondLst>
                                        </p:cTn>
                                        <p:tgtEl>
                                          <p:spTgt spid="7276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72771"/>
                                        </p:tgtEl>
                                        <p:attrNameLst>
                                          <p:attrName>style.visibility</p:attrName>
                                        </p:attrNameLst>
                                      </p:cBhvr>
                                      <p:to>
                                        <p:strVal val="hidden"/>
                                      </p:to>
                                    </p:set>
                                  </p:childTnLst>
                                </p:cTn>
                              </p:par>
                              <p:par>
                                <p:cTn id="145" presetID="1" presetClass="exit" presetSubtype="0" fill="hold" grpId="3" nodeType="withEffect">
                                  <p:stCondLst>
                                    <p:cond delay="0"/>
                                  </p:stCondLst>
                                  <p:childTnLst>
                                    <p:set>
                                      <p:cBhvr>
                                        <p:cTn id="146" dur="1" fill="hold">
                                          <p:stCondLst>
                                            <p:cond delay="0"/>
                                          </p:stCondLst>
                                        </p:cTn>
                                        <p:tgtEl>
                                          <p:spTgt spid="72765"/>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72721"/>
                                        </p:tgtEl>
                                        <p:attrNameLst>
                                          <p:attrName>style.visibility</p:attrName>
                                        </p:attrNameLst>
                                      </p:cBhvr>
                                      <p:to>
                                        <p:strVal val="hidden"/>
                                      </p:to>
                                    </p:set>
                                  </p:childTnLst>
                                </p:cTn>
                              </p:par>
                              <p:par>
                                <p:cTn id="149" presetID="1" presetClass="exit" presetSubtype="0" fill="hold" grpId="3" nodeType="withEffect">
                                  <p:stCondLst>
                                    <p:cond delay="0"/>
                                  </p:stCondLst>
                                  <p:childTnLst>
                                    <p:set>
                                      <p:cBhvr>
                                        <p:cTn id="150" dur="1" fill="hold">
                                          <p:stCondLst>
                                            <p:cond delay="0"/>
                                          </p:stCondLst>
                                        </p:cTn>
                                        <p:tgtEl>
                                          <p:spTgt spid="72761"/>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72711"/>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72716"/>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72760"/>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72766"/>
                                        </p:tgtEl>
                                        <p:attrNameLst>
                                          <p:attrName>style.visibility</p:attrName>
                                        </p:attrNameLst>
                                      </p:cBhvr>
                                      <p:to>
                                        <p:strVal val="hidden"/>
                                      </p:to>
                                    </p:set>
                                  </p:childTnLst>
                                </p:cTn>
                              </p:par>
                              <p:par>
                                <p:cTn id="159" presetID="9" presetClass="entr" presetSubtype="0" fill="hold" grpId="0" nodeType="withEffect">
                                  <p:stCondLst>
                                    <p:cond delay="0"/>
                                  </p:stCondLst>
                                  <p:childTnLst>
                                    <p:set>
                                      <p:cBhvr>
                                        <p:cTn id="160" dur="1" fill="hold">
                                          <p:stCondLst>
                                            <p:cond delay="0"/>
                                          </p:stCondLst>
                                        </p:cTn>
                                        <p:tgtEl>
                                          <p:spTgt spid="72782"/>
                                        </p:tgtEl>
                                        <p:attrNameLst>
                                          <p:attrName>style.visibility</p:attrName>
                                        </p:attrNameLst>
                                      </p:cBhvr>
                                      <p:to>
                                        <p:strVal val="visible"/>
                                      </p:to>
                                    </p:set>
                                    <p:animEffect transition="in" filter="dissolve">
                                      <p:cBhvr>
                                        <p:cTn id="161" dur="500"/>
                                        <p:tgtEl>
                                          <p:spTgt spid="7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9" grpId="0" animBg="1"/>
      <p:bldP spid="72750" grpId="0" animBg="1"/>
      <p:bldP spid="72751" grpId="0" animBg="1"/>
      <p:bldP spid="72752" grpId="0" animBg="1"/>
      <p:bldP spid="72754" grpId="0" animBg="1"/>
      <p:bldP spid="72755" grpId="0" animBg="1"/>
      <p:bldP spid="72756" grpId="1"/>
      <p:bldP spid="72757" grpId="0"/>
      <p:bldP spid="72757" grpId="1"/>
      <p:bldP spid="72758" grpId="0" animBg="1"/>
      <p:bldP spid="72758" grpId="1" animBg="1"/>
      <p:bldP spid="72759" grpId="0"/>
      <p:bldP spid="72759" grpId="1"/>
      <p:bldP spid="72760" grpId="0"/>
      <p:bldP spid="72760" grpId="1"/>
      <p:bldP spid="72761" grpId="0" animBg="1"/>
      <p:bldP spid="72761" grpId="1" animBg="1"/>
      <p:bldP spid="72761" grpId="2" animBg="1"/>
      <p:bldP spid="72761" grpId="3" animBg="1"/>
      <p:bldP spid="72762" grpId="0" animBg="1"/>
      <p:bldP spid="72762" grpId="1" animBg="1"/>
      <p:bldP spid="72762" grpId="2" animBg="1"/>
      <p:bldP spid="72762" grpId="3" animBg="1"/>
      <p:bldP spid="72763" grpId="0" animBg="1"/>
      <p:bldP spid="72763" grpId="1" animBg="1"/>
      <p:bldP spid="72763" grpId="2" animBg="1"/>
      <p:bldP spid="72763" grpId="3" animBg="1"/>
      <p:bldP spid="72764" grpId="0" animBg="1"/>
      <p:bldP spid="72764" grpId="1" animBg="1"/>
      <p:bldP spid="72764" grpId="2" animBg="1"/>
      <p:bldP spid="72764" grpId="3" animBg="1"/>
      <p:bldP spid="72765" grpId="0" animBg="1"/>
      <p:bldP spid="72765" grpId="1" animBg="1"/>
      <p:bldP spid="72765" grpId="2" animBg="1"/>
      <p:bldP spid="72765" grpId="3" animBg="1"/>
      <p:bldP spid="72766" grpId="0"/>
      <p:bldP spid="72766" grpId="1"/>
      <p:bldP spid="72773" grpId="0" animBg="1"/>
      <p:bldP spid="72774" grpId="0" animBg="1"/>
      <p:bldP spid="72775" grpId="0" animBg="1"/>
      <p:bldP spid="72776" grpId="0" animBg="1"/>
      <p:bldP spid="72777" grpId="0" animBg="1"/>
      <p:bldP spid="72778" grpId="0" animBg="1"/>
      <p:bldP spid="72779" grpId="0" animBg="1"/>
      <p:bldP spid="72781" grpId="0" animBg="1"/>
      <p:bldP spid="727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22" name="Rectangle 26"/>
          <p:cNvSpPr>
            <a:spLocks noGrp="1" noChangeArrowheads="1"/>
          </p:cNvSpPr>
          <p:nvPr>
            <p:ph type="title"/>
          </p:nvPr>
        </p:nvSpPr>
        <p:spPr/>
        <p:txBody>
          <a:bodyPr/>
          <a:lstStyle/>
          <a:p>
            <a:r>
              <a:rPr lang="es-ES" sz="3600"/>
              <a:t>Protocolos Bluetooth-Banda Base (II)</a:t>
            </a:r>
          </a:p>
        </p:txBody>
      </p:sp>
      <p:pic>
        <p:nvPicPr>
          <p:cNvPr id="80926" name="Picture 30"/>
          <p:cNvPicPr>
            <a:picLocks noGrp="1" noChangeAspect="1" noChangeArrowheads="1"/>
          </p:cNvPicPr>
          <p:nvPr>
            <p:ph idx="1"/>
          </p:nvPr>
        </p:nvPicPr>
        <p:blipFill>
          <a:blip r:embed="rId2" cstate="print"/>
          <a:srcRect/>
          <a:stretch>
            <a:fillRect/>
          </a:stretch>
        </p:blipFill>
        <p:spPr>
          <a:xfrm>
            <a:off x="1908175" y="3789363"/>
            <a:ext cx="5562600" cy="2428875"/>
          </a:xfrm>
          <a:noFill/>
          <a:ln/>
        </p:spPr>
      </p:pic>
      <p:sp>
        <p:nvSpPr>
          <p:cNvPr id="80928" name="Text Box 32"/>
          <p:cNvSpPr txBox="1">
            <a:spLocks noChangeArrowheads="1"/>
          </p:cNvSpPr>
          <p:nvPr/>
        </p:nvSpPr>
        <p:spPr bwMode="auto">
          <a:xfrm>
            <a:off x="468313" y="1268413"/>
            <a:ext cx="7993062" cy="366712"/>
          </a:xfrm>
          <a:prstGeom prst="rect">
            <a:avLst/>
          </a:prstGeom>
          <a:noFill/>
          <a:ln w="9525" algn="ctr">
            <a:noFill/>
            <a:miter lim="800000"/>
            <a:headEnd/>
            <a:tailEnd/>
          </a:ln>
          <a:effectLst/>
        </p:spPr>
        <p:txBody>
          <a:bodyPr>
            <a:spAutoFit/>
          </a:bodyPr>
          <a:lstStyle/>
          <a:p>
            <a:pPr>
              <a:spcBef>
                <a:spcPct val="50000"/>
              </a:spcBef>
            </a:pPr>
            <a:endParaRPr lang="es-CO"/>
          </a:p>
        </p:txBody>
      </p:sp>
      <p:sp>
        <p:nvSpPr>
          <p:cNvPr id="80929" name="Text Box 33"/>
          <p:cNvSpPr txBox="1">
            <a:spLocks noChangeArrowheads="1"/>
          </p:cNvSpPr>
          <p:nvPr/>
        </p:nvSpPr>
        <p:spPr bwMode="auto">
          <a:xfrm>
            <a:off x="827088" y="1125538"/>
            <a:ext cx="7345362" cy="641350"/>
          </a:xfrm>
          <a:prstGeom prst="rect">
            <a:avLst/>
          </a:prstGeom>
          <a:noFill/>
          <a:ln w="9525" algn="ctr">
            <a:noFill/>
            <a:miter lim="800000"/>
            <a:headEnd/>
            <a:tailEnd/>
          </a:ln>
          <a:effectLst/>
        </p:spPr>
        <p:txBody>
          <a:bodyPr>
            <a:spAutoFit/>
          </a:bodyPr>
          <a:lstStyle/>
          <a:p>
            <a:pPr algn="l">
              <a:spcBef>
                <a:spcPct val="50000"/>
              </a:spcBef>
              <a:buFontTx/>
              <a:buChar char="•"/>
            </a:pPr>
            <a:r>
              <a:rPr lang="es-ES"/>
              <a:t>El canal físico tiene 79 frecuencias de radio diferentes, las cuales son accedidas mediante una secuencia aleatoria.</a:t>
            </a:r>
          </a:p>
        </p:txBody>
      </p:sp>
      <p:sp>
        <p:nvSpPr>
          <p:cNvPr id="80930" name="AutoShape 34"/>
          <p:cNvSpPr>
            <a:spLocks noChangeArrowheads="1"/>
          </p:cNvSpPr>
          <p:nvPr/>
        </p:nvSpPr>
        <p:spPr bwMode="auto">
          <a:xfrm rot="17558739" flipH="1">
            <a:off x="2170113" y="3238500"/>
            <a:ext cx="285750" cy="1387475"/>
          </a:xfrm>
          <a:prstGeom prst="downArrow">
            <a:avLst>
              <a:gd name="adj1" fmla="val 50000"/>
              <a:gd name="adj2" fmla="val 121389"/>
            </a:avLst>
          </a:prstGeom>
          <a:solidFill>
            <a:srgbClr val="FF0000"/>
          </a:solidFill>
          <a:ln w="9525" algn="ctr">
            <a:solidFill>
              <a:schemeClr val="tx1"/>
            </a:solidFill>
            <a:miter lim="800000"/>
            <a:headEnd/>
            <a:tailEnd/>
          </a:ln>
          <a:effectLst/>
        </p:spPr>
        <p:txBody>
          <a:bodyPr wrap="none" anchor="ctr"/>
          <a:lstStyle/>
          <a:p>
            <a:endParaRPr lang="es-CO"/>
          </a:p>
        </p:txBody>
      </p:sp>
      <p:sp>
        <p:nvSpPr>
          <p:cNvPr id="80931" name="Text Box 35"/>
          <p:cNvSpPr txBox="1">
            <a:spLocks noChangeArrowheads="1"/>
          </p:cNvSpPr>
          <p:nvPr/>
        </p:nvSpPr>
        <p:spPr bwMode="auto">
          <a:xfrm>
            <a:off x="827088" y="1844675"/>
            <a:ext cx="6769100" cy="779463"/>
          </a:xfrm>
          <a:prstGeom prst="rect">
            <a:avLst/>
          </a:prstGeom>
          <a:noFill/>
          <a:ln w="9525" algn="ctr">
            <a:noFill/>
            <a:miter lim="800000"/>
            <a:headEnd/>
            <a:tailEnd/>
          </a:ln>
          <a:effectLst/>
        </p:spPr>
        <p:txBody>
          <a:bodyPr>
            <a:spAutoFit/>
          </a:bodyPr>
          <a:lstStyle/>
          <a:p>
            <a:pPr algn="l">
              <a:spcBef>
                <a:spcPct val="50000"/>
              </a:spcBef>
              <a:buFontTx/>
              <a:buChar char="•"/>
            </a:pPr>
            <a:r>
              <a:rPr lang="es-ES"/>
              <a:t>El canal está dividido en slots, de 625 us cada uno.</a:t>
            </a:r>
          </a:p>
          <a:p>
            <a:pPr>
              <a:spcBef>
                <a:spcPct val="50000"/>
              </a:spcBef>
            </a:pPr>
            <a:endParaRPr lang="es-ES"/>
          </a:p>
        </p:txBody>
      </p:sp>
      <p:sp>
        <p:nvSpPr>
          <p:cNvPr id="80932" name="AutoShape 36"/>
          <p:cNvSpPr>
            <a:spLocks/>
          </p:cNvSpPr>
          <p:nvPr/>
        </p:nvSpPr>
        <p:spPr bwMode="auto">
          <a:xfrm rot="16200000">
            <a:off x="3132138" y="3068638"/>
            <a:ext cx="358775" cy="936625"/>
          </a:xfrm>
          <a:prstGeom prst="rightBrace">
            <a:avLst>
              <a:gd name="adj1" fmla="val 21755"/>
              <a:gd name="adj2" fmla="val 50093"/>
            </a:avLst>
          </a:prstGeom>
          <a:noFill/>
          <a:ln w="38100">
            <a:solidFill>
              <a:schemeClr val="tx1"/>
            </a:solidFill>
            <a:round/>
            <a:headEnd/>
            <a:tailEnd/>
          </a:ln>
          <a:effectLst/>
        </p:spPr>
        <p:txBody>
          <a:bodyPr wrap="none" anchor="ctr"/>
          <a:lstStyle/>
          <a:p>
            <a:endParaRPr lang="es-CO"/>
          </a:p>
        </p:txBody>
      </p:sp>
      <p:sp>
        <p:nvSpPr>
          <p:cNvPr id="80933" name="Text Box 37"/>
          <p:cNvSpPr txBox="1">
            <a:spLocks noChangeArrowheads="1"/>
          </p:cNvSpPr>
          <p:nvPr/>
        </p:nvSpPr>
        <p:spPr bwMode="auto">
          <a:xfrm>
            <a:off x="2771775" y="2924175"/>
            <a:ext cx="1008063" cy="366713"/>
          </a:xfrm>
          <a:prstGeom prst="rect">
            <a:avLst/>
          </a:prstGeom>
          <a:noFill/>
          <a:ln w="9525" algn="ctr">
            <a:noFill/>
            <a:miter lim="800000"/>
            <a:headEnd/>
            <a:tailEnd/>
          </a:ln>
          <a:effectLst/>
        </p:spPr>
        <p:txBody>
          <a:bodyPr>
            <a:spAutoFit/>
          </a:bodyPr>
          <a:lstStyle/>
          <a:p>
            <a:pPr>
              <a:spcBef>
                <a:spcPct val="50000"/>
              </a:spcBef>
            </a:pPr>
            <a:r>
              <a:rPr lang="es-ES" b="1">
                <a:effectLst>
                  <a:outerShdw blurRad="38100" dist="38100" dir="2700000" algn="tl">
                    <a:srgbClr val="000000"/>
                  </a:outerShdw>
                </a:effectLst>
              </a:rPr>
              <a:t>625us</a:t>
            </a:r>
          </a:p>
        </p:txBody>
      </p:sp>
      <p:sp>
        <p:nvSpPr>
          <p:cNvPr id="80934" name="Text Box 38"/>
          <p:cNvSpPr txBox="1">
            <a:spLocks noChangeArrowheads="1"/>
          </p:cNvSpPr>
          <p:nvPr/>
        </p:nvSpPr>
        <p:spPr bwMode="auto">
          <a:xfrm>
            <a:off x="827088" y="2276475"/>
            <a:ext cx="7200900" cy="641350"/>
          </a:xfrm>
          <a:prstGeom prst="rect">
            <a:avLst/>
          </a:prstGeom>
          <a:noFill/>
          <a:ln w="9525" algn="ctr">
            <a:noFill/>
            <a:miter lim="800000"/>
            <a:headEnd/>
            <a:tailEnd/>
          </a:ln>
          <a:effectLst/>
        </p:spPr>
        <p:txBody>
          <a:bodyPr>
            <a:spAutoFit/>
          </a:bodyPr>
          <a:lstStyle/>
          <a:p>
            <a:pPr algn="l">
              <a:spcBef>
                <a:spcPct val="50000"/>
              </a:spcBef>
              <a:buFontTx/>
              <a:buChar char="•"/>
            </a:pPr>
            <a:r>
              <a:rPr lang="es-ES"/>
              <a:t>Todos los dispositivos están sincronizados con el canal en salto y tiempo.</a:t>
            </a:r>
          </a:p>
        </p:txBody>
      </p:sp>
      <p:sp>
        <p:nvSpPr>
          <p:cNvPr id="80935" name="Text Box 39"/>
          <p:cNvSpPr txBox="1">
            <a:spLocks noChangeArrowheads="1"/>
          </p:cNvSpPr>
          <p:nvPr/>
        </p:nvSpPr>
        <p:spPr bwMode="auto">
          <a:xfrm>
            <a:off x="755650" y="1125538"/>
            <a:ext cx="7129463" cy="641350"/>
          </a:xfrm>
          <a:prstGeom prst="rect">
            <a:avLst/>
          </a:prstGeom>
          <a:noFill/>
          <a:ln w="9525" algn="ctr">
            <a:noFill/>
            <a:miter lim="800000"/>
            <a:headEnd/>
            <a:tailEnd/>
          </a:ln>
          <a:effectLst/>
        </p:spPr>
        <p:txBody>
          <a:bodyPr>
            <a:spAutoFit/>
          </a:bodyPr>
          <a:lstStyle/>
          <a:p>
            <a:pPr algn="l">
              <a:spcBef>
                <a:spcPct val="50000"/>
              </a:spcBef>
              <a:buFontTx/>
              <a:buChar char="•"/>
            </a:pPr>
            <a:r>
              <a:rPr lang="es-ES"/>
              <a:t>En una transmisión cada paquete debe estar alineado con el inicio de un slot y puede tener una duración de 5</a:t>
            </a:r>
          </a:p>
        </p:txBody>
      </p:sp>
      <p:sp>
        <p:nvSpPr>
          <p:cNvPr id="80936" name="Text Box 40"/>
          <p:cNvSpPr txBox="1">
            <a:spLocks noChangeArrowheads="1"/>
          </p:cNvSpPr>
          <p:nvPr/>
        </p:nvSpPr>
        <p:spPr bwMode="auto">
          <a:xfrm>
            <a:off x="827088" y="1844675"/>
            <a:ext cx="7127875" cy="641350"/>
          </a:xfrm>
          <a:prstGeom prst="rect">
            <a:avLst/>
          </a:prstGeom>
          <a:noFill/>
          <a:ln w="9525" algn="ctr">
            <a:noFill/>
            <a:miter lim="800000"/>
            <a:headEnd/>
            <a:tailEnd/>
          </a:ln>
          <a:effectLst/>
        </p:spPr>
        <p:txBody>
          <a:bodyPr>
            <a:spAutoFit/>
          </a:bodyPr>
          <a:lstStyle/>
          <a:p>
            <a:pPr algn="l">
              <a:spcBef>
                <a:spcPct val="50000"/>
              </a:spcBef>
              <a:buFontTx/>
              <a:buChar char="•"/>
            </a:pPr>
            <a:r>
              <a:rPr lang="es-ES"/>
              <a:t>Para evitar fallos en la transmisión , el </a:t>
            </a:r>
            <a:r>
              <a:rPr lang="es-ES" b="1">
                <a:solidFill>
                  <a:schemeClr val="accent1"/>
                </a:solidFill>
              </a:rPr>
              <a:t>maestro</a:t>
            </a:r>
            <a:r>
              <a:rPr lang="es-ES"/>
              <a:t> envía en los slots pares y los </a:t>
            </a:r>
            <a:r>
              <a:rPr lang="es-ES" b="1">
                <a:solidFill>
                  <a:schemeClr val="folHlink"/>
                </a:solidFill>
              </a:rPr>
              <a:t>esclavos</a:t>
            </a:r>
            <a:r>
              <a:rPr lang="es-ES"/>
              <a:t> en los impares.</a:t>
            </a:r>
          </a:p>
        </p:txBody>
      </p:sp>
      <p:sp>
        <p:nvSpPr>
          <p:cNvPr id="80938" name="AutoShape 42"/>
          <p:cNvSpPr>
            <a:spLocks noChangeArrowheads="1"/>
          </p:cNvSpPr>
          <p:nvPr/>
        </p:nvSpPr>
        <p:spPr bwMode="auto">
          <a:xfrm rot="7612058">
            <a:off x="4930776" y="5013325"/>
            <a:ext cx="360362" cy="503237"/>
          </a:xfrm>
          <a:prstGeom prst="upArrow">
            <a:avLst>
              <a:gd name="adj1" fmla="val 50000"/>
              <a:gd name="adj2" fmla="val 34912"/>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80939" name="AutoShape 43"/>
          <p:cNvSpPr>
            <a:spLocks noChangeArrowheads="1"/>
          </p:cNvSpPr>
          <p:nvPr/>
        </p:nvSpPr>
        <p:spPr bwMode="auto">
          <a:xfrm rot="7612058">
            <a:off x="2987676" y="5086350"/>
            <a:ext cx="360362" cy="503237"/>
          </a:xfrm>
          <a:prstGeom prst="upArrow">
            <a:avLst>
              <a:gd name="adj1" fmla="val 50000"/>
              <a:gd name="adj2" fmla="val 34912"/>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80940" name="AutoShape 44"/>
          <p:cNvSpPr>
            <a:spLocks noChangeArrowheads="1"/>
          </p:cNvSpPr>
          <p:nvPr/>
        </p:nvSpPr>
        <p:spPr bwMode="auto">
          <a:xfrm rot="7612058">
            <a:off x="3995737" y="4078288"/>
            <a:ext cx="360363" cy="503238"/>
          </a:xfrm>
          <a:prstGeom prst="upArrow">
            <a:avLst>
              <a:gd name="adj1" fmla="val 50000"/>
              <a:gd name="adj2" fmla="val 34912"/>
            </a:avLst>
          </a:prstGeom>
          <a:solidFill>
            <a:schemeClr val="folHlink"/>
          </a:solidFill>
          <a:ln w="9525" algn="ctr">
            <a:solidFill>
              <a:schemeClr val="tx1"/>
            </a:solidFill>
            <a:miter lim="800000"/>
            <a:headEnd/>
            <a:tailEnd/>
          </a:ln>
          <a:effectLst/>
        </p:spPr>
        <p:txBody>
          <a:bodyPr wrap="none" anchor="ctr"/>
          <a:lstStyle/>
          <a:p>
            <a:endParaRPr lang="es-C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931"/>
                                        </p:tgtEl>
                                        <p:attrNameLst>
                                          <p:attrName>style.visibility</p:attrName>
                                        </p:attrNameLst>
                                      </p:cBhvr>
                                      <p:to>
                                        <p:strVal val="visible"/>
                                      </p:to>
                                    </p:set>
                                    <p:animEffect transition="in" filter="dissolve">
                                      <p:cBhvr>
                                        <p:cTn id="7" dur="500"/>
                                        <p:tgtEl>
                                          <p:spTgt spid="80931"/>
                                        </p:tgtEl>
                                      </p:cBhvr>
                                    </p:animEffect>
                                  </p:childTnLst>
                                </p:cTn>
                              </p:par>
                              <p:par>
                                <p:cTn id="8" presetID="9" presetClass="entr" presetSubtype="0" fill="hold" grpId="1" nodeType="withEffect">
                                  <p:stCondLst>
                                    <p:cond delay="0"/>
                                  </p:stCondLst>
                                  <p:childTnLst>
                                    <p:set>
                                      <p:cBhvr>
                                        <p:cTn id="9" dur="1" fill="hold">
                                          <p:stCondLst>
                                            <p:cond delay="0"/>
                                          </p:stCondLst>
                                        </p:cTn>
                                        <p:tgtEl>
                                          <p:spTgt spid="80931"/>
                                        </p:tgtEl>
                                        <p:attrNameLst>
                                          <p:attrName>style.visibility</p:attrName>
                                        </p:attrNameLst>
                                      </p:cBhvr>
                                      <p:to>
                                        <p:strVal val="visible"/>
                                      </p:to>
                                    </p:set>
                                    <p:animEffect transition="in" filter="dissolve">
                                      <p:cBhvr>
                                        <p:cTn id="10" dur="500"/>
                                        <p:tgtEl>
                                          <p:spTgt spid="809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0930"/>
                                        </p:tgtEl>
                                        <p:attrNameLst>
                                          <p:attrName>style.visibility</p:attrName>
                                        </p:attrNameLst>
                                      </p:cBhvr>
                                      <p:to>
                                        <p:strVal val="visible"/>
                                      </p:to>
                                    </p:set>
                                    <p:animEffect transition="in" filter="dissolve">
                                      <p:cBhvr>
                                        <p:cTn id="13" dur="500"/>
                                        <p:tgtEl>
                                          <p:spTgt spid="8093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0933"/>
                                        </p:tgtEl>
                                        <p:attrNameLst>
                                          <p:attrName>style.visibility</p:attrName>
                                        </p:attrNameLst>
                                      </p:cBhvr>
                                      <p:to>
                                        <p:strVal val="visible"/>
                                      </p:to>
                                    </p:set>
                                    <p:animEffect transition="in" filter="dissolve">
                                      <p:cBhvr>
                                        <p:cTn id="16" dur="500"/>
                                        <p:tgtEl>
                                          <p:spTgt spid="8093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0932"/>
                                        </p:tgtEl>
                                        <p:attrNameLst>
                                          <p:attrName>style.visibility</p:attrName>
                                        </p:attrNameLst>
                                      </p:cBhvr>
                                      <p:to>
                                        <p:strVal val="visible"/>
                                      </p:to>
                                    </p:set>
                                    <p:animEffect transition="in" filter="dissolve">
                                      <p:cBhvr>
                                        <p:cTn id="19" dur="500"/>
                                        <p:tgtEl>
                                          <p:spTgt spid="8093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0934"/>
                                        </p:tgtEl>
                                        <p:attrNameLst>
                                          <p:attrName>style.visibility</p:attrName>
                                        </p:attrNameLst>
                                      </p:cBhvr>
                                      <p:to>
                                        <p:strVal val="visible"/>
                                      </p:to>
                                    </p:set>
                                    <p:animEffect transition="in" filter="dissolve">
                                      <p:cBhvr>
                                        <p:cTn id="24" dur="500"/>
                                        <p:tgtEl>
                                          <p:spTgt spid="8093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093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093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8093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0934"/>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8093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0929"/>
                                        </p:tgtEl>
                                        <p:attrNameLst>
                                          <p:attrName>style.visibility</p:attrName>
                                        </p:attrNameLst>
                                      </p:cBhvr>
                                      <p:to>
                                        <p:strVal val="hidden"/>
                                      </p:to>
                                    </p:set>
                                  </p:childTnLst>
                                </p:cTn>
                              </p:par>
                              <p:par>
                                <p:cTn id="39" presetID="9" presetClass="entr" presetSubtype="0" fill="hold" grpId="0" nodeType="withEffect">
                                  <p:stCondLst>
                                    <p:cond delay="0"/>
                                  </p:stCondLst>
                                  <p:childTnLst>
                                    <p:set>
                                      <p:cBhvr>
                                        <p:cTn id="40" dur="1" fill="hold">
                                          <p:stCondLst>
                                            <p:cond delay="0"/>
                                          </p:stCondLst>
                                        </p:cTn>
                                        <p:tgtEl>
                                          <p:spTgt spid="80935"/>
                                        </p:tgtEl>
                                        <p:attrNameLst>
                                          <p:attrName>style.visibility</p:attrName>
                                        </p:attrNameLst>
                                      </p:cBhvr>
                                      <p:to>
                                        <p:strVal val="visible"/>
                                      </p:to>
                                    </p:set>
                                    <p:animEffect transition="in" filter="dissolve">
                                      <p:cBhvr>
                                        <p:cTn id="41" dur="500"/>
                                        <p:tgtEl>
                                          <p:spTgt spid="809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80936"/>
                                        </p:tgtEl>
                                        <p:attrNameLst>
                                          <p:attrName>style.visibility</p:attrName>
                                        </p:attrNameLst>
                                      </p:cBhvr>
                                      <p:to>
                                        <p:strVal val="visible"/>
                                      </p:to>
                                    </p:set>
                                    <p:animEffect transition="in" filter="dissolve">
                                      <p:cBhvr>
                                        <p:cTn id="46" dur="500"/>
                                        <p:tgtEl>
                                          <p:spTgt spid="8093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0940"/>
                                        </p:tgtEl>
                                        <p:attrNameLst>
                                          <p:attrName>style.visibility</p:attrName>
                                        </p:attrNameLst>
                                      </p:cBhvr>
                                      <p:to>
                                        <p:strVal val="visible"/>
                                      </p:to>
                                    </p:set>
                                    <p:animEffect transition="in" filter="dissolve">
                                      <p:cBhvr>
                                        <p:cTn id="49" dur="500"/>
                                        <p:tgtEl>
                                          <p:spTgt spid="8094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80939"/>
                                        </p:tgtEl>
                                        <p:attrNameLst>
                                          <p:attrName>style.visibility</p:attrName>
                                        </p:attrNameLst>
                                      </p:cBhvr>
                                      <p:to>
                                        <p:strVal val="visible"/>
                                      </p:to>
                                    </p:set>
                                    <p:animEffect transition="in" filter="dissolve">
                                      <p:cBhvr>
                                        <p:cTn id="52" dur="500"/>
                                        <p:tgtEl>
                                          <p:spTgt spid="8093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80938"/>
                                        </p:tgtEl>
                                        <p:attrNameLst>
                                          <p:attrName>style.visibility</p:attrName>
                                        </p:attrNameLst>
                                      </p:cBhvr>
                                      <p:to>
                                        <p:strVal val="visible"/>
                                      </p:to>
                                    </p:set>
                                    <p:animEffect transition="in" filter="dissolve">
                                      <p:cBhvr>
                                        <p:cTn id="55" dur="500"/>
                                        <p:tgtEl>
                                          <p:spTgt spid="80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9" grpId="1"/>
      <p:bldP spid="80930" grpId="0" animBg="1"/>
      <p:bldP spid="80930" grpId="1" animBg="1"/>
      <p:bldP spid="80931" grpId="0"/>
      <p:bldP spid="80931" grpId="1"/>
      <p:bldP spid="80931" grpId="2"/>
      <p:bldP spid="80932" grpId="0" animBg="1"/>
      <p:bldP spid="80932" grpId="1" animBg="1"/>
      <p:bldP spid="80933" grpId="0"/>
      <p:bldP spid="80933" grpId="1"/>
      <p:bldP spid="80934" grpId="0"/>
      <p:bldP spid="80934" grpId="1"/>
      <p:bldP spid="80935" grpId="0"/>
      <p:bldP spid="80936" grpId="0"/>
      <p:bldP spid="80938" grpId="0" animBg="1"/>
      <p:bldP spid="80939" grpId="0" animBg="1"/>
      <p:bldP spid="809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ES" sz="3600"/>
              <a:t>Protocolos Bluetooth-Banda Base (III)</a:t>
            </a:r>
          </a:p>
        </p:txBody>
      </p:sp>
      <p:sp>
        <p:nvSpPr>
          <p:cNvPr id="82951" name="Text Box 7"/>
          <p:cNvSpPr txBox="1">
            <a:spLocks noChangeArrowheads="1"/>
          </p:cNvSpPr>
          <p:nvPr/>
        </p:nvSpPr>
        <p:spPr bwMode="auto">
          <a:xfrm>
            <a:off x="755650" y="1628775"/>
            <a:ext cx="7488238" cy="2489200"/>
          </a:xfrm>
          <a:prstGeom prst="rect">
            <a:avLst/>
          </a:prstGeom>
          <a:noFill/>
          <a:ln w="9525" algn="ctr">
            <a:noFill/>
            <a:miter lim="800000"/>
            <a:headEnd/>
            <a:tailEnd/>
          </a:ln>
          <a:effectLst/>
        </p:spPr>
        <p:txBody>
          <a:bodyPr>
            <a:spAutoFit/>
          </a:bodyPr>
          <a:lstStyle/>
          <a:p>
            <a:pPr algn="l">
              <a:spcBef>
                <a:spcPct val="50000"/>
              </a:spcBef>
              <a:buFontTx/>
              <a:buChar char="•"/>
            </a:pPr>
            <a:r>
              <a:rPr lang="es-ES" sz="2200" dirty="0"/>
              <a:t>Enlace SCO (</a:t>
            </a:r>
            <a:r>
              <a:rPr lang="es-ES" sz="2200" dirty="0" err="1"/>
              <a:t>Syncronous</a:t>
            </a:r>
            <a:r>
              <a:rPr lang="es-ES" sz="2200" dirty="0"/>
              <a:t> </a:t>
            </a:r>
            <a:r>
              <a:rPr lang="es-ES" sz="2200" dirty="0" err="1"/>
              <a:t>Connection-Oriented</a:t>
            </a:r>
            <a:r>
              <a:rPr lang="es-ES" sz="2200" dirty="0"/>
              <a:t>)</a:t>
            </a:r>
          </a:p>
          <a:p>
            <a:pPr algn="l">
              <a:spcBef>
                <a:spcPct val="50000"/>
              </a:spcBef>
              <a:buFont typeface="Wingdings" pitchFamily="2" charset="2"/>
              <a:buChar char="ü"/>
            </a:pPr>
            <a:r>
              <a:rPr lang="es-ES" dirty="0"/>
              <a:t>Conexión punto a punto con un ancho de banda fijo entre el maestro y un esclavo específico.</a:t>
            </a:r>
          </a:p>
          <a:p>
            <a:pPr algn="l">
              <a:spcBef>
                <a:spcPct val="50000"/>
              </a:spcBef>
              <a:buFont typeface="Wingdings" pitchFamily="2" charset="2"/>
              <a:buChar char="ü"/>
            </a:pPr>
            <a:r>
              <a:rPr lang="es-ES" dirty="0"/>
              <a:t>El enlace SCO reserva slots en intervalos regulares en la </a:t>
            </a:r>
            <a:r>
              <a:rPr lang="es-ES" dirty="0" smtClean="0"/>
              <a:t>iniciación</a:t>
            </a:r>
            <a:endParaRPr lang="es-ES" dirty="0"/>
          </a:p>
          <a:p>
            <a:pPr algn="l">
              <a:spcBef>
                <a:spcPct val="50000"/>
              </a:spcBef>
              <a:buFont typeface="Wingdings" pitchFamily="2" charset="2"/>
              <a:buChar char="ü"/>
            </a:pPr>
            <a:r>
              <a:rPr lang="es-ES" dirty="0"/>
              <a:t>En este tipo de enlace no es necesario asegurar la entrega y suele ser utilizado para comunicaciones de voz.</a:t>
            </a:r>
          </a:p>
        </p:txBody>
      </p:sp>
      <p:pic>
        <p:nvPicPr>
          <p:cNvPr id="82955" name="Picture 11" descr="4s3tsh1v[1]"/>
          <p:cNvPicPr>
            <a:picLocks noChangeAspect="1" noChangeArrowheads="1"/>
          </p:cNvPicPr>
          <p:nvPr/>
        </p:nvPicPr>
        <p:blipFill>
          <a:blip r:embed="rId2" cstate="print"/>
          <a:srcRect/>
          <a:stretch>
            <a:fillRect/>
          </a:stretch>
        </p:blipFill>
        <p:spPr bwMode="auto">
          <a:xfrm>
            <a:off x="5724525" y="4941888"/>
            <a:ext cx="636588" cy="1555750"/>
          </a:xfrm>
          <a:prstGeom prst="rect">
            <a:avLst/>
          </a:prstGeom>
          <a:noFill/>
        </p:spPr>
      </p:pic>
      <p:pic>
        <p:nvPicPr>
          <p:cNvPr id="82963" name="Picture 19" descr="3gl4irag[1]"/>
          <p:cNvPicPr>
            <a:picLocks noGrp="1" noChangeAspect="1" noChangeArrowheads="1"/>
          </p:cNvPicPr>
          <p:nvPr>
            <p:ph idx="1"/>
          </p:nvPr>
        </p:nvPicPr>
        <p:blipFill>
          <a:blip r:embed="rId3" cstate="print"/>
          <a:srcRect/>
          <a:stretch>
            <a:fillRect/>
          </a:stretch>
        </p:blipFill>
        <p:spPr>
          <a:xfrm>
            <a:off x="3132138" y="4581525"/>
            <a:ext cx="1082675" cy="1295400"/>
          </a:xfrm>
          <a:noFill/>
          <a:ln/>
        </p:spPr>
      </p:pic>
      <p:cxnSp>
        <p:nvCxnSpPr>
          <p:cNvPr id="82965" name="AutoShape 21"/>
          <p:cNvCxnSpPr>
            <a:cxnSpLocks noChangeShapeType="1"/>
          </p:cNvCxnSpPr>
          <p:nvPr/>
        </p:nvCxnSpPr>
        <p:spPr bwMode="auto">
          <a:xfrm>
            <a:off x="4429125" y="5373688"/>
            <a:ext cx="1152525" cy="792162"/>
          </a:xfrm>
          <a:prstGeom prst="curvedConnector3">
            <a:avLst>
              <a:gd name="adj1" fmla="val 50000"/>
            </a:avLst>
          </a:prstGeom>
          <a:noFill/>
          <a:ln w="38100">
            <a:solidFill>
              <a:schemeClr val="tx1"/>
            </a:solidFill>
            <a:prstDash val="dash"/>
            <a:round/>
            <a:headEnd/>
            <a:tailEnd/>
          </a:ln>
          <a:effectLst/>
        </p:spPr>
      </p:cxnSp>
      <p:sp>
        <p:nvSpPr>
          <p:cNvPr id="82966" name="Text Box 22"/>
          <p:cNvSpPr txBox="1">
            <a:spLocks noChangeArrowheads="1"/>
          </p:cNvSpPr>
          <p:nvPr/>
        </p:nvSpPr>
        <p:spPr bwMode="auto">
          <a:xfrm>
            <a:off x="323528" y="1268760"/>
            <a:ext cx="7272337" cy="3421062"/>
          </a:xfrm>
          <a:prstGeom prst="rect">
            <a:avLst/>
          </a:prstGeom>
          <a:noFill/>
          <a:ln w="9525" algn="ctr">
            <a:noFill/>
            <a:miter lim="800000"/>
            <a:headEnd/>
            <a:tailEnd/>
          </a:ln>
          <a:effectLst/>
        </p:spPr>
        <p:txBody>
          <a:bodyPr>
            <a:spAutoFit/>
          </a:bodyPr>
          <a:lstStyle/>
          <a:p>
            <a:pPr algn="l">
              <a:spcBef>
                <a:spcPct val="50000"/>
              </a:spcBef>
            </a:pPr>
            <a:r>
              <a:rPr lang="es-ES" sz="2000" dirty="0"/>
              <a:t>Enlace ACL (</a:t>
            </a:r>
            <a:r>
              <a:rPr lang="es-ES" sz="2000" dirty="0" err="1"/>
              <a:t>Asyncronous</a:t>
            </a:r>
            <a:r>
              <a:rPr lang="es-ES" sz="2000" dirty="0"/>
              <a:t> </a:t>
            </a:r>
            <a:r>
              <a:rPr lang="es-ES" sz="2000" dirty="0" err="1"/>
              <a:t>Conection-Less</a:t>
            </a:r>
            <a:r>
              <a:rPr lang="es-ES" sz="2000" dirty="0"/>
              <a:t>)</a:t>
            </a:r>
          </a:p>
          <a:p>
            <a:pPr algn="l">
              <a:spcBef>
                <a:spcPct val="50000"/>
              </a:spcBef>
              <a:buFont typeface="Wingdings" pitchFamily="2" charset="2"/>
              <a:buChar char="ü"/>
            </a:pPr>
            <a:r>
              <a:rPr lang="es-ES" dirty="0"/>
              <a:t>Conexión simétrica o asimétrica punto a multipunto sin ancho de banda prefijado, entre un maestro y uno o mas esclavos activos.</a:t>
            </a:r>
          </a:p>
          <a:p>
            <a:pPr algn="l">
              <a:spcBef>
                <a:spcPct val="50000"/>
              </a:spcBef>
              <a:buFont typeface="Wingdings" pitchFamily="2" charset="2"/>
              <a:buChar char="ü"/>
            </a:pPr>
            <a:r>
              <a:rPr lang="es-ES" dirty="0"/>
              <a:t>Este enlace de comunicación es un  tipo de conexión de conmutación de paquetes.</a:t>
            </a:r>
          </a:p>
          <a:p>
            <a:pPr algn="l">
              <a:spcBef>
                <a:spcPct val="50000"/>
              </a:spcBef>
              <a:buFont typeface="Wingdings" pitchFamily="2" charset="2"/>
              <a:buChar char="ü"/>
            </a:pPr>
            <a:r>
              <a:rPr lang="es-ES" dirty="0"/>
              <a:t>Se necesita asegurar la entrega de datos y es utilizado para la transferencia de datos sin requerimientos temporales.</a:t>
            </a:r>
          </a:p>
          <a:p>
            <a:pPr algn="l">
              <a:spcBef>
                <a:spcPct val="50000"/>
              </a:spcBef>
              <a:buFontTx/>
              <a:buChar char="•"/>
            </a:pPr>
            <a:endParaRPr lang="es-ES" dirty="0"/>
          </a:p>
        </p:txBody>
      </p:sp>
      <p:pic>
        <p:nvPicPr>
          <p:cNvPr id="82969" name="Picture 25" descr="wpmsx4eh[1]"/>
          <p:cNvPicPr>
            <a:picLocks noChangeAspect="1" noChangeArrowheads="1"/>
          </p:cNvPicPr>
          <p:nvPr/>
        </p:nvPicPr>
        <p:blipFill>
          <a:blip r:embed="rId4" cstate="print"/>
          <a:srcRect/>
          <a:stretch>
            <a:fillRect/>
          </a:stretch>
        </p:blipFill>
        <p:spPr bwMode="auto">
          <a:xfrm>
            <a:off x="3059113" y="4581525"/>
            <a:ext cx="1295400" cy="1208088"/>
          </a:xfrm>
          <a:prstGeom prst="rect">
            <a:avLst/>
          </a:prstGeom>
          <a:noFill/>
        </p:spPr>
      </p:pic>
      <p:pic>
        <p:nvPicPr>
          <p:cNvPr id="82972" name="Picture 28" descr="e3nwywi2[1]"/>
          <p:cNvPicPr>
            <a:picLocks noChangeAspect="1" noChangeArrowheads="1"/>
          </p:cNvPicPr>
          <p:nvPr/>
        </p:nvPicPr>
        <p:blipFill>
          <a:blip r:embed="rId5" cstate="print"/>
          <a:srcRect/>
          <a:stretch>
            <a:fillRect/>
          </a:stretch>
        </p:blipFill>
        <p:spPr bwMode="auto">
          <a:xfrm>
            <a:off x="5292725" y="5084763"/>
            <a:ext cx="1584325" cy="1214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66"/>
                                        </p:tgtEl>
                                        <p:attrNameLst>
                                          <p:attrName>style.visibility</p:attrName>
                                        </p:attrNameLst>
                                      </p:cBhvr>
                                      <p:to>
                                        <p:strVal val="visible"/>
                                      </p:to>
                                    </p:set>
                                    <p:animEffect transition="in" filter="dissolve">
                                      <p:cBhvr>
                                        <p:cTn id="7" dur="500"/>
                                        <p:tgtEl>
                                          <p:spTgt spid="82966"/>
                                        </p:tgtEl>
                                      </p:cBhvr>
                                    </p:animEffect>
                                  </p:childTnLst>
                                </p:cTn>
                              </p:par>
                              <p:par>
                                <p:cTn id="8" presetID="1" presetClass="exit" presetSubtype="0" fill="hold" nodeType="withEffect">
                                  <p:stCondLst>
                                    <p:cond delay="0"/>
                                  </p:stCondLst>
                                  <p:childTnLst>
                                    <p:set>
                                      <p:cBhvr>
                                        <p:cTn id="9" dur="1" fill="hold">
                                          <p:stCondLst>
                                            <p:cond delay="0"/>
                                          </p:stCondLst>
                                        </p:cTn>
                                        <p:tgtEl>
                                          <p:spTgt spid="82963"/>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82951"/>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82965"/>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82955"/>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82965"/>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82955"/>
                                        </p:tgtEl>
                                        <p:attrNameLst>
                                          <p:attrName>style.visibility</p:attrName>
                                        </p:attrNameLst>
                                      </p:cBhvr>
                                      <p:to>
                                        <p:strVal val="hidden"/>
                                      </p:to>
                                    </p:set>
                                  </p:childTnLst>
                                </p:cTn>
                              </p:par>
                              <p:par>
                                <p:cTn id="20" presetID="9" presetClass="entr" presetSubtype="0" fill="hold" nodeType="withEffect">
                                  <p:stCondLst>
                                    <p:cond delay="0"/>
                                  </p:stCondLst>
                                  <p:childTnLst>
                                    <p:set>
                                      <p:cBhvr>
                                        <p:cTn id="21" dur="1" fill="hold">
                                          <p:stCondLst>
                                            <p:cond delay="0"/>
                                          </p:stCondLst>
                                        </p:cTn>
                                        <p:tgtEl>
                                          <p:spTgt spid="82965"/>
                                        </p:tgtEl>
                                        <p:attrNameLst>
                                          <p:attrName>style.visibility</p:attrName>
                                        </p:attrNameLst>
                                      </p:cBhvr>
                                      <p:to>
                                        <p:strVal val="visible"/>
                                      </p:to>
                                    </p:set>
                                    <p:animEffect transition="in" filter="dissolve">
                                      <p:cBhvr>
                                        <p:cTn id="22" dur="500"/>
                                        <p:tgtEl>
                                          <p:spTgt spid="82965"/>
                                        </p:tgtEl>
                                      </p:cBhvr>
                                    </p:animEffect>
                                  </p:childTnLst>
                                </p:cTn>
                              </p:par>
                              <p:par>
                                <p:cTn id="23" presetID="9" presetClass="entr" presetSubtype="0" fill="hold" nodeType="withEffect">
                                  <p:stCondLst>
                                    <p:cond delay="0"/>
                                  </p:stCondLst>
                                  <p:childTnLst>
                                    <p:set>
                                      <p:cBhvr>
                                        <p:cTn id="24" dur="1" fill="hold">
                                          <p:stCondLst>
                                            <p:cond delay="0"/>
                                          </p:stCondLst>
                                        </p:cTn>
                                        <p:tgtEl>
                                          <p:spTgt spid="82969"/>
                                        </p:tgtEl>
                                        <p:attrNameLst>
                                          <p:attrName>style.visibility</p:attrName>
                                        </p:attrNameLst>
                                      </p:cBhvr>
                                      <p:to>
                                        <p:strVal val="visible"/>
                                      </p:to>
                                    </p:set>
                                    <p:animEffect transition="in" filter="dissolve">
                                      <p:cBhvr>
                                        <p:cTn id="25" dur="500"/>
                                        <p:tgtEl>
                                          <p:spTgt spid="82969"/>
                                        </p:tgtEl>
                                      </p:cBhvr>
                                    </p:animEffect>
                                  </p:childTnLst>
                                </p:cTn>
                              </p:par>
                              <p:par>
                                <p:cTn id="26" presetID="9" presetClass="entr" presetSubtype="0" fill="hold" nodeType="withEffect">
                                  <p:stCondLst>
                                    <p:cond delay="0"/>
                                  </p:stCondLst>
                                  <p:childTnLst>
                                    <p:set>
                                      <p:cBhvr>
                                        <p:cTn id="27" dur="1" fill="hold">
                                          <p:stCondLst>
                                            <p:cond delay="0"/>
                                          </p:stCondLst>
                                        </p:cTn>
                                        <p:tgtEl>
                                          <p:spTgt spid="82972"/>
                                        </p:tgtEl>
                                        <p:attrNameLst>
                                          <p:attrName>style.visibility</p:attrName>
                                        </p:attrNameLst>
                                      </p:cBhvr>
                                      <p:to>
                                        <p:strVal val="visible"/>
                                      </p:to>
                                    </p:set>
                                    <p:animEffect transition="in" filter="dissolve">
                                      <p:cBhvr>
                                        <p:cTn id="28"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P spid="829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sz="3600"/>
              <a:t>Protocolos Bluetooth-Banda Base (III)</a:t>
            </a:r>
          </a:p>
        </p:txBody>
      </p:sp>
      <p:sp>
        <p:nvSpPr>
          <p:cNvPr id="92173" name="Text Box 13"/>
          <p:cNvSpPr txBox="1">
            <a:spLocks noChangeArrowheads="1"/>
          </p:cNvSpPr>
          <p:nvPr/>
        </p:nvSpPr>
        <p:spPr bwMode="auto">
          <a:xfrm>
            <a:off x="1187450" y="2708275"/>
            <a:ext cx="7272338" cy="1190625"/>
          </a:xfrm>
          <a:prstGeom prst="rect">
            <a:avLst/>
          </a:prstGeom>
          <a:noFill/>
          <a:ln w="9525" algn="ctr">
            <a:noFill/>
            <a:miter lim="800000"/>
            <a:headEnd/>
            <a:tailEnd/>
          </a:ln>
          <a:effectLst/>
        </p:spPr>
        <p:txBody>
          <a:bodyPr>
            <a:spAutoFit/>
          </a:bodyPr>
          <a:lstStyle/>
          <a:p>
            <a:pPr algn="l">
              <a:spcBef>
                <a:spcPct val="50000"/>
              </a:spcBef>
            </a:pPr>
            <a:r>
              <a:rPr lang="es-ES"/>
              <a:t>El stma. de transmisión esta orientado a paquetes. Todos los datos que se envían a través del canal son fragmentados y enviados en paquetes. El receptor los recibirá y los procesará empezando por el menos significativo.</a:t>
            </a:r>
          </a:p>
        </p:txBody>
      </p:sp>
      <p:sp>
        <p:nvSpPr>
          <p:cNvPr id="92175" name="Rectangle 15"/>
          <p:cNvSpPr>
            <a:spLocks noChangeArrowheads="1"/>
          </p:cNvSpPr>
          <p:nvPr/>
        </p:nvSpPr>
        <p:spPr bwMode="auto">
          <a:xfrm>
            <a:off x="1690688" y="1989138"/>
            <a:ext cx="6121400" cy="431800"/>
          </a:xfrm>
          <a:prstGeom prst="rect">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2176" name="Line 16"/>
          <p:cNvSpPr>
            <a:spLocks noChangeShapeType="1"/>
          </p:cNvSpPr>
          <p:nvPr/>
        </p:nvSpPr>
        <p:spPr bwMode="auto">
          <a:xfrm>
            <a:off x="2916238" y="1989138"/>
            <a:ext cx="3175" cy="431800"/>
          </a:xfrm>
          <a:prstGeom prst="line">
            <a:avLst/>
          </a:prstGeom>
          <a:noFill/>
          <a:ln w="9525">
            <a:solidFill>
              <a:schemeClr val="tx1"/>
            </a:solidFill>
            <a:round/>
            <a:headEnd/>
            <a:tailEnd/>
          </a:ln>
          <a:effectLst/>
        </p:spPr>
        <p:txBody>
          <a:bodyPr wrap="none" anchor="ctr"/>
          <a:lstStyle/>
          <a:p>
            <a:endParaRPr lang="es-CO"/>
          </a:p>
        </p:txBody>
      </p:sp>
      <p:sp>
        <p:nvSpPr>
          <p:cNvPr id="92177" name="Line 17"/>
          <p:cNvSpPr>
            <a:spLocks noChangeShapeType="1"/>
          </p:cNvSpPr>
          <p:nvPr/>
        </p:nvSpPr>
        <p:spPr bwMode="auto">
          <a:xfrm>
            <a:off x="5219700" y="1989138"/>
            <a:ext cx="3175" cy="431800"/>
          </a:xfrm>
          <a:prstGeom prst="line">
            <a:avLst/>
          </a:prstGeom>
          <a:noFill/>
          <a:ln w="9525">
            <a:solidFill>
              <a:schemeClr val="tx1"/>
            </a:solidFill>
            <a:round/>
            <a:headEnd/>
            <a:tailEnd/>
          </a:ln>
          <a:effectLst/>
        </p:spPr>
        <p:txBody>
          <a:bodyPr wrap="none" anchor="ctr"/>
          <a:lstStyle/>
          <a:p>
            <a:endParaRPr lang="es-CO"/>
          </a:p>
        </p:txBody>
      </p:sp>
      <p:sp>
        <p:nvSpPr>
          <p:cNvPr id="92178" name="Rectangle 18"/>
          <p:cNvSpPr>
            <a:spLocks noChangeArrowheads="1"/>
          </p:cNvSpPr>
          <p:nvPr/>
        </p:nvSpPr>
        <p:spPr bwMode="auto">
          <a:xfrm>
            <a:off x="1619250" y="1989138"/>
            <a:ext cx="2160588" cy="431800"/>
          </a:xfrm>
          <a:prstGeom prst="rect">
            <a:avLst/>
          </a:prstGeom>
          <a:solidFill>
            <a:schemeClr val="accent2"/>
          </a:solidFill>
          <a:ln w="9525" algn="ctr">
            <a:solidFill>
              <a:schemeClr val="tx1"/>
            </a:solidFill>
            <a:miter lim="800000"/>
            <a:headEnd/>
            <a:tailEnd/>
          </a:ln>
          <a:effectLst/>
        </p:spPr>
        <p:txBody>
          <a:bodyPr wrap="none" anchor="ctr"/>
          <a:lstStyle/>
          <a:p>
            <a:endParaRPr lang="es-CO">
              <a:solidFill>
                <a:schemeClr val="accent2"/>
              </a:solidFill>
            </a:endParaRPr>
          </a:p>
        </p:txBody>
      </p:sp>
      <p:sp>
        <p:nvSpPr>
          <p:cNvPr id="92179" name="Rectangle 19"/>
          <p:cNvSpPr>
            <a:spLocks noChangeArrowheads="1"/>
          </p:cNvSpPr>
          <p:nvPr/>
        </p:nvSpPr>
        <p:spPr bwMode="auto">
          <a:xfrm>
            <a:off x="5219700" y="1989138"/>
            <a:ext cx="2592388" cy="431800"/>
          </a:xfrm>
          <a:prstGeom prst="rect">
            <a:avLst/>
          </a:prstGeom>
          <a:solidFill>
            <a:schemeClr val="tx2"/>
          </a:solidFill>
          <a:ln w="9525" algn="ctr">
            <a:solidFill>
              <a:schemeClr val="tx1"/>
            </a:solidFill>
            <a:miter lim="800000"/>
            <a:headEnd/>
            <a:tailEnd/>
          </a:ln>
          <a:effectLst/>
        </p:spPr>
        <p:txBody>
          <a:bodyPr wrap="none" anchor="ctr"/>
          <a:lstStyle/>
          <a:p>
            <a:endParaRPr lang="es-CO"/>
          </a:p>
        </p:txBody>
      </p:sp>
      <p:sp>
        <p:nvSpPr>
          <p:cNvPr id="92180" name="Text Box 20"/>
          <p:cNvSpPr txBox="1">
            <a:spLocks noChangeArrowheads="1"/>
          </p:cNvSpPr>
          <p:nvPr/>
        </p:nvSpPr>
        <p:spPr bwMode="auto">
          <a:xfrm>
            <a:off x="1690688" y="2062163"/>
            <a:ext cx="1944687" cy="304800"/>
          </a:xfrm>
          <a:prstGeom prst="rect">
            <a:avLst/>
          </a:prstGeom>
          <a:noFill/>
          <a:ln w="9525" algn="ctr">
            <a:noFill/>
            <a:miter lim="800000"/>
            <a:headEnd/>
            <a:tailEnd/>
          </a:ln>
          <a:effectLst/>
        </p:spPr>
        <p:txBody>
          <a:bodyPr>
            <a:spAutoFit/>
          </a:bodyPr>
          <a:lstStyle/>
          <a:p>
            <a:pPr algn="l">
              <a:spcBef>
                <a:spcPct val="50000"/>
              </a:spcBef>
            </a:pPr>
            <a:r>
              <a:rPr lang="es-ES" sz="1400" b="1">
                <a:solidFill>
                  <a:schemeClr val="bg2"/>
                </a:solidFill>
              </a:rPr>
              <a:t>Código de Acceso</a:t>
            </a:r>
          </a:p>
        </p:txBody>
      </p:sp>
      <p:sp>
        <p:nvSpPr>
          <p:cNvPr id="92181" name="Text Box 21"/>
          <p:cNvSpPr txBox="1">
            <a:spLocks noChangeArrowheads="1"/>
          </p:cNvSpPr>
          <p:nvPr/>
        </p:nvSpPr>
        <p:spPr bwMode="auto">
          <a:xfrm>
            <a:off x="3922713" y="2062163"/>
            <a:ext cx="1152525" cy="304800"/>
          </a:xfrm>
          <a:prstGeom prst="rect">
            <a:avLst/>
          </a:prstGeom>
          <a:noFill/>
          <a:ln w="9525" algn="ctr">
            <a:noFill/>
            <a:miter lim="800000"/>
            <a:headEnd/>
            <a:tailEnd/>
          </a:ln>
          <a:effectLst/>
        </p:spPr>
        <p:txBody>
          <a:bodyPr>
            <a:spAutoFit/>
          </a:bodyPr>
          <a:lstStyle/>
          <a:p>
            <a:pPr>
              <a:spcBef>
                <a:spcPct val="50000"/>
              </a:spcBef>
            </a:pPr>
            <a:r>
              <a:rPr lang="es-ES" sz="1400" b="1">
                <a:solidFill>
                  <a:schemeClr val="bg2"/>
                </a:solidFill>
              </a:rPr>
              <a:t>Cabecera</a:t>
            </a:r>
          </a:p>
        </p:txBody>
      </p:sp>
      <p:sp>
        <p:nvSpPr>
          <p:cNvPr id="92182" name="Text Box 22"/>
          <p:cNvSpPr txBox="1">
            <a:spLocks noChangeArrowheads="1"/>
          </p:cNvSpPr>
          <p:nvPr/>
        </p:nvSpPr>
        <p:spPr bwMode="auto">
          <a:xfrm>
            <a:off x="5291138" y="2062163"/>
            <a:ext cx="2376487" cy="304800"/>
          </a:xfrm>
          <a:prstGeom prst="rect">
            <a:avLst/>
          </a:prstGeom>
          <a:noFill/>
          <a:ln w="9525" algn="ctr">
            <a:noFill/>
            <a:miter lim="800000"/>
            <a:headEnd/>
            <a:tailEnd/>
          </a:ln>
          <a:effectLst/>
        </p:spPr>
        <p:txBody>
          <a:bodyPr>
            <a:spAutoFit/>
          </a:bodyPr>
          <a:lstStyle/>
          <a:p>
            <a:pPr>
              <a:spcBef>
                <a:spcPct val="50000"/>
              </a:spcBef>
            </a:pPr>
            <a:r>
              <a:rPr lang="es-ES" sz="1400" b="1">
                <a:solidFill>
                  <a:schemeClr val="bg2"/>
                </a:solidFill>
              </a:rPr>
              <a:t>Carga útil</a:t>
            </a:r>
          </a:p>
        </p:txBody>
      </p:sp>
      <p:sp>
        <p:nvSpPr>
          <p:cNvPr id="92184" name="Text Box 24"/>
          <p:cNvSpPr txBox="1">
            <a:spLocks noChangeArrowheads="1"/>
          </p:cNvSpPr>
          <p:nvPr/>
        </p:nvSpPr>
        <p:spPr bwMode="auto">
          <a:xfrm>
            <a:off x="1258888" y="2636838"/>
            <a:ext cx="7272337" cy="915987"/>
          </a:xfrm>
          <a:prstGeom prst="rect">
            <a:avLst/>
          </a:prstGeom>
          <a:noFill/>
          <a:ln w="9525" algn="ctr">
            <a:noFill/>
            <a:miter lim="800000"/>
            <a:headEnd/>
            <a:tailEnd/>
          </a:ln>
          <a:effectLst/>
        </p:spPr>
        <p:txBody>
          <a:bodyPr>
            <a:spAutoFit/>
          </a:bodyPr>
          <a:lstStyle/>
          <a:p>
            <a:pPr algn="l">
              <a:spcBef>
                <a:spcPct val="50000"/>
              </a:spcBef>
            </a:pPr>
            <a:r>
              <a:rPr lang="es-ES"/>
              <a:t>Campo para sincronizar, identificar y compensar. Todos los paquetes comunes que son enviados sobre el canal de la piconet están precedidos por el mismo código de acceso</a:t>
            </a:r>
          </a:p>
        </p:txBody>
      </p:sp>
      <p:sp>
        <p:nvSpPr>
          <p:cNvPr id="92185" name="Text Box 25"/>
          <p:cNvSpPr txBox="1">
            <a:spLocks noChangeArrowheads="1"/>
          </p:cNvSpPr>
          <p:nvPr/>
        </p:nvSpPr>
        <p:spPr bwMode="auto">
          <a:xfrm>
            <a:off x="1258888" y="2708275"/>
            <a:ext cx="7200900" cy="641350"/>
          </a:xfrm>
          <a:prstGeom prst="rect">
            <a:avLst/>
          </a:prstGeom>
          <a:noFill/>
          <a:ln w="9525" algn="ctr">
            <a:noFill/>
            <a:miter lim="800000"/>
            <a:headEnd/>
            <a:tailEnd/>
          </a:ln>
          <a:effectLst/>
        </p:spPr>
        <p:txBody>
          <a:bodyPr>
            <a:spAutoFit/>
          </a:bodyPr>
          <a:lstStyle/>
          <a:p>
            <a:pPr algn="l">
              <a:spcBef>
                <a:spcPct val="50000"/>
              </a:spcBef>
              <a:buFontTx/>
              <a:buChar char="•"/>
            </a:pPr>
            <a:r>
              <a:rPr lang="es-ES" b="1"/>
              <a:t>Código de acceso al canal</a:t>
            </a:r>
            <a:r>
              <a:rPr lang="es-ES"/>
              <a:t>: Identifica una piconet. Se incluye en los paquetes intercambiados en un canal.</a:t>
            </a:r>
          </a:p>
        </p:txBody>
      </p:sp>
      <p:sp>
        <p:nvSpPr>
          <p:cNvPr id="92186" name="Text Box 26"/>
          <p:cNvSpPr txBox="1">
            <a:spLocks noChangeArrowheads="1"/>
          </p:cNvSpPr>
          <p:nvPr/>
        </p:nvSpPr>
        <p:spPr bwMode="auto">
          <a:xfrm>
            <a:off x="1258888" y="3355975"/>
            <a:ext cx="7200900" cy="641350"/>
          </a:xfrm>
          <a:prstGeom prst="rect">
            <a:avLst/>
          </a:prstGeom>
          <a:noFill/>
          <a:ln w="9525" algn="ctr">
            <a:noFill/>
            <a:miter lim="800000"/>
            <a:headEnd/>
            <a:tailEnd/>
          </a:ln>
          <a:effectLst/>
        </p:spPr>
        <p:txBody>
          <a:bodyPr>
            <a:spAutoFit/>
          </a:bodyPr>
          <a:lstStyle/>
          <a:p>
            <a:pPr algn="l">
              <a:spcBef>
                <a:spcPct val="50000"/>
              </a:spcBef>
              <a:buFontTx/>
              <a:buChar char="•"/>
            </a:pPr>
            <a:r>
              <a:rPr lang="es-ES" b="1"/>
              <a:t>Código de acceso de dispositivo</a:t>
            </a:r>
            <a:r>
              <a:rPr lang="es-ES"/>
              <a:t>: Utilizado para procesos de señalización especiales.</a:t>
            </a:r>
          </a:p>
        </p:txBody>
      </p:sp>
      <p:sp>
        <p:nvSpPr>
          <p:cNvPr id="92187" name="Text Box 27"/>
          <p:cNvSpPr txBox="1">
            <a:spLocks noChangeArrowheads="1"/>
          </p:cNvSpPr>
          <p:nvPr/>
        </p:nvSpPr>
        <p:spPr bwMode="auto">
          <a:xfrm>
            <a:off x="1258888" y="3932238"/>
            <a:ext cx="7200900" cy="641350"/>
          </a:xfrm>
          <a:prstGeom prst="rect">
            <a:avLst/>
          </a:prstGeom>
          <a:noFill/>
          <a:ln w="9525" algn="ctr">
            <a:noFill/>
            <a:miter lim="800000"/>
            <a:headEnd/>
            <a:tailEnd/>
          </a:ln>
          <a:effectLst/>
        </p:spPr>
        <p:txBody>
          <a:bodyPr>
            <a:spAutoFit/>
          </a:bodyPr>
          <a:lstStyle/>
          <a:p>
            <a:pPr algn="l">
              <a:spcBef>
                <a:spcPct val="50000"/>
              </a:spcBef>
              <a:buFontTx/>
              <a:buChar char="•"/>
            </a:pPr>
            <a:r>
              <a:rPr lang="es-ES" b="1"/>
              <a:t>Código de acceso de Búsqueda</a:t>
            </a:r>
            <a:r>
              <a:rPr lang="es-ES"/>
              <a:t>: Utilizado para procesos de búsqueda de dispositivos.</a:t>
            </a:r>
          </a:p>
        </p:txBody>
      </p:sp>
      <p:sp>
        <p:nvSpPr>
          <p:cNvPr id="92191" name="Rectangle 31"/>
          <p:cNvSpPr>
            <a:spLocks noChangeArrowheads="1"/>
          </p:cNvSpPr>
          <p:nvPr/>
        </p:nvSpPr>
        <p:spPr bwMode="auto">
          <a:xfrm>
            <a:off x="3275013" y="3213100"/>
            <a:ext cx="719137" cy="431800"/>
          </a:xfrm>
          <a:prstGeom prst="rect">
            <a:avLst/>
          </a:prstGeom>
          <a:solidFill>
            <a:schemeClr val="accent2"/>
          </a:solidFill>
          <a:ln w="9525" algn="ctr">
            <a:solidFill>
              <a:schemeClr val="tx1"/>
            </a:solidFill>
            <a:miter lim="800000"/>
            <a:headEnd/>
            <a:tailEnd/>
          </a:ln>
          <a:effectLst/>
        </p:spPr>
        <p:txBody>
          <a:bodyPr wrap="none" anchor="ctr"/>
          <a:lstStyle/>
          <a:p>
            <a:r>
              <a:rPr lang="es-ES" sz="1400" b="1">
                <a:effectLst>
                  <a:outerShdw blurRad="38100" dist="38100" dir="2700000" algn="tl">
                    <a:srgbClr val="000000"/>
                  </a:outerShdw>
                </a:effectLst>
              </a:rPr>
              <a:t>Tipo</a:t>
            </a:r>
          </a:p>
        </p:txBody>
      </p:sp>
      <p:sp>
        <p:nvSpPr>
          <p:cNvPr id="92192" name="Rectangle 32"/>
          <p:cNvSpPr>
            <a:spLocks noChangeArrowheads="1"/>
          </p:cNvSpPr>
          <p:nvPr/>
        </p:nvSpPr>
        <p:spPr bwMode="auto">
          <a:xfrm>
            <a:off x="6731000" y="3213100"/>
            <a:ext cx="720725" cy="431800"/>
          </a:xfrm>
          <a:prstGeom prst="rect">
            <a:avLst/>
          </a:prstGeom>
          <a:solidFill>
            <a:schemeClr val="tx2"/>
          </a:solidFill>
          <a:ln w="9525" algn="ctr">
            <a:solidFill>
              <a:schemeClr val="tx1"/>
            </a:solidFill>
            <a:miter lim="800000"/>
            <a:headEnd/>
            <a:tailEnd/>
          </a:ln>
          <a:effectLst/>
        </p:spPr>
        <p:txBody>
          <a:bodyPr wrap="none" anchor="ctr"/>
          <a:lstStyle/>
          <a:p>
            <a:endParaRPr lang="es-CO"/>
          </a:p>
        </p:txBody>
      </p:sp>
      <p:sp>
        <p:nvSpPr>
          <p:cNvPr id="92196" name="Rectangle 36"/>
          <p:cNvSpPr>
            <a:spLocks noChangeArrowheads="1"/>
          </p:cNvSpPr>
          <p:nvPr/>
        </p:nvSpPr>
        <p:spPr bwMode="auto">
          <a:xfrm>
            <a:off x="5795963" y="3213100"/>
            <a:ext cx="935037" cy="431800"/>
          </a:xfrm>
          <a:prstGeom prst="rect">
            <a:avLst/>
          </a:prstGeom>
          <a:solidFill>
            <a:srgbClr val="99CCFF"/>
          </a:solidFill>
          <a:ln w="9525" algn="ctr">
            <a:solidFill>
              <a:schemeClr val="tx1"/>
            </a:solidFill>
            <a:miter lim="800000"/>
            <a:headEnd/>
            <a:tailEnd/>
          </a:ln>
          <a:effectLst/>
        </p:spPr>
        <p:txBody>
          <a:bodyPr wrap="none" anchor="ctr"/>
          <a:lstStyle/>
          <a:p>
            <a:r>
              <a:rPr lang="es-ES"/>
              <a:t> </a:t>
            </a:r>
          </a:p>
        </p:txBody>
      </p:sp>
      <p:sp>
        <p:nvSpPr>
          <p:cNvPr id="92197" name="Rectangle 37"/>
          <p:cNvSpPr>
            <a:spLocks noChangeArrowheads="1"/>
          </p:cNvSpPr>
          <p:nvPr/>
        </p:nvSpPr>
        <p:spPr bwMode="auto">
          <a:xfrm>
            <a:off x="1835150" y="3213100"/>
            <a:ext cx="1439863" cy="431800"/>
          </a:xfrm>
          <a:prstGeom prst="rect">
            <a:avLst/>
          </a:prstGeom>
          <a:solidFill>
            <a:srgbClr val="0000FF"/>
          </a:solidFill>
          <a:ln w="9525" algn="ctr">
            <a:solidFill>
              <a:schemeClr val="tx1"/>
            </a:solidFill>
            <a:miter lim="800000"/>
            <a:headEnd/>
            <a:tailEnd/>
          </a:ln>
          <a:effectLst/>
        </p:spPr>
        <p:txBody>
          <a:bodyPr wrap="none" anchor="ctr"/>
          <a:lstStyle/>
          <a:p>
            <a:endParaRPr lang="es-CO"/>
          </a:p>
        </p:txBody>
      </p:sp>
      <p:sp>
        <p:nvSpPr>
          <p:cNvPr id="92199" name="Rectangle 39"/>
          <p:cNvSpPr>
            <a:spLocks noChangeArrowheads="1"/>
          </p:cNvSpPr>
          <p:nvPr/>
        </p:nvSpPr>
        <p:spPr bwMode="auto">
          <a:xfrm>
            <a:off x="4859338" y="3213100"/>
            <a:ext cx="936625" cy="431800"/>
          </a:xfrm>
          <a:prstGeom prst="rect">
            <a:avLst/>
          </a:prstGeom>
          <a:solidFill>
            <a:srgbClr val="CCFFFF"/>
          </a:solidFill>
          <a:ln w="9525" algn="ctr">
            <a:solidFill>
              <a:schemeClr val="tx1"/>
            </a:solidFill>
            <a:miter lim="800000"/>
            <a:headEnd/>
            <a:tailEnd/>
          </a:ln>
          <a:effectLst/>
        </p:spPr>
        <p:txBody>
          <a:bodyPr wrap="none" anchor="ctr"/>
          <a:lstStyle/>
          <a:p>
            <a:endParaRPr lang="es-CO"/>
          </a:p>
        </p:txBody>
      </p:sp>
      <p:sp>
        <p:nvSpPr>
          <p:cNvPr id="92200" name="Rectangle 40"/>
          <p:cNvSpPr>
            <a:spLocks noChangeArrowheads="1"/>
          </p:cNvSpPr>
          <p:nvPr/>
        </p:nvSpPr>
        <p:spPr bwMode="auto">
          <a:xfrm>
            <a:off x="3995738" y="3213100"/>
            <a:ext cx="863600" cy="431800"/>
          </a:xfrm>
          <a:prstGeom prst="rect">
            <a:avLst/>
          </a:prstGeom>
          <a:solidFill>
            <a:srgbClr val="00CCFF"/>
          </a:solidFill>
          <a:ln w="9525" algn="ctr">
            <a:solidFill>
              <a:schemeClr val="tx1"/>
            </a:solidFill>
            <a:miter lim="800000"/>
            <a:headEnd/>
            <a:tailEnd/>
          </a:ln>
          <a:effectLst/>
        </p:spPr>
        <p:txBody>
          <a:bodyPr wrap="none" anchor="ctr"/>
          <a:lstStyle/>
          <a:p>
            <a:endParaRPr lang="es-CO"/>
          </a:p>
        </p:txBody>
      </p:sp>
      <p:sp>
        <p:nvSpPr>
          <p:cNvPr id="92201" name="Text Box 41"/>
          <p:cNvSpPr txBox="1">
            <a:spLocks noChangeArrowheads="1"/>
          </p:cNvSpPr>
          <p:nvPr/>
        </p:nvSpPr>
        <p:spPr bwMode="auto">
          <a:xfrm>
            <a:off x="1835150" y="3284538"/>
            <a:ext cx="1439863"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Dirección</a:t>
            </a:r>
          </a:p>
        </p:txBody>
      </p:sp>
      <p:sp>
        <p:nvSpPr>
          <p:cNvPr id="92202" name="Text Box 42"/>
          <p:cNvSpPr txBox="1">
            <a:spLocks noChangeArrowheads="1"/>
          </p:cNvSpPr>
          <p:nvPr/>
        </p:nvSpPr>
        <p:spPr bwMode="auto">
          <a:xfrm>
            <a:off x="4067175" y="3284538"/>
            <a:ext cx="792163"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Flujo</a:t>
            </a:r>
          </a:p>
        </p:txBody>
      </p:sp>
      <p:sp>
        <p:nvSpPr>
          <p:cNvPr id="92203" name="Text Box 43"/>
          <p:cNvSpPr txBox="1">
            <a:spLocks noChangeArrowheads="1"/>
          </p:cNvSpPr>
          <p:nvPr/>
        </p:nvSpPr>
        <p:spPr bwMode="auto">
          <a:xfrm>
            <a:off x="4787900" y="3284538"/>
            <a:ext cx="936625"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ARQN</a:t>
            </a:r>
          </a:p>
        </p:txBody>
      </p:sp>
      <p:sp>
        <p:nvSpPr>
          <p:cNvPr id="92204" name="Text Box 44"/>
          <p:cNvSpPr txBox="1">
            <a:spLocks noChangeArrowheads="1"/>
          </p:cNvSpPr>
          <p:nvPr/>
        </p:nvSpPr>
        <p:spPr bwMode="auto">
          <a:xfrm>
            <a:off x="5580063" y="3284538"/>
            <a:ext cx="1368425"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SEQN</a:t>
            </a:r>
          </a:p>
        </p:txBody>
      </p:sp>
      <p:sp>
        <p:nvSpPr>
          <p:cNvPr id="92205" name="Text Box 45"/>
          <p:cNvSpPr txBox="1">
            <a:spLocks noChangeArrowheads="1"/>
          </p:cNvSpPr>
          <p:nvPr/>
        </p:nvSpPr>
        <p:spPr bwMode="auto">
          <a:xfrm>
            <a:off x="6515100" y="3284538"/>
            <a:ext cx="1152525"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HEC</a:t>
            </a:r>
          </a:p>
        </p:txBody>
      </p:sp>
      <p:sp>
        <p:nvSpPr>
          <p:cNvPr id="92206" name="Line 46"/>
          <p:cNvSpPr>
            <a:spLocks noChangeShapeType="1"/>
          </p:cNvSpPr>
          <p:nvPr/>
        </p:nvSpPr>
        <p:spPr bwMode="auto">
          <a:xfrm flipH="1">
            <a:off x="1835150" y="2420938"/>
            <a:ext cx="1944688" cy="790575"/>
          </a:xfrm>
          <a:prstGeom prst="line">
            <a:avLst/>
          </a:prstGeom>
          <a:noFill/>
          <a:ln w="38100">
            <a:solidFill>
              <a:schemeClr val="tx1"/>
            </a:solidFill>
            <a:prstDash val="dash"/>
            <a:round/>
            <a:headEnd/>
            <a:tailEnd/>
          </a:ln>
          <a:effectLst/>
        </p:spPr>
        <p:txBody>
          <a:bodyPr wrap="none" anchor="ctr"/>
          <a:lstStyle/>
          <a:p>
            <a:endParaRPr lang="es-CO"/>
          </a:p>
        </p:txBody>
      </p:sp>
      <p:sp>
        <p:nvSpPr>
          <p:cNvPr id="92207" name="Line 47"/>
          <p:cNvSpPr>
            <a:spLocks noChangeShapeType="1"/>
          </p:cNvSpPr>
          <p:nvPr/>
        </p:nvSpPr>
        <p:spPr bwMode="auto">
          <a:xfrm>
            <a:off x="5219700" y="2420938"/>
            <a:ext cx="2232025" cy="792162"/>
          </a:xfrm>
          <a:prstGeom prst="line">
            <a:avLst/>
          </a:prstGeom>
          <a:noFill/>
          <a:ln w="38100">
            <a:solidFill>
              <a:schemeClr val="tx1"/>
            </a:solidFill>
            <a:prstDash val="dash"/>
            <a:round/>
            <a:headEnd/>
            <a:tailEnd/>
          </a:ln>
          <a:effectLst/>
        </p:spPr>
        <p:txBody>
          <a:bodyPr wrap="none" anchor="ctr"/>
          <a:lstStyle/>
          <a:p>
            <a:endParaRPr lang="es-CO"/>
          </a:p>
        </p:txBody>
      </p:sp>
      <p:sp>
        <p:nvSpPr>
          <p:cNvPr id="92208" name="Text Box 48"/>
          <p:cNvSpPr txBox="1">
            <a:spLocks noChangeArrowheads="1"/>
          </p:cNvSpPr>
          <p:nvPr/>
        </p:nvSpPr>
        <p:spPr bwMode="auto">
          <a:xfrm>
            <a:off x="611188" y="4508500"/>
            <a:ext cx="6408737" cy="641350"/>
          </a:xfrm>
          <a:prstGeom prst="rect">
            <a:avLst/>
          </a:prstGeom>
          <a:noFill/>
          <a:ln w="9525" algn="ctr">
            <a:noFill/>
            <a:miter lim="800000"/>
            <a:headEnd/>
            <a:tailEnd/>
          </a:ln>
          <a:effectLst/>
        </p:spPr>
        <p:txBody>
          <a:bodyPr>
            <a:spAutoFit/>
          </a:bodyPr>
          <a:lstStyle/>
          <a:p>
            <a:pPr>
              <a:spcBef>
                <a:spcPct val="50000"/>
              </a:spcBef>
            </a:pPr>
            <a:r>
              <a:rPr lang="es-ES"/>
              <a:t>Dirección Temporal de 3 bits que se utiliza para distinguir los dispositivos activos en una piconet</a:t>
            </a:r>
          </a:p>
        </p:txBody>
      </p:sp>
      <p:sp>
        <p:nvSpPr>
          <p:cNvPr id="92210" name="AutoShape 50"/>
          <p:cNvSpPr>
            <a:spLocks noChangeArrowheads="1"/>
          </p:cNvSpPr>
          <p:nvPr/>
        </p:nvSpPr>
        <p:spPr bwMode="auto">
          <a:xfrm>
            <a:off x="2266950" y="3716338"/>
            <a:ext cx="288925" cy="720725"/>
          </a:xfrm>
          <a:prstGeom prst="upArrow">
            <a:avLst>
              <a:gd name="adj1" fmla="val 50000"/>
              <a:gd name="adj2" fmla="val 62363"/>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2211" name="AutoShape 51"/>
          <p:cNvSpPr>
            <a:spLocks noChangeArrowheads="1"/>
          </p:cNvSpPr>
          <p:nvPr/>
        </p:nvSpPr>
        <p:spPr bwMode="auto">
          <a:xfrm>
            <a:off x="3563938" y="3716338"/>
            <a:ext cx="288925" cy="720725"/>
          </a:xfrm>
          <a:prstGeom prst="upArrow">
            <a:avLst>
              <a:gd name="adj1" fmla="val 50000"/>
              <a:gd name="adj2" fmla="val 62363"/>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2213" name="Text Box 53"/>
          <p:cNvSpPr txBox="1">
            <a:spLocks noChangeArrowheads="1"/>
          </p:cNvSpPr>
          <p:nvPr/>
        </p:nvSpPr>
        <p:spPr bwMode="auto">
          <a:xfrm>
            <a:off x="1474788" y="4508500"/>
            <a:ext cx="5473700" cy="641350"/>
          </a:xfrm>
          <a:prstGeom prst="rect">
            <a:avLst/>
          </a:prstGeom>
          <a:noFill/>
          <a:ln w="9525" algn="ctr">
            <a:noFill/>
            <a:miter lim="800000"/>
            <a:headEnd/>
            <a:tailEnd/>
          </a:ln>
          <a:effectLst/>
        </p:spPr>
        <p:txBody>
          <a:bodyPr>
            <a:spAutoFit/>
          </a:bodyPr>
          <a:lstStyle/>
          <a:p>
            <a:pPr algn="l">
              <a:spcBef>
                <a:spcPct val="50000"/>
              </a:spcBef>
            </a:pPr>
            <a:r>
              <a:rPr lang="es-ES"/>
              <a:t>De qué tipo es el paquete enviado y cuántos slots va ocupar</a:t>
            </a:r>
          </a:p>
        </p:txBody>
      </p:sp>
      <p:sp>
        <p:nvSpPr>
          <p:cNvPr id="92214" name="AutoShape 54"/>
          <p:cNvSpPr>
            <a:spLocks noChangeArrowheads="1"/>
          </p:cNvSpPr>
          <p:nvPr/>
        </p:nvSpPr>
        <p:spPr bwMode="auto">
          <a:xfrm>
            <a:off x="4427538" y="3716338"/>
            <a:ext cx="288925" cy="720725"/>
          </a:xfrm>
          <a:prstGeom prst="upArrow">
            <a:avLst>
              <a:gd name="adj1" fmla="val 50000"/>
              <a:gd name="adj2" fmla="val 62363"/>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2215" name="Text Box 55"/>
          <p:cNvSpPr txBox="1">
            <a:spLocks noChangeArrowheads="1"/>
          </p:cNvSpPr>
          <p:nvPr/>
        </p:nvSpPr>
        <p:spPr bwMode="auto">
          <a:xfrm>
            <a:off x="2482850" y="4652963"/>
            <a:ext cx="5473700" cy="641350"/>
          </a:xfrm>
          <a:prstGeom prst="rect">
            <a:avLst/>
          </a:prstGeom>
          <a:noFill/>
          <a:ln w="9525" algn="ctr">
            <a:noFill/>
            <a:miter lim="800000"/>
            <a:headEnd/>
            <a:tailEnd/>
          </a:ln>
          <a:effectLst/>
        </p:spPr>
        <p:txBody>
          <a:bodyPr>
            <a:spAutoFit/>
          </a:bodyPr>
          <a:lstStyle/>
          <a:p>
            <a:pPr algn="l">
              <a:spcBef>
                <a:spcPct val="50000"/>
              </a:spcBef>
            </a:pPr>
            <a:r>
              <a:rPr lang="es-ES"/>
              <a:t>Notificar al emisor que el buffer esta lleno y debe de dejar de transmitir</a:t>
            </a:r>
          </a:p>
        </p:txBody>
      </p:sp>
      <p:sp>
        <p:nvSpPr>
          <p:cNvPr id="92216" name="AutoShape 56"/>
          <p:cNvSpPr>
            <a:spLocks noChangeArrowheads="1"/>
          </p:cNvSpPr>
          <p:nvPr/>
        </p:nvSpPr>
        <p:spPr bwMode="auto">
          <a:xfrm>
            <a:off x="5291138" y="3716338"/>
            <a:ext cx="288925" cy="720725"/>
          </a:xfrm>
          <a:prstGeom prst="upArrow">
            <a:avLst>
              <a:gd name="adj1" fmla="val 50000"/>
              <a:gd name="adj2" fmla="val 62363"/>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2217" name="Text Box 57"/>
          <p:cNvSpPr txBox="1">
            <a:spLocks noChangeArrowheads="1"/>
          </p:cNvSpPr>
          <p:nvPr/>
        </p:nvSpPr>
        <p:spPr bwMode="auto">
          <a:xfrm>
            <a:off x="2843213" y="4581525"/>
            <a:ext cx="5688012" cy="641350"/>
          </a:xfrm>
          <a:prstGeom prst="rect">
            <a:avLst/>
          </a:prstGeom>
          <a:noFill/>
          <a:ln w="9525" algn="ctr">
            <a:noFill/>
            <a:miter lim="800000"/>
            <a:headEnd/>
            <a:tailEnd/>
          </a:ln>
          <a:effectLst/>
        </p:spPr>
        <p:txBody>
          <a:bodyPr>
            <a:spAutoFit/>
          </a:bodyPr>
          <a:lstStyle/>
          <a:p>
            <a:pPr algn="l">
              <a:spcBef>
                <a:spcPct val="50000"/>
              </a:spcBef>
            </a:pPr>
            <a:r>
              <a:rPr lang="es-ES"/>
              <a:t>Bit de reconocimiento de paquetes: paquete correcto o incorrecto</a:t>
            </a:r>
          </a:p>
        </p:txBody>
      </p:sp>
      <p:sp>
        <p:nvSpPr>
          <p:cNvPr id="92218" name="AutoShape 58"/>
          <p:cNvSpPr>
            <a:spLocks noChangeArrowheads="1"/>
          </p:cNvSpPr>
          <p:nvPr/>
        </p:nvSpPr>
        <p:spPr bwMode="auto">
          <a:xfrm>
            <a:off x="6156325" y="3716338"/>
            <a:ext cx="288925" cy="720725"/>
          </a:xfrm>
          <a:prstGeom prst="upArrow">
            <a:avLst>
              <a:gd name="adj1" fmla="val 50000"/>
              <a:gd name="adj2" fmla="val 62363"/>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2219" name="Text Box 59"/>
          <p:cNvSpPr txBox="1">
            <a:spLocks noChangeArrowheads="1"/>
          </p:cNvSpPr>
          <p:nvPr/>
        </p:nvSpPr>
        <p:spPr bwMode="auto">
          <a:xfrm>
            <a:off x="3924300" y="4149725"/>
            <a:ext cx="4968875" cy="641350"/>
          </a:xfrm>
          <a:prstGeom prst="rect">
            <a:avLst/>
          </a:prstGeom>
          <a:noFill/>
          <a:ln w="9525" algn="ctr">
            <a:noFill/>
            <a:miter lim="800000"/>
            <a:headEnd/>
            <a:tailEnd/>
          </a:ln>
          <a:effectLst/>
        </p:spPr>
        <p:txBody>
          <a:bodyPr>
            <a:spAutoFit/>
          </a:bodyPr>
          <a:lstStyle/>
          <a:p>
            <a:pPr algn="l">
              <a:spcBef>
                <a:spcPct val="50000"/>
              </a:spcBef>
            </a:pPr>
            <a:r>
              <a:rPr lang="es-ES"/>
              <a:t>Numeración secuencial para ordenar los datos y control de repetición de paquetes</a:t>
            </a:r>
          </a:p>
        </p:txBody>
      </p:sp>
      <p:sp>
        <p:nvSpPr>
          <p:cNvPr id="92220" name="AutoShape 60"/>
          <p:cNvSpPr>
            <a:spLocks noChangeArrowheads="1"/>
          </p:cNvSpPr>
          <p:nvPr/>
        </p:nvSpPr>
        <p:spPr bwMode="auto">
          <a:xfrm>
            <a:off x="7019925" y="3716338"/>
            <a:ext cx="288925" cy="720725"/>
          </a:xfrm>
          <a:prstGeom prst="upArrow">
            <a:avLst>
              <a:gd name="adj1" fmla="val 50000"/>
              <a:gd name="adj2" fmla="val 62363"/>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2221" name="Text Box 61"/>
          <p:cNvSpPr txBox="1">
            <a:spLocks noChangeArrowheads="1"/>
          </p:cNvSpPr>
          <p:nvPr/>
        </p:nvSpPr>
        <p:spPr bwMode="auto">
          <a:xfrm>
            <a:off x="3887788" y="4221163"/>
            <a:ext cx="5256212" cy="641350"/>
          </a:xfrm>
          <a:prstGeom prst="rect">
            <a:avLst/>
          </a:prstGeom>
          <a:noFill/>
          <a:ln w="9525" algn="ctr">
            <a:noFill/>
            <a:miter lim="800000"/>
            <a:headEnd/>
            <a:tailEnd/>
          </a:ln>
          <a:effectLst/>
        </p:spPr>
        <p:txBody>
          <a:bodyPr>
            <a:spAutoFit/>
          </a:bodyPr>
          <a:lstStyle/>
          <a:p>
            <a:pPr algn="l">
              <a:spcBef>
                <a:spcPct val="50000"/>
              </a:spcBef>
            </a:pPr>
            <a:r>
              <a:rPr lang="es-ES"/>
              <a:t>Código de redundancia para comprobar errores den la transmisión</a:t>
            </a:r>
          </a:p>
        </p:txBody>
      </p:sp>
      <p:sp>
        <p:nvSpPr>
          <p:cNvPr id="92222" name="Text Box 62"/>
          <p:cNvSpPr txBox="1">
            <a:spLocks noChangeArrowheads="1"/>
          </p:cNvSpPr>
          <p:nvPr/>
        </p:nvSpPr>
        <p:spPr bwMode="auto">
          <a:xfrm>
            <a:off x="1258888" y="2781300"/>
            <a:ext cx="7345362" cy="641350"/>
          </a:xfrm>
          <a:prstGeom prst="rect">
            <a:avLst/>
          </a:prstGeom>
          <a:noFill/>
          <a:ln w="9525" algn="ctr">
            <a:noFill/>
            <a:miter lim="800000"/>
            <a:headEnd/>
            <a:tailEnd/>
          </a:ln>
          <a:effectLst/>
        </p:spPr>
        <p:txBody>
          <a:bodyPr>
            <a:spAutoFit/>
          </a:bodyPr>
          <a:lstStyle/>
          <a:p>
            <a:pPr algn="l">
              <a:spcBef>
                <a:spcPct val="50000"/>
              </a:spcBef>
            </a:pPr>
            <a:r>
              <a:rPr lang="es-ES"/>
              <a:t>Contiene el conjunto de datos que supone la información a transmitir</a:t>
            </a:r>
          </a:p>
        </p:txBody>
      </p:sp>
      <p:sp>
        <p:nvSpPr>
          <p:cNvPr id="92223" name="AutoShape 63"/>
          <p:cNvSpPr>
            <a:spLocks/>
          </p:cNvSpPr>
          <p:nvPr/>
        </p:nvSpPr>
        <p:spPr bwMode="auto">
          <a:xfrm rot="16200000">
            <a:off x="2591594" y="656431"/>
            <a:ext cx="215900" cy="2160588"/>
          </a:xfrm>
          <a:prstGeom prst="rightBrace">
            <a:avLst>
              <a:gd name="adj1" fmla="val 83395"/>
              <a:gd name="adj2" fmla="val 50000"/>
            </a:avLst>
          </a:prstGeom>
          <a:noFill/>
          <a:ln w="38100">
            <a:solidFill>
              <a:schemeClr val="tx1"/>
            </a:solidFill>
            <a:round/>
            <a:headEnd/>
            <a:tailEnd/>
          </a:ln>
          <a:effectLst/>
        </p:spPr>
        <p:txBody>
          <a:bodyPr wrap="none" anchor="ctr"/>
          <a:lstStyle/>
          <a:p>
            <a:endParaRPr lang="es-CO"/>
          </a:p>
        </p:txBody>
      </p:sp>
      <p:sp>
        <p:nvSpPr>
          <p:cNvPr id="92224" name="AutoShape 64"/>
          <p:cNvSpPr>
            <a:spLocks/>
          </p:cNvSpPr>
          <p:nvPr/>
        </p:nvSpPr>
        <p:spPr bwMode="auto">
          <a:xfrm rot="16200000">
            <a:off x="4427538" y="1052512"/>
            <a:ext cx="215900" cy="1368425"/>
          </a:xfrm>
          <a:prstGeom prst="rightBrace">
            <a:avLst>
              <a:gd name="adj1" fmla="val 52819"/>
              <a:gd name="adj2" fmla="val 50000"/>
            </a:avLst>
          </a:prstGeom>
          <a:noFill/>
          <a:ln w="38100">
            <a:solidFill>
              <a:schemeClr val="tx1"/>
            </a:solidFill>
            <a:round/>
            <a:headEnd/>
            <a:tailEnd/>
          </a:ln>
          <a:effectLst/>
        </p:spPr>
        <p:txBody>
          <a:bodyPr wrap="none" anchor="ctr"/>
          <a:lstStyle/>
          <a:p>
            <a:endParaRPr lang="es-CO"/>
          </a:p>
        </p:txBody>
      </p:sp>
      <p:sp>
        <p:nvSpPr>
          <p:cNvPr id="92225" name="AutoShape 65"/>
          <p:cNvSpPr>
            <a:spLocks/>
          </p:cNvSpPr>
          <p:nvPr/>
        </p:nvSpPr>
        <p:spPr bwMode="auto">
          <a:xfrm rot="16200000">
            <a:off x="6408738" y="512762"/>
            <a:ext cx="287338" cy="2519363"/>
          </a:xfrm>
          <a:prstGeom prst="rightBrace">
            <a:avLst>
              <a:gd name="adj1" fmla="val 73066"/>
              <a:gd name="adj2" fmla="val 50000"/>
            </a:avLst>
          </a:prstGeom>
          <a:noFill/>
          <a:ln w="38100">
            <a:solidFill>
              <a:schemeClr val="tx1"/>
            </a:solidFill>
            <a:round/>
            <a:headEnd/>
            <a:tailEnd/>
          </a:ln>
          <a:effectLst/>
        </p:spPr>
        <p:txBody>
          <a:bodyPr wrap="none" anchor="ctr"/>
          <a:lstStyle/>
          <a:p>
            <a:endParaRPr lang="es-CO"/>
          </a:p>
        </p:txBody>
      </p:sp>
      <p:sp>
        <p:nvSpPr>
          <p:cNvPr id="92226" name="Text Box 66"/>
          <p:cNvSpPr txBox="1">
            <a:spLocks noChangeArrowheads="1"/>
          </p:cNvSpPr>
          <p:nvPr/>
        </p:nvSpPr>
        <p:spPr bwMode="auto">
          <a:xfrm>
            <a:off x="2195513" y="1341438"/>
            <a:ext cx="1079500"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72 bits</a:t>
            </a:r>
          </a:p>
        </p:txBody>
      </p:sp>
      <p:sp>
        <p:nvSpPr>
          <p:cNvPr id="92227" name="Text Box 67"/>
          <p:cNvSpPr txBox="1">
            <a:spLocks noChangeArrowheads="1"/>
          </p:cNvSpPr>
          <p:nvPr/>
        </p:nvSpPr>
        <p:spPr bwMode="auto">
          <a:xfrm>
            <a:off x="4067175" y="1341438"/>
            <a:ext cx="1223963"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54 bits</a:t>
            </a:r>
          </a:p>
        </p:txBody>
      </p:sp>
      <p:sp>
        <p:nvSpPr>
          <p:cNvPr id="92228" name="Text Box 68"/>
          <p:cNvSpPr txBox="1">
            <a:spLocks noChangeArrowheads="1"/>
          </p:cNvSpPr>
          <p:nvPr/>
        </p:nvSpPr>
        <p:spPr bwMode="auto">
          <a:xfrm>
            <a:off x="5508625" y="1341438"/>
            <a:ext cx="2232025"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Hasta 2746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2173"/>
                                        </p:tgtEl>
                                        <p:attrNameLst>
                                          <p:attrName>style.visibility</p:attrName>
                                        </p:attrNameLst>
                                      </p:cBhvr>
                                      <p:to>
                                        <p:strVal val="hidden"/>
                                      </p:to>
                                    </p:set>
                                  </p:childTnLst>
                                </p:cTn>
                              </p:par>
                              <p:par>
                                <p:cTn id="7" presetID="36" presetClass="emph" presetSubtype="0" fill="hold" grpId="0" nodeType="withEffect" nodePh="1">
                                  <p:stCondLst>
                                    <p:cond delay="0"/>
                                  </p:stCondLst>
                                  <p:endCondLst>
                                    <p:cond evt="begin" delay="0">
                                      <p:tn val="7"/>
                                    </p:cond>
                                  </p:endCondLst>
                                  <p:iterate type="lt">
                                    <p:tmPct val="10000"/>
                                  </p:iterate>
                                  <p:childTnLst>
                                    <p:animScale>
                                      <p:cBhvr>
                                        <p:cTn id="8" dur="250" autoRev="1" fill="hold">
                                          <p:stCondLst>
                                            <p:cond delay="0"/>
                                          </p:stCondLst>
                                        </p:cTn>
                                        <p:tgtEl>
                                          <p:spTgt spid="92178">
                                            <p:txEl>
                                              <p:charRg st="4294967295" end="4294967295"/>
                                            </p:txEl>
                                          </p:spTgt>
                                        </p:tgtEl>
                                      </p:cBhvr>
                                      <p:to x="80000" y="100000"/>
                                    </p:animScale>
                                    <p:anim by="(#ppt_w*0.10)" calcmode="lin" valueType="num">
                                      <p:cBhvr>
                                        <p:cTn id="9" dur="250" autoRev="1" fill="hold">
                                          <p:stCondLst>
                                            <p:cond delay="0"/>
                                          </p:stCondLst>
                                        </p:cTn>
                                        <p:tgtEl>
                                          <p:spTgt spid="92178">
                                            <p:txEl>
                                              <p:charRg st="4294967295" end="4294967295"/>
                                            </p:txEl>
                                          </p:spTgt>
                                        </p:tgtEl>
                                        <p:attrNameLst>
                                          <p:attrName>ppt_x</p:attrName>
                                        </p:attrNameLst>
                                      </p:cBhvr>
                                    </p:anim>
                                    <p:anim by="(-#ppt_w*0.10)" calcmode="lin" valueType="num">
                                      <p:cBhvr>
                                        <p:cTn id="10" dur="250" autoRev="1" fill="hold">
                                          <p:stCondLst>
                                            <p:cond delay="0"/>
                                          </p:stCondLst>
                                        </p:cTn>
                                        <p:tgtEl>
                                          <p:spTgt spid="92178">
                                            <p:txEl>
                                              <p:charRg st="4294967295" end="4294967295"/>
                                            </p:txEl>
                                          </p:spTgt>
                                        </p:tgtEl>
                                        <p:attrNameLst>
                                          <p:attrName>ppt_y</p:attrName>
                                        </p:attrNameLst>
                                      </p:cBhvr>
                                    </p:anim>
                                    <p:animRot by="-480000">
                                      <p:cBhvr>
                                        <p:cTn id="11" dur="250" autoRev="1" fill="hold">
                                          <p:stCondLst>
                                            <p:cond delay="0"/>
                                          </p:stCondLst>
                                        </p:cTn>
                                        <p:tgtEl>
                                          <p:spTgt spid="92178">
                                            <p:txEl>
                                              <p:charRg st="4294967295" end="4294967295"/>
                                            </p:txEl>
                                          </p:spTgt>
                                        </p:tgtEl>
                                        <p:attrNameLst>
                                          <p:attrName>r</p:attrName>
                                        </p:attrNameLst>
                                      </p:cBhvr>
                                    </p:animRot>
                                  </p:childTnLst>
                                </p:cTn>
                              </p:par>
                              <p:par>
                                <p:cTn id="12" presetID="36" presetClass="emph" presetSubtype="0" fill="hold" grpId="0" nodeType="withEffect">
                                  <p:stCondLst>
                                    <p:cond delay="0"/>
                                  </p:stCondLst>
                                  <p:iterate type="lt">
                                    <p:tmPct val="10000"/>
                                  </p:iterate>
                                  <p:childTnLst>
                                    <p:animScale>
                                      <p:cBhvr>
                                        <p:cTn id="13" dur="250" autoRev="1" fill="hold">
                                          <p:stCondLst>
                                            <p:cond delay="0"/>
                                          </p:stCondLst>
                                        </p:cTn>
                                        <p:tgtEl>
                                          <p:spTgt spid="92180"/>
                                        </p:tgtEl>
                                      </p:cBhvr>
                                      <p:to x="80000" y="100000"/>
                                    </p:animScale>
                                    <p:anim by="(#ppt_w*0.10)" calcmode="lin" valueType="num">
                                      <p:cBhvr>
                                        <p:cTn id="14" dur="250" autoRev="1" fill="hold">
                                          <p:stCondLst>
                                            <p:cond delay="0"/>
                                          </p:stCondLst>
                                        </p:cTn>
                                        <p:tgtEl>
                                          <p:spTgt spid="92180"/>
                                        </p:tgtEl>
                                        <p:attrNameLst>
                                          <p:attrName>ppt_x</p:attrName>
                                        </p:attrNameLst>
                                      </p:cBhvr>
                                    </p:anim>
                                    <p:anim by="(-#ppt_w*0.10)" calcmode="lin" valueType="num">
                                      <p:cBhvr>
                                        <p:cTn id="15" dur="250" autoRev="1" fill="hold">
                                          <p:stCondLst>
                                            <p:cond delay="0"/>
                                          </p:stCondLst>
                                        </p:cTn>
                                        <p:tgtEl>
                                          <p:spTgt spid="92180"/>
                                        </p:tgtEl>
                                        <p:attrNameLst>
                                          <p:attrName>ppt_y</p:attrName>
                                        </p:attrNameLst>
                                      </p:cBhvr>
                                    </p:anim>
                                    <p:animRot by="-480000">
                                      <p:cBhvr>
                                        <p:cTn id="16" dur="250" autoRev="1" fill="hold">
                                          <p:stCondLst>
                                            <p:cond delay="0"/>
                                          </p:stCondLst>
                                        </p:cTn>
                                        <p:tgtEl>
                                          <p:spTgt spid="92180"/>
                                        </p:tgtEl>
                                        <p:attrNameLst>
                                          <p:attrName>r</p:attrName>
                                        </p:attrNameLst>
                                      </p:cBhvr>
                                    </p:animRot>
                                  </p:childTnLst>
                                </p:cTn>
                              </p:par>
                              <p:par>
                                <p:cTn id="17" presetID="9" presetClass="entr" presetSubtype="0" fill="hold" grpId="0" nodeType="withEffect">
                                  <p:stCondLst>
                                    <p:cond delay="0"/>
                                  </p:stCondLst>
                                  <p:childTnLst>
                                    <p:set>
                                      <p:cBhvr>
                                        <p:cTn id="18" dur="1" fill="hold">
                                          <p:stCondLst>
                                            <p:cond delay="0"/>
                                          </p:stCondLst>
                                        </p:cTn>
                                        <p:tgtEl>
                                          <p:spTgt spid="92223"/>
                                        </p:tgtEl>
                                        <p:attrNameLst>
                                          <p:attrName>style.visibility</p:attrName>
                                        </p:attrNameLst>
                                      </p:cBhvr>
                                      <p:to>
                                        <p:strVal val="visible"/>
                                      </p:to>
                                    </p:set>
                                    <p:animEffect transition="in" filter="dissolve">
                                      <p:cBhvr>
                                        <p:cTn id="19" dur="500"/>
                                        <p:tgtEl>
                                          <p:spTgt spid="9222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2226"/>
                                        </p:tgtEl>
                                        <p:attrNameLst>
                                          <p:attrName>style.visibility</p:attrName>
                                        </p:attrNameLst>
                                      </p:cBhvr>
                                      <p:to>
                                        <p:strVal val="visible"/>
                                      </p:to>
                                    </p:set>
                                    <p:animEffect transition="in" filter="dissolve">
                                      <p:cBhvr>
                                        <p:cTn id="22" dur="500"/>
                                        <p:tgtEl>
                                          <p:spTgt spid="9222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2184"/>
                                        </p:tgtEl>
                                        <p:attrNameLst>
                                          <p:attrName>style.visibility</p:attrName>
                                        </p:attrNameLst>
                                      </p:cBhvr>
                                      <p:to>
                                        <p:strVal val="visible"/>
                                      </p:to>
                                    </p:set>
                                    <p:animEffect transition="in" filter="dissolve">
                                      <p:cBhvr>
                                        <p:cTn id="25" dur="500"/>
                                        <p:tgtEl>
                                          <p:spTgt spid="9218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0.0 0.0  L 0.0 0.33302  E" pathEditMode="relative" ptsTypes="">
                                      <p:cBhvr>
                                        <p:cTn id="29" dur="2000" fill="hold"/>
                                        <p:tgtEl>
                                          <p:spTgt spid="92184"/>
                                        </p:tgtEl>
                                        <p:attrNameLst>
                                          <p:attrName>ppt_x</p:attrName>
                                          <p:attrName>ppt_y</p:attrName>
                                        </p:attrNameLst>
                                      </p:cBhvr>
                                    </p:animMotion>
                                  </p:childTnLst>
                                </p:cTn>
                              </p:par>
                              <p:par>
                                <p:cTn id="30" presetID="9" presetClass="entr" presetSubtype="0" fill="hold" grpId="0" nodeType="withEffect">
                                  <p:stCondLst>
                                    <p:cond delay="0"/>
                                  </p:stCondLst>
                                  <p:childTnLst>
                                    <p:set>
                                      <p:cBhvr>
                                        <p:cTn id="31" dur="1" fill="hold">
                                          <p:stCondLst>
                                            <p:cond delay="0"/>
                                          </p:stCondLst>
                                        </p:cTn>
                                        <p:tgtEl>
                                          <p:spTgt spid="92185"/>
                                        </p:tgtEl>
                                        <p:attrNameLst>
                                          <p:attrName>style.visibility</p:attrName>
                                        </p:attrNameLst>
                                      </p:cBhvr>
                                      <p:to>
                                        <p:strVal val="visible"/>
                                      </p:to>
                                    </p:set>
                                    <p:animEffect transition="in" filter="dissolve">
                                      <p:cBhvr>
                                        <p:cTn id="32" dur="500"/>
                                        <p:tgtEl>
                                          <p:spTgt spid="9218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2186"/>
                                        </p:tgtEl>
                                        <p:attrNameLst>
                                          <p:attrName>style.visibility</p:attrName>
                                        </p:attrNameLst>
                                      </p:cBhvr>
                                      <p:to>
                                        <p:strVal val="visible"/>
                                      </p:to>
                                    </p:set>
                                    <p:animEffect transition="in" filter="dissolve">
                                      <p:cBhvr>
                                        <p:cTn id="35" dur="500"/>
                                        <p:tgtEl>
                                          <p:spTgt spid="9218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2187"/>
                                        </p:tgtEl>
                                        <p:attrNameLst>
                                          <p:attrName>style.visibility</p:attrName>
                                        </p:attrNameLst>
                                      </p:cBhvr>
                                      <p:to>
                                        <p:strVal val="visible"/>
                                      </p:to>
                                    </p:set>
                                    <p:animEffect transition="in" filter="dissolve">
                                      <p:cBhvr>
                                        <p:cTn id="38" dur="500"/>
                                        <p:tgtEl>
                                          <p:spTgt spid="9218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218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218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9217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2185"/>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92184"/>
                                        </p:tgtEl>
                                        <p:attrNameLst>
                                          <p:attrName>style.visibility</p:attrName>
                                        </p:attrNameLst>
                                      </p:cBhvr>
                                      <p:to>
                                        <p:strVal val="hidden"/>
                                      </p:to>
                                    </p:set>
                                  </p:childTnLst>
                                </p:cTn>
                              </p:par>
                              <p:par>
                                <p:cTn id="51" presetID="9" presetClass="entr" presetSubtype="0" fill="hold" grpId="0" nodeType="withEffect">
                                  <p:stCondLst>
                                    <p:cond delay="0"/>
                                  </p:stCondLst>
                                  <p:childTnLst>
                                    <p:set>
                                      <p:cBhvr>
                                        <p:cTn id="52" dur="1" fill="hold">
                                          <p:stCondLst>
                                            <p:cond delay="0"/>
                                          </p:stCondLst>
                                        </p:cTn>
                                        <p:tgtEl>
                                          <p:spTgt spid="92191"/>
                                        </p:tgtEl>
                                        <p:attrNameLst>
                                          <p:attrName>style.visibility</p:attrName>
                                        </p:attrNameLst>
                                      </p:cBhvr>
                                      <p:to>
                                        <p:strVal val="visible"/>
                                      </p:to>
                                    </p:set>
                                    <p:animEffect transition="in" filter="dissolve">
                                      <p:cBhvr>
                                        <p:cTn id="53" dur="500"/>
                                        <p:tgtEl>
                                          <p:spTgt spid="92191"/>
                                        </p:tgtEl>
                                      </p:cBhvr>
                                    </p:animEffect>
                                  </p:childTnLst>
                                </p:cTn>
                              </p:par>
                              <p:par>
                                <p:cTn id="54" presetID="36" presetClass="emph" presetSubtype="0" fill="hold" grpId="0" nodeType="withEffect">
                                  <p:stCondLst>
                                    <p:cond delay="0"/>
                                  </p:stCondLst>
                                  <p:iterate type="lt">
                                    <p:tmPct val="10000"/>
                                  </p:iterate>
                                  <p:childTnLst>
                                    <p:animScale>
                                      <p:cBhvr>
                                        <p:cTn id="55" dur="250" autoRev="1" fill="hold">
                                          <p:stCondLst>
                                            <p:cond delay="0"/>
                                          </p:stCondLst>
                                        </p:cTn>
                                        <p:tgtEl>
                                          <p:spTgt spid="92181"/>
                                        </p:tgtEl>
                                      </p:cBhvr>
                                      <p:to x="80000" y="100000"/>
                                    </p:animScale>
                                    <p:anim by="(#ppt_w*0.10)" calcmode="lin" valueType="num">
                                      <p:cBhvr>
                                        <p:cTn id="56" dur="250" autoRev="1" fill="hold">
                                          <p:stCondLst>
                                            <p:cond delay="0"/>
                                          </p:stCondLst>
                                        </p:cTn>
                                        <p:tgtEl>
                                          <p:spTgt spid="92181"/>
                                        </p:tgtEl>
                                        <p:attrNameLst>
                                          <p:attrName>ppt_x</p:attrName>
                                        </p:attrNameLst>
                                      </p:cBhvr>
                                    </p:anim>
                                    <p:anim by="(-#ppt_w*0.10)" calcmode="lin" valueType="num">
                                      <p:cBhvr>
                                        <p:cTn id="57" dur="250" autoRev="1" fill="hold">
                                          <p:stCondLst>
                                            <p:cond delay="0"/>
                                          </p:stCondLst>
                                        </p:cTn>
                                        <p:tgtEl>
                                          <p:spTgt spid="92181"/>
                                        </p:tgtEl>
                                        <p:attrNameLst>
                                          <p:attrName>ppt_y</p:attrName>
                                        </p:attrNameLst>
                                      </p:cBhvr>
                                    </p:anim>
                                    <p:animRot by="-480000">
                                      <p:cBhvr>
                                        <p:cTn id="58" dur="250" autoRev="1" fill="hold">
                                          <p:stCondLst>
                                            <p:cond delay="0"/>
                                          </p:stCondLst>
                                        </p:cTn>
                                        <p:tgtEl>
                                          <p:spTgt spid="92181"/>
                                        </p:tgtEl>
                                        <p:attrNameLst>
                                          <p:attrName>r</p:attrName>
                                        </p:attrNameLst>
                                      </p:cBhvr>
                                    </p:animRot>
                                  </p:childTnLst>
                                </p:cTn>
                              </p:par>
                              <p:par>
                                <p:cTn id="59" presetID="1" presetClass="exit" presetSubtype="0" fill="hold" grpId="1" nodeType="withEffect">
                                  <p:stCondLst>
                                    <p:cond delay="0"/>
                                  </p:stCondLst>
                                  <p:childTnLst>
                                    <p:set>
                                      <p:cBhvr>
                                        <p:cTn id="60" dur="1" fill="hold">
                                          <p:stCondLst>
                                            <p:cond delay="0"/>
                                          </p:stCondLst>
                                        </p:cTn>
                                        <p:tgtEl>
                                          <p:spTgt spid="9222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92223"/>
                                        </p:tgtEl>
                                        <p:attrNameLst>
                                          <p:attrName>style.visibility</p:attrName>
                                        </p:attrNameLst>
                                      </p:cBhvr>
                                      <p:to>
                                        <p:strVal val="hidden"/>
                                      </p:to>
                                    </p:set>
                                  </p:childTnLst>
                                </p:cTn>
                              </p:par>
                              <p:par>
                                <p:cTn id="63" presetID="9" presetClass="entr" presetSubtype="0" fill="hold" grpId="0" nodeType="withEffect">
                                  <p:stCondLst>
                                    <p:cond delay="0"/>
                                  </p:stCondLst>
                                  <p:childTnLst>
                                    <p:set>
                                      <p:cBhvr>
                                        <p:cTn id="64" dur="1" fill="hold">
                                          <p:stCondLst>
                                            <p:cond delay="0"/>
                                          </p:stCondLst>
                                        </p:cTn>
                                        <p:tgtEl>
                                          <p:spTgt spid="92224"/>
                                        </p:tgtEl>
                                        <p:attrNameLst>
                                          <p:attrName>style.visibility</p:attrName>
                                        </p:attrNameLst>
                                      </p:cBhvr>
                                      <p:to>
                                        <p:strVal val="visible"/>
                                      </p:to>
                                    </p:set>
                                    <p:animEffect transition="in" filter="dissolve">
                                      <p:cBhvr>
                                        <p:cTn id="65" dur="500"/>
                                        <p:tgtEl>
                                          <p:spTgt spid="9222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92227"/>
                                        </p:tgtEl>
                                        <p:attrNameLst>
                                          <p:attrName>style.visibility</p:attrName>
                                        </p:attrNameLst>
                                      </p:cBhvr>
                                      <p:to>
                                        <p:strVal val="visible"/>
                                      </p:to>
                                    </p:set>
                                    <p:animEffect transition="in" filter="dissolve">
                                      <p:cBhvr>
                                        <p:cTn id="68" dur="500"/>
                                        <p:tgtEl>
                                          <p:spTgt spid="92227"/>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92192"/>
                                        </p:tgtEl>
                                        <p:attrNameLst>
                                          <p:attrName>style.visibility</p:attrName>
                                        </p:attrNameLst>
                                      </p:cBhvr>
                                      <p:to>
                                        <p:strVal val="visible"/>
                                      </p:to>
                                    </p:set>
                                    <p:animEffect transition="in" filter="dissolve">
                                      <p:cBhvr>
                                        <p:cTn id="71" dur="500"/>
                                        <p:tgtEl>
                                          <p:spTgt spid="92192"/>
                                        </p:tgtEl>
                                      </p:cBhvr>
                                    </p:animEffect>
                                  </p:childTnLst>
                                </p:cTn>
                              </p:par>
                              <p:par>
                                <p:cTn id="72" presetID="9" presetClass="entr" presetSubtype="0" fill="hold" grpId="0" nodeType="withEffect">
                                  <p:stCondLst>
                                    <p:cond delay="0"/>
                                  </p:stCondLst>
                                  <p:iterate type="lt">
                                    <p:tmPct val="0"/>
                                  </p:iterate>
                                  <p:childTnLst>
                                    <p:set>
                                      <p:cBhvr>
                                        <p:cTn id="73" dur="1" fill="hold">
                                          <p:stCondLst>
                                            <p:cond delay="0"/>
                                          </p:stCondLst>
                                        </p:cTn>
                                        <p:tgtEl>
                                          <p:spTgt spid="92201"/>
                                        </p:tgtEl>
                                        <p:attrNameLst>
                                          <p:attrName>style.visibility</p:attrName>
                                        </p:attrNameLst>
                                      </p:cBhvr>
                                      <p:to>
                                        <p:strVal val="visible"/>
                                      </p:to>
                                    </p:set>
                                    <p:animEffect transition="in" filter="dissolve">
                                      <p:cBhvr>
                                        <p:cTn id="74" dur="500"/>
                                        <p:tgtEl>
                                          <p:spTgt spid="92201"/>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92196"/>
                                        </p:tgtEl>
                                        <p:attrNameLst>
                                          <p:attrName>style.visibility</p:attrName>
                                        </p:attrNameLst>
                                      </p:cBhvr>
                                      <p:to>
                                        <p:strVal val="visible"/>
                                      </p:to>
                                    </p:set>
                                    <p:animEffect transition="in" filter="dissolve">
                                      <p:cBhvr>
                                        <p:cTn id="77" dur="500"/>
                                        <p:tgtEl>
                                          <p:spTgt spid="9219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92197"/>
                                        </p:tgtEl>
                                        <p:attrNameLst>
                                          <p:attrName>style.visibility</p:attrName>
                                        </p:attrNameLst>
                                      </p:cBhvr>
                                      <p:to>
                                        <p:strVal val="visible"/>
                                      </p:to>
                                    </p:set>
                                    <p:animEffect transition="in" filter="dissolve">
                                      <p:cBhvr>
                                        <p:cTn id="80" dur="500"/>
                                        <p:tgtEl>
                                          <p:spTgt spid="9219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2199"/>
                                        </p:tgtEl>
                                        <p:attrNameLst>
                                          <p:attrName>style.visibility</p:attrName>
                                        </p:attrNameLst>
                                      </p:cBhvr>
                                      <p:to>
                                        <p:strVal val="visible"/>
                                      </p:to>
                                    </p:set>
                                    <p:animEffect transition="in" filter="dissolve">
                                      <p:cBhvr>
                                        <p:cTn id="83" dur="500"/>
                                        <p:tgtEl>
                                          <p:spTgt spid="92199"/>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2200"/>
                                        </p:tgtEl>
                                        <p:attrNameLst>
                                          <p:attrName>style.visibility</p:attrName>
                                        </p:attrNameLst>
                                      </p:cBhvr>
                                      <p:to>
                                        <p:strVal val="visible"/>
                                      </p:to>
                                    </p:set>
                                    <p:animEffect transition="in" filter="dissolve">
                                      <p:cBhvr>
                                        <p:cTn id="86" dur="500"/>
                                        <p:tgtEl>
                                          <p:spTgt spid="92200"/>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2202"/>
                                        </p:tgtEl>
                                        <p:attrNameLst>
                                          <p:attrName>style.visibility</p:attrName>
                                        </p:attrNameLst>
                                      </p:cBhvr>
                                      <p:to>
                                        <p:strVal val="visible"/>
                                      </p:to>
                                    </p:set>
                                    <p:animEffect transition="in" filter="dissolve">
                                      <p:cBhvr>
                                        <p:cTn id="89" dur="500"/>
                                        <p:tgtEl>
                                          <p:spTgt spid="9220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2203"/>
                                        </p:tgtEl>
                                        <p:attrNameLst>
                                          <p:attrName>style.visibility</p:attrName>
                                        </p:attrNameLst>
                                      </p:cBhvr>
                                      <p:to>
                                        <p:strVal val="visible"/>
                                      </p:to>
                                    </p:set>
                                    <p:animEffect transition="in" filter="dissolve">
                                      <p:cBhvr>
                                        <p:cTn id="92" dur="500"/>
                                        <p:tgtEl>
                                          <p:spTgt spid="9220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2204"/>
                                        </p:tgtEl>
                                        <p:attrNameLst>
                                          <p:attrName>style.visibility</p:attrName>
                                        </p:attrNameLst>
                                      </p:cBhvr>
                                      <p:to>
                                        <p:strVal val="visible"/>
                                      </p:to>
                                    </p:set>
                                    <p:animEffect transition="in" filter="dissolve">
                                      <p:cBhvr>
                                        <p:cTn id="95" dur="500"/>
                                        <p:tgtEl>
                                          <p:spTgt spid="9220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2205"/>
                                        </p:tgtEl>
                                        <p:attrNameLst>
                                          <p:attrName>style.visibility</p:attrName>
                                        </p:attrNameLst>
                                      </p:cBhvr>
                                      <p:to>
                                        <p:strVal val="visible"/>
                                      </p:to>
                                    </p:set>
                                    <p:animEffect transition="in" filter="dissolve">
                                      <p:cBhvr>
                                        <p:cTn id="98" dur="500"/>
                                        <p:tgtEl>
                                          <p:spTgt spid="92205"/>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2206"/>
                                        </p:tgtEl>
                                        <p:attrNameLst>
                                          <p:attrName>style.visibility</p:attrName>
                                        </p:attrNameLst>
                                      </p:cBhvr>
                                      <p:to>
                                        <p:strVal val="visible"/>
                                      </p:to>
                                    </p:set>
                                    <p:animEffect transition="in" filter="dissolve">
                                      <p:cBhvr>
                                        <p:cTn id="101" dur="500"/>
                                        <p:tgtEl>
                                          <p:spTgt spid="92206"/>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2207"/>
                                        </p:tgtEl>
                                        <p:attrNameLst>
                                          <p:attrName>style.visibility</p:attrName>
                                        </p:attrNameLst>
                                      </p:cBhvr>
                                      <p:to>
                                        <p:strVal val="visible"/>
                                      </p:to>
                                    </p:set>
                                    <p:animEffect transition="in" filter="dissolve">
                                      <p:cBhvr>
                                        <p:cTn id="104" dur="500"/>
                                        <p:tgtEl>
                                          <p:spTgt spid="9220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92210"/>
                                        </p:tgtEl>
                                        <p:attrNameLst>
                                          <p:attrName>style.visibility</p:attrName>
                                        </p:attrNameLst>
                                      </p:cBhvr>
                                      <p:to>
                                        <p:strVal val="visible"/>
                                      </p:to>
                                    </p:set>
                                    <p:animEffect transition="in" filter="dissolve">
                                      <p:cBhvr>
                                        <p:cTn id="109" dur="500"/>
                                        <p:tgtEl>
                                          <p:spTgt spid="92210"/>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92208"/>
                                        </p:tgtEl>
                                        <p:attrNameLst>
                                          <p:attrName>style.visibility</p:attrName>
                                        </p:attrNameLst>
                                      </p:cBhvr>
                                      <p:to>
                                        <p:strVal val="visible"/>
                                      </p:to>
                                    </p:set>
                                    <p:animEffect transition="in" filter="dissolve">
                                      <p:cBhvr>
                                        <p:cTn id="112" dur="500"/>
                                        <p:tgtEl>
                                          <p:spTgt spid="92208"/>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92213"/>
                                        </p:tgtEl>
                                        <p:attrNameLst>
                                          <p:attrName>style.visibility</p:attrName>
                                        </p:attrNameLst>
                                      </p:cBhvr>
                                      <p:to>
                                        <p:strVal val="visible"/>
                                      </p:to>
                                    </p:set>
                                    <p:animEffect transition="in" filter="dissolve">
                                      <p:cBhvr>
                                        <p:cTn id="117" dur="500"/>
                                        <p:tgtEl>
                                          <p:spTgt spid="92213"/>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92211"/>
                                        </p:tgtEl>
                                        <p:attrNameLst>
                                          <p:attrName>style.visibility</p:attrName>
                                        </p:attrNameLst>
                                      </p:cBhvr>
                                      <p:to>
                                        <p:strVal val="visible"/>
                                      </p:to>
                                    </p:set>
                                    <p:animEffect transition="in" filter="dissolve">
                                      <p:cBhvr>
                                        <p:cTn id="120" dur="500"/>
                                        <p:tgtEl>
                                          <p:spTgt spid="92211"/>
                                        </p:tgtEl>
                                      </p:cBhvr>
                                    </p:animEffect>
                                  </p:childTnLst>
                                </p:cTn>
                              </p:par>
                              <p:par>
                                <p:cTn id="121" presetID="1" presetClass="exit" presetSubtype="0" fill="hold" grpId="1" nodeType="withEffect">
                                  <p:stCondLst>
                                    <p:cond delay="0"/>
                                  </p:stCondLst>
                                  <p:childTnLst>
                                    <p:set>
                                      <p:cBhvr>
                                        <p:cTn id="122" dur="1" fill="hold">
                                          <p:stCondLst>
                                            <p:cond delay="0"/>
                                          </p:stCondLst>
                                        </p:cTn>
                                        <p:tgtEl>
                                          <p:spTgt spid="92210"/>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9220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92215"/>
                                        </p:tgtEl>
                                        <p:attrNameLst>
                                          <p:attrName>style.visibility</p:attrName>
                                        </p:attrNameLst>
                                      </p:cBhvr>
                                      <p:to>
                                        <p:strVal val="visible"/>
                                      </p:to>
                                    </p:set>
                                    <p:animEffect transition="in" filter="dissolve">
                                      <p:cBhvr>
                                        <p:cTn id="129" dur="500"/>
                                        <p:tgtEl>
                                          <p:spTgt spid="92215"/>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92214"/>
                                        </p:tgtEl>
                                        <p:attrNameLst>
                                          <p:attrName>style.visibility</p:attrName>
                                        </p:attrNameLst>
                                      </p:cBhvr>
                                      <p:to>
                                        <p:strVal val="visible"/>
                                      </p:to>
                                    </p:set>
                                    <p:animEffect transition="in" filter="dissolve">
                                      <p:cBhvr>
                                        <p:cTn id="132" dur="500"/>
                                        <p:tgtEl>
                                          <p:spTgt spid="92214"/>
                                        </p:tgtEl>
                                      </p:cBhvr>
                                    </p:animEffect>
                                  </p:childTnLst>
                                </p:cTn>
                              </p:par>
                              <p:par>
                                <p:cTn id="133" presetID="1" presetClass="exit" presetSubtype="0" fill="hold" grpId="1" nodeType="withEffect">
                                  <p:stCondLst>
                                    <p:cond delay="0"/>
                                  </p:stCondLst>
                                  <p:childTnLst>
                                    <p:set>
                                      <p:cBhvr>
                                        <p:cTn id="134" dur="1" fill="hold">
                                          <p:stCondLst>
                                            <p:cond delay="0"/>
                                          </p:stCondLst>
                                        </p:cTn>
                                        <p:tgtEl>
                                          <p:spTgt spid="92213"/>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92211"/>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92216"/>
                                        </p:tgtEl>
                                        <p:attrNameLst>
                                          <p:attrName>style.visibility</p:attrName>
                                        </p:attrNameLst>
                                      </p:cBhvr>
                                      <p:to>
                                        <p:strVal val="visible"/>
                                      </p:to>
                                    </p:set>
                                    <p:animEffect transition="in" filter="dissolve">
                                      <p:cBhvr>
                                        <p:cTn id="141" dur="500"/>
                                        <p:tgtEl>
                                          <p:spTgt spid="92216"/>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2217"/>
                                        </p:tgtEl>
                                        <p:attrNameLst>
                                          <p:attrName>style.visibility</p:attrName>
                                        </p:attrNameLst>
                                      </p:cBhvr>
                                      <p:to>
                                        <p:strVal val="visible"/>
                                      </p:to>
                                    </p:set>
                                    <p:animEffect transition="in" filter="dissolve">
                                      <p:cBhvr>
                                        <p:cTn id="144" dur="500"/>
                                        <p:tgtEl>
                                          <p:spTgt spid="92217"/>
                                        </p:tgtEl>
                                      </p:cBhvr>
                                    </p:animEffect>
                                  </p:childTnLst>
                                </p:cTn>
                              </p:par>
                              <p:par>
                                <p:cTn id="145" presetID="1" presetClass="exit" presetSubtype="0" fill="hold" grpId="1" nodeType="withEffect">
                                  <p:stCondLst>
                                    <p:cond delay="0"/>
                                  </p:stCondLst>
                                  <p:childTnLst>
                                    <p:set>
                                      <p:cBhvr>
                                        <p:cTn id="146" dur="1" fill="hold">
                                          <p:stCondLst>
                                            <p:cond delay="0"/>
                                          </p:stCondLst>
                                        </p:cTn>
                                        <p:tgtEl>
                                          <p:spTgt spid="9221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92214"/>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92219"/>
                                        </p:tgtEl>
                                        <p:attrNameLst>
                                          <p:attrName>style.visibility</p:attrName>
                                        </p:attrNameLst>
                                      </p:cBhvr>
                                      <p:to>
                                        <p:strVal val="visible"/>
                                      </p:to>
                                    </p:set>
                                    <p:animEffect transition="in" filter="dissolve">
                                      <p:cBhvr>
                                        <p:cTn id="153" dur="500"/>
                                        <p:tgtEl>
                                          <p:spTgt spid="9221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2218"/>
                                        </p:tgtEl>
                                        <p:attrNameLst>
                                          <p:attrName>style.visibility</p:attrName>
                                        </p:attrNameLst>
                                      </p:cBhvr>
                                      <p:to>
                                        <p:strVal val="visible"/>
                                      </p:to>
                                    </p:set>
                                    <p:animEffect transition="in" filter="dissolve">
                                      <p:cBhvr>
                                        <p:cTn id="156" dur="500"/>
                                        <p:tgtEl>
                                          <p:spTgt spid="92218"/>
                                        </p:tgtEl>
                                      </p:cBhvr>
                                    </p:animEffect>
                                  </p:childTnLst>
                                </p:cTn>
                              </p:par>
                              <p:par>
                                <p:cTn id="157" presetID="1" presetClass="exit" presetSubtype="0" fill="hold" grpId="1" nodeType="withEffect">
                                  <p:stCondLst>
                                    <p:cond delay="0"/>
                                  </p:stCondLst>
                                  <p:childTnLst>
                                    <p:set>
                                      <p:cBhvr>
                                        <p:cTn id="158" dur="1" fill="hold">
                                          <p:stCondLst>
                                            <p:cond delay="0"/>
                                          </p:stCondLst>
                                        </p:cTn>
                                        <p:tgtEl>
                                          <p:spTgt spid="9221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92216"/>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92218"/>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92219"/>
                                        </p:tgtEl>
                                        <p:attrNameLst>
                                          <p:attrName>style.visibility</p:attrName>
                                        </p:attrNameLst>
                                      </p:cBhvr>
                                      <p:to>
                                        <p:strVal val="hidden"/>
                                      </p:to>
                                    </p:set>
                                  </p:childTnLst>
                                </p:cTn>
                              </p:par>
                              <p:par>
                                <p:cTn id="167" presetID="9" presetClass="entr" presetSubtype="0" fill="hold" grpId="0" nodeType="withEffect">
                                  <p:stCondLst>
                                    <p:cond delay="0"/>
                                  </p:stCondLst>
                                  <p:childTnLst>
                                    <p:set>
                                      <p:cBhvr>
                                        <p:cTn id="168" dur="1" fill="hold">
                                          <p:stCondLst>
                                            <p:cond delay="0"/>
                                          </p:stCondLst>
                                        </p:cTn>
                                        <p:tgtEl>
                                          <p:spTgt spid="92221"/>
                                        </p:tgtEl>
                                        <p:attrNameLst>
                                          <p:attrName>style.visibility</p:attrName>
                                        </p:attrNameLst>
                                      </p:cBhvr>
                                      <p:to>
                                        <p:strVal val="visible"/>
                                      </p:to>
                                    </p:set>
                                    <p:animEffect transition="in" filter="dissolve">
                                      <p:cBhvr>
                                        <p:cTn id="169" dur="500"/>
                                        <p:tgtEl>
                                          <p:spTgt spid="92221"/>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92220"/>
                                        </p:tgtEl>
                                        <p:attrNameLst>
                                          <p:attrName>style.visibility</p:attrName>
                                        </p:attrNameLst>
                                      </p:cBhvr>
                                      <p:to>
                                        <p:strVal val="visible"/>
                                      </p:to>
                                    </p:set>
                                    <p:animEffect transition="in" filter="dissolve">
                                      <p:cBhvr>
                                        <p:cTn id="172" dur="500"/>
                                        <p:tgtEl>
                                          <p:spTgt spid="92220"/>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92206"/>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92207"/>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92197"/>
                                        </p:tgtEl>
                                        <p:attrNameLst>
                                          <p:attrName>style.visibility</p:attrName>
                                        </p:attrNameLst>
                                      </p:cBhvr>
                                      <p:to>
                                        <p:strVal val="hidden"/>
                                      </p:to>
                                    </p:set>
                                  </p:childTnLst>
                                </p:cTn>
                              </p:par>
                              <p:par>
                                <p:cTn id="181" presetID="1" presetClass="exit" presetSubtype="0" fill="hold" grpId="1" nodeType="withEffect">
                                  <p:stCondLst>
                                    <p:cond delay="0"/>
                                  </p:stCondLst>
                                  <p:iterate type="lt">
                                    <p:tmAbs val="0"/>
                                  </p:iterate>
                                  <p:childTnLst>
                                    <p:set>
                                      <p:cBhvr>
                                        <p:cTn id="182" dur="1" fill="hold">
                                          <p:stCondLst>
                                            <p:cond delay="0"/>
                                          </p:stCondLst>
                                        </p:cTn>
                                        <p:tgtEl>
                                          <p:spTgt spid="92201"/>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92200"/>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92202"/>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92199"/>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92203"/>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92205"/>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92192"/>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92204"/>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92220"/>
                                        </p:tgtEl>
                                        <p:attrNameLst>
                                          <p:attrName>style.visibility</p:attrName>
                                        </p:attrNameLst>
                                      </p:cBhvr>
                                      <p:to>
                                        <p:strVal val="hidden"/>
                                      </p:to>
                                    </p:set>
                                  </p:childTnLst>
                                </p:cTn>
                              </p:par>
                              <p:par>
                                <p:cTn id="199" presetID="1" presetClass="exit" presetSubtype="0" fill="hold" grpId="2" nodeType="withEffect">
                                  <p:stCondLst>
                                    <p:cond delay="0"/>
                                  </p:stCondLst>
                                  <p:childTnLst>
                                    <p:set>
                                      <p:cBhvr>
                                        <p:cTn id="200" dur="1" fill="hold">
                                          <p:stCondLst>
                                            <p:cond delay="0"/>
                                          </p:stCondLst>
                                        </p:cTn>
                                        <p:tgtEl>
                                          <p:spTgt spid="92219"/>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92221"/>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92191"/>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92196"/>
                                        </p:tgtEl>
                                        <p:attrNameLst>
                                          <p:attrName>style.visibility</p:attrName>
                                        </p:attrNameLst>
                                      </p:cBhvr>
                                      <p:to>
                                        <p:strVal val="hidden"/>
                                      </p:to>
                                    </p:set>
                                  </p:childTnLst>
                                </p:cTn>
                              </p:par>
                              <p:par>
                                <p:cTn id="207" presetID="36" presetClass="emph" presetSubtype="0" fill="hold" grpId="0" nodeType="withEffect">
                                  <p:stCondLst>
                                    <p:cond delay="0"/>
                                  </p:stCondLst>
                                  <p:iterate type="lt">
                                    <p:tmPct val="10000"/>
                                  </p:iterate>
                                  <p:childTnLst>
                                    <p:animScale>
                                      <p:cBhvr>
                                        <p:cTn id="208" dur="250" autoRev="1" fill="hold">
                                          <p:stCondLst>
                                            <p:cond delay="0"/>
                                          </p:stCondLst>
                                        </p:cTn>
                                        <p:tgtEl>
                                          <p:spTgt spid="92182"/>
                                        </p:tgtEl>
                                      </p:cBhvr>
                                      <p:to x="80000" y="100000"/>
                                    </p:animScale>
                                    <p:anim by="(#ppt_w*0.10)" calcmode="lin" valueType="num">
                                      <p:cBhvr>
                                        <p:cTn id="209" dur="250" autoRev="1" fill="hold">
                                          <p:stCondLst>
                                            <p:cond delay="0"/>
                                          </p:stCondLst>
                                        </p:cTn>
                                        <p:tgtEl>
                                          <p:spTgt spid="92182"/>
                                        </p:tgtEl>
                                        <p:attrNameLst>
                                          <p:attrName>ppt_x</p:attrName>
                                        </p:attrNameLst>
                                      </p:cBhvr>
                                    </p:anim>
                                    <p:anim by="(-#ppt_w*0.10)" calcmode="lin" valueType="num">
                                      <p:cBhvr>
                                        <p:cTn id="210" dur="250" autoRev="1" fill="hold">
                                          <p:stCondLst>
                                            <p:cond delay="0"/>
                                          </p:stCondLst>
                                        </p:cTn>
                                        <p:tgtEl>
                                          <p:spTgt spid="92182"/>
                                        </p:tgtEl>
                                        <p:attrNameLst>
                                          <p:attrName>ppt_y</p:attrName>
                                        </p:attrNameLst>
                                      </p:cBhvr>
                                    </p:anim>
                                    <p:animRot by="-480000">
                                      <p:cBhvr>
                                        <p:cTn id="211" dur="250" autoRev="1" fill="hold">
                                          <p:stCondLst>
                                            <p:cond delay="0"/>
                                          </p:stCondLst>
                                        </p:cTn>
                                        <p:tgtEl>
                                          <p:spTgt spid="92182"/>
                                        </p:tgtEl>
                                        <p:attrNameLst>
                                          <p:attrName>r</p:attrName>
                                        </p:attrNameLst>
                                      </p:cBhvr>
                                    </p:animRot>
                                  </p:childTnLst>
                                </p:cTn>
                              </p:par>
                              <p:par>
                                <p:cTn id="212" presetID="1" presetClass="exit" presetSubtype="0" fill="hold" grpId="1" nodeType="withEffect">
                                  <p:stCondLst>
                                    <p:cond delay="0"/>
                                  </p:stCondLst>
                                  <p:childTnLst>
                                    <p:set>
                                      <p:cBhvr>
                                        <p:cTn id="213" dur="1" fill="hold">
                                          <p:stCondLst>
                                            <p:cond delay="0"/>
                                          </p:stCondLst>
                                        </p:cTn>
                                        <p:tgtEl>
                                          <p:spTgt spid="92224"/>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92227"/>
                                        </p:tgtEl>
                                        <p:attrNameLst>
                                          <p:attrName>style.visibility</p:attrName>
                                        </p:attrNameLst>
                                      </p:cBhvr>
                                      <p:to>
                                        <p:strVal val="hidden"/>
                                      </p:to>
                                    </p:set>
                                  </p:childTnLst>
                                </p:cTn>
                              </p:par>
                              <p:par>
                                <p:cTn id="216" presetID="9" presetClass="entr" presetSubtype="0" fill="hold" grpId="0" nodeType="withEffect">
                                  <p:stCondLst>
                                    <p:cond delay="0"/>
                                  </p:stCondLst>
                                  <p:childTnLst>
                                    <p:set>
                                      <p:cBhvr>
                                        <p:cTn id="217" dur="1" fill="hold">
                                          <p:stCondLst>
                                            <p:cond delay="0"/>
                                          </p:stCondLst>
                                        </p:cTn>
                                        <p:tgtEl>
                                          <p:spTgt spid="92222"/>
                                        </p:tgtEl>
                                        <p:attrNameLst>
                                          <p:attrName>style.visibility</p:attrName>
                                        </p:attrNameLst>
                                      </p:cBhvr>
                                      <p:to>
                                        <p:strVal val="visible"/>
                                      </p:to>
                                    </p:set>
                                    <p:animEffect transition="in" filter="dissolve">
                                      <p:cBhvr>
                                        <p:cTn id="218" dur="500"/>
                                        <p:tgtEl>
                                          <p:spTgt spid="92222"/>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92228"/>
                                        </p:tgtEl>
                                        <p:attrNameLst>
                                          <p:attrName>style.visibility</p:attrName>
                                        </p:attrNameLst>
                                      </p:cBhvr>
                                      <p:to>
                                        <p:strVal val="visible"/>
                                      </p:to>
                                    </p:set>
                                    <p:animEffect transition="in" filter="dissolve">
                                      <p:cBhvr>
                                        <p:cTn id="221" dur="500"/>
                                        <p:tgtEl>
                                          <p:spTgt spid="9222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92225"/>
                                        </p:tgtEl>
                                        <p:attrNameLst>
                                          <p:attrName>style.visibility</p:attrName>
                                        </p:attrNameLst>
                                      </p:cBhvr>
                                      <p:to>
                                        <p:strVal val="visible"/>
                                      </p:to>
                                    </p:set>
                                    <p:animEffect transition="in" filter="dissolve">
                                      <p:cBhvr>
                                        <p:cTn id="224" dur="500"/>
                                        <p:tgtEl>
                                          <p:spTgt spid="92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3" grpId="0"/>
      <p:bldP spid="92173" grpId="1"/>
      <p:bldP spid="92178" grpId="0"/>
      <p:bldP spid="92180" grpId="0"/>
      <p:bldP spid="92181" grpId="0"/>
      <p:bldP spid="92182" grpId="0"/>
      <p:bldP spid="92184" grpId="0"/>
      <p:bldP spid="92184" grpId="1"/>
      <p:bldP spid="92184" grpId="2"/>
      <p:bldP spid="92185" grpId="0"/>
      <p:bldP spid="92185" grpId="1"/>
      <p:bldP spid="92186" grpId="0"/>
      <p:bldP spid="92186" grpId="1"/>
      <p:bldP spid="92187" grpId="0"/>
      <p:bldP spid="92187" grpId="1"/>
      <p:bldP spid="92191" grpId="0" animBg="1"/>
      <p:bldP spid="92191" grpId="1" animBg="1"/>
      <p:bldP spid="92192" grpId="0" animBg="1"/>
      <p:bldP spid="92192" grpId="1" animBg="1"/>
      <p:bldP spid="92196" grpId="0" animBg="1"/>
      <p:bldP spid="92196" grpId="1" animBg="1"/>
      <p:bldP spid="92197" grpId="0" animBg="1"/>
      <p:bldP spid="92197" grpId="1" animBg="1"/>
      <p:bldP spid="92199" grpId="0" animBg="1"/>
      <p:bldP spid="92199" grpId="1" animBg="1"/>
      <p:bldP spid="92200" grpId="0" animBg="1"/>
      <p:bldP spid="92200" grpId="1" animBg="1"/>
      <p:bldP spid="92201" grpId="0"/>
      <p:bldP spid="92201" grpId="1"/>
      <p:bldP spid="92202" grpId="0"/>
      <p:bldP spid="92202" grpId="1"/>
      <p:bldP spid="92203" grpId="0"/>
      <p:bldP spid="92203" grpId="1"/>
      <p:bldP spid="92204" grpId="0"/>
      <p:bldP spid="92204" grpId="1"/>
      <p:bldP spid="92205" grpId="0"/>
      <p:bldP spid="92205" grpId="1"/>
      <p:bldP spid="92206" grpId="0" animBg="1"/>
      <p:bldP spid="92206" grpId="1" animBg="1"/>
      <p:bldP spid="92207" grpId="0" animBg="1"/>
      <p:bldP spid="92207" grpId="1" animBg="1"/>
      <p:bldP spid="92208" grpId="0"/>
      <p:bldP spid="92208" grpId="1"/>
      <p:bldP spid="92210" grpId="0" animBg="1"/>
      <p:bldP spid="92210" grpId="1" animBg="1"/>
      <p:bldP spid="92211" grpId="0" animBg="1"/>
      <p:bldP spid="92211" grpId="1" animBg="1"/>
      <p:bldP spid="92213" grpId="0"/>
      <p:bldP spid="92213" grpId="1"/>
      <p:bldP spid="92214" grpId="0" animBg="1"/>
      <p:bldP spid="92214" grpId="1" animBg="1"/>
      <p:bldP spid="92215" grpId="0"/>
      <p:bldP spid="92215" grpId="1"/>
      <p:bldP spid="92216" grpId="0" animBg="1"/>
      <p:bldP spid="92216" grpId="1" animBg="1"/>
      <p:bldP spid="92217" grpId="0"/>
      <p:bldP spid="92217" grpId="1"/>
      <p:bldP spid="92218" grpId="0" animBg="1"/>
      <p:bldP spid="92218" grpId="1" animBg="1"/>
      <p:bldP spid="92219" grpId="0"/>
      <p:bldP spid="92219" grpId="1"/>
      <p:bldP spid="92219" grpId="2"/>
      <p:bldP spid="92220" grpId="0" animBg="1"/>
      <p:bldP spid="92220" grpId="1" animBg="1"/>
      <p:bldP spid="92221" grpId="0"/>
      <p:bldP spid="92221" grpId="1"/>
      <p:bldP spid="92222" grpId="0"/>
      <p:bldP spid="92223" grpId="0" animBg="1"/>
      <p:bldP spid="92223" grpId="1" animBg="1"/>
      <p:bldP spid="92224" grpId="0" animBg="1"/>
      <p:bldP spid="92224" grpId="1" animBg="1"/>
      <p:bldP spid="92225" grpId="0" animBg="1"/>
      <p:bldP spid="92226" grpId="0"/>
      <p:bldP spid="92226" grpId="1"/>
      <p:bldP spid="92227" grpId="0"/>
      <p:bldP spid="92227" grpId="1"/>
      <p:bldP spid="922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s-ES" sz="3600"/>
              <a:t>Protocolos Bluetooth-Banda Base (IV)</a:t>
            </a:r>
          </a:p>
        </p:txBody>
      </p:sp>
      <p:pic>
        <p:nvPicPr>
          <p:cNvPr id="93193" name="Picture 9" descr="IN00931_"/>
          <p:cNvPicPr>
            <a:picLocks noGrp="1" noChangeAspect="1" noChangeArrowheads="1"/>
          </p:cNvPicPr>
          <p:nvPr>
            <p:ph sz="half" idx="1"/>
          </p:nvPr>
        </p:nvPicPr>
        <p:blipFill>
          <a:blip r:embed="rId2" cstate="print"/>
          <a:srcRect/>
          <a:stretch>
            <a:fillRect/>
          </a:stretch>
        </p:blipFill>
        <p:spPr>
          <a:xfrm>
            <a:off x="2484438" y="5157788"/>
            <a:ext cx="777875" cy="471487"/>
          </a:xfrm>
          <a:noFill/>
          <a:ln/>
        </p:spPr>
      </p:pic>
      <p:pic>
        <p:nvPicPr>
          <p:cNvPr id="93197" name="Picture 13" descr="IN00931_"/>
          <p:cNvPicPr>
            <a:picLocks noGrp="1" noChangeAspect="1" noChangeArrowheads="1"/>
          </p:cNvPicPr>
          <p:nvPr>
            <p:ph sz="quarter" idx="2"/>
          </p:nvPr>
        </p:nvPicPr>
        <p:blipFill>
          <a:blip r:embed="rId2" cstate="print"/>
          <a:srcRect/>
          <a:stretch>
            <a:fillRect/>
          </a:stretch>
        </p:blipFill>
        <p:spPr>
          <a:xfrm>
            <a:off x="3851275" y="5589588"/>
            <a:ext cx="777875" cy="471487"/>
          </a:xfrm>
          <a:noFill/>
          <a:ln/>
        </p:spPr>
      </p:pic>
      <p:sp>
        <p:nvSpPr>
          <p:cNvPr id="93188" name="Text Box 4"/>
          <p:cNvSpPr txBox="1">
            <a:spLocks noChangeArrowheads="1"/>
          </p:cNvSpPr>
          <p:nvPr/>
        </p:nvSpPr>
        <p:spPr bwMode="auto">
          <a:xfrm>
            <a:off x="684213" y="1412875"/>
            <a:ext cx="7272337" cy="366713"/>
          </a:xfrm>
          <a:prstGeom prst="rect">
            <a:avLst/>
          </a:prstGeom>
          <a:noFill/>
          <a:ln w="9525" algn="ctr">
            <a:noFill/>
            <a:miter lim="800000"/>
            <a:headEnd/>
            <a:tailEnd/>
          </a:ln>
          <a:effectLst/>
        </p:spPr>
        <p:txBody>
          <a:bodyPr>
            <a:spAutoFit/>
          </a:bodyPr>
          <a:lstStyle/>
          <a:p>
            <a:pPr algn="l">
              <a:spcBef>
                <a:spcPct val="50000"/>
              </a:spcBef>
              <a:buFontTx/>
              <a:buChar char="•"/>
            </a:pPr>
            <a:r>
              <a:rPr lang="es-ES" b="1">
                <a:effectLst>
                  <a:outerShdw blurRad="38100" dist="38100" dir="2700000" algn="tl">
                    <a:srgbClr val="000000"/>
                  </a:outerShdw>
                </a:effectLst>
              </a:rPr>
              <a:t>Establecimiento de conexiones en Bluetooth</a:t>
            </a:r>
          </a:p>
        </p:txBody>
      </p:sp>
      <p:sp>
        <p:nvSpPr>
          <p:cNvPr id="93189" name="Text Box 5"/>
          <p:cNvSpPr txBox="1">
            <a:spLocks noChangeArrowheads="1"/>
          </p:cNvSpPr>
          <p:nvPr/>
        </p:nvSpPr>
        <p:spPr bwMode="auto">
          <a:xfrm>
            <a:off x="900113" y="1989138"/>
            <a:ext cx="2808287" cy="336550"/>
          </a:xfrm>
          <a:prstGeom prst="rect">
            <a:avLst/>
          </a:prstGeom>
          <a:noFill/>
          <a:ln w="9525" algn="ctr">
            <a:noFill/>
            <a:miter lim="800000"/>
            <a:headEnd/>
            <a:tailEnd/>
          </a:ln>
          <a:effectLst/>
        </p:spPr>
        <p:txBody>
          <a:bodyPr>
            <a:spAutoFit/>
          </a:bodyPr>
          <a:lstStyle/>
          <a:p>
            <a:pPr algn="l">
              <a:spcBef>
                <a:spcPct val="50000"/>
              </a:spcBef>
            </a:pPr>
            <a:r>
              <a:rPr lang="es-ES" sz="1600" u="sng"/>
              <a:t>Pregunta (inquiry)</a:t>
            </a:r>
          </a:p>
        </p:txBody>
      </p:sp>
      <p:sp>
        <p:nvSpPr>
          <p:cNvPr id="93190" name="Text Box 6"/>
          <p:cNvSpPr txBox="1">
            <a:spLocks noChangeArrowheads="1"/>
          </p:cNvSpPr>
          <p:nvPr/>
        </p:nvSpPr>
        <p:spPr bwMode="auto">
          <a:xfrm>
            <a:off x="971550" y="2492375"/>
            <a:ext cx="7272338" cy="1739900"/>
          </a:xfrm>
          <a:prstGeom prst="rect">
            <a:avLst/>
          </a:prstGeom>
          <a:noFill/>
          <a:ln w="9525" algn="ctr">
            <a:noFill/>
            <a:miter lim="800000"/>
            <a:headEnd/>
            <a:tailEnd/>
          </a:ln>
          <a:effectLst/>
        </p:spPr>
        <p:txBody>
          <a:bodyPr>
            <a:spAutoFit/>
          </a:bodyPr>
          <a:lstStyle/>
          <a:p>
            <a:pPr algn="l">
              <a:spcBef>
                <a:spcPct val="50000"/>
              </a:spcBef>
            </a:pPr>
            <a:r>
              <a:rPr lang="es-ES"/>
              <a:t>El procedimiento de “inquiry” permite a un dispositivo descubrir qué dispositivos están en su zona de cobertura, determinando sus direcciones y el reloj de todos aquellos   que respondan al mensaje de búsqueda. Entonces, si el dispositivo emisor lo desea, establecerá una conexión con alguno de los dispositivos descubiertos.</a:t>
            </a:r>
          </a:p>
        </p:txBody>
      </p:sp>
      <p:pic>
        <p:nvPicPr>
          <p:cNvPr id="93191" name="Picture 7" descr="j0205582"/>
          <p:cNvPicPr>
            <a:picLocks noChangeAspect="1" noChangeArrowheads="1"/>
          </p:cNvPicPr>
          <p:nvPr/>
        </p:nvPicPr>
        <p:blipFill>
          <a:blip r:embed="rId3" cstate="print"/>
          <a:srcRect/>
          <a:stretch>
            <a:fillRect/>
          </a:stretch>
        </p:blipFill>
        <p:spPr bwMode="auto">
          <a:xfrm>
            <a:off x="539750" y="4652963"/>
            <a:ext cx="1776413" cy="1630362"/>
          </a:xfrm>
          <a:prstGeom prst="rect">
            <a:avLst/>
          </a:prstGeom>
          <a:noFill/>
        </p:spPr>
      </p:pic>
      <p:sp>
        <p:nvSpPr>
          <p:cNvPr id="93195" name="AutoShape 11"/>
          <p:cNvSpPr>
            <a:spLocks noChangeArrowheads="1"/>
          </p:cNvSpPr>
          <p:nvPr/>
        </p:nvSpPr>
        <p:spPr bwMode="auto">
          <a:xfrm>
            <a:off x="3419475" y="5229225"/>
            <a:ext cx="576263" cy="215900"/>
          </a:xfrm>
          <a:prstGeom prst="leftArrow">
            <a:avLst>
              <a:gd name="adj1" fmla="val 50000"/>
              <a:gd name="adj2" fmla="val 66728"/>
            </a:avLst>
          </a:prstGeom>
          <a:solidFill>
            <a:schemeClr val="accent1"/>
          </a:solidFill>
          <a:ln w="9525" algn="ctr">
            <a:solidFill>
              <a:schemeClr val="tx1"/>
            </a:solidFill>
            <a:miter lim="800000"/>
            <a:headEnd/>
            <a:tailEnd/>
          </a:ln>
          <a:effectLst/>
        </p:spPr>
        <p:txBody>
          <a:bodyPr wrap="none" anchor="ctr"/>
          <a:lstStyle/>
          <a:p>
            <a:endParaRPr lang="es-CO"/>
          </a:p>
        </p:txBody>
      </p:sp>
      <p:sp>
        <p:nvSpPr>
          <p:cNvPr id="93196" name="Text Box 12"/>
          <p:cNvSpPr txBox="1">
            <a:spLocks noChangeArrowheads="1"/>
          </p:cNvSpPr>
          <p:nvPr/>
        </p:nvSpPr>
        <p:spPr bwMode="auto">
          <a:xfrm>
            <a:off x="4211638" y="4365625"/>
            <a:ext cx="3384550" cy="2014538"/>
          </a:xfrm>
          <a:prstGeom prst="rect">
            <a:avLst/>
          </a:prstGeom>
          <a:noFill/>
          <a:ln w="9525" algn="ctr">
            <a:noFill/>
            <a:miter lim="800000"/>
            <a:headEnd/>
            <a:tailEnd/>
          </a:ln>
          <a:effectLst/>
        </p:spPr>
        <p:txBody>
          <a:bodyPr>
            <a:spAutoFit/>
          </a:bodyPr>
          <a:lstStyle/>
          <a:p>
            <a:pPr algn="l">
              <a:spcBef>
                <a:spcPct val="50000"/>
              </a:spcBef>
            </a:pPr>
            <a:r>
              <a:rPr lang="es-ES"/>
              <a:t>El mensaje de búsqueda no contiene ningún tipo de información sobre la fuente emisora del mensaje, no obstante, puede indicar qué clase de dispositivos deberían responder. </a:t>
            </a:r>
          </a:p>
        </p:txBody>
      </p:sp>
      <p:pic>
        <p:nvPicPr>
          <p:cNvPr id="93202" name="Picture 18" descr="mxgxumiw[1]"/>
          <p:cNvPicPr>
            <a:picLocks noGrp="1" noChangeAspect="1" noChangeArrowheads="1"/>
          </p:cNvPicPr>
          <p:nvPr>
            <p:ph sz="quarter" idx="3"/>
          </p:nvPr>
        </p:nvPicPr>
        <p:blipFill>
          <a:blip r:embed="rId4" cstate="print"/>
          <a:srcRect/>
          <a:stretch>
            <a:fillRect/>
          </a:stretch>
        </p:blipFill>
        <p:spPr>
          <a:xfrm>
            <a:off x="4787900" y="4221163"/>
            <a:ext cx="568325" cy="2189162"/>
          </a:xfrm>
          <a:noFill/>
          <a:ln/>
        </p:spPr>
      </p:pic>
      <p:sp>
        <p:nvSpPr>
          <p:cNvPr id="93204" name="Cloud"/>
          <p:cNvSpPr>
            <a:spLocks noChangeAspect="1" noEditPoints="1" noChangeArrowheads="1"/>
          </p:cNvSpPr>
          <p:nvPr/>
        </p:nvSpPr>
        <p:spPr bwMode="auto">
          <a:xfrm>
            <a:off x="3995738" y="4724400"/>
            <a:ext cx="1974850" cy="13239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CO"/>
          </a:p>
        </p:txBody>
      </p:sp>
      <p:sp>
        <p:nvSpPr>
          <p:cNvPr id="93206" name="Text Box 22"/>
          <p:cNvSpPr txBox="1">
            <a:spLocks noChangeArrowheads="1"/>
          </p:cNvSpPr>
          <p:nvPr/>
        </p:nvSpPr>
        <p:spPr bwMode="auto">
          <a:xfrm>
            <a:off x="6300788" y="4292600"/>
            <a:ext cx="2663825" cy="2014538"/>
          </a:xfrm>
          <a:prstGeom prst="rect">
            <a:avLst/>
          </a:prstGeom>
          <a:noFill/>
          <a:ln w="9525" algn="ctr">
            <a:noFill/>
            <a:miter lim="800000"/>
            <a:headEnd/>
            <a:tailEnd/>
          </a:ln>
          <a:effectLst/>
        </p:spPr>
        <p:txBody>
          <a:bodyPr>
            <a:spAutoFit/>
          </a:bodyPr>
          <a:lstStyle/>
          <a:p>
            <a:pPr algn="l">
              <a:spcBef>
                <a:spcPct val="50000"/>
              </a:spcBef>
            </a:pPr>
            <a:r>
              <a:rPr lang="es-ES"/>
              <a:t>Un dispositivo que quiera conectar con otro transmitirá de forma continua mensajes en diferentes secuencias de salto</a:t>
            </a:r>
          </a:p>
        </p:txBody>
      </p:sp>
      <p:sp>
        <p:nvSpPr>
          <p:cNvPr id="93207" name="Text Box 23"/>
          <p:cNvSpPr txBox="1">
            <a:spLocks noChangeArrowheads="1"/>
          </p:cNvSpPr>
          <p:nvPr/>
        </p:nvSpPr>
        <p:spPr bwMode="auto">
          <a:xfrm>
            <a:off x="6516688" y="4365625"/>
            <a:ext cx="2447925" cy="2014538"/>
          </a:xfrm>
          <a:prstGeom prst="rect">
            <a:avLst/>
          </a:prstGeom>
          <a:noFill/>
          <a:ln w="9525" algn="ctr">
            <a:noFill/>
            <a:miter lim="800000"/>
            <a:headEnd/>
            <a:tailEnd/>
          </a:ln>
          <a:effectLst/>
        </p:spPr>
        <p:txBody>
          <a:bodyPr>
            <a:spAutoFit/>
          </a:bodyPr>
          <a:lstStyle/>
          <a:p>
            <a:pPr algn="l">
              <a:spcBef>
                <a:spcPct val="50000"/>
              </a:spcBef>
            </a:pPr>
            <a:r>
              <a:rPr lang="es-ES"/>
              <a:t>Cuando el dispositivo atienda a la pregunta transmitirá un mensaje de respuesta con su parámetros</a:t>
            </a:r>
          </a:p>
        </p:txBody>
      </p:sp>
      <p:sp>
        <p:nvSpPr>
          <p:cNvPr id="93212" name="Text Box 28"/>
          <p:cNvSpPr txBox="1">
            <a:spLocks noChangeArrowheads="1"/>
          </p:cNvSpPr>
          <p:nvPr/>
        </p:nvSpPr>
        <p:spPr bwMode="auto">
          <a:xfrm>
            <a:off x="468313" y="6237288"/>
            <a:ext cx="2016125"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Inquiry mode</a:t>
            </a:r>
          </a:p>
        </p:txBody>
      </p:sp>
      <p:sp>
        <p:nvSpPr>
          <p:cNvPr id="93213" name="Text Box 29"/>
          <p:cNvSpPr txBox="1">
            <a:spLocks noChangeArrowheads="1"/>
          </p:cNvSpPr>
          <p:nvPr/>
        </p:nvSpPr>
        <p:spPr bwMode="auto">
          <a:xfrm>
            <a:off x="3924300" y="6381750"/>
            <a:ext cx="2305050"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Inquiry response</a:t>
            </a:r>
          </a:p>
        </p:txBody>
      </p:sp>
      <p:sp>
        <p:nvSpPr>
          <p:cNvPr id="93214" name="Text Box 30"/>
          <p:cNvSpPr txBox="1">
            <a:spLocks noChangeArrowheads="1"/>
          </p:cNvSpPr>
          <p:nvPr/>
        </p:nvSpPr>
        <p:spPr bwMode="auto">
          <a:xfrm>
            <a:off x="684213" y="1989138"/>
            <a:ext cx="2520950" cy="336550"/>
          </a:xfrm>
          <a:prstGeom prst="rect">
            <a:avLst/>
          </a:prstGeom>
          <a:noFill/>
          <a:ln w="9525" algn="ctr">
            <a:noFill/>
            <a:miter lim="800000"/>
            <a:headEnd/>
            <a:tailEnd/>
          </a:ln>
          <a:effectLst/>
        </p:spPr>
        <p:txBody>
          <a:bodyPr>
            <a:spAutoFit/>
          </a:bodyPr>
          <a:lstStyle/>
          <a:p>
            <a:pPr>
              <a:spcBef>
                <a:spcPct val="50000"/>
              </a:spcBef>
            </a:pPr>
            <a:r>
              <a:rPr lang="es-ES" sz="1600" u="sng"/>
              <a:t>Búsqueda (Paging)</a:t>
            </a:r>
          </a:p>
        </p:txBody>
      </p:sp>
      <p:sp>
        <p:nvSpPr>
          <p:cNvPr id="93215" name="Text Box 31"/>
          <p:cNvSpPr txBox="1">
            <a:spLocks noChangeArrowheads="1"/>
          </p:cNvSpPr>
          <p:nvPr/>
        </p:nvSpPr>
        <p:spPr bwMode="auto">
          <a:xfrm>
            <a:off x="1042988" y="2492375"/>
            <a:ext cx="6697662" cy="1739900"/>
          </a:xfrm>
          <a:prstGeom prst="rect">
            <a:avLst/>
          </a:prstGeom>
          <a:noFill/>
          <a:ln w="9525" algn="ctr">
            <a:noFill/>
            <a:miter lim="800000"/>
            <a:headEnd/>
            <a:tailEnd/>
          </a:ln>
          <a:effectLst/>
        </p:spPr>
        <p:txBody>
          <a:bodyPr>
            <a:spAutoFit/>
          </a:bodyPr>
          <a:lstStyle/>
          <a:p>
            <a:pPr algn="l">
              <a:spcBef>
                <a:spcPct val="50000"/>
              </a:spcBef>
            </a:pPr>
            <a:r>
              <a:rPr lang="es-ES"/>
              <a:t>Entonces el maestro se encontrará en estado page, el cual transmite el código de acceso (DAC) del dispositivo esclavo. Esto el maestro lo hace de forma repetida en diferentes canales de salto ya que reloj de maestro y esclavo no están sincronizados. Y se queda a la espera de la respuesta del esclavo.</a:t>
            </a:r>
          </a:p>
        </p:txBody>
      </p:sp>
      <p:sp>
        <p:nvSpPr>
          <p:cNvPr id="93216" name="Text Box 32"/>
          <p:cNvSpPr txBox="1">
            <a:spLocks noChangeArrowheads="1"/>
          </p:cNvSpPr>
          <p:nvPr/>
        </p:nvSpPr>
        <p:spPr bwMode="auto">
          <a:xfrm>
            <a:off x="1042988" y="5300663"/>
            <a:ext cx="1441450" cy="366712"/>
          </a:xfrm>
          <a:prstGeom prst="rect">
            <a:avLst/>
          </a:prstGeom>
          <a:noFill/>
          <a:ln w="9525" algn="ctr">
            <a:noFill/>
            <a:miter lim="800000"/>
            <a:headEnd/>
            <a:tailEnd/>
          </a:ln>
          <a:effectLst/>
        </p:spPr>
        <p:txBody>
          <a:bodyPr>
            <a:spAutoFit/>
          </a:bodyPr>
          <a:lstStyle/>
          <a:p>
            <a:pPr>
              <a:spcBef>
                <a:spcPct val="50000"/>
              </a:spcBef>
            </a:pPr>
            <a:r>
              <a:rPr lang="es-ES"/>
              <a:t>46238447</a:t>
            </a:r>
          </a:p>
        </p:txBody>
      </p:sp>
      <p:sp>
        <p:nvSpPr>
          <p:cNvPr id="93217" name="Text Box 33"/>
          <p:cNvSpPr txBox="1">
            <a:spLocks noChangeArrowheads="1"/>
          </p:cNvSpPr>
          <p:nvPr/>
        </p:nvSpPr>
        <p:spPr bwMode="auto">
          <a:xfrm>
            <a:off x="755650" y="6237288"/>
            <a:ext cx="1511300" cy="304800"/>
          </a:xfrm>
          <a:prstGeom prst="rect">
            <a:avLst/>
          </a:prstGeom>
          <a:noFill/>
          <a:ln w="9525" algn="ctr">
            <a:noFill/>
            <a:miter lim="800000"/>
            <a:headEnd/>
            <a:tailEnd/>
          </a:ln>
          <a:effectLst/>
        </p:spPr>
        <p:txBody>
          <a:bodyPr>
            <a:spAutoFit/>
          </a:bodyPr>
          <a:lstStyle/>
          <a:p>
            <a:pPr>
              <a:spcBef>
                <a:spcPct val="50000"/>
              </a:spcBef>
            </a:pPr>
            <a:r>
              <a:rPr lang="es-ES" sz="1400" b="1">
                <a:effectLst>
                  <a:outerShdw blurRad="38100" dist="38100" dir="2700000" algn="tl">
                    <a:srgbClr val="000000"/>
                  </a:outerShdw>
                </a:effectLst>
              </a:rPr>
              <a:t>page</a:t>
            </a:r>
          </a:p>
        </p:txBody>
      </p:sp>
      <p:sp>
        <p:nvSpPr>
          <p:cNvPr id="93218" name="Text Box 34"/>
          <p:cNvSpPr txBox="1">
            <a:spLocks noChangeArrowheads="1"/>
          </p:cNvSpPr>
          <p:nvPr/>
        </p:nvSpPr>
        <p:spPr bwMode="auto">
          <a:xfrm>
            <a:off x="3924300" y="5445125"/>
            <a:ext cx="1441450" cy="366713"/>
          </a:xfrm>
          <a:prstGeom prst="rect">
            <a:avLst/>
          </a:prstGeom>
          <a:noFill/>
          <a:ln w="9525" algn="ctr">
            <a:noFill/>
            <a:miter lim="800000"/>
            <a:headEnd/>
            <a:tailEnd/>
          </a:ln>
          <a:effectLst/>
        </p:spPr>
        <p:txBody>
          <a:bodyPr>
            <a:spAutoFit/>
          </a:bodyPr>
          <a:lstStyle/>
          <a:p>
            <a:pPr>
              <a:spcBef>
                <a:spcPct val="50000"/>
              </a:spcBef>
            </a:pPr>
            <a:r>
              <a:rPr lang="es-ES"/>
              <a:t>46238447</a:t>
            </a:r>
          </a:p>
        </p:txBody>
      </p:sp>
      <p:sp>
        <p:nvSpPr>
          <p:cNvPr id="93219" name="Text Box 35"/>
          <p:cNvSpPr txBox="1">
            <a:spLocks noChangeArrowheads="1"/>
          </p:cNvSpPr>
          <p:nvPr/>
        </p:nvSpPr>
        <p:spPr bwMode="auto">
          <a:xfrm>
            <a:off x="1042988" y="2565400"/>
            <a:ext cx="6769100" cy="1739900"/>
          </a:xfrm>
          <a:prstGeom prst="rect">
            <a:avLst/>
          </a:prstGeom>
          <a:noFill/>
          <a:ln w="9525" algn="ctr">
            <a:noFill/>
            <a:miter lim="800000"/>
            <a:headEnd/>
            <a:tailEnd/>
          </a:ln>
          <a:effectLst/>
        </p:spPr>
        <p:txBody>
          <a:bodyPr>
            <a:spAutoFit/>
          </a:bodyPr>
          <a:lstStyle/>
          <a:p>
            <a:pPr algn="l">
              <a:spcBef>
                <a:spcPct val="50000"/>
              </a:spcBef>
            </a:pPr>
            <a:r>
              <a:rPr lang="es-ES"/>
              <a:t>Después de haber recibido su código de acceso, el esclavo transmite un mensaje con su código de acceso, y se queda activado en espera. Cuando el maestro ha recibido este paquete ACK, envía un paquete de control con información acerca de su reloj, dirección, clase de dispositivo, etc. </a:t>
            </a:r>
          </a:p>
        </p:txBody>
      </p:sp>
      <p:pic>
        <p:nvPicPr>
          <p:cNvPr id="93224" name="Picture 40" descr="BS00241_"/>
          <p:cNvPicPr>
            <a:picLocks noChangeAspect="1" noChangeArrowheads="1"/>
          </p:cNvPicPr>
          <p:nvPr/>
        </p:nvPicPr>
        <p:blipFill>
          <a:blip r:embed="rId5" cstate="print"/>
          <a:srcRect/>
          <a:stretch>
            <a:fillRect/>
          </a:stretch>
        </p:blipFill>
        <p:spPr bwMode="auto">
          <a:xfrm>
            <a:off x="1619250" y="5313363"/>
            <a:ext cx="792163" cy="654050"/>
          </a:xfrm>
          <a:prstGeom prst="rect">
            <a:avLst/>
          </a:prstGeom>
          <a:noFill/>
        </p:spPr>
      </p:pic>
      <p:sp>
        <p:nvSpPr>
          <p:cNvPr id="93228" name="Text Box 44"/>
          <p:cNvSpPr txBox="1">
            <a:spLocks noChangeArrowheads="1"/>
          </p:cNvSpPr>
          <p:nvPr/>
        </p:nvSpPr>
        <p:spPr bwMode="auto">
          <a:xfrm>
            <a:off x="1042988" y="2492375"/>
            <a:ext cx="6842125" cy="1190625"/>
          </a:xfrm>
          <a:prstGeom prst="rect">
            <a:avLst/>
          </a:prstGeom>
          <a:noFill/>
          <a:ln w="9525" algn="ctr">
            <a:noFill/>
            <a:miter lim="800000"/>
            <a:headEnd/>
            <a:tailEnd/>
          </a:ln>
          <a:effectLst/>
        </p:spPr>
        <p:txBody>
          <a:bodyPr>
            <a:spAutoFit/>
          </a:bodyPr>
          <a:lstStyle/>
          <a:p>
            <a:pPr algn="l">
              <a:spcBef>
                <a:spcPct val="50000"/>
              </a:spcBef>
            </a:pPr>
            <a:r>
              <a:rPr lang="es-ES"/>
              <a:t>El esclavo se activa y responde con nuevo mensaje ACK donde envía de nuevo su dirección, cambia el código de acceso también envía su reloj, queda establecida así la conexión.</a:t>
            </a:r>
          </a:p>
        </p:txBody>
      </p:sp>
      <p:pic>
        <p:nvPicPr>
          <p:cNvPr id="93229" name="Picture 45" descr="BS00217_"/>
          <p:cNvPicPr>
            <a:picLocks noChangeAspect="1" noChangeArrowheads="1"/>
          </p:cNvPicPr>
          <p:nvPr/>
        </p:nvPicPr>
        <p:blipFill>
          <a:blip r:embed="rId6" cstate="print"/>
          <a:srcRect/>
          <a:stretch>
            <a:fillRect/>
          </a:stretch>
        </p:blipFill>
        <p:spPr bwMode="auto">
          <a:xfrm>
            <a:off x="4067175" y="5445125"/>
            <a:ext cx="1079500" cy="403225"/>
          </a:xfrm>
          <a:prstGeom prst="rect">
            <a:avLst/>
          </a:prstGeom>
          <a:noFill/>
        </p:spPr>
      </p:pic>
      <p:sp>
        <p:nvSpPr>
          <p:cNvPr id="93231" name="Line 47"/>
          <p:cNvSpPr>
            <a:spLocks noChangeShapeType="1"/>
          </p:cNvSpPr>
          <p:nvPr/>
        </p:nvSpPr>
        <p:spPr bwMode="auto">
          <a:xfrm>
            <a:off x="1979613" y="5949950"/>
            <a:ext cx="3097212" cy="0"/>
          </a:xfrm>
          <a:prstGeom prst="line">
            <a:avLst/>
          </a:prstGeom>
          <a:noFill/>
          <a:ln w="76200">
            <a:solidFill>
              <a:schemeClr val="accent2"/>
            </a:solidFill>
            <a:round/>
            <a:headEnd/>
            <a:tailEnd/>
          </a:ln>
          <a:effectLst/>
        </p:spPr>
        <p:txBody>
          <a:bodyPr wrap="none" anchor="ctr"/>
          <a:lstStyle/>
          <a:p>
            <a:endParaRPr lang="es-C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204"/>
                                        </p:tgtEl>
                                        <p:attrNameLst>
                                          <p:attrName>style.visibility</p:attrName>
                                        </p:attrNameLst>
                                      </p:cBhvr>
                                      <p:to>
                                        <p:strVal val="visible"/>
                                      </p:to>
                                    </p:set>
                                    <p:animEffect transition="in" filter="dissolve">
                                      <p:cBhvr>
                                        <p:cTn id="7" dur="500"/>
                                        <p:tgtEl>
                                          <p:spTgt spid="9320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93196"/>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93195"/>
                                        </p:tgtEl>
                                        <p:attrNameLst>
                                          <p:attrName>style.visibility</p:attrName>
                                        </p:attrNameLst>
                                      </p:cBhvr>
                                      <p:to>
                                        <p:strVal val="hidden"/>
                                      </p:to>
                                    </p:set>
                                  </p:childTnLst>
                                </p:cTn>
                              </p:par>
                              <p:par>
                                <p:cTn id="12" presetID="9" presetClass="entr" presetSubtype="0" fill="hold" grpId="0" nodeType="withEffect">
                                  <p:stCondLst>
                                    <p:cond delay="0"/>
                                  </p:stCondLst>
                                  <p:childTnLst>
                                    <p:set>
                                      <p:cBhvr>
                                        <p:cTn id="13" dur="1" fill="hold">
                                          <p:stCondLst>
                                            <p:cond delay="0"/>
                                          </p:stCondLst>
                                        </p:cTn>
                                        <p:tgtEl>
                                          <p:spTgt spid="93206"/>
                                        </p:tgtEl>
                                        <p:attrNameLst>
                                          <p:attrName>style.visibility</p:attrName>
                                        </p:attrNameLst>
                                      </p:cBhvr>
                                      <p:to>
                                        <p:strVal val="visible"/>
                                      </p:to>
                                    </p:set>
                                    <p:animEffect transition="in" filter="dissolve">
                                      <p:cBhvr>
                                        <p:cTn id="14" dur="500"/>
                                        <p:tgtEl>
                                          <p:spTgt spid="9320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3212">
                                            <p:txEl>
                                              <p:pRg st="0" end="0"/>
                                            </p:txEl>
                                          </p:spTgt>
                                        </p:tgtEl>
                                        <p:attrNameLst>
                                          <p:attrName>style.visibility</p:attrName>
                                        </p:attrNameLst>
                                      </p:cBhvr>
                                      <p:to>
                                        <p:strVal val="visible"/>
                                      </p:to>
                                    </p:set>
                                    <p:animEffect transition="in" filter="dissolve">
                                      <p:cBhvr>
                                        <p:cTn id="17" dur="500"/>
                                        <p:tgtEl>
                                          <p:spTgt spid="93212">
                                            <p:txEl>
                                              <p:pRg st="0" end="0"/>
                                            </p:txEl>
                                          </p:spTgt>
                                        </p:tgtEl>
                                      </p:cBhvr>
                                    </p:animEffect>
                                  </p:childTnLst>
                                </p:cTn>
                              </p:par>
                              <p:par>
                                <p:cTn id="18" presetID="27" presetClass="emph" presetSubtype="0" repeatCount="indefinite" fill="hold" grpId="1" nodeType="withEffect">
                                  <p:stCondLst>
                                    <p:cond delay="0"/>
                                  </p:stCondLst>
                                  <p:childTnLst>
                                    <p:animClr clrSpc="rgb" dir="cw">
                                      <p:cBhvr override="childStyle">
                                        <p:cTn id="19" dur="1000" autoRev="1" fill="hold"/>
                                        <p:tgtEl>
                                          <p:spTgt spid="93212">
                                            <p:txEl>
                                              <p:pRg st="0" end="0"/>
                                            </p:txEl>
                                          </p:spTgt>
                                        </p:tgtEl>
                                        <p:attrNameLst>
                                          <p:attrName>style.color</p:attrName>
                                        </p:attrNameLst>
                                      </p:cBhvr>
                                      <p:to>
                                        <a:schemeClr val="bg1"/>
                                      </p:to>
                                    </p:animClr>
                                    <p:animClr clrSpc="rgb" dir="cw">
                                      <p:cBhvr>
                                        <p:cTn id="20" dur="1000" autoRev="1" fill="hold"/>
                                        <p:tgtEl>
                                          <p:spTgt spid="93212">
                                            <p:txEl>
                                              <p:pRg st="0" end="0"/>
                                            </p:txEl>
                                          </p:spTgt>
                                        </p:tgtEl>
                                        <p:attrNameLst>
                                          <p:attrName>fillcolor</p:attrName>
                                        </p:attrNameLst>
                                      </p:cBhvr>
                                      <p:to>
                                        <a:schemeClr val="bg1"/>
                                      </p:to>
                                    </p:animClr>
                                    <p:set>
                                      <p:cBhvr>
                                        <p:cTn id="21" dur="1000" autoRev="1" fill="hold"/>
                                        <p:tgtEl>
                                          <p:spTgt spid="93212">
                                            <p:txEl>
                                              <p:pRg st="0" end="0"/>
                                            </p:txEl>
                                          </p:spTgt>
                                        </p:tgtEl>
                                        <p:attrNameLst>
                                          <p:attrName>fill.type</p:attrName>
                                        </p:attrNameLst>
                                      </p:cBhvr>
                                      <p:to>
                                        <p:strVal val="solid"/>
                                      </p:to>
                                    </p:set>
                                    <p:set>
                                      <p:cBhvr>
                                        <p:cTn id="22" dur="1000" autoRev="1" fill="hold"/>
                                        <p:tgtEl>
                                          <p:spTgt spid="93212">
                                            <p:txEl>
                                              <p:pRg st="0" end="0"/>
                                            </p:txEl>
                                          </p:spTgt>
                                        </p:tgtEl>
                                        <p:attrNameLst>
                                          <p:attrName>fill.on</p:attrName>
                                        </p:attrNameLst>
                                      </p:cBhvr>
                                      <p:to>
                                        <p:strVal val="true"/>
                                      </p:to>
                                    </p:set>
                                  </p:childTnLst>
                                </p:cTn>
                              </p:par>
                              <p:par>
                                <p:cTn id="23" presetID="63" presetClass="path" presetSubtype="0" repeatCount="indefinite" accel="50000" decel="50000" fill="hold" nodeType="withEffect">
                                  <p:stCondLst>
                                    <p:cond delay="0"/>
                                  </p:stCondLst>
                                  <p:endCondLst>
                                    <p:cond evt="onNext" delay="0">
                                      <p:tgtEl>
                                        <p:sldTgt/>
                                      </p:tgtEl>
                                    </p:cond>
                                  </p:endCondLst>
                                  <p:childTnLst>
                                    <p:animMotion origin="layout" path="M -0.12135 0.03908 L 0.17778 0.02844 " pathEditMode="relative" rAng="0" ptsTypes="AA">
                                      <p:cBhvr>
                                        <p:cTn id="24" dur="2000" fill="hold"/>
                                        <p:tgtEl>
                                          <p:spTgt spid="93193"/>
                                        </p:tgtEl>
                                        <p:attrNameLst>
                                          <p:attrName>ppt_x</p:attrName>
                                          <p:attrName>ppt_y</p:attrName>
                                        </p:attrNameLst>
                                      </p:cBhvr>
                                      <p:rCtr x="149" y="-5"/>
                                    </p:animMotion>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93202"/>
                                        </p:tgtEl>
                                        <p:attrNameLst>
                                          <p:attrName>style.visibility</p:attrName>
                                        </p:attrNameLst>
                                      </p:cBhvr>
                                      <p:to>
                                        <p:strVal val="visible"/>
                                      </p:to>
                                    </p:set>
                                    <p:animEffect transition="in" filter="dissolve">
                                      <p:cBhvr>
                                        <p:cTn id="29" dur="500"/>
                                        <p:tgtEl>
                                          <p:spTgt spid="93202"/>
                                        </p:tgtEl>
                                      </p:cBhvr>
                                    </p:animEffect>
                                  </p:childTnLst>
                                </p:cTn>
                              </p:par>
                              <p:par>
                                <p:cTn id="30" presetID="1" presetClass="exit" presetSubtype="0" fill="hold" nodeType="withEffect">
                                  <p:stCondLst>
                                    <p:cond delay="0"/>
                                  </p:stCondLst>
                                  <p:childTnLst>
                                    <p:set>
                                      <p:cBhvr>
                                        <p:cTn id="31" dur="1" fill="hold">
                                          <p:stCondLst>
                                            <p:cond delay="0"/>
                                          </p:stCondLst>
                                        </p:cTn>
                                        <p:tgtEl>
                                          <p:spTgt spid="93212">
                                            <p:txEl>
                                              <p:pRg st="0" end="0"/>
                                            </p:txEl>
                                          </p:spTgt>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9319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93204"/>
                                        </p:tgtEl>
                                        <p:attrNameLst>
                                          <p:attrName>style.visibility</p:attrName>
                                        </p:attrNameLst>
                                      </p:cBhvr>
                                      <p:to>
                                        <p:strVal val="hidden"/>
                                      </p:to>
                                    </p:set>
                                  </p:childTnLst>
                                </p:cTn>
                              </p:par>
                              <p:par>
                                <p:cTn id="36" presetID="9" presetClass="entr" presetSubtype="0" fill="hold" grpId="0" nodeType="withEffect">
                                  <p:stCondLst>
                                    <p:cond delay="0"/>
                                  </p:stCondLst>
                                  <p:childTnLst>
                                    <p:set>
                                      <p:cBhvr>
                                        <p:cTn id="37" dur="1" fill="hold">
                                          <p:stCondLst>
                                            <p:cond delay="0"/>
                                          </p:stCondLst>
                                        </p:cTn>
                                        <p:tgtEl>
                                          <p:spTgt spid="93207"/>
                                        </p:tgtEl>
                                        <p:attrNameLst>
                                          <p:attrName>style.visibility</p:attrName>
                                        </p:attrNameLst>
                                      </p:cBhvr>
                                      <p:to>
                                        <p:strVal val="visible"/>
                                      </p:to>
                                    </p:set>
                                    <p:animEffect transition="in" filter="dissolve">
                                      <p:cBhvr>
                                        <p:cTn id="38" dur="500"/>
                                        <p:tgtEl>
                                          <p:spTgt spid="93207"/>
                                        </p:tgtEl>
                                      </p:cBhvr>
                                    </p:animEffect>
                                  </p:childTnLst>
                                </p:cTn>
                              </p:par>
                              <p:par>
                                <p:cTn id="39" presetID="1" presetClass="exit" presetSubtype="0" fill="hold" grpId="1" nodeType="withEffect">
                                  <p:stCondLst>
                                    <p:cond delay="0"/>
                                  </p:stCondLst>
                                  <p:childTnLst>
                                    <p:set>
                                      <p:cBhvr>
                                        <p:cTn id="40" dur="1" fill="hold">
                                          <p:stCondLst>
                                            <p:cond delay="0"/>
                                          </p:stCondLst>
                                        </p:cTn>
                                        <p:tgtEl>
                                          <p:spTgt spid="93206"/>
                                        </p:tgtEl>
                                        <p:attrNameLst>
                                          <p:attrName>style.visibility</p:attrName>
                                        </p:attrNameLst>
                                      </p:cBhvr>
                                      <p:to>
                                        <p:strVal val="hidden"/>
                                      </p:to>
                                    </p:set>
                                  </p:childTnLst>
                                </p:cTn>
                              </p:par>
                              <p:par>
                                <p:cTn id="41" presetID="9" presetClass="entr" presetSubtype="0" fill="hold" grpId="0" nodeType="withEffect">
                                  <p:stCondLst>
                                    <p:cond delay="0"/>
                                  </p:stCondLst>
                                  <p:childTnLst>
                                    <p:set>
                                      <p:cBhvr>
                                        <p:cTn id="42" dur="1" fill="hold">
                                          <p:stCondLst>
                                            <p:cond delay="0"/>
                                          </p:stCondLst>
                                        </p:cTn>
                                        <p:tgtEl>
                                          <p:spTgt spid="93213"/>
                                        </p:tgtEl>
                                        <p:attrNameLst>
                                          <p:attrName>style.visibility</p:attrName>
                                        </p:attrNameLst>
                                      </p:cBhvr>
                                      <p:to>
                                        <p:strVal val="visible"/>
                                      </p:to>
                                    </p:set>
                                    <p:animEffect transition="in" filter="dissolve">
                                      <p:cBhvr>
                                        <p:cTn id="43" dur="500"/>
                                        <p:tgtEl>
                                          <p:spTgt spid="93213"/>
                                        </p:tgtEl>
                                      </p:cBhvr>
                                    </p:animEffect>
                                  </p:childTnLst>
                                </p:cTn>
                              </p:par>
                              <p:par>
                                <p:cTn id="44" presetID="27" presetClass="emph" presetSubtype="0" repeatCount="indefinite" fill="hold" grpId="1" nodeType="withEffect">
                                  <p:stCondLst>
                                    <p:cond delay="0"/>
                                  </p:stCondLst>
                                  <p:endCondLst>
                                    <p:cond evt="onNext" delay="0">
                                      <p:tgtEl>
                                        <p:sldTgt/>
                                      </p:tgtEl>
                                    </p:cond>
                                  </p:endCondLst>
                                  <p:childTnLst>
                                    <p:animClr clrSpc="rgb" dir="cw">
                                      <p:cBhvr override="childStyle">
                                        <p:cTn id="45" dur="1000" autoRev="1" fill="hold"/>
                                        <p:tgtEl>
                                          <p:spTgt spid="93213"/>
                                        </p:tgtEl>
                                        <p:attrNameLst>
                                          <p:attrName>style.color</p:attrName>
                                        </p:attrNameLst>
                                      </p:cBhvr>
                                      <p:to>
                                        <a:schemeClr val="bg1"/>
                                      </p:to>
                                    </p:animClr>
                                    <p:animClr clrSpc="rgb" dir="cw">
                                      <p:cBhvr>
                                        <p:cTn id="46" dur="1000" autoRev="1" fill="hold"/>
                                        <p:tgtEl>
                                          <p:spTgt spid="93213"/>
                                        </p:tgtEl>
                                        <p:attrNameLst>
                                          <p:attrName>fillcolor</p:attrName>
                                        </p:attrNameLst>
                                      </p:cBhvr>
                                      <p:to>
                                        <a:schemeClr val="bg1"/>
                                      </p:to>
                                    </p:animClr>
                                    <p:set>
                                      <p:cBhvr>
                                        <p:cTn id="47" dur="1000" autoRev="1" fill="hold"/>
                                        <p:tgtEl>
                                          <p:spTgt spid="93213"/>
                                        </p:tgtEl>
                                        <p:attrNameLst>
                                          <p:attrName>fill.type</p:attrName>
                                        </p:attrNameLst>
                                      </p:cBhvr>
                                      <p:to>
                                        <p:strVal val="solid"/>
                                      </p:to>
                                    </p:set>
                                    <p:set>
                                      <p:cBhvr>
                                        <p:cTn id="48" dur="1000" autoRev="1" fill="hold"/>
                                        <p:tgtEl>
                                          <p:spTgt spid="93213"/>
                                        </p:tgtEl>
                                        <p:attrNameLst>
                                          <p:attrName>fill.on</p:attrName>
                                        </p:attrNameLst>
                                      </p:cBhvr>
                                      <p:to>
                                        <p:strVal val="true"/>
                                      </p:to>
                                    </p:set>
                                  </p:childTnLst>
                                </p:cTn>
                              </p:par>
                            </p:childTnLst>
                          </p:cTn>
                        </p:par>
                        <p:par>
                          <p:cTn id="49" fill="hold">
                            <p:stCondLst>
                              <p:cond delay="2000"/>
                            </p:stCondLst>
                            <p:childTnLst>
                              <p:par>
                                <p:cTn id="50" presetID="9" presetClass="entr" presetSubtype="0" fill="hold" nodeType="afterEffect">
                                  <p:stCondLst>
                                    <p:cond delay="0"/>
                                  </p:stCondLst>
                                  <p:childTnLst>
                                    <p:set>
                                      <p:cBhvr>
                                        <p:cTn id="51" dur="1" fill="hold">
                                          <p:stCondLst>
                                            <p:cond delay="0"/>
                                          </p:stCondLst>
                                        </p:cTn>
                                        <p:tgtEl>
                                          <p:spTgt spid="93197"/>
                                        </p:tgtEl>
                                        <p:attrNameLst>
                                          <p:attrName>style.visibility</p:attrName>
                                        </p:attrNameLst>
                                      </p:cBhvr>
                                      <p:to>
                                        <p:strVal val="visible"/>
                                      </p:to>
                                    </p:set>
                                    <p:animEffect transition="in" filter="dissolve">
                                      <p:cBhvr>
                                        <p:cTn id="52" dur="500"/>
                                        <p:tgtEl>
                                          <p:spTgt spid="93197"/>
                                        </p:tgtEl>
                                      </p:cBhvr>
                                    </p:animEffect>
                                  </p:childTnLst>
                                </p:cTn>
                              </p:par>
                              <p:par>
                                <p:cTn id="53" presetID="35" presetClass="path" presetSubtype="0" accel="50000" decel="50000" fill="hold" nodeType="withEffect">
                                  <p:stCondLst>
                                    <p:cond delay="0"/>
                                  </p:stCondLst>
                                  <p:childTnLst>
                                    <p:animMotion origin="layout" path="M 0.06267 1.11008E-7 L -0.29445 -0.00278 " pathEditMode="relative" rAng="0" ptsTypes="AA">
                                      <p:cBhvr>
                                        <p:cTn id="54" dur="2000" fill="hold"/>
                                        <p:tgtEl>
                                          <p:spTgt spid="93197"/>
                                        </p:tgtEl>
                                        <p:attrNameLst>
                                          <p:attrName>ppt_x</p:attrName>
                                          <p:attrName>ppt_y</p:attrName>
                                        </p:attrNameLst>
                                      </p:cBhvr>
                                      <p:rCtr x="-179" y="-1"/>
                                    </p:animMotion>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3214"/>
                                        </p:tgtEl>
                                        <p:attrNameLst>
                                          <p:attrName>style.visibility</p:attrName>
                                        </p:attrNameLst>
                                      </p:cBhvr>
                                      <p:to>
                                        <p:strVal val="visible"/>
                                      </p:to>
                                    </p:set>
                                    <p:animEffect transition="in" filter="dissolve">
                                      <p:cBhvr>
                                        <p:cTn id="59" dur="500"/>
                                        <p:tgtEl>
                                          <p:spTgt spid="93214"/>
                                        </p:tgtEl>
                                      </p:cBhvr>
                                    </p:animEffect>
                                  </p:childTnLst>
                                </p:cTn>
                              </p:par>
                              <p:par>
                                <p:cTn id="60" presetID="1" presetClass="exit" presetSubtype="0" fill="hold" grpId="0" nodeType="withEffect">
                                  <p:stCondLst>
                                    <p:cond delay="0"/>
                                  </p:stCondLst>
                                  <p:childTnLst>
                                    <p:set>
                                      <p:cBhvr>
                                        <p:cTn id="61" dur="1" fill="hold">
                                          <p:stCondLst>
                                            <p:cond delay="0"/>
                                          </p:stCondLst>
                                        </p:cTn>
                                        <p:tgtEl>
                                          <p:spTgt spid="93189"/>
                                        </p:tgtEl>
                                        <p:attrNameLst>
                                          <p:attrName>style.visibility</p:attrName>
                                        </p:attrNameLst>
                                      </p:cBhvr>
                                      <p:to>
                                        <p:strVal val="hidden"/>
                                      </p:to>
                                    </p:set>
                                  </p:childTnLst>
                                </p:cTn>
                              </p:par>
                              <p:par>
                                <p:cTn id="62" presetID="1" presetClass="exit" presetSubtype="0" fill="hold" grpId="2" nodeType="withEffect">
                                  <p:stCondLst>
                                    <p:cond delay="0"/>
                                  </p:stCondLst>
                                  <p:childTnLst>
                                    <p:set>
                                      <p:cBhvr>
                                        <p:cTn id="63" dur="1" fill="hold">
                                          <p:stCondLst>
                                            <p:cond delay="0"/>
                                          </p:stCondLst>
                                        </p:cTn>
                                        <p:tgtEl>
                                          <p:spTgt spid="93213"/>
                                        </p:tgtEl>
                                        <p:attrNameLst>
                                          <p:attrName>style.visibility</p:attrName>
                                        </p:attrNameLst>
                                      </p:cBhvr>
                                      <p:to>
                                        <p:strVal val="hidden"/>
                                      </p:to>
                                    </p:set>
                                  </p:childTnLst>
                                </p:cTn>
                              </p:par>
                              <p:par>
                                <p:cTn id="64" presetID="1" presetClass="exit" presetSubtype="0" fill="hold" grpId="0" nodeType="withEffect">
                                  <p:stCondLst>
                                    <p:cond delay="0"/>
                                  </p:stCondLst>
                                  <p:childTnLst>
                                    <p:set>
                                      <p:cBhvr>
                                        <p:cTn id="65" dur="1" fill="hold">
                                          <p:stCondLst>
                                            <p:cond delay="0"/>
                                          </p:stCondLst>
                                        </p:cTn>
                                        <p:tgtEl>
                                          <p:spTgt spid="9319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3207"/>
                                        </p:tgtEl>
                                        <p:attrNameLst>
                                          <p:attrName>style.visibility</p:attrName>
                                        </p:attrNameLst>
                                      </p:cBhvr>
                                      <p:to>
                                        <p:strVal val="hidden"/>
                                      </p:to>
                                    </p:set>
                                  </p:childTnLst>
                                </p:cTn>
                              </p:par>
                              <p:par>
                                <p:cTn id="68" presetID="9" presetClass="entr" presetSubtype="0" fill="hold" grpId="0" nodeType="withEffect">
                                  <p:stCondLst>
                                    <p:cond delay="0"/>
                                  </p:stCondLst>
                                  <p:childTnLst>
                                    <p:set>
                                      <p:cBhvr>
                                        <p:cTn id="69" dur="1" fill="hold">
                                          <p:stCondLst>
                                            <p:cond delay="0"/>
                                          </p:stCondLst>
                                        </p:cTn>
                                        <p:tgtEl>
                                          <p:spTgt spid="93215"/>
                                        </p:tgtEl>
                                        <p:attrNameLst>
                                          <p:attrName>style.visibility</p:attrName>
                                        </p:attrNameLst>
                                      </p:cBhvr>
                                      <p:to>
                                        <p:strVal val="visible"/>
                                      </p:to>
                                    </p:set>
                                    <p:animEffect transition="in" filter="dissolve">
                                      <p:cBhvr>
                                        <p:cTn id="70" dur="500"/>
                                        <p:tgtEl>
                                          <p:spTgt spid="9321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3216"/>
                                        </p:tgtEl>
                                        <p:attrNameLst>
                                          <p:attrName>style.visibility</p:attrName>
                                        </p:attrNameLst>
                                      </p:cBhvr>
                                      <p:to>
                                        <p:strVal val="visible"/>
                                      </p:to>
                                    </p:set>
                                    <p:animEffect transition="in" filter="dissolve">
                                      <p:cBhvr>
                                        <p:cTn id="73" dur="500"/>
                                        <p:tgtEl>
                                          <p:spTgt spid="93216"/>
                                        </p:tgtEl>
                                      </p:cBhvr>
                                    </p:animEffect>
                                  </p:childTnLst>
                                </p:cTn>
                              </p:par>
                              <p:par>
                                <p:cTn id="74" presetID="63" presetClass="path" presetSubtype="0" repeatCount="indefinite" accel="50000" decel="50000" fill="hold" grpId="1" nodeType="withEffect">
                                  <p:stCondLst>
                                    <p:cond delay="0"/>
                                  </p:stCondLst>
                                  <p:endCondLst>
                                    <p:cond evt="onNext" delay="0">
                                      <p:tgtEl>
                                        <p:sldTgt/>
                                      </p:tgtEl>
                                    </p:cond>
                                  </p:endCondLst>
                                  <p:childTnLst>
                                    <p:animMotion origin="layout" path="M -8.33333E-7 3.70028E-8 L 0.39375 3.70028E-8 " pathEditMode="relative" rAng="0" ptsTypes="AA">
                                      <p:cBhvr>
                                        <p:cTn id="75" dur="2000" fill="hold"/>
                                        <p:tgtEl>
                                          <p:spTgt spid="93216"/>
                                        </p:tgtEl>
                                        <p:attrNameLst>
                                          <p:attrName>ppt_x</p:attrName>
                                          <p:attrName>ppt_y</p:attrName>
                                        </p:attrNameLst>
                                      </p:cBhvr>
                                      <p:rCtr x="197" y="0"/>
                                    </p:animMotion>
                                  </p:childTnLst>
                                </p:cTn>
                              </p:par>
                              <p:par>
                                <p:cTn id="76" presetID="9" presetClass="entr" presetSubtype="0" fill="hold" grpId="0" nodeType="withEffect">
                                  <p:stCondLst>
                                    <p:cond delay="0"/>
                                  </p:stCondLst>
                                  <p:childTnLst>
                                    <p:set>
                                      <p:cBhvr>
                                        <p:cTn id="77" dur="1" fill="hold">
                                          <p:stCondLst>
                                            <p:cond delay="0"/>
                                          </p:stCondLst>
                                        </p:cTn>
                                        <p:tgtEl>
                                          <p:spTgt spid="93217"/>
                                        </p:tgtEl>
                                        <p:attrNameLst>
                                          <p:attrName>style.visibility</p:attrName>
                                        </p:attrNameLst>
                                      </p:cBhvr>
                                      <p:to>
                                        <p:strVal val="visible"/>
                                      </p:to>
                                    </p:set>
                                    <p:animEffect transition="in" filter="dissolve">
                                      <p:cBhvr>
                                        <p:cTn id="78" dur="500"/>
                                        <p:tgtEl>
                                          <p:spTgt spid="9321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2" nodeType="clickEffect">
                                  <p:stCondLst>
                                    <p:cond delay="0"/>
                                  </p:stCondLst>
                                  <p:childTnLst>
                                    <p:set>
                                      <p:cBhvr>
                                        <p:cTn id="82" dur="1" fill="hold">
                                          <p:stCondLst>
                                            <p:cond delay="0"/>
                                          </p:stCondLst>
                                        </p:cTn>
                                        <p:tgtEl>
                                          <p:spTgt spid="93218"/>
                                        </p:tgtEl>
                                        <p:attrNameLst>
                                          <p:attrName>style.visibility</p:attrName>
                                        </p:attrNameLst>
                                      </p:cBhvr>
                                      <p:to>
                                        <p:strVal val="visible"/>
                                      </p:to>
                                    </p:set>
                                    <p:animEffect transition="in" filter="dissolve">
                                      <p:cBhvr>
                                        <p:cTn id="83" dur="500"/>
                                        <p:tgtEl>
                                          <p:spTgt spid="93218"/>
                                        </p:tgtEl>
                                      </p:cBhvr>
                                    </p:animEffect>
                                  </p:childTnLst>
                                </p:cTn>
                              </p:par>
                              <p:par>
                                <p:cTn id="84" presetID="35" presetClass="path" presetSubtype="0" accel="50000" decel="50000" fill="hold" grpId="3" nodeType="withEffect">
                                  <p:stCondLst>
                                    <p:cond delay="0"/>
                                  </p:stCondLst>
                                  <p:childTnLst>
                                    <p:animMotion origin="layout" path="M 3.88889E-6 -2.73821E-6 L -0.31511 0.00486 " pathEditMode="relative" rAng="0" ptsTypes="AA">
                                      <p:cBhvr>
                                        <p:cTn id="85" dur="2000" fill="hold"/>
                                        <p:tgtEl>
                                          <p:spTgt spid="93218"/>
                                        </p:tgtEl>
                                        <p:attrNameLst>
                                          <p:attrName>ppt_x</p:attrName>
                                          <p:attrName>ppt_y</p:attrName>
                                        </p:attrNameLst>
                                      </p:cBhvr>
                                      <p:rCtr x="-158" y="2"/>
                                    </p:animMotion>
                                  </p:childTnLst>
                                </p:cTn>
                              </p:par>
                              <p:par>
                                <p:cTn id="86" presetID="1" presetClass="exit" presetSubtype="0" fill="hold" grpId="2" nodeType="withEffect">
                                  <p:stCondLst>
                                    <p:cond delay="0"/>
                                  </p:stCondLst>
                                  <p:childTnLst>
                                    <p:set>
                                      <p:cBhvr>
                                        <p:cTn id="87" dur="1" fill="hold">
                                          <p:stCondLst>
                                            <p:cond delay="0"/>
                                          </p:stCondLst>
                                        </p:cTn>
                                        <p:tgtEl>
                                          <p:spTgt spid="93216"/>
                                        </p:tgtEl>
                                        <p:attrNameLst>
                                          <p:attrName>style.visibility</p:attrName>
                                        </p:attrNameLst>
                                      </p:cBhvr>
                                      <p:to>
                                        <p:strVal val="hidden"/>
                                      </p:to>
                                    </p:set>
                                  </p:childTnLst>
                                </p:cTn>
                              </p:par>
                              <p:par>
                                <p:cTn id="88" presetID="9" presetClass="entr" presetSubtype="0" fill="hold" grpId="0" nodeType="withEffect">
                                  <p:stCondLst>
                                    <p:cond delay="0"/>
                                  </p:stCondLst>
                                  <p:childTnLst>
                                    <p:set>
                                      <p:cBhvr>
                                        <p:cTn id="89" dur="1" fill="hold">
                                          <p:stCondLst>
                                            <p:cond delay="0"/>
                                          </p:stCondLst>
                                        </p:cTn>
                                        <p:tgtEl>
                                          <p:spTgt spid="93219"/>
                                        </p:tgtEl>
                                        <p:attrNameLst>
                                          <p:attrName>style.visibility</p:attrName>
                                        </p:attrNameLst>
                                      </p:cBhvr>
                                      <p:to>
                                        <p:strVal val="visible"/>
                                      </p:to>
                                    </p:set>
                                    <p:animEffect transition="in" filter="dissolve">
                                      <p:cBhvr>
                                        <p:cTn id="90" dur="500"/>
                                        <p:tgtEl>
                                          <p:spTgt spid="93219"/>
                                        </p:tgtEl>
                                      </p:cBhvr>
                                    </p:animEffect>
                                  </p:childTnLst>
                                </p:cTn>
                              </p:par>
                              <p:par>
                                <p:cTn id="91" presetID="1" presetClass="exit" presetSubtype="0" fill="hold" grpId="1" nodeType="withEffect">
                                  <p:stCondLst>
                                    <p:cond delay="0"/>
                                  </p:stCondLst>
                                  <p:childTnLst>
                                    <p:set>
                                      <p:cBhvr>
                                        <p:cTn id="92" dur="1" fill="hold">
                                          <p:stCondLst>
                                            <p:cond delay="0"/>
                                          </p:stCondLst>
                                        </p:cTn>
                                        <p:tgtEl>
                                          <p:spTgt spid="93215"/>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4" nodeType="afterEffect">
                                  <p:stCondLst>
                                    <p:cond delay="0"/>
                                  </p:stCondLst>
                                  <p:childTnLst>
                                    <p:set>
                                      <p:cBhvr>
                                        <p:cTn id="95" dur="1" fill="hold">
                                          <p:stCondLst>
                                            <p:cond delay="0"/>
                                          </p:stCondLst>
                                        </p:cTn>
                                        <p:tgtEl>
                                          <p:spTgt spid="93218"/>
                                        </p:tgtEl>
                                        <p:attrNameLst>
                                          <p:attrName>style.visibility</p:attrName>
                                        </p:attrNameLst>
                                      </p:cBhvr>
                                      <p:to>
                                        <p:strVal val="hidden"/>
                                      </p:to>
                                    </p:set>
                                  </p:childTnLst>
                                </p:cTn>
                              </p:par>
                              <p:par>
                                <p:cTn id="96" presetID="9" presetClass="entr" presetSubtype="0" fill="hold" nodeType="withEffect">
                                  <p:stCondLst>
                                    <p:cond delay="0"/>
                                  </p:stCondLst>
                                  <p:childTnLst>
                                    <p:set>
                                      <p:cBhvr>
                                        <p:cTn id="97" dur="1" fill="hold">
                                          <p:stCondLst>
                                            <p:cond delay="0"/>
                                          </p:stCondLst>
                                        </p:cTn>
                                        <p:tgtEl>
                                          <p:spTgt spid="93224"/>
                                        </p:tgtEl>
                                        <p:attrNameLst>
                                          <p:attrName>style.visibility</p:attrName>
                                        </p:attrNameLst>
                                      </p:cBhvr>
                                      <p:to>
                                        <p:strVal val="visible"/>
                                      </p:to>
                                    </p:set>
                                    <p:animEffect transition="in" filter="dissolve">
                                      <p:cBhvr>
                                        <p:cTn id="98" dur="500"/>
                                        <p:tgtEl>
                                          <p:spTgt spid="93224"/>
                                        </p:tgtEl>
                                      </p:cBhvr>
                                    </p:animEffect>
                                  </p:childTnLst>
                                </p:cTn>
                              </p:par>
                              <p:par>
                                <p:cTn id="99" presetID="63" presetClass="path" presetSubtype="0" accel="50000" decel="50000" fill="hold" nodeType="withEffect">
                                  <p:stCondLst>
                                    <p:cond delay="0"/>
                                  </p:stCondLst>
                                  <p:childTnLst>
                                    <p:animMotion origin="layout" path="M -0.02743 0.003 L 0.31528 0.00601 " pathEditMode="relative" rAng="0" ptsTypes="AA">
                                      <p:cBhvr>
                                        <p:cTn id="100" dur="2000" fill="hold"/>
                                        <p:tgtEl>
                                          <p:spTgt spid="93224"/>
                                        </p:tgtEl>
                                        <p:attrNameLst>
                                          <p:attrName>ppt_x</p:attrName>
                                          <p:attrName>ppt_y</p:attrName>
                                        </p:attrNameLst>
                                      </p:cBhvr>
                                      <p:rCtr x="171" y="1"/>
                                    </p:animMotion>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93224"/>
                                        </p:tgtEl>
                                        <p:attrNameLst>
                                          <p:attrName>style.visibility</p:attrName>
                                        </p:attrNameLst>
                                      </p:cBhvr>
                                      <p:to>
                                        <p:strVal val="hidden"/>
                                      </p:to>
                                    </p:set>
                                  </p:childTnLst>
                                </p:cTn>
                              </p:par>
                              <p:par>
                                <p:cTn id="105" presetID="9" presetClass="entr" presetSubtype="0" fill="hold" grpId="0" nodeType="withEffect">
                                  <p:stCondLst>
                                    <p:cond delay="0"/>
                                  </p:stCondLst>
                                  <p:childTnLst>
                                    <p:set>
                                      <p:cBhvr>
                                        <p:cTn id="106" dur="1" fill="hold">
                                          <p:stCondLst>
                                            <p:cond delay="0"/>
                                          </p:stCondLst>
                                        </p:cTn>
                                        <p:tgtEl>
                                          <p:spTgt spid="93228"/>
                                        </p:tgtEl>
                                        <p:attrNameLst>
                                          <p:attrName>style.visibility</p:attrName>
                                        </p:attrNameLst>
                                      </p:cBhvr>
                                      <p:to>
                                        <p:strVal val="visible"/>
                                      </p:to>
                                    </p:set>
                                    <p:animEffect transition="in" filter="dissolve">
                                      <p:cBhvr>
                                        <p:cTn id="107" dur="500"/>
                                        <p:tgtEl>
                                          <p:spTgt spid="93228"/>
                                        </p:tgtEl>
                                      </p:cBhvr>
                                    </p:animEffect>
                                  </p:childTnLst>
                                </p:cTn>
                              </p:par>
                              <p:par>
                                <p:cTn id="108" presetID="1" presetClass="exit" presetSubtype="0" fill="hold" grpId="1" nodeType="withEffect">
                                  <p:stCondLst>
                                    <p:cond delay="0"/>
                                  </p:stCondLst>
                                  <p:childTnLst>
                                    <p:set>
                                      <p:cBhvr>
                                        <p:cTn id="109" dur="1" fill="hold">
                                          <p:stCondLst>
                                            <p:cond delay="0"/>
                                          </p:stCondLst>
                                        </p:cTn>
                                        <p:tgtEl>
                                          <p:spTgt spid="93219"/>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93217"/>
                                        </p:tgtEl>
                                        <p:attrNameLst>
                                          <p:attrName>style.visibility</p:attrName>
                                        </p:attrNameLst>
                                      </p:cBhvr>
                                      <p:to>
                                        <p:strVal val="hidden"/>
                                      </p:to>
                                    </p:set>
                                  </p:childTnLst>
                                </p:cTn>
                              </p:par>
                            </p:childTnLst>
                          </p:cTn>
                        </p:par>
                        <p:par>
                          <p:cTn id="112" fill="hold">
                            <p:stCondLst>
                              <p:cond delay="500"/>
                            </p:stCondLst>
                            <p:childTnLst>
                              <p:par>
                                <p:cTn id="113" presetID="9" presetClass="entr" presetSubtype="0" fill="hold" nodeType="afterEffect">
                                  <p:stCondLst>
                                    <p:cond delay="0"/>
                                  </p:stCondLst>
                                  <p:childTnLst>
                                    <p:set>
                                      <p:cBhvr>
                                        <p:cTn id="114" dur="1" fill="hold">
                                          <p:stCondLst>
                                            <p:cond delay="0"/>
                                          </p:stCondLst>
                                        </p:cTn>
                                        <p:tgtEl>
                                          <p:spTgt spid="93229"/>
                                        </p:tgtEl>
                                        <p:attrNameLst>
                                          <p:attrName>style.visibility</p:attrName>
                                        </p:attrNameLst>
                                      </p:cBhvr>
                                      <p:to>
                                        <p:strVal val="visible"/>
                                      </p:to>
                                    </p:set>
                                    <p:animEffect transition="in" filter="dissolve">
                                      <p:cBhvr>
                                        <p:cTn id="115" dur="500"/>
                                        <p:tgtEl>
                                          <p:spTgt spid="93229"/>
                                        </p:tgtEl>
                                      </p:cBhvr>
                                    </p:animEffect>
                                  </p:childTnLst>
                                </p:cTn>
                              </p:par>
                            </p:childTnLst>
                          </p:cTn>
                        </p:par>
                        <p:par>
                          <p:cTn id="116" fill="hold">
                            <p:stCondLst>
                              <p:cond delay="1000"/>
                            </p:stCondLst>
                            <p:childTnLst>
                              <p:par>
                                <p:cTn id="117" presetID="35" presetClass="path" presetSubtype="0" accel="50000" decel="50000" fill="hold" nodeType="afterEffect">
                                  <p:stCondLst>
                                    <p:cond delay="0"/>
                                  </p:stCondLst>
                                  <p:childTnLst>
                                    <p:animMotion origin="layout" path="M -0.01181 -0.00855 L -0.32275 -0.02752 " pathEditMode="relative" rAng="0" ptsTypes="AA">
                                      <p:cBhvr>
                                        <p:cTn id="118" dur="2000" fill="hold"/>
                                        <p:tgtEl>
                                          <p:spTgt spid="93229"/>
                                        </p:tgtEl>
                                        <p:attrNameLst>
                                          <p:attrName>ppt_x</p:attrName>
                                          <p:attrName>ppt_y</p:attrName>
                                        </p:attrNameLst>
                                      </p:cBhvr>
                                      <p:rCtr x="-156" y="-9"/>
                                    </p:animMotion>
                                  </p:childTnLst>
                                </p:cTn>
                              </p:par>
                            </p:childTnLst>
                          </p:cTn>
                        </p:par>
                        <p:par>
                          <p:cTn id="119" fill="hold">
                            <p:stCondLst>
                              <p:cond delay="3000"/>
                            </p:stCondLst>
                            <p:childTnLst>
                              <p:par>
                                <p:cTn id="120" presetID="1" presetClass="exit" presetSubtype="0" fill="hold" nodeType="afterEffect">
                                  <p:stCondLst>
                                    <p:cond delay="0"/>
                                  </p:stCondLst>
                                  <p:childTnLst>
                                    <p:set>
                                      <p:cBhvr>
                                        <p:cTn id="121" dur="1" fill="hold">
                                          <p:stCondLst>
                                            <p:cond delay="0"/>
                                          </p:stCondLst>
                                        </p:cTn>
                                        <p:tgtEl>
                                          <p:spTgt spid="93229"/>
                                        </p:tgtEl>
                                        <p:attrNameLst>
                                          <p:attrName>style.visibility</p:attrName>
                                        </p:attrNameLst>
                                      </p:cBhvr>
                                      <p:to>
                                        <p:strVal val="hidden"/>
                                      </p:to>
                                    </p:set>
                                  </p:childTnLst>
                                </p:cTn>
                              </p:par>
                              <p:par>
                                <p:cTn id="122" presetID="9" presetClass="entr" presetSubtype="0" fill="hold" grpId="0" nodeType="withEffect">
                                  <p:stCondLst>
                                    <p:cond delay="0"/>
                                  </p:stCondLst>
                                  <p:childTnLst>
                                    <p:set>
                                      <p:cBhvr>
                                        <p:cTn id="123" dur="1" fill="hold">
                                          <p:stCondLst>
                                            <p:cond delay="0"/>
                                          </p:stCondLst>
                                        </p:cTn>
                                        <p:tgtEl>
                                          <p:spTgt spid="93231"/>
                                        </p:tgtEl>
                                        <p:attrNameLst>
                                          <p:attrName>style.visibility</p:attrName>
                                        </p:attrNameLst>
                                      </p:cBhvr>
                                      <p:to>
                                        <p:strVal val="visible"/>
                                      </p:to>
                                    </p:set>
                                    <p:animEffect transition="in" filter="dissolve">
                                      <p:cBhvr>
                                        <p:cTn id="124" dur="500"/>
                                        <p:tgtEl>
                                          <p:spTgt spid="93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190" grpId="0"/>
      <p:bldP spid="93195" grpId="0" animBg="1"/>
      <p:bldP spid="93196" grpId="0"/>
      <p:bldP spid="93204" grpId="0" animBg="1"/>
      <p:bldP spid="93204" grpId="1" animBg="1"/>
      <p:bldP spid="93206" grpId="0"/>
      <p:bldP spid="93206" grpId="1"/>
      <p:bldP spid="93207" grpId="0"/>
      <p:bldP spid="93207" grpId="1"/>
      <p:bldP spid="93212" grpId="0" build="allAtOnce"/>
      <p:bldP spid="93212" grpId="1" build="allAtOnce"/>
      <p:bldP spid="93213" grpId="0"/>
      <p:bldP spid="93213" grpId="1"/>
      <p:bldP spid="93213" grpId="2"/>
      <p:bldP spid="93214" grpId="0"/>
      <p:bldP spid="93215" grpId="0"/>
      <p:bldP spid="93215" grpId="1"/>
      <p:bldP spid="93216" grpId="0"/>
      <p:bldP spid="93216" grpId="1"/>
      <p:bldP spid="93216" grpId="2"/>
      <p:bldP spid="93217" grpId="0"/>
      <p:bldP spid="93217" grpId="1"/>
      <p:bldP spid="93218" grpId="2"/>
      <p:bldP spid="93218" grpId="3"/>
      <p:bldP spid="93218" grpId="4"/>
      <p:bldP spid="93219" grpId="0"/>
      <p:bldP spid="93219" grpId="1"/>
      <p:bldP spid="93228" grpId="0"/>
      <p:bldP spid="93231" grpId="0" animBg="1"/>
    </p:bldLst>
  </p:timing>
</p:sld>
</file>

<file path=ppt/theme/theme1.xml><?xml version="1.0" encoding="utf-8"?>
<a:theme xmlns:a="http://schemas.openxmlformats.org/drawingml/2006/main" name="Globo">
  <a:themeElements>
    <a:clrScheme name="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o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o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o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o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o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o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o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1156</TotalTime>
  <Words>1708</Words>
  <Application>Microsoft Office PowerPoint</Application>
  <PresentationFormat>Presentación en pantalla (4:3)</PresentationFormat>
  <Paragraphs>192</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Globo</vt:lpstr>
      <vt:lpstr>Visión general de una red Inalámbrica</vt:lpstr>
      <vt:lpstr>Índice</vt:lpstr>
      <vt:lpstr>Introducción</vt:lpstr>
      <vt:lpstr>Protocolos Bluetooth</vt:lpstr>
      <vt:lpstr>Protocolos Bluetooth-Banda Base (I)</vt:lpstr>
      <vt:lpstr>Protocolos Bluetooth-Banda Base (II)</vt:lpstr>
      <vt:lpstr>Protocolos Bluetooth-Banda Base (III)</vt:lpstr>
      <vt:lpstr>Protocolos Bluetooth-Banda Base (III)</vt:lpstr>
      <vt:lpstr>Protocolos Bluetooth-Banda Base (IV)</vt:lpstr>
      <vt:lpstr>Protocolos Bluetooth-LMP (I)</vt:lpstr>
      <vt:lpstr>Protocolos Bluetooth-LMP (II)</vt:lpstr>
      <vt:lpstr>Protocolos Bluetooth-L2CAP</vt:lpstr>
      <vt:lpstr>Protocolos Bluetooth-SDP</vt:lpstr>
      <vt:lpstr>Protocolos Bluetooth-RFCOMM</vt:lpstr>
      <vt:lpstr>Perfiles Bluetooth</vt:lpstr>
    </vt:vector>
  </TitlesOfParts>
  <Company>Pentium 700 Mhz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creator>Jose Ignacio Gil Bailén</dc:creator>
  <cp:lastModifiedBy>WOLF</cp:lastModifiedBy>
  <cp:revision>69</cp:revision>
  <dcterms:created xsi:type="dcterms:W3CDTF">2004-03-24T08:25:39Z</dcterms:created>
  <dcterms:modified xsi:type="dcterms:W3CDTF">2012-03-24T02:31:17Z</dcterms:modified>
</cp:coreProperties>
</file>