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0" r:id="rId6"/>
    <p:sldId id="281" r:id="rId7"/>
    <p:sldId id="260" r:id="rId8"/>
    <p:sldId id="283" r:id="rId9"/>
    <p:sldId id="271" r:id="rId10"/>
    <p:sldId id="282" r:id="rId11"/>
    <p:sldId id="284" r:id="rId12"/>
    <p:sldId id="285" r:id="rId13"/>
    <p:sldId id="261" r:id="rId14"/>
    <p:sldId id="262" r:id="rId15"/>
    <p:sldId id="263" r:id="rId16"/>
    <p:sldId id="264" r:id="rId17"/>
    <p:sldId id="286" r:id="rId18"/>
    <p:sldId id="265" r:id="rId19"/>
    <p:sldId id="266" r:id="rId20"/>
    <p:sldId id="267" r:id="rId21"/>
    <p:sldId id="268" r:id="rId22"/>
    <p:sldId id="269" r:id="rId23"/>
    <p:sldId id="270" r:id="rId24"/>
    <p:sldId id="272" r:id="rId25"/>
    <p:sldId id="273" r:id="rId26"/>
    <p:sldId id="279" r:id="rId27"/>
    <p:sldId id="274" r:id="rId28"/>
    <p:sldId id="288" r:id="rId29"/>
    <p:sldId id="289" r:id="rId30"/>
    <p:sldId id="290" r:id="rId31"/>
    <p:sldId id="287" r:id="rId32"/>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0" autoAdjust="0"/>
    <p:restoredTop sz="94660"/>
  </p:normalViewPr>
  <p:slideViewPr>
    <p:cSldViewPr>
      <p:cViewPr>
        <p:scale>
          <a:sx n="75" d="100"/>
          <a:sy n="75" d="100"/>
        </p:scale>
        <p:origin x="-121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FAD13A9-390A-4DA8-A3B5-5289C0B9A151}" type="datetimeFigureOut">
              <a:rPr lang="es-CO" smtClean="0"/>
              <a:t>25/02/2019</a:t>
            </a:fld>
            <a:endParaRPr lang="es-CO"/>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s-CO"/>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5957B78-2595-4437-A1B2-F3DD6988FEBC}" type="slidenum">
              <a:rPr lang="es-CO" smtClean="0"/>
              <a:t>‹Nº›</a:t>
            </a:fld>
            <a:endParaRPr lang="es-CO"/>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FAD13A9-390A-4DA8-A3B5-5289C0B9A151}" type="datetimeFigureOut">
              <a:rPr lang="es-CO" smtClean="0"/>
              <a:t>25/02/2019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5957B78-2595-4437-A1B2-F3DD6988FEBC}"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FAD13A9-390A-4DA8-A3B5-5289C0B9A151}" type="datetimeFigureOut">
              <a:rPr lang="es-CO" smtClean="0"/>
              <a:t>25/02/2019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5957B78-2595-4437-A1B2-F3DD6988FEBC}" type="slidenum">
              <a:rPr lang="es-CO" smtClean="0"/>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FAD13A9-390A-4DA8-A3B5-5289C0B9A151}" type="datetimeFigureOut">
              <a:rPr lang="es-CO" smtClean="0"/>
              <a:t>25/02/2019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5957B78-2595-4437-A1B2-F3DD6988FEBC}" type="slidenum">
              <a:rPr lang="es-CO" smtClean="0"/>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FAD13A9-390A-4DA8-A3B5-5289C0B9A151}" type="datetimeFigureOut">
              <a:rPr lang="es-CO" smtClean="0"/>
              <a:t>25/02/2019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5957B78-2595-4437-A1B2-F3DD6988FEBC}" type="slidenum">
              <a:rPr lang="es-CO" smtClean="0"/>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0FAD13A9-390A-4DA8-A3B5-5289C0B9A151}" type="datetimeFigureOut">
              <a:rPr lang="es-CO" smtClean="0"/>
              <a:t>25/02/2019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5957B78-2595-4437-A1B2-F3DD6988FEBC}" type="slidenum">
              <a:rPr lang="es-CO" smtClean="0"/>
              <a:t>‹Nº›</a:t>
            </a:fld>
            <a:endParaRPr lang="es-CO"/>
          </a:p>
        </p:txBody>
      </p:sp>
      <p:sp>
        <p:nvSpPr>
          <p:cNvPr id="9" name="Content Placeholder 8"/>
          <p:cNvSpPr>
            <a:spLocks noGrp="1"/>
          </p:cNvSpPr>
          <p:nvPr>
            <p:ph sz="quarter" idx="13"/>
          </p:nvPr>
        </p:nvSpPr>
        <p:spPr>
          <a:xfrm>
            <a:off x="1042416" y="2313432"/>
            <a:ext cx="3419856" cy="34930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FAD13A9-390A-4DA8-A3B5-5289C0B9A151}" type="datetimeFigureOut">
              <a:rPr lang="es-CO" smtClean="0"/>
              <a:t>25/02/2019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5957B78-2595-4437-A1B2-F3DD6988FEBC}" type="slidenum">
              <a:rPr lang="es-CO" smtClean="0"/>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0FAD13A9-390A-4DA8-A3B5-5289C0B9A151}" type="datetimeFigureOut">
              <a:rPr lang="es-CO" smtClean="0"/>
              <a:t>25/02/2019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5957B78-2595-4437-A1B2-F3DD6988FEBC}"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AD13A9-390A-4DA8-A3B5-5289C0B9A151}" type="datetimeFigureOut">
              <a:rPr lang="es-CO" smtClean="0"/>
              <a:t>25/02/2019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65957B78-2595-4437-A1B2-F3DD6988FEBC}"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FAD13A9-390A-4DA8-A3B5-5289C0B9A151}" type="datetimeFigureOut">
              <a:rPr lang="es-CO" smtClean="0"/>
              <a:t>25/02/2019</a:t>
            </a:fld>
            <a:endParaRPr lang="es-CO"/>
          </a:p>
        </p:txBody>
      </p:sp>
      <p:sp>
        <p:nvSpPr>
          <p:cNvPr id="7" name="Slide Number Placeholder 6"/>
          <p:cNvSpPr>
            <a:spLocks noGrp="1"/>
          </p:cNvSpPr>
          <p:nvPr>
            <p:ph type="sldNum" sz="quarter" idx="12"/>
          </p:nvPr>
        </p:nvSpPr>
        <p:spPr/>
        <p:txBody>
          <a:bodyPr/>
          <a:lstStyle/>
          <a:p>
            <a:fld id="{65957B78-2595-4437-A1B2-F3DD6988FEBC}" type="slidenum">
              <a:rPr lang="es-CO" smtClean="0"/>
              <a:t>‹Nº›</a:t>
            </a:fld>
            <a:endParaRPr lang="es-CO"/>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s-CO"/>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s-ES" smtClean="0"/>
              <a:t>Haga clic para modificar el estilo de título del patrón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FAD13A9-390A-4DA8-A3B5-5289C0B9A151}" type="datetimeFigureOut">
              <a:rPr lang="es-CO" smtClean="0"/>
              <a:t>25/02/2019</a:t>
            </a:fld>
            <a:endParaRPr lang="es-CO"/>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s-CO"/>
          </a:p>
        </p:txBody>
      </p:sp>
      <p:sp>
        <p:nvSpPr>
          <p:cNvPr id="7" name="Slide Number Placeholder 6"/>
          <p:cNvSpPr>
            <a:spLocks noGrp="1"/>
          </p:cNvSpPr>
          <p:nvPr>
            <p:ph type="sldNum" sz="quarter" idx="12"/>
          </p:nvPr>
        </p:nvSpPr>
        <p:spPr/>
        <p:txBody>
          <a:bodyPr/>
          <a:lstStyle/>
          <a:p>
            <a:fld id="{65957B78-2595-4437-A1B2-F3DD6988FEBC}" type="slidenum">
              <a:rPr lang="es-CO" smtClean="0"/>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0FAD13A9-390A-4DA8-A3B5-5289C0B9A151}" type="datetimeFigureOut">
              <a:rPr lang="es-CO" smtClean="0"/>
              <a:t>25/02/2019</a:t>
            </a:fld>
            <a:endParaRPr lang="es-CO"/>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s-CO"/>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65957B78-2595-4437-A1B2-F3DD6988FEBC}" type="slidenum">
              <a:rPr lang="es-CO" smtClean="0"/>
              <a:t>‹Nº›</a:t>
            </a:fld>
            <a:endParaRPr lang="es-CO"/>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O" dirty="0" smtClean="0"/>
              <a:t>Titulo Proyecto</a:t>
            </a:r>
            <a:endParaRPr lang="es-CO" dirty="0"/>
          </a:p>
        </p:txBody>
      </p:sp>
      <p:sp>
        <p:nvSpPr>
          <p:cNvPr id="3" name="2 Subtítulo"/>
          <p:cNvSpPr>
            <a:spLocks noGrp="1"/>
          </p:cNvSpPr>
          <p:nvPr>
            <p:ph type="subTitle" idx="1"/>
          </p:nvPr>
        </p:nvSpPr>
        <p:spPr/>
        <p:txBody>
          <a:bodyPr/>
          <a:lstStyle/>
          <a:p>
            <a:r>
              <a:rPr lang="es-CO" dirty="0" smtClean="0"/>
              <a:t>Reconocimiento del territorio colombiano una mirada a la educación progresiva </a:t>
            </a:r>
            <a:endParaRPr lang="es-CO" dirty="0"/>
          </a:p>
        </p:txBody>
      </p:sp>
    </p:spTree>
    <p:extLst>
      <p:ext uri="{BB962C8B-B14F-4D97-AF65-F5344CB8AC3E}">
        <p14:creationId xmlns:p14="http://schemas.microsoft.com/office/powerpoint/2010/main" val="1026654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Auto sostenibilidad energética </a:t>
            </a:r>
            <a:endParaRPr lang="es-CO" dirty="0"/>
          </a:p>
        </p:txBody>
      </p:sp>
      <p:sp>
        <p:nvSpPr>
          <p:cNvPr id="3" name="2 Marcador de contenido"/>
          <p:cNvSpPr>
            <a:spLocks noGrp="1"/>
          </p:cNvSpPr>
          <p:nvPr>
            <p:ph idx="1"/>
          </p:nvPr>
        </p:nvSpPr>
        <p:spPr/>
        <p:txBody>
          <a:bodyPr>
            <a:normAutofit/>
          </a:bodyPr>
          <a:lstStyle/>
          <a:p>
            <a:r>
              <a:rPr lang="es-CO" dirty="0"/>
              <a:t>Solar </a:t>
            </a:r>
            <a:r>
              <a:rPr lang="es-CO" dirty="0" smtClean="0"/>
              <a:t>térmica</a:t>
            </a:r>
          </a:p>
          <a:p>
            <a:r>
              <a:rPr lang="es-CO" dirty="0" smtClean="0"/>
              <a:t>Solar foto voltaica</a:t>
            </a:r>
          </a:p>
          <a:p>
            <a:endParaRPr lang="es-CO" dirty="0"/>
          </a:p>
          <a:p>
            <a:r>
              <a:rPr lang="es-CO" dirty="0" smtClean="0"/>
              <a:t>Energía limpia :Utiliza </a:t>
            </a:r>
            <a:r>
              <a:rPr lang="es-CO" dirty="0"/>
              <a:t>fuentes renovables o no invasivas de energía eléctrica para su funcionamiento, siendo la energía solar fotovoltaica la mejor alternativa por costo y eficiencia.</a:t>
            </a:r>
          </a:p>
        </p:txBody>
      </p:sp>
    </p:spTree>
    <p:extLst>
      <p:ext uri="{BB962C8B-B14F-4D97-AF65-F5344CB8AC3E}">
        <p14:creationId xmlns:p14="http://schemas.microsoft.com/office/powerpoint/2010/main" val="3032938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Ventajas </a:t>
            </a:r>
            <a:endParaRPr lang="es-CO" dirty="0"/>
          </a:p>
        </p:txBody>
      </p:sp>
      <p:sp>
        <p:nvSpPr>
          <p:cNvPr id="3" name="2 Marcador de contenido"/>
          <p:cNvSpPr>
            <a:spLocks noGrp="1"/>
          </p:cNvSpPr>
          <p:nvPr>
            <p:ph idx="1"/>
          </p:nvPr>
        </p:nvSpPr>
        <p:spPr/>
        <p:txBody>
          <a:bodyPr>
            <a:normAutofit fontScale="92500" lnSpcReduction="10000"/>
          </a:bodyPr>
          <a:lstStyle/>
          <a:p>
            <a:r>
              <a:rPr lang="es-CO" dirty="0" smtClean="0"/>
              <a:t>Fiabilidad </a:t>
            </a:r>
          </a:p>
          <a:p>
            <a:r>
              <a:rPr lang="es-CO" dirty="0" smtClean="0"/>
              <a:t>Durabilidad </a:t>
            </a:r>
          </a:p>
          <a:p>
            <a:r>
              <a:rPr lang="es-CO" dirty="0" smtClean="0"/>
              <a:t>Bajos costos de mantenimiento </a:t>
            </a:r>
          </a:p>
          <a:p>
            <a:r>
              <a:rPr lang="es-CO" dirty="0" smtClean="0"/>
              <a:t>No hay costos por combustibles </a:t>
            </a:r>
          </a:p>
          <a:p>
            <a:r>
              <a:rPr lang="es-CO" dirty="0" smtClean="0"/>
              <a:t>Reducción de la contaminación sonora </a:t>
            </a:r>
          </a:p>
          <a:p>
            <a:r>
              <a:rPr lang="es-CO" dirty="0" smtClean="0"/>
              <a:t>Modularidad </a:t>
            </a:r>
            <a:r>
              <a:rPr lang="es-CO" dirty="0"/>
              <a:t>F</a:t>
            </a:r>
            <a:r>
              <a:rPr lang="es-CO" dirty="0" smtClean="0"/>
              <a:t>otovoltaica </a:t>
            </a:r>
          </a:p>
          <a:p>
            <a:r>
              <a:rPr lang="es-CO" dirty="0" smtClean="0"/>
              <a:t>Seguridad </a:t>
            </a:r>
          </a:p>
          <a:p>
            <a:r>
              <a:rPr lang="es-CO" dirty="0" smtClean="0"/>
              <a:t>independencia </a:t>
            </a:r>
          </a:p>
          <a:p>
            <a:r>
              <a:rPr lang="es-CO" dirty="0" smtClean="0"/>
              <a:t>Desempeño en grandes alturas. </a:t>
            </a:r>
          </a:p>
          <a:p>
            <a:endParaRPr lang="es-CO" dirty="0"/>
          </a:p>
        </p:txBody>
      </p:sp>
    </p:spTree>
    <p:extLst>
      <p:ext uri="{BB962C8B-B14F-4D97-AF65-F5344CB8AC3E}">
        <p14:creationId xmlns:p14="http://schemas.microsoft.com/office/powerpoint/2010/main" val="1848715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Desventajas </a:t>
            </a:r>
            <a:endParaRPr lang="es-CO" dirty="0"/>
          </a:p>
        </p:txBody>
      </p:sp>
      <p:sp>
        <p:nvSpPr>
          <p:cNvPr id="3" name="2 Marcador de contenido"/>
          <p:cNvSpPr>
            <a:spLocks noGrp="1"/>
          </p:cNvSpPr>
          <p:nvPr>
            <p:ph idx="1"/>
          </p:nvPr>
        </p:nvSpPr>
        <p:spPr/>
        <p:txBody>
          <a:bodyPr/>
          <a:lstStyle/>
          <a:p>
            <a:r>
              <a:rPr lang="es-CO" dirty="0" smtClean="0"/>
              <a:t>Costo inicial . </a:t>
            </a:r>
          </a:p>
          <a:p>
            <a:r>
              <a:rPr lang="es-CO" dirty="0" smtClean="0"/>
              <a:t>Educación. </a:t>
            </a:r>
            <a:endParaRPr lang="es-CO" dirty="0"/>
          </a:p>
        </p:txBody>
      </p:sp>
    </p:spTree>
    <p:extLst>
      <p:ext uri="{BB962C8B-B14F-4D97-AF65-F5344CB8AC3E}">
        <p14:creationId xmlns:p14="http://schemas.microsoft.com/office/powerpoint/2010/main" val="684902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Agricultura urbana </a:t>
            </a:r>
            <a:endParaRPr lang="es-CO" dirty="0"/>
          </a:p>
        </p:txBody>
      </p:sp>
      <p:sp>
        <p:nvSpPr>
          <p:cNvPr id="3" name="2 Marcador de contenido"/>
          <p:cNvSpPr>
            <a:spLocks noGrp="1"/>
          </p:cNvSpPr>
          <p:nvPr>
            <p:ph idx="1"/>
          </p:nvPr>
        </p:nvSpPr>
        <p:spPr>
          <a:xfrm>
            <a:off x="493873" y="2904773"/>
            <a:ext cx="2349936" cy="668243"/>
          </a:xfrm>
        </p:spPr>
        <p:txBody>
          <a:bodyPr/>
          <a:lstStyle/>
          <a:p>
            <a:r>
              <a:rPr lang="es-CO" dirty="0" smtClean="0"/>
              <a:t>Técnicas. </a:t>
            </a:r>
            <a:endParaRPr lang="es-CO" dirty="0"/>
          </a:p>
        </p:txBody>
      </p:sp>
      <p:pic>
        <p:nvPicPr>
          <p:cNvPr id="102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800" y="2450361"/>
            <a:ext cx="2915816" cy="181119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384925"/>
            <a:ext cx="3048000" cy="2028825"/>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909052"/>
            <a:ext cx="2738791" cy="1538288"/>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15369" y="4485831"/>
            <a:ext cx="2742236" cy="1827015"/>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8" name="2 Marcador de contenido"/>
          <p:cNvSpPr txBox="1">
            <a:spLocks/>
          </p:cNvSpPr>
          <p:nvPr/>
        </p:nvSpPr>
        <p:spPr>
          <a:xfrm>
            <a:off x="6226979" y="2751678"/>
            <a:ext cx="2349936" cy="668243"/>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s-CO" dirty="0" smtClean="0"/>
              <a:t>Saberes</a:t>
            </a:r>
          </a:p>
        </p:txBody>
      </p:sp>
      <p:sp>
        <p:nvSpPr>
          <p:cNvPr id="9" name="2 Marcador de contenido"/>
          <p:cNvSpPr txBox="1">
            <a:spLocks/>
          </p:cNvSpPr>
          <p:nvPr/>
        </p:nvSpPr>
        <p:spPr>
          <a:xfrm>
            <a:off x="3515544" y="4941168"/>
            <a:ext cx="2349936" cy="668243"/>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s-CO" dirty="0" smtClean="0"/>
              <a:t>Creatividad</a:t>
            </a:r>
          </a:p>
        </p:txBody>
      </p:sp>
      <p:sp>
        <p:nvSpPr>
          <p:cNvPr id="10" name="2 Marcador de contenido"/>
          <p:cNvSpPr txBox="1">
            <a:spLocks/>
          </p:cNvSpPr>
          <p:nvPr/>
        </p:nvSpPr>
        <p:spPr>
          <a:xfrm>
            <a:off x="1043608" y="727475"/>
            <a:ext cx="3646904" cy="668243"/>
          </a:xfrm>
          <a:prstGeom prst="rect">
            <a:avLst/>
          </a:prstGeom>
        </p:spPr>
        <p:txBody>
          <a:bodyPr vert="horz" lIns="91440" tIns="45720" rIns="91440" bIns="45720" rtlCol="0">
            <a:normAutofit fontScale="92500" lnSpcReduction="2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s-CO" dirty="0" smtClean="0"/>
              <a:t>Mejoramiento productivo</a:t>
            </a:r>
          </a:p>
        </p:txBody>
      </p:sp>
    </p:spTree>
    <p:extLst>
      <p:ext uri="{BB962C8B-B14F-4D97-AF65-F5344CB8AC3E}">
        <p14:creationId xmlns:p14="http://schemas.microsoft.com/office/powerpoint/2010/main" val="330874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Agricultura rural</a:t>
            </a:r>
            <a:endParaRPr lang="es-CO" dirty="0"/>
          </a:p>
        </p:txBody>
      </p:sp>
      <p:pic>
        <p:nvPicPr>
          <p:cNvPr id="2050" name="Picture 2" descr="Image result for agricultura rura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5013176"/>
            <a:ext cx="2266482" cy="1512168"/>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2052" name="Picture 4" descr="Image result for agricultura rur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3992430"/>
            <a:ext cx="2789020" cy="1467905"/>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2054" name="Picture 6" descr="Image result for agricultura rural tecnificad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0152" y="1262494"/>
            <a:ext cx="2220302" cy="1278073"/>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2056" name="Picture 8" descr="Image result for agricultura rural tecnificad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4969" y="2132856"/>
            <a:ext cx="3543840" cy="2356653"/>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8" name="2 Marcador de contenido"/>
          <p:cNvSpPr>
            <a:spLocks noGrp="1"/>
          </p:cNvSpPr>
          <p:nvPr>
            <p:ph idx="1"/>
          </p:nvPr>
        </p:nvSpPr>
        <p:spPr>
          <a:xfrm>
            <a:off x="764969" y="4468616"/>
            <a:ext cx="2349936" cy="668243"/>
          </a:xfrm>
        </p:spPr>
        <p:txBody>
          <a:bodyPr/>
          <a:lstStyle/>
          <a:p>
            <a:r>
              <a:rPr lang="es-CO" dirty="0" smtClean="0"/>
              <a:t>Técnicas. </a:t>
            </a:r>
            <a:endParaRPr lang="es-CO" dirty="0"/>
          </a:p>
        </p:txBody>
      </p:sp>
      <p:sp>
        <p:nvSpPr>
          <p:cNvPr id="9" name="2 Marcador de contenido"/>
          <p:cNvSpPr txBox="1">
            <a:spLocks/>
          </p:cNvSpPr>
          <p:nvPr/>
        </p:nvSpPr>
        <p:spPr>
          <a:xfrm>
            <a:off x="5615650" y="2751678"/>
            <a:ext cx="2349936" cy="668243"/>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s-CO" dirty="0" smtClean="0"/>
              <a:t>Saberes</a:t>
            </a:r>
          </a:p>
        </p:txBody>
      </p:sp>
      <p:sp>
        <p:nvSpPr>
          <p:cNvPr id="10" name="2 Marcador de contenido"/>
          <p:cNvSpPr txBox="1">
            <a:spLocks/>
          </p:cNvSpPr>
          <p:nvPr/>
        </p:nvSpPr>
        <p:spPr>
          <a:xfrm>
            <a:off x="971600" y="928372"/>
            <a:ext cx="2349936" cy="668243"/>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s-CO" dirty="0" smtClean="0"/>
              <a:t>Creatividad</a:t>
            </a:r>
          </a:p>
        </p:txBody>
      </p:sp>
      <p:sp>
        <p:nvSpPr>
          <p:cNvPr id="11" name="2 Marcador de contenido"/>
          <p:cNvSpPr txBox="1">
            <a:spLocks/>
          </p:cNvSpPr>
          <p:nvPr/>
        </p:nvSpPr>
        <p:spPr>
          <a:xfrm>
            <a:off x="3819824" y="5826930"/>
            <a:ext cx="3646904" cy="668243"/>
          </a:xfrm>
          <a:prstGeom prst="rect">
            <a:avLst/>
          </a:prstGeom>
        </p:spPr>
        <p:txBody>
          <a:bodyPr vert="horz" lIns="91440" tIns="45720" rIns="91440" bIns="45720" rtlCol="0">
            <a:normAutofit fontScale="92500" lnSpcReduction="2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s-CO" dirty="0" smtClean="0"/>
              <a:t>Mejoramiento productivo</a:t>
            </a:r>
          </a:p>
        </p:txBody>
      </p:sp>
    </p:spTree>
    <p:extLst>
      <p:ext uri="{BB962C8B-B14F-4D97-AF65-F5344CB8AC3E}">
        <p14:creationId xmlns:p14="http://schemas.microsoft.com/office/powerpoint/2010/main" val="2382791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rot="21600000">
            <a:off x="1043490" y="1027664"/>
            <a:ext cx="7024744" cy="1143000"/>
          </a:xfrm>
        </p:spPr>
        <p:txBody>
          <a:bodyPr>
            <a:normAutofit fontScale="90000"/>
          </a:bodyPr>
          <a:lstStyle/>
          <a:p>
            <a:r>
              <a:rPr lang="es-CO" dirty="0" smtClean="0"/>
              <a:t>Colombia 2030 </a:t>
            </a:r>
            <a:br>
              <a:rPr lang="es-CO" dirty="0" smtClean="0"/>
            </a:br>
            <a:r>
              <a:rPr lang="es-CO" dirty="0" smtClean="0"/>
              <a:t>libro verde</a:t>
            </a:r>
            <a:endParaRPr lang="es-CO" dirty="0"/>
          </a:p>
        </p:txBody>
      </p:sp>
      <p:sp>
        <p:nvSpPr>
          <p:cNvPr id="3" name="2 Marcador de contenido"/>
          <p:cNvSpPr>
            <a:spLocks noGrp="1"/>
          </p:cNvSpPr>
          <p:nvPr>
            <p:ph idx="1"/>
          </p:nvPr>
        </p:nvSpPr>
        <p:spPr/>
        <p:txBody>
          <a:bodyPr>
            <a:normAutofit lnSpcReduction="10000"/>
          </a:bodyPr>
          <a:lstStyle/>
          <a:p>
            <a:r>
              <a:rPr lang="es-CO" dirty="0" smtClean="0"/>
              <a:t>Desarrollo sostenible.</a:t>
            </a:r>
          </a:p>
          <a:p>
            <a:pPr algn="just"/>
            <a:r>
              <a:rPr lang="es-MX" dirty="0" smtClean="0"/>
              <a:t>Política </a:t>
            </a:r>
            <a:r>
              <a:rPr lang="es-MX" dirty="0"/>
              <a:t>Nacional de Ciencia e Innovación que a través de un enfoque transformativo busca aportar a la solución de los grandes desafíos sociales, ambientales y económicos expresados en los Objetivos del Desarrollo Sostenible (ODS).</a:t>
            </a:r>
            <a:endParaRPr lang="es-CO" dirty="0" smtClean="0"/>
          </a:p>
          <a:p>
            <a:r>
              <a:rPr lang="es-CO" dirty="0" smtClean="0"/>
              <a:t>Video</a:t>
            </a:r>
          </a:p>
          <a:p>
            <a:endParaRPr lang="es-CO" dirty="0"/>
          </a:p>
        </p:txBody>
      </p:sp>
    </p:spTree>
    <p:extLst>
      <p:ext uri="{BB962C8B-B14F-4D97-AF65-F5344CB8AC3E}">
        <p14:creationId xmlns:p14="http://schemas.microsoft.com/office/powerpoint/2010/main" val="1576120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Cuidado de ambiente y apropiación de los territorios</a:t>
            </a:r>
            <a:endParaRPr lang="es-CO" dirty="0"/>
          </a:p>
        </p:txBody>
      </p:sp>
      <p:sp>
        <p:nvSpPr>
          <p:cNvPr id="3" name="2 Marcador de contenido"/>
          <p:cNvSpPr>
            <a:spLocks noGrp="1"/>
          </p:cNvSpPr>
          <p:nvPr>
            <p:ph idx="1"/>
          </p:nvPr>
        </p:nvSpPr>
        <p:spPr>
          <a:xfrm>
            <a:off x="1043492" y="2323652"/>
            <a:ext cx="7200916" cy="3769644"/>
          </a:xfrm>
        </p:spPr>
        <p:txBody>
          <a:bodyPr>
            <a:normAutofit fontScale="70000" lnSpcReduction="20000"/>
          </a:bodyPr>
          <a:lstStyle/>
          <a:p>
            <a:pPr algn="just"/>
            <a:r>
              <a:rPr lang="es-CO" dirty="0"/>
              <a:t>La falta de conocimientos y conciencia acerca de nuestras relaciones con el medio ambiente conduce a las personas a actuar como si no fuesen parte de él. Esta situación dada origen a los diversos problemas ambientales actuales como son la contaminación del aire, el agua,  el suelo por basura doméstica, residuos industriales, gases de transporte vehicular, uso de agroquímicos, etcétera; los que a su vez incrementan los problemas ambientales globales, entre ellos el efecto invernadero, el agujero de la capa de ozono, la desaparición de los bosques tropicales y el retroceso de los glaciares</a:t>
            </a:r>
            <a:r>
              <a:rPr lang="es-CO" dirty="0" smtClean="0"/>
              <a:t>.</a:t>
            </a:r>
          </a:p>
          <a:p>
            <a:pPr algn="just"/>
            <a:endParaRPr lang="es-CO" dirty="0"/>
          </a:p>
          <a:p>
            <a:pPr algn="just"/>
            <a:r>
              <a:rPr lang="es-CO" dirty="0"/>
              <a:t>Escuelas Limpias con el fin de concientizar a la comunidad educativa y la población en general en el cuidado del medio ambiente y, a través de distintas actividades, minimizar los problemas de contaminación, en especial aquellos originados por los residuos sólidos</a:t>
            </a:r>
            <a:r>
              <a:rPr lang="es-CO" dirty="0" smtClean="0"/>
              <a:t>. </a:t>
            </a:r>
            <a:endParaRPr lang="es-CO" dirty="0"/>
          </a:p>
        </p:txBody>
      </p:sp>
    </p:spTree>
    <p:extLst>
      <p:ext uri="{BB962C8B-B14F-4D97-AF65-F5344CB8AC3E}">
        <p14:creationId xmlns:p14="http://schemas.microsoft.com/office/powerpoint/2010/main" val="2082070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Cuidado del ambiente en el alumno</a:t>
            </a:r>
            <a:endParaRPr lang="es-CO" dirty="0"/>
          </a:p>
        </p:txBody>
      </p:sp>
      <p:sp>
        <p:nvSpPr>
          <p:cNvPr id="3" name="2 Marcador de contenido"/>
          <p:cNvSpPr>
            <a:spLocks noGrp="1"/>
          </p:cNvSpPr>
          <p:nvPr>
            <p:ph idx="1"/>
          </p:nvPr>
        </p:nvSpPr>
        <p:spPr/>
        <p:txBody>
          <a:bodyPr/>
          <a:lstStyle/>
          <a:p>
            <a:pPr algn="just"/>
            <a:r>
              <a:rPr lang="es-MX" dirty="0"/>
              <a:t>Promover la participación activa y </a:t>
            </a:r>
            <a:r>
              <a:rPr lang="es-MX" dirty="0" smtClean="0"/>
              <a:t>sostenida </a:t>
            </a:r>
            <a:r>
              <a:rPr lang="es-MX" dirty="0"/>
              <a:t>de los estudiantes en el cuidado y la protección del medio ambiente a través de charlas y talleres ambientales </a:t>
            </a:r>
            <a:r>
              <a:rPr lang="es-MX" dirty="0" smtClean="0"/>
              <a:t>presenciales y didácticos </a:t>
            </a:r>
            <a:r>
              <a:rPr lang="es-MX" dirty="0"/>
              <a:t>para lograr su </a:t>
            </a:r>
            <a:r>
              <a:rPr lang="es-MX" dirty="0" smtClean="0"/>
              <a:t>concientización </a:t>
            </a:r>
            <a:r>
              <a:rPr lang="es-MX" dirty="0"/>
              <a:t>y el </a:t>
            </a:r>
            <a:r>
              <a:rPr lang="es-MX" dirty="0" smtClean="0"/>
              <a:t>fortalecimiento de la aplicación en la institución. </a:t>
            </a:r>
            <a:endParaRPr lang="es-CO" dirty="0"/>
          </a:p>
        </p:txBody>
      </p:sp>
    </p:spTree>
    <p:extLst>
      <p:ext uri="{BB962C8B-B14F-4D97-AF65-F5344CB8AC3E}">
        <p14:creationId xmlns:p14="http://schemas.microsoft.com/office/powerpoint/2010/main" val="684154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Ley 1715</a:t>
            </a:r>
            <a:endParaRPr lang="es-CO" dirty="0"/>
          </a:p>
        </p:txBody>
      </p:sp>
      <p:sp>
        <p:nvSpPr>
          <p:cNvPr id="3" name="2 Marcador de contenido"/>
          <p:cNvSpPr>
            <a:spLocks noGrp="1"/>
          </p:cNvSpPr>
          <p:nvPr>
            <p:ph idx="1"/>
          </p:nvPr>
        </p:nvSpPr>
        <p:spPr>
          <a:xfrm>
            <a:off x="611560" y="2348880"/>
            <a:ext cx="4176579" cy="3963523"/>
          </a:xfrm>
        </p:spPr>
        <p:txBody>
          <a:bodyPr>
            <a:normAutofit fontScale="62500" lnSpcReduction="20000"/>
          </a:bodyPr>
          <a:lstStyle/>
          <a:p>
            <a:pPr marL="68580" indent="0" algn="just">
              <a:buNone/>
            </a:pPr>
            <a:r>
              <a:rPr lang="es-CO" dirty="0"/>
              <a:t>La presente ley tiene por objeto promover el desarrollo y la utilización de las fuentes no convencionales de energía, principalmente aquellas de carácter renovable, en el sistema energético nacional, mediante su integración al mercado eléctrico, su participación en las zonas no interconectadas y en otros usos energéticos como medio necesario para el desarrollo económico sostenible, la reducción de emisiones de gases de efecto invernadero y la seguridad del abastecimiento energético. Con los mismos propósitos se busca promover la gestión eficiente de la energía, que comprende tanto la eficiencia energética como la respuesta de la demanda.</a:t>
            </a:r>
          </a:p>
        </p:txBody>
      </p:sp>
      <p:sp>
        <p:nvSpPr>
          <p:cNvPr id="5" name="2 Marcador de contenido"/>
          <p:cNvSpPr txBox="1">
            <a:spLocks/>
          </p:cNvSpPr>
          <p:nvPr/>
        </p:nvSpPr>
        <p:spPr>
          <a:xfrm>
            <a:off x="4932040" y="836712"/>
            <a:ext cx="3600400" cy="1944216"/>
          </a:xfrm>
          <a:prstGeom prst="rect">
            <a:avLst/>
          </a:prstGeom>
        </p:spPr>
        <p:txBody>
          <a:bodyPr vert="horz" lIns="91440" tIns="45720" rIns="91440" bIns="45720" rtlCol="0">
            <a:normAutofit fontScale="47500" lnSpcReduction="2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lgn="just">
              <a:buNone/>
            </a:pPr>
            <a:r>
              <a:rPr lang="es-CO" dirty="0"/>
              <a:t>Artículo 11: “Como fomento a la investigación, desarrollo e inversión en el ámbito de la producción y utilización de energía a partir de </a:t>
            </a:r>
            <a:r>
              <a:rPr lang="es-CO" dirty="0" err="1"/>
              <a:t>Fnce</a:t>
            </a:r>
            <a:r>
              <a:rPr lang="es-CO" dirty="0"/>
              <a:t> (Fuentes No Convencionales de Energía), la gestión eficiente de la energía, los obligados a declarar renta que realicen directamente inversiones en este sentido, tendrán derecho a reducir anualmente de su renta, por los 5 años siguientes al año gravable en que hayan realizado la inversión, el cincuenta por ciento (50%) del valor total de la inversión realizada.”</a:t>
            </a:r>
          </a:p>
        </p:txBody>
      </p:sp>
      <p:sp>
        <p:nvSpPr>
          <p:cNvPr id="6" name="2 Marcador de contenido"/>
          <p:cNvSpPr txBox="1">
            <a:spLocks/>
          </p:cNvSpPr>
          <p:nvPr/>
        </p:nvSpPr>
        <p:spPr>
          <a:xfrm>
            <a:off x="4932040" y="2996952"/>
            <a:ext cx="3600400" cy="1512168"/>
          </a:xfrm>
          <a:prstGeom prst="rect">
            <a:avLst/>
          </a:prstGeom>
        </p:spPr>
        <p:txBody>
          <a:bodyPr vert="horz" lIns="91440" tIns="45720" rIns="91440" bIns="45720" rtlCol="0">
            <a:normAutofit fontScale="47500" lnSpcReduction="2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lgn="just">
              <a:buNone/>
            </a:pPr>
            <a:r>
              <a:rPr lang="es-CO" dirty="0"/>
              <a:t>Artículo 12: “Incentivo tributario IVA. Para fomentar el uso de la energía procedente de </a:t>
            </a:r>
            <a:r>
              <a:rPr lang="es-CO" dirty="0" err="1"/>
              <a:t>Fnce</a:t>
            </a:r>
            <a:r>
              <a:rPr lang="es-CO" dirty="0"/>
              <a:t>, los equipos, elementos, maquinaria y servicios nacionales o importados que se destinen a la </a:t>
            </a:r>
            <a:r>
              <a:rPr lang="es-CO" dirty="0" err="1"/>
              <a:t>preinversión</a:t>
            </a:r>
            <a:r>
              <a:rPr lang="es-CO" dirty="0"/>
              <a:t> e inversión, para la producción y utilización de energía a partir de las fuentes no convencionales, así como para la medición y evaluación de los potenciales recursos estarán excluidos de IVA.”</a:t>
            </a:r>
          </a:p>
        </p:txBody>
      </p:sp>
      <p:sp>
        <p:nvSpPr>
          <p:cNvPr id="7" name="2 Marcador de contenido"/>
          <p:cNvSpPr txBox="1">
            <a:spLocks/>
          </p:cNvSpPr>
          <p:nvPr/>
        </p:nvSpPr>
        <p:spPr>
          <a:xfrm>
            <a:off x="4932040" y="4800235"/>
            <a:ext cx="3600400" cy="1512168"/>
          </a:xfrm>
          <a:prstGeom prst="rect">
            <a:avLst/>
          </a:prstGeom>
        </p:spPr>
        <p:txBody>
          <a:bodyPr vert="horz" lIns="91440" tIns="45720" rIns="91440" bIns="45720" rtlCol="0">
            <a:normAutofit fontScale="47500" lnSpcReduction="2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lgn="just">
              <a:buNone/>
            </a:pPr>
            <a:r>
              <a:rPr lang="es-CO" dirty="0"/>
              <a:t>Artículo 13: “Incentivo arancelario. Las personas naturales o jurídicas… sean titulares de nuevas inversiones en nuevos proyectos de </a:t>
            </a:r>
            <a:r>
              <a:rPr lang="es-CO" dirty="0" err="1"/>
              <a:t>Fnce</a:t>
            </a:r>
            <a:r>
              <a:rPr lang="es-CO" dirty="0"/>
              <a:t> gozarán de exención del pago de los Derechos Arancelarios de Importación de maquinaria, equipos, materiales e insumos destinados exclusivamente para labores de </a:t>
            </a:r>
            <a:r>
              <a:rPr lang="es-CO" dirty="0" err="1"/>
              <a:t>preinversión</a:t>
            </a:r>
            <a:r>
              <a:rPr lang="es-CO" dirty="0"/>
              <a:t> y de inversión de proyectos con dichas fuentes”</a:t>
            </a:r>
          </a:p>
        </p:txBody>
      </p:sp>
    </p:spTree>
    <p:extLst>
      <p:ext uri="{BB962C8B-B14F-4D97-AF65-F5344CB8AC3E}">
        <p14:creationId xmlns:p14="http://schemas.microsoft.com/office/powerpoint/2010/main" val="27752438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15250" y="764704"/>
            <a:ext cx="7024744" cy="1143000"/>
          </a:xfrm>
        </p:spPr>
        <p:txBody>
          <a:bodyPr>
            <a:normAutofit fontScale="90000"/>
          </a:bodyPr>
          <a:lstStyle/>
          <a:p>
            <a:r>
              <a:rPr lang="es-CO" dirty="0" smtClean="0"/>
              <a:t>Agricultura huertas escolares </a:t>
            </a:r>
            <a:endParaRPr lang="es-CO" dirty="0"/>
          </a:p>
        </p:txBody>
      </p:sp>
      <p:pic>
        <p:nvPicPr>
          <p:cNvPr id="1026" name="Picture 2" descr="Image result for huertas escola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2722736" cy="1802004"/>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1028" name="Picture 4" descr="Image result for huertas escolares y familia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2348880"/>
            <a:ext cx="3900042" cy="2123356"/>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1030" name="Picture 6" descr="Image result for huertas escolares y familiar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979" y="4293096"/>
            <a:ext cx="2919973" cy="218998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488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t>HISTORIA</a:t>
            </a:r>
            <a:endParaRPr lang="es-CO" dirty="0"/>
          </a:p>
        </p:txBody>
      </p:sp>
      <p:sp>
        <p:nvSpPr>
          <p:cNvPr id="3" name="2 Marcador de contenido"/>
          <p:cNvSpPr>
            <a:spLocks noGrp="1"/>
          </p:cNvSpPr>
          <p:nvPr>
            <p:ph idx="1"/>
          </p:nvPr>
        </p:nvSpPr>
        <p:spPr/>
        <p:txBody>
          <a:bodyPr>
            <a:normAutofit fontScale="92500" lnSpcReduction="20000"/>
          </a:bodyPr>
          <a:lstStyle/>
          <a:p>
            <a:pPr algn="just"/>
            <a:r>
              <a:rPr lang="es-CO" dirty="0" smtClean="0"/>
              <a:t>El proyecto nace con la unión de dos proyectos correlacionados con el medio ambiente, el cuidado del planea, la producción de conocimientos en competencias tecnológicas y científicas, en personas jóvenes que deseen ser </a:t>
            </a:r>
            <a:r>
              <a:rPr lang="es-CO" dirty="0" err="1" smtClean="0"/>
              <a:t>influenciadores</a:t>
            </a:r>
            <a:r>
              <a:rPr lang="es-CO" dirty="0" smtClean="0"/>
              <a:t> del conocimiento y a su vez  siendo las semillas del mismo.</a:t>
            </a:r>
          </a:p>
          <a:p>
            <a:pPr algn="just"/>
            <a:endParaRPr lang="es-CO" dirty="0"/>
          </a:p>
          <a:p>
            <a:pPr algn="just"/>
            <a:r>
              <a:rPr lang="es-CO" dirty="0" smtClean="0"/>
              <a:t>Proyecto ondas </a:t>
            </a:r>
          </a:p>
          <a:p>
            <a:pPr algn="just"/>
            <a:r>
              <a:rPr lang="es-CO" dirty="0" smtClean="0"/>
              <a:t>Proyecto Electrónica y Tecnología </a:t>
            </a:r>
            <a:endParaRPr lang="es-CO" dirty="0"/>
          </a:p>
        </p:txBody>
      </p:sp>
    </p:spTree>
    <p:extLst>
      <p:ext uri="{BB962C8B-B14F-4D97-AF65-F5344CB8AC3E}">
        <p14:creationId xmlns:p14="http://schemas.microsoft.com/office/powerpoint/2010/main" val="3917693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491880" y="1196752"/>
            <a:ext cx="5004859" cy="2304256"/>
          </a:xfrm>
        </p:spPr>
        <p:txBody>
          <a:bodyPr>
            <a:normAutofit fontScale="90000"/>
          </a:bodyPr>
          <a:lstStyle/>
          <a:p>
            <a:r>
              <a:rPr lang="es-CO" dirty="0" smtClean="0"/>
              <a:t>investigación en la agricultura. Urbana y rural, apropiación del conocimiento colombiano </a:t>
            </a:r>
            <a:endParaRPr lang="es-CO" dirty="0"/>
          </a:p>
        </p:txBody>
      </p:sp>
      <p:pic>
        <p:nvPicPr>
          <p:cNvPr id="1026"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600000">
            <a:off x="1164780" y="692696"/>
            <a:ext cx="1956430" cy="2603047"/>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1028" name="Picture 4"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97" y="3625123"/>
            <a:ext cx="3718203" cy="2788652"/>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1030" name="Picture 6" descr="Resultado de imagen para invernaderos y huertas escolar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7639" y="4510383"/>
            <a:ext cx="3813771" cy="1906886"/>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1032" name="Picture 8" descr="Imagen relacionad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1600000">
            <a:off x="6732240" y="2927934"/>
            <a:ext cx="1859170" cy="1394377"/>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7024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1268760"/>
            <a:ext cx="7024744" cy="1143000"/>
          </a:xfrm>
        </p:spPr>
        <p:txBody>
          <a:bodyPr>
            <a:normAutofit fontScale="90000"/>
          </a:bodyPr>
          <a:lstStyle/>
          <a:p>
            <a:r>
              <a:rPr lang="es-CO" dirty="0" smtClean="0"/>
              <a:t>Emisora. </a:t>
            </a:r>
            <a:br>
              <a:rPr lang="es-CO" dirty="0" smtClean="0"/>
            </a:br>
            <a:r>
              <a:rPr lang="es-CO" dirty="0" smtClean="0"/>
              <a:t>Programas educativos agronomía colombiana</a:t>
            </a:r>
            <a:endParaRPr lang="es-CO" dirty="0"/>
          </a:p>
        </p:txBody>
      </p:sp>
      <p:sp>
        <p:nvSpPr>
          <p:cNvPr id="3" name="2 Marcador de contenido"/>
          <p:cNvSpPr>
            <a:spLocks noGrp="1"/>
          </p:cNvSpPr>
          <p:nvPr>
            <p:ph idx="1"/>
          </p:nvPr>
        </p:nvSpPr>
        <p:spPr>
          <a:xfrm>
            <a:off x="1043608" y="2708920"/>
            <a:ext cx="6777317" cy="3508977"/>
          </a:xfrm>
        </p:spPr>
        <p:txBody>
          <a:bodyPr/>
          <a:lstStyle/>
          <a:p>
            <a:r>
              <a:rPr lang="es-CO" dirty="0" smtClean="0"/>
              <a:t>Investigación del periodismo y las noticias actuales </a:t>
            </a:r>
          </a:p>
          <a:p>
            <a:r>
              <a:rPr lang="es-CO" dirty="0" smtClean="0"/>
              <a:t>Avances tecnológicos y programas en vivo sobre que piensa las personas sobre un tema </a:t>
            </a:r>
          </a:p>
          <a:p>
            <a:r>
              <a:rPr lang="es-CO" dirty="0" smtClean="0"/>
              <a:t>Innovemos para el crecimiento. </a:t>
            </a:r>
            <a:endParaRPr lang="es-CO" dirty="0"/>
          </a:p>
        </p:txBody>
      </p:sp>
    </p:spTree>
    <p:extLst>
      <p:ext uri="{BB962C8B-B14F-4D97-AF65-F5344CB8AC3E}">
        <p14:creationId xmlns:p14="http://schemas.microsoft.com/office/powerpoint/2010/main" val="3253040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Productos en apoyo </a:t>
            </a:r>
            <a:endParaRPr lang="es-CO" dirty="0"/>
          </a:p>
        </p:txBody>
      </p:sp>
      <p:sp>
        <p:nvSpPr>
          <p:cNvPr id="3" name="2 Marcador de contenido"/>
          <p:cNvSpPr>
            <a:spLocks noGrp="1"/>
          </p:cNvSpPr>
          <p:nvPr>
            <p:ph idx="1"/>
          </p:nvPr>
        </p:nvSpPr>
        <p:spPr/>
        <p:txBody>
          <a:bodyPr/>
          <a:lstStyle/>
          <a:p>
            <a:r>
              <a:rPr lang="es-CO" dirty="0" smtClean="0"/>
              <a:t>Siembra de cacao para el apoyo de la paz y no a la siembra ilegal.</a:t>
            </a:r>
          </a:p>
          <a:p>
            <a:r>
              <a:rPr lang="es-CO" dirty="0" smtClean="0"/>
              <a:t>Yuca. El caribe necesita nutrición a base de yuca. </a:t>
            </a:r>
          </a:p>
          <a:p>
            <a:r>
              <a:rPr lang="es-CO" dirty="0" smtClean="0"/>
              <a:t>Tomate hibrido, posee un siembra dificultosa, siembra en semilleros, selección de la semilla en cuartos oscuros.</a:t>
            </a:r>
            <a:endParaRPr lang="es-CO" dirty="0"/>
          </a:p>
        </p:txBody>
      </p:sp>
    </p:spTree>
    <p:extLst>
      <p:ext uri="{BB962C8B-B14F-4D97-AF65-F5344CB8AC3E}">
        <p14:creationId xmlns:p14="http://schemas.microsoft.com/office/powerpoint/2010/main" val="3681567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Variables analizar </a:t>
            </a:r>
            <a:endParaRPr lang="es-CO" dirty="0"/>
          </a:p>
        </p:txBody>
      </p:sp>
      <p:sp>
        <p:nvSpPr>
          <p:cNvPr id="3" name="2 Marcador de contenido"/>
          <p:cNvSpPr>
            <a:spLocks noGrp="1"/>
          </p:cNvSpPr>
          <p:nvPr>
            <p:ph idx="1"/>
          </p:nvPr>
        </p:nvSpPr>
        <p:spPr/>
        <p:txBody>
          <a:bodyPr/>
          <a:lstStyle/>
          <a:p>
            <a:r>
              <a:rPr lang="es-CO" dirty="0" smtClean="0"/>
              <a:t>Inteligencia de enjambre.</a:t>
            </a:r>
          </a:p>
          <a:p>
            <a:r>
              <a:rPr lang="es-CO" dirty="0" smtClean="0"/>
              <a:t>Control automatizado </a:t>
            </a:r>
          </a:p>
          <a:p>
            <a:r>
              <a:rPr lang="es-CO" dirty="0" smtClean="0"/>
              <a:t>Alarmas </a:t>
            </a:r>
          </a:p>
          <a:p>
            <a:r>
              <a:rPr lang="es-CO" dirty="0" smtClean="0"/>
              <a:t>Accesos, variables económicas </a:t>
            </a:r>
          </a:p>
          <a:p>
            <a:r>
              <a:rPr lang="es-CO" dirty="0" smtClean="0"/>
              <a:t>3 R (Reducir, Reutilizar, Reciclar)</a:t>
            </a:r>
          </a:p>
          <a:p>
            <a:r>
              <a:rPr lang="es-CO" dirty="0" smtClean="0"/>
              <a:t>Siembra controlada. </a:t>
            </a:r>
          </a:p>
          <a:p>
            <a:r>
              <a:rPr lang="es-CO" dirty="0" smtClean="0"/>
              <a:t>Aprovechamiento del espacio con fines académicos productivos </a:t>
            </a:r>
          </a:p>
        </p:txBody>
      </p:sp>
    </p:spTree>
    <p:extLst>
      <p:ext uri="{BB962C8B-B14F-4D97-AF65-F5344CB8AC3E}">
        <p14:creationId xmlns:p14="http://schemas.microsoft.com/office/powerpoint/2010/main" val="3032786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Aportantes de conocimiento.</a:t>
            </a:r>
            <a:endParaRPr lang="es-CO" dirty="0"/>
          </a:p>
        </p:txBody>
      </p:sp>
      <p:sp>
        <p:nvSpPr>
          <p:cNvPr id="3" name="2 Marcador de contenido"/>
          <p:cNvSpPr>
            <a:spLocks noGrp="1"/>
          </p:cNvSpPr>
          <p:nvPr>
            <p:ph idx="1"/>
          </p:nvPr>
        </p:nvSpPr>
        <p:spPr/>
        <p:txBody>
          <a:bodyPr>
            <a:normAutofit lnSpcReduction="10000"/>
          </a:bodyPr>
          <a:lstStyle/>
          <a:p>
            <a:r>
              <a:rPr lang="es-CO" dirty="0" smtClean="0"/>
              <a:t>Estudiantes </a:t>
            </a:r>
          </a:p>
          <a:p>
            <a:r>
              <a:rPr lang="es-CO" dirty="0" smtClean="0"/>
              <a:t>Docentes</a:t>
            </a:r>
          </a:p>
          <a:p>
            <a:r>
              <a:rPr lang="es-CO" dirty="0" smtClean="0"/>
              <a:t>La institución</a:t>
            </a:r>
          </a:p>
          <a:p>
            <a:r>
              <a:rPr lang="es-CO" dirty="0" smtClean="0"/>
              <a:t>AGROSAVIA </a:t>
            </a:r>
          </a:p>
          <a:p>
            <a:r>
              <a:rPr lang="es-CO" dirty="0" smtClean="0"/>
              <a:t>Universidad Distrital.</a:t>
            </a:r>
          </a:p>
          <a:p>
            <a:r>
              <a:rPr lang="es-CO" dirty="0" smtClean="0"/>
              <a:t>Fincas</a:t>
            </a:r>
          </a:p>
          <a:p>
            <a:r>
              <a:rPr lang="es-CO" dirty="0" smtClean="0"/>
              <a:t>Ciudadanía</a:t>
            </a:r>
          </a:p>
          <a:p>
            <a:r>
              <a:rPr lang="es-CO" dirty="0" smtClean="0"/>
              <a:t>Profesionales  acompañantes. </a:t>
            </a:r>
            <a:endParaRPr lang="es-CO" dirty="0"/>
          </a:p>
        </p:txBody>
      </p:sp>
    </p:spTree>
    <p:extLst>
      <p:ext uri="{BB962C8B-B14F-4D97-AF65-F5344CB8AC3E}">
        <p14:creationId xmlns:p14="http://schemas.microsoft.com/office/powerpoint/2010/main" val="5205520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t>Visitas </a:t>
            </a:r>
            <a:endParaRPr lang="es-CO" dirty="0"/>
          </a:p>
        </p:txBody>
      </p:sp>
      <p:sp>
        <p:nvSpPr>
          <p:cNvPr id="3" name="2 Marcador de contenido"/>
          <p:cNvSpPr>
            <a:spLocks noGrp="1"/>
          </p:cNvSpPr>
          <p:nvPr>
            <p:ph idx="1"/>
          </p:nvPr>
        </p:nvSpPr>
        <p:spPr/>
        <p:txBody>
          <a:bodyPr/>
          <a:lstStyle/>
          <a:p>
            <a:r>
              <a:rPr lang="es-CO" dirty="0" smtClean="0"/>
              <a:t>AGROSAVIA. </a:t>
            </a:r>
            <a:r>
              <a:rPr lang="es-CO" dirty="0"/>
              <a:t>Corporación colombiana de investigación </a:t>
            </a:r>
            <a:r>
              <a:rPr lang="es-CO" dirty="0" smtClean="0"/>
              <a:t>agropecuaria, bridara todo el apoyo en conocimiento y aprendizajes.</a:t>
            </a:r>
          </a:p>
          <a:p>
            <a:r>
              <a:rPr lang="es-CO" dirty="0" smtClean="0"/>
              <a:t>Universidad distrital brindara su apoyo en conocimientos tecnológicos. </a:t>
            </a:r>
          </a:p>
          <a:p>
            <a:endParaRPr lang="es-CO" dirty="0"/>
          </a:p>
        </p:txBody>
      </p:sp>
    </p:spTree>
    <p:extLst>
      <p:ext uri="{BB962C8B-B14F-4D97-AF65-F5344CB8AC3E}">
        <p14:creationId xmlns:p14="http://schemas.microsoft.com/office/powerpoint/2010/main" val="33028582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t>Aulas didácticas y lúdicas  </a:t>
            </a:r>
            <a:endParaRPr lang="es-CO" dirty="0"/>
          </a:p>
        </p:txBody>
      </p:sp>
      <p:sp>
        <p:nvSpPr>
          <p:cNvPr id="3" name="2 Marcador de contenido"/>
          <p:cNvSpPr>
            <a:spLocks noGrp="1"/>
          </p:cNvSpPr>
          <p:nvPr>
            <p:ph idx="1"/>
          </p:nvPr>
        </p:nvSpPr>
        <p:spPr/>
        <p:txBody>
          <a:bodyPr/>
          <a:lstStyle/>
          <a:p>
            <a:r>
              <a:rPr lang="es-CO" dirty="0"/>
              <a:t>Clases mas </a:t>
            </a:r>
            <a:r>
              <a:rPr lang="es-CO" dirty="0" smtClean="0"/>
              <a:t>progresivas </a:t>
            </a:r>
            <a:r>
              <a:rPr lang="es-CO" dirty="0"/>
              <a:t>con aulas </a:t>
            </a:r>
            <a:r>
              <a:rPr lang="es-CO" dirty="0" smtClean="0"/>
              <a:t>dinámicas </a:t>
            </a:r>
            <a:r>
              <a:rPr lang="es-CO" dirty="0"/>
              <a:t>y enfocadas al aprendizaje </a:t>
            </a:r>
            <a:r>
              <a:rPr lang="es-CO" dirty="0" smtClean="0"/>
              <a:t>teórico - practico, </a:t>
            </a:r>
            <a:r>
              <a:rPr lang="es-CO" dirty="0"/>
              <a:t>en un marco investigativo de </a:t>
            </a:r>
            <a:r>
              <a:rPr lang="es-CO" dirty="0" smtClean="0"/>
              <a:t>la </a:t>
            </a:r>
            <a:r>
              <a:rPr lang="es-CO" dirty="0"/>
              <a:t>agricultura </a:t>
            </a:r>
            <a:r>
              <a:rPr lang="es-CO" dirty="0" smtClean="0"/>
              <a:t>colombiana.</a:t>
            </a:r>
          </a:p>
          <a:p>
            <a:endParaRPr lang="es-CO" dirty="0"/>
          </a:p>
        </p:txBody>
      </p:sp>
      <p:pic>
        <p:nvPicPr>
          <p:cNvPr id="2050"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4293096"/>
            <a:ext cx="3418706" cy="18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1743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Ahorro colegio </a:t>
            </a:r>
            <a:endParaRPr lang="es-CO" dirty="0"/>
          </a:p>
        </p:txBody>
      </p:sp>
      <p:sp>
        <p:nvSpPr>
          <p:cNvPr id="3" name="2 Marcador de contenido"/>
          <p:cNvSpPr>
            <a:spLocks noGrp="1"/>
          </p:cNvSpPr>
          <p:nvPr>
            <p:ph idx="1"/>
          </p:nvPr>
        </p:nvSpPr>
        <p:spPr/>
        <p:txBody>
          <a:bodyPr/>
          <a:lstStyle/>
          <a:p>
            <a:r>
              <a:rPr lang="es-CO" dirty="0" smtClean="0"/>
              <a:t>Mantenimiento de la entidad</a:t>
            </a:r>
          </a:p>
          <a:p>
            <a:r>
              <a:rPr lang="es-CO" dirty="0" smtClean="0"/>
              <a:t>Sostenimiento de plantas y animales. </a:t>
            </a:r>
          </a:p>
          <a:p>
            <a:r>
              <a:rPr lang="es-CO" dirty="0" smtClean="0"/>
              <a:t>Proyectos educativos </a:t>
            </a:r>
          </a:p>
          <a:p>
            <a:r>
              <a:rPr lang="es-CO" dirty="0" smtClean="0"/>
              <a:t>Energético</a:t>
            </a:r>
          </a:p>
          <a:p>
            <a:endParaRPr lang="es-CO" dirty="0" smtClean="0"/>
          </a:p>
          <a:p>
            <a:endParaRPr lang="es-CO" dirty="0"/>
          </a:p>
        </p:txBody>
      </p:sp>
    </p:spTree>
    <p:extLst>
      <p:ext uri="{BB962C8B-B14F-4D97-AF65-F5344CB8AC3E}">
        <p14:creationId xmlns:p14="http://schemas.microsoft.com/office/powerpoint/2010/main" val="681449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t>Semillero</a:t>
            </a:r>
            <a:endParaRPr lang="es-CO" dirty="0"/>
          </a:p>
        </p:txBody>
      </p:sp>
      <p:sp>
        <p:nvSpPr>
          <p:cNvPr id="3" name="2 Marcador de contenido"/>
          <p:cNvSpPr>
            <a:spLocks noGrp="1"/>
          </p:cNvSpPr>
          <p:nvPr>
            <p:ph idx="1"/>
          </p:nvPr>
        </p:nvSpPr>
        <p:spPr/>
        <p:txBody>
          <a:bodyPr>
            <a:normAutofit fontScale="77500" lnSpcReduction="20000"/>
          </a:bodyPr>
          <a:lstStyle/>
          <a:p>
            <a:r>
              <a:rPr lang="es-CO" dirty="0" smtClean="0"/>
              <a:t>Se encontrara formado por alumnos y docentes, que deseen ayudar al desarrollo progresivo de la agricultura urbana y la tecnificación del campo colombiano.</a:t>
            </a:r>
          </a:p>
          <a:p>
            <a:r>
              <a:rPr lang="es-CO" dirty="0" smtClean="0"/>
              <a:t>Tendrá como enfoque principal la educación didáctica e interactiva, enfocando al aprendizaje y a la apropiación del territorio para la obtención del máximo aprovechamiento del campo.</a:t>
            </a:r>
          </a:p>
          <a:p>
            <a:r>
              <a:rPr lang="es-CO" dirty="0" smtClean="0"/>
              <a:t>Ser promotores del conocimiento colectivo trabajando bajo propósitos de la inteligencia colectiva.</a:t>
            </a:r>
          </a:p>
          <a:p>
            <a:r>
              <a:rPr lang="es-CO" dirty="0" smtClean="0"/>
              <a:t>Educar al ciudadano sobre los buenos hábitos para el cuidado del ambiente y una buena salud alimenticia.</a:t>
            </a:r>
            <a:endParaRPr lang="es-CO" dirty="0"/>
          </a:p>
        </p:txBody>
      </p:sp>
    </p:spTree>
    <p:extLst>
      <p:ext uri="{BB962C8B-B14F-4D97-AF65-F5344CB8AC3E}">
        <p14:creationId xmlns:p14="http://schemas.microsoft.com/office/powerpoint/2010/main" val="2694673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Que se cultivará?</a:t>
            </a:r>
            <a:endParaRPr lang="es-CO" dirty="0"/>
          </a:p>
        </p:txBody>
      </p:sp>
      <p:sp>
        <p:nvSpPr>
          <p:cNvPr id="3" name="2 Marcador de contenido"/>
          <p:cNvSpPr>
            <a:spLocks noGrp="1"/>
          </p:cNvSpPr>
          <p:nvPr>
            <p:ph idx="1"/>
          </p:nvPr>
        </p:nvSpPr>
        <p:spPr/>
        <p:txBody>
          <a:bodyPr/>
          <a:lstStyle/>
          <a:p>
            <a:r>
              <a:rPr lang="es-CO" dirty="0" smtClean="0"/>
              <a:t>Yerbas </a:t>
            </a:r>
            <a:r>
              <a:rPr lang="es-CO" dirty="0" err="1" smtClean="0"/>
              <a:t>aromaticas</a:t>
            </a:r>
            <a:r>
              <a:rPr lang="es-CO" dirty="0" smtClean="0"/>
              <a:t>..</a:t>
            </a:r>
          </a:p>
        </p:txBody>
      </p:sp>
    </p:spTree>
    <p:extLst>
      <p:ext uri="{BB962C8B-B14F-4D97-AF65-F5344CB8AC3E}">
        <p14:creationId xmlns:p14="http://schemas.microsoft.com/office/powerpoint/2010/main" val="100413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980728"/>
            <a:ext cx="7024744" cy="1143000"/>
          </a:xfrm>
        </p:spPr>
        <p:txBody>
          <a:bodyPr/>
          <a:lstStyle/>
          <a:p>
            <a:r>
              <a:rPr lang="es-CO" dirty="0" smtClean="0"/>
              <a:t>Problema </a:t>
            </a:r>
            <a:endParaRPr lang="es-CO" dirty="0"/>
          </a:p>
        </p:txBody>
      </p:sp>
      <p:sp>
        <p:nvSpPr>
          <p:cNvPr id="3" name="2 Marcador de contenido"/>
          <p:cNvSpPr>
            <a:spLocks noGrp="1"/>
          </p:cNvSpPr>
          <p:nvPr>
            <p:ph idx="1"/>
          </p:nvPr>
        </p:nvSpPr>
        <p:spPr/>
        <p:txBody>
          <a:bodyPr>
            <a:normAutofit fontScale="62500" lnSpcReduction="20000"/>
          </a:bodyPr>
          <a:lstStyle/>
          <a:p>
            <a:pPr algn="just"/>
            <a:r>
              <a:rPr lang="es-CO" dirty="0" smtClean="0"/>
              <a:t>Los colegios, una de los principales bases para nuestro futuros colegas del </a:t>
            </a:r>
            <a:r>
              <a:rPr lang="es-CO" dirty="0" err="1" smtClean="0"/>
              <a:t>pais</a:t>
            </a:r>
            <a:r>
              <a:rPr lang="es-CO" dirty="0" smtClean="0"/>
              <a:t>, posee en sí el poder de ser, no un ente el cual sea gasto para el país, si no una fuente de generación de ingresos el cual podrá ser destinado al  mejoramiento de las condiciones educativas del plantel y afectar de manera productiva a la comunidad en general.</a:t>
            </a:r>
          </a:p>
          <a:p>
            <a:pPr algn="just"/>
            <a:endParaRPr lang="es-CO" dirty="0" smtClean="0"/>
          </a:p>
          <a:p>
            <a:pPr algn="just"/>
            <a:r>
              <a:rPr lang="es-CO" dirty="0" smtClean="0"/>
              <a:t>En el país estamos viviendo que las áreas rurales se están quedando sin sucesores del campo, puesto que se trasladan a las principales ciudades por un mejor futuro. </a:t>
            </a:r>
          </a:p>
          <a:p>
            <a:pPr algn="just"/>
            <a:endParaRPr lang="es-CO" dirty="0"/>
          </a:p>
          <a:p>
            <a:pPr algn="just"/>
            <a:r>
              <a:rPr lang="es-CO" dirty="0" smtClean="0"/>
              <a:t>Colombia  siendo uno de los principales países donde la diversidad en el campo y los climas que poseemos, destacan por la producción de la agronomía colombiana. Pero por falta de educación y acompañamiento no se esta dando el máximo provecho de los beneficios de nuestro campo.</a:t>
            </a:r>
          </a:p>
        </p:txBody>
      </p:sp>
    </p:spTree>
    <p:extLst>
      <p:ext uri="{BB962C8B-B14F-4D97-AF65-F5344CB8AC3E}">
        <p14:creationId xmlns:p14="http://schemas.microsoft.com/office/powerpoint/2010/main" val="25773800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smtClean="0"/>
              <a:t>Producción</a:t>
            </a:r>
            <a:endParaRPr lang="es-CO" dirty="0"/>
          </a:p>
        </p:txBody>
      </p:sp>
      <p:sp>
        <p:nvSpPr>
          <p:cNvPr id="3" name="2 Marcador de contenido"/>
          <p:cNvSpPr>
            <a:spLocks noGrp="1"/>
          </p:cNvSpPr>
          <p:nvPr>
            <p:ph idx="1"/>
          </p:nvPr>
        </p:nvSpPr>
        <p:spPr/>
        <p:txBody>
          <a:bodyPr/>
          <a:lstStyle/>
          <a:p>
            <a:r>
              <a:rPr lang="es-CO" dirty="0" err="1" smtClean="0"/>
              <a:t>Energia</a:t>
            </a:r>
            <a:r>
              <a:rPr lang="es-CO" dirty="0"/>
              <a:t> </a:t>
            </a:r>
            <a:r>
              <a:rPr lang="es-CO" dirty="0" smtClean="0"/>
              <a:t>limpia (auto </a:t>
            </a:r>
            <a:r>
              <a:rPr lang="es-CO" dirty="0" err="1" smtClean="0"/>
              <a:t>avastecimiento</a:t>
            </a:r>
            <a:r>
              <a:rPr lang="es-CO" dirty="0" smtClean="0"/>
              <a:t> y venta de la misma)</a:t>
            </a:r>
          </a:p>
          <a:p>
            <a:r>
              <a:rPr lang="es-CO" dirty="0" smtClean="0"/>
              <a:t>Productos naturales. </a:t>
            </a:r>
          </a:p>
          <a:p>
            <a:pPr lvl="1"/>
            <a:r>
              <a:rPr lang="es-CO" dirty="0" smtClean="0"/>
              <a:t>Vegetales</a:t>
            </a:r>
          </a:p>
          <a:p>
            <a:r>
              <a:rPr lang="es-CO" dirty="0" smtClean="0"/>
              <a:t>Conocimiento</a:t>
            </a:r>
          </a:p>
          <a:p>
            <a:r>
              <a:rPr lang="es-CO" dirty="0" smtClean="0"/>
              <a:t>Protección y cultura ciudadana</a:t>
            </a:r>
          </a:p>
          <a:p>
            <a:endParaRPr lang="es-CO" dirty="0" smtClean="0"/>
          </a:p>
        </p:txBody>
      </p:sp>
    </p:spTree>
    <p:extLst>
      <p:ext uri="{BB962C8B-B14F-4D97-AF65-F5344CB8AC3E}">
        <p14:creationId xmlns:p14="http://schemas.microsoft.com/office/powerpoint/2010/main" val="1261716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CO" sz="5400" dirty="0" smtClean="0"/>
              <a:t>Gracias </a:t>
            </a:r>
            <a:endParaRPr lang="es-CO" sz="5400" dirty="0"/>
          </a:p>
        </p:txBody>
      </p:sp>
      <p:sp>
        <p:nvSpPr>
          <p:cNvPr id="3" name="2 Marcador de contenido"/>
          <p:cNvSpPr>
            <a:spLocks noGrp="1"/>
          </p:cNvSpPr>
          <p:nvPr>
            <p:ph idx="1"/>
          </p:nvPr>
        </p:nvSpPr>
        <p:spPr/>
        <p:txBody>
          <a:bodyPr/>
          <a:lstStyle/>
          <a:p>
            <a:r>
              <a:rPr lang="es-CO" dirty="0" smtClean="0"/>
              <a:t>PREGUNTAS….</a:t>
            </a:r>
            <a:endParaRPr lang="es-CO" dirty="0"/>
          </a:p>
        </p:txBody>
      </p:sp>
    </p:spTree>
    <p:extLst>
      <p:ext uri="{BB962C8B-B14F-4D97-AF65-F5344CB8AC3E}">
        <p14:creationId xmlns:p14="http://schemas.microsoft.com/office/powerpoint/2010/main" val="69996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Justificación</a:t>
            </a:r>
            <a:endParaRPr lang="es-CO" dirty="0"/>
          </a:p>
        </p:txBody>
      </p:sp>
      <p:sp>
        <p:nvSpPr>
          <p:cNvPr id="3" name="2 Marcador de contenido"/>
          <p:cNvSpPr>
            <a:spLocks noGrp="1"/>
          </p:cNvSpPr>
          <p:nvPr>
            <p:ph idx="1"/>
          </p:nvPr>
        </p:nvSpPr>
        <p:spPr/>
        <p:txBody>
          <a:bodyPr>
            <a:normAutofit fontScale="92500" lnSpcReduction="20000"/>
          </a:bodyPr>
          <a:lstStyle/>
          <a:p>
            <a:pPr algn="just"/>
            <a:r>
              <a:rPr lang="es-CO" dirty="0" smtClean="0"/>
              <a:t>El paneta esta pasando por uno de los mas grandes cambios en la historia. </a:t>
            </a:r>
            <a:br>
              <a:rPr lang="es-CO" dirty="0" smtClean="0"/>
            </a:br>
            <a:r>
              <a:rPr lang="es-CO" dirty="0" smtClean="0"/>
              <a:t>Su temperatura va en aumento afectando a toda la población. Por ello hemos fortalecido y unidos dos áreas importantes para Colombia la agricultura y Tecnología, puesto que los siguientes gobiernos deberán apuntar al aprovechamiento de las energías renovables y obtener así uno de los mas anhelados días donde se de el máximo aprovechamiento de las energías.</a:t>
            </a:r>
          </a:p>
          <a:p>
            <a:pPr algn="just"/>
            <a:r>
              <a:rPr lang="es-CO" dirty="0" smtClean="0"/>
              <a:t>Libro verde 2030.</a:t>
            </a:r>
            <a:endParaRPr lang="es-CO" dirty="0"/>
          </a:p>
        </p:txBody>
      </p:sp>
    </p:spTree>
    <p:extLst>
      <p:ext uri="{BB962C8B-B14F-4D97-AF65-F5344CB8AC3E}">
        <p14:creationId xmlns:p14="http://schemas.microsoft.com/office/powerpoint/2010/main" val="3428040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justificación</a:t>
            </a:r>
            <a:endParaRPr lang="es-CO" dirty="0"/>
          </a:p>
        </p:txBody>
      </p:sp>
      <p:sp>
        <p:nvSpPr>
          <p:cNvPr id="3" name="2 Marcador de contenido"/>
          <p:cNvSpPr>
            <a:spLocks noGrp="1"/>
          </p:cNvSpPr>
          <p:nvPr>
            <p:ph idx="1"/>
          </p:nvPr>
        </p:nvSpPr>
        <p:spPr/>
        <p:txBody>
          <a:bodyPr>
            <a:normAutofit/>
          </a:bodyPr>
          <a:lstStyle/>
          <a:p>
            <a:r>
              <a:rPr lang="es-CO" dirty="0" smtClean="0"/>
              <a:t>Colombia </a:t>
            </a:r>
          </a:p>
          <a:p>
            <a:pPr lvl="1"/>
            <a:r>
              <a:rPr lang="es-CO" dirty="0" smtClean="0"/>
              <a:t>Desperdicia el 34 % de la comida </a:t>
            </a:r>
          </a:p>
          <a:p>
            <a:pPr lvl="1"/>
            <a:r>
              <a:rPr lang="es-CO" dirty="0" smtClean="0"/>
              <a:t>Desperdicia el 43 % del agua</a:t>
            </a:r>
          </a:p>
          <a:p>
            <a:pPr lvl="1"/>
            <a:r>
              <a:rPr lang="es-CO" dirty="0" smtClean="0"/>
              <a:t>Tasa de reciclaje es de 8.6 %</a:t>
            </a:r>
          </a:p>
          <a:p>
            <a:pPr lvl="1"/>
            <a:r>
              <a:rPr lang="es-CO" dirty="0" smtClean="0"/>
              <a:t>Anualmente se pierden mas de 120 mil hectáreas de bosque natural</a:t>
            </a:r>
          </a:p>
        </p:txBody>
      </p:sp>
    </p:spTree>
    <p:extLst>
      <p:ext uri="{BB962C8B-B14F-4D97-AF65-F5344CB8AC3E}">
        <p14:creationId xmlns:p14="http://schemas.microsoft.com/office/powerpoint/2010/main" val="3587025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justificación</a:t>
            </a:r>
            <a:endParaRPr lang="es-CO" dirty="0"/>
          </a:p>
        </p:txBody>
      </p:sp>
      <p:sp>
        <p:nvSpPr>
          <p:cNvPr id="3" name="2 Marcador de contenido"/>
          <p:cNvSpPr>
            <a:spLocks noGrp="1"/>
          </p:cNvSpPr>
          <p:nvPr>
            <p:ph idx="1"/>
          </p:nvPr>
        </p:nvSpPr>
        <p:spPr/>
        <p:txBody>
          <a:bodyPr>
            <a:normAutofit/>
          </a:bodyPr>
          <a:lstStyle/>
          <a:p>
            <a:pPr algn="just"/>
            <a:r>
              <a:rPr lang="es-CO" dirty="0" smtClean="0"/>
              <a:t>Colciencias, potencia la ciencia, </a:t>
            </a:r>
            <a:r>
              <a:rPr lang="es-CO" dirty="0"/>
              <a:t>la tecnología y la innovación para encontrar soluciones a estas problemáticas que afectan a gran cantidad de personas.</a:t>
            </a:r>
          </a:p>
          <a:p>
            <a:r>
              <a:rPr lang="es-CO" dirty="0" smtClean="0"/>
              <a:t>Agua potable y comida.</a:t>
            </a:r>
          </a:p>
          <a:p>
            <a:r>
              <a:rPr lang="es-CO" dirty="0" smtClean="0"/>
              <a:t>Energías limpias. </a:t>
            </a:r>
          </a:p>
          <a:p>
            <a:r>
              <a:rPr lang="es-CO" dirty="0" smtClean="0"/>
              <a:t>Ciudades sostenibles</a:t>
            </a:r>
            <a:endParaRPr lang="es-CO" dirty="0"/>
          </a:p>
        </p:txBody>
      </p:sp>
    </p:spTree>
    <p:extLst>
      <p:ext uri="{BB962C8B-B14F-4D97-AF65-F5344CB8AC3E}">
        <p14:creationId xmlns:p14="http://schemas.microsoft.com/office/powerpoint/2010/main" val="4196300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1052736"/>
            <a:ext cx="7528682" cy="1143000"/>
          </a:xfrm>
        </p:spPr>
        <p:txBody>
          <a:bodyPr>
            <a:normAutofit fontScale="90000"/>
          </a:bodyPr>
          <a:lstStyle/>
          <a:p>
            <a:r>
              <a:rPr lang="es-CO" dirty="0"/>
              <a:t>TENDENCIA FUENTES DE ENERGÍA</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2988" y="2603786"/>
            <a:ext cx="6777037" cy="2949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7551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5736" y="692696"/>
            <a:ext cx="4632448" cy="5822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470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Objetivos </a:t>
            </a:r>
            <a:endParaRPr lang="es-CO" dirty="0"/>
          </a:p>
        </p:txBody>
      </p:sp>
      <p:sp>
        <p:nvSpPr>
          <p:cNvPr id="3" name="2 Marcador de contenido"/>
          <p:cNvSpPr>
            <a:spLocks noGrp="1"/>
          </p:cNvSpPr>
          <p:nvPr>
            <p:ph idx="1"/>
          </p:nvPr>
        </p:nvSpPr>
        <p:spPr/>
        <p:txBody>
          <a:bodyPr>
            <a:normAutofit lnSpcReduction="10000"/>
          </a:bodyPr>
          <a:lstStyle/>
          <a:p>
            <a:r>
              <a:rPr lang="es-CO" dirty="0" smtClean="0"/>
              <a:t>Siembra tecnificada. </a:t>
            </a:r>
          </a:p>
          <a:p>
            <a:r>
              <a:rPr lang="es-CO" dirty="0" smtClean="0"/>
              <a:t>Fortalecimiento de los saberes en la agricultura colombiana desde lo urbano y haciendo una mirada a los colegios productores. </a:t>
            </a:r>
          </a:p>
          <a:p>
            <a:r>
              <a:rPr lang="es-CO" dirty="0" smtClean="0"/>
              <a:t>Tener un seguimiento de las siembras teniendo en cuenta los productos a estudiar. </a:t>
            </a:r>
          </a:p>
          <a:p>
            <a:r>
              <a:rPr lang="es-CO" dirty="0" smtClean="0"/>
              <a:t>Obtener sostenibilidad </a:t>
            </a:r>
            <a:r>
              <a:rPr lang="es-CO" dirty="0" err="1" smtClean="0"/>
              <a:t>energetica</a:t>
            </a:r>
            <a:r>
              <a:rPr lang="es-CO" dirty="0" smtClean="0"/>
              <a:t>.</a:t>
            </a:r>
          </a:p>
        </p:txBody>
      </p:sp>
    </p:spTree>
    <p:extLst>
      <p:ext uri="{BB962C8B-B14F-4D97-AF65-F5344CB8AC3E}">
        <p14:creationId xmlns:p14="http://schemas.microsoft.com/office/powerpoint/2010/main" val="35958192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1059</TotalTime>
  <Words>1333</Words>
  <Application>Microsoft Office PowerPoint</Application>
  <PresentationFormat>Presentación en pantalla (4:3)</PresentationFormat>
  <Paragraphs>128</Paragraphs>
  <Slides>31</Slides>
  <Notes>0</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Austin</vt:lpstr>
      <vt:lpstr>Titulo Proyecto</vt:lpstr>
      <vt:lpstr>HISTORIA</vt:lpstr>
      <vt:lpstr>Problema </vt:lpstr>
      <vt:lpstr>Justificación</vt:lpstr>
      <vt:lpstr>justificación</vt:lpstr>
      <vt:lpstr>justificación</vt:lpstr>
      <vt:lpstr>TENDENCIA FUENTES DE ENERGÍA</vt:lpstr>
      <vt:lpstr>Presentación de PowerPoint</vt:lpstr>
      <vt:lpstr>Objetivos </vt:lpstr>
      <vt:lpstr>Auto sostenibilidad energética </vt:lpstr>
      <vt:lpstr>Ventajas </vt:lpstr>
      <vt:lpstr>Desventajas </vt:lpstr>
      <vt:lpstr>Agricultura urbana </vt:lpstr>
      <vt:lpstr>Agricultura rural</vt:lpstr>
      <vt:lpstr>Colombia 2030  libro verde</vt:lpstr>
      <vt:lpstr>Cuidado de ambiente y apropiación de los territorios</vt:lpstr>
      <vt:lpstr>Cuidado del ambiente en el alumno</vt:lpstr>
      <vt:lpstr>Ley 1715</vt:lpstr>
      <vt:lpstr>Agricultura huertas escolares </vt:lpstr>
      <vt:lpstr>investigación en la agricultura. Urbana y rural, apropiación del conocimiento colombiano </vt:lpstr>
      <vt:lpstr>Emisora.  Programas educativos agronomía colombiana</vt:lpstr>
      <vt:lpstr>Productos en apoyo </vt:lpstr>
      <vt:lpstr>Variables analizar </vt:lpstr>
      <vt:lpstr>Aportantes de conocimiento.</vt:lpstr>
      <vt:lpstr>Visitas </vt:lpstr>
      <vt:lpstr>Aulas didácticas y lúdicas  </vt:lpstr>
      <vt:lpstr>Ahorro colegio </vt:lpstr>
      <vt:lpstr>Semillero</vt:lpstr>
      <vt:lpstr>Que se cultivará?</vt:lpstr>
      <vt:lpstr>Producción</vt:lpstr>
      <vt:lpstr>Gracias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JAIME DIAZ</dc:creator>
  <cp:lastModifiedBy>Santiago Contreras</cp:lastModifiedBy>
  <cp:revision>51</cp:revision>
  <dcterms:created xsi:type="dcterms:W3CDTF">2019-02-21T02:06:36Z</dcterms:created>
  <dcterms:modified xsi:type="dcterms:W3CDTF">2019-02-25T19:53:45Z</dcterms:modified>
</cp:coreProperties>
</file>