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69" r:id="rId16"/>
    <p:sldId id="270" r:id="rId17"/>
    <p:sldId id="271" r:id="rId18"/>
    <p:sldId id="276" r:id="rId19"/>
    <p:sldId id="272" r:id="rId20"/>
    <p:sldId id="273" r:id="rId21"/>
    <p:sldId id="274" r:id="rId22"/>
    <p:sldId id="275" r:id="rId23"/>
    <p:sldId id="281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4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01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26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864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22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72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4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91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7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5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5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8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3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6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3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0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97003" y="811167"/>
            <a:ext cx="5477745" cy="1191766"/>
          </a:xfrm>
        </p:spPr>
        <p:txBody>
          <a:bodyPr>
            <a:normAutofit/>
          </a:bodyPr>
          <a:lstStyle/>
          <a:p>
            <a:r>
              <a:rPr lang="es-CO" sz="5400" dirty="0" smtClean="0"/>
              <a:t>TEORIA DE COLAS</a:t>
            </a:r>
            <a:endParaRPr lang="es-CO" sz="5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4149"/>
            <a:ext cx="5829300" cy="3238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08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CO" sz="4900" dirty="0" smtClean="0"/>
              <a:t>NUMERO PROMEDIO DE ENTIDADES EN COLA O LONGITUD DE COLA </a:t>
            </a:r>
            <a:endParaRPr lang="es-CO" sz="49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208" y="2948220"/>
            <a:ext cx="3425781" cy="15594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78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s-CO" sz="4900" dirty="0" smtClean="0"/>
              <a:t>NUMERO PROMEDIO DE ENTIDADES EN EL SISTEMA </a:t>
            </a:r>
            <a:endParaRPr lang="es-CO" sz="49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490" y="3078127"/>
            <a:ext cx="3041503" cy="1365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96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s-CO" sz="4900" dirty="0" smtClean="0"/>
              <a:t>TIEMPO PROMEDIO DE UNA ENTIDAD EN ESPERA O COLA</a:t>
            </a:r>
            <a:endParaRPr lang="es-CO" sz="49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659" y="3183294"/>
            <a:ext cx="2956783" cy="1221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643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s-CO" sz="4900" dirty="0" smtClean="0"/>
              <a:t>TIEMPO PROMEDIO DE UNA ENTIDAD EN EL SISTEMA</a:t>
            </a:r>
            <a:endParaRPr lang="es-CO" sz="49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022" y="3176587"/>
            <a:ext cx="2662439" cy="13438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09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s-CO" sz="4900" dirty="0" smtClean="0"/>
              <a:t>ejercicio </a:t>
            </a:r>
            <a:endParaRPr lang="es-CO" sz="4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059873" y="2223655"/>
                <a:ext cx="10314042" cy="3450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En el sistema M/M/1 con  </a:t>
                </a:r>
                <a:r>
                  <a:rPr lang="el-GR" dirty="0" smtClean="0"/>
                  <a:t>λ</a:t>
                </a:r>
                <a:r>
                  <a:rPr lang="es-CO" dirty="0" smtClean="0"/>
                  <a:t>=10 trabajos por minuto y µ=12 trabajos por minuto. Se asumirá que el sistema es </a:t>
                </a:r>
              </a:p>
              <a:p>
                <a:r>
                  <a:rPr lang="es-CO" dirty="0"/>
                  <a:t>a</a:t>
                </a:r>
                <a:r>
                  <a:rPr lang="es-CO" dirty="0" smtClean="0"/>
                  <a:t>bierto y que la capacidad es infinita. Como </a:t>
                </a:r>
                <a:r>
                  <a:rPr lang="el-GR" dirty="0" smtClean="0"/>
                  <a:t>ρ</a:t>
                </a:r>
                <a:r>
                  <a:rPr lang="es-CO" dirty="0" smtClean="0"/>
                  <a:t>= 10/12&lt;1, el sistema alcanzara el estado estacionario y se </a:t>
                </a:r>
              </a:p>
              <a:p>
                <a:r>
                  <a:rPr lang="es-CO" dirty="0"/>
                  <a:t>p</a:t>
                </a:r>
                <a:r>
                  <a:rPr lang="es-CO" dirty="0" smtClean="0"/>
                  <a:t>ueden usar las formulas obtenidas en clase.</a:t>
                </a:r>
              </a:p>
              <a:p>
                <a:endParaRPr lang="es-CO" dirty="0" smtClean="0"/>
              </a:p>
              <a:p>
                <a:pPr marL="342900" indent="-342900">
                  <a:buAutoNum type="alphaLcParenR"/>
                </a:pPr>
                <a:r>
                  <a:rPr lang="es-CO" dirty="0" smtClean="0"/>
                  <a:t>El servidor estará desocupado  Po = 1-</a:t>
                </a:r>
                <a:r>
                  <a:rPr lang="el-GR" dirty="0" smtClean="0"/>
                  <a:t>ρ</a:t>
                </a:r>
                <a:r>
                  <a:rPr lang="es-CO" dirty="0" smtClean="0"/>
                  <a:t> = 1 -10/12 = 1/6 del total, esto es, 10 segundos cada minuto </a:t>
                </a:r>
              </a:p>
              <a:p>
                <a:r>
                  <a:rPr lang="es-CO" dirty="0" smtClean="0"/>
                  <a:t>(ya que el ordenador  esta ocupado 5 x 10=50 segundos por minuto).</a:t>
                </a:r>
              </a:p>
              <a:p>
                <a:endParaRPr lang="es-CO" dirty="0" smtClean="0"/>
              </a:p>
              <a:p>
                <a:r>
                  <a:rPr lang="es-CO" dirty="0" smtClean="0"/>
                  <a:t>b) Tiempo medio total es W=1/µ-</a:t>
                </a:r>
                <a:r>
                  <a:rPr lang="el-GR" dirty="0"/>
                  <a:t> λ</a:t>
                </a:r>
                <a:r>
                  <a:rPr lang="es-CO" dirty="0" smtClean="0"/>
                  <a:t> = 1/ </a:t>
                </a:r>
                <a:r>
                  <a:rPr lang="es-CO" dirty="0"/>
                  <a:t>(</a:t>
                </a:r>
                <a:r>
                  <a:rPr lang="es-CO" dirty="0" smtClean="0"/>
                  <a:t>12-10)  =1/2 minuto por programa.</a:t>
                </a:r>
              </a:p>
              <a:p>
                <a:endParaRPr lang="es-CO" dirty="0" smtClean="0"/>
              </a:p>
              <a:p>
                <a:r>
                  <a:rPr lang="es-CO" dirty="0" smtClean="0"/>
                  <a:t>c) El numero medio de programas esperando la cola es </a:t>
                </a:r>
                <a:r>
                  <a:rPr lang="es-CO" dirty="0" err="1" smtClean="0"/>
                  <a:t>Lq</a:t>
                </a:r>
                <a:r>
                  <a:rPr lang="es-CO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s-CO" b="0" i="0" dirty="0" smtClean="0"/>
                              <m:t>[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λ</m:t>
                            </m:r>
                            <m:r>
                              <m:rPr>
                                <m:nor/>
                              </m:rPr>
                              <a:rPr lang="es-CO" b="0" i="0" dirty="0" smtClean="0"/>
                              <m:t>)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s-CO" dirty="0"/>
                          <m:t>µ</m:t>
                        </m:r>
                        <m:r>
                          <m:rPr>
                            <m:nor/>
                          </m:rPr>
                          <a:rPr lang="es-CO" b="0" i="0" dirty="0" smtClean="0"/>
                          <m:t>[</m:t>
                        </m:r>
                        <m:r>
                          <m:rPr>
                            <m:nor/>
                          </m:rPr>
                          <a:rPr lang="es-CO" dirty="0"/>
                          <m:t>µ</m:t>
                        </m:r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  <m:r>
                          <m:rPr>
                            <m:nor/>
                          </m:rPr>
                          <a:rPr lang="es-CO" b="0" i="0" dirty="0" smtClean="0"/>
                          <m:t>]</m:t>
                        </m:r>
                      </m:den>
                    </m:f>
                  </m:oMath>
                </a14:m>
                <a:r>
                  <a:rPr lang="es-CO" dirty="0" smtClean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(10)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2(12−10)</m:t>
                        </m:r>
                      </m:den>
                    </m:f>
                  </m:oMath>
                </a14:m>
                <a:r>
                  <a:rPr lang="es-CO" dirty="0" smtClean="0"/>
                  <a:t> = 4.16 trabajos.</a:t>
                </a:r>
              </a:p>
              <a:p>
                <a:pPr marL="342900" indent="-342900">
                  <a:buAutoNum type="alphaLcParenR"/>
                </a:pPr>
                <a:endParaRPr lang="es-ES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73" y="2223655"/>
                <a:ext cx="10314042" cy="3450688"/>
              </a:xfrm>
              <a:prstGeom prst="rect">
                <a:avLst/>
              </a:prstGeom>
              <a:blipFill rotWithShape="0">
                <a:blip r:embed="rId2"/>
                <a:stretch>
                  <a:fillRect l="-532" t="-106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9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660821" y="2008757"/>
            <a:ext cx="4311201" cy="115196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SISTEMA M/M/K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3521369" y="2976056"/>
            <a:ext cx="4590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( MODELO / MARKOVIANO / </a:t>
            </a:r>
            <a:r>
              <a:rPr lang="es-CO" dirty="0" smtClean="0"/>
              <a:t>MAS DE UN SERVIDOR </a:t>
            </a:r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03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s-CO" sz="4900" dirty="0" smtClean="0"/>
              <a:t>FACTOR DE UTILIZACION</a:t>
            </a:r>
            <a:endParaRPr lang="es-CO" sz="49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545463" y="2746995"/>
            <a:ext cx="3271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Donde s es el numero de servidores del sistema </a:t>
            </a:r>
            <a:endParaRPr lang="es-CO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658" y="2466304"/>
            <a:ext cx="2968176" cy="11397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3915177" y="4739425"/>
            <a:ext cx="406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Donde s=k y es el numero de servidores</a:t>
            </a:r>
          </a:p>
        </p:txBody>
      </p:sp>
    </p:spTree>
    <p:extLst>
      <p:ext uri="{BB962C8B-B14F-4D97-AF65-F5344CB8AC3E}">
        <p14:creationId xmlns:p14="http://schemas.microsoft.com/office/powerpoint/2010/main" val="3718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s-CO" sz="4900" dirty="0" smtClean="0"/>
              <a:t>FACTOR DE ocio</a:t>
            </a:r>
            <a:endParaRPr lang="es-CO" sz="49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262" y="2588654"/>
            <a:ext cx="5479959" cy="1643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36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s-CO" sz="4900" dirty="0" smtClean="0"/>
              <a:t>Probabilidad de que existan n unidades en el sistema </a:t>
            </a:r>
            <a:endParaRPr lang="es-CO" sz="49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607" y="3165318"/>
            <a:ext cx="6027270" cy="1303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665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s-CO" sz="4900" dirty="0" smtClean="0"/>
              <a:t>Numero promedio de entidades en cola o longitud de cola</a:t>
            </a:r>
            <a:endParaRPr lang="es-CO" sz="49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586" y="3200402"/>
            <a:ext cx="5140757" cy="1203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21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35582" y="218941"/>
            <a:ext cx="2632656" cy="656823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                QUE ES?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8" y="2759209"/>
            <a:ext cx="4897210" cy="33115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uadroTexto 4"/>
          <p:cNvSpPr txBox="1"/>
          <p:nvPr/>
        </p:nvSpPr>
        <p:spPr>
          <a:xfrm>
            <a:off x="842029" y="1743166"/>
            <a:ext cx="46363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/>
              <a:t>Es </a:t>
            </a:r>
            <a:r>
              <a:rPr lang="es-ES" sz="2800" dirty="0"/>
              <a:t>el estudio matemático de las colas o líneas de espera dentro de un sistema. Esta teoría estudia factores como el tiempo de espera medio en las colas o la capacidad de trabajo del sistema sin que llegue a </a:t>
            </a:r>
            <a:r>
              <a:rPr lang="es-ES" sz="2800" dirty="0" smtClean="0"/>
              <a:t>colapsar.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90722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s-CO" sz="4900" dirty="0" smtClean="0"/>
              <a:t>Numero promedio de entidades en el sistema</a:t>
            </a:r>
            <a:endParaRPr lang="es-CO" sz="49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089" y="3289143"/>
            <a:ext cx="4016305" cy="1321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886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s-CO" sz="4900" dirty="0" smtClean="0"/>
              <a:t>Tiempo promedio de entidades en espera</a:t>
            </a:r>
            <a:endParaRPr lang="es-CO" sz="49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773" y="3005807"/>
            <a:ext cx="4234937" cy="1489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2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s-CO" sz="4900" dirty="0" smtClean="0"/>
              <a:t>Tiempo promedio de entidades en el sistema</a:t>
            </a:r>
            <a:endParaRPr lang="es-CO" sz="49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284" y="3163708"/>
            <a:ext cx="3925915" cy="12923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85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s-CO" sz="4900" dirty="0" smtClean="0"/>
              <a:t>PROBABILIDAD de TENER QUE ESPERAR POR EL SERVICIO</a:t>
            </a:r>
            <a:endParaRPr lang="es-CO" sz="49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163" y="3007894"/>
            <a:ext cx="4158157" cy="13530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088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210303" y="476798"/>
            <a:ext cx="2688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Ejercicio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39" y="1973180"/>
            <a:ext cx="7194885" cy="2996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1586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957" y="338300"/>
            <a:ext cx="8142080" cy="514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9271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168" y="592927"/>
            <a:ext cx="5698457" cy="480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743" y="850732"/>
            <a:ext cx="226846" cy="31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8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82614" y="795989"/>
            <a:ext cx="5217016" cy="1133341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                                           Tipos de sistemas: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5782614" y="2457364"/>
            <a:ext cx="47383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dirty="0"/>
              <a:t>U</a:t>
            </a:r>
            <a:r>
              <a:rPr lang="es-CO" sz="3200" dirty="0" smtClean="0"/>
              <a:t>n sistema de líneas de espera es un conjunto de clientes, un conjunto de servidores y un orden en el cual los clientes llega y son atendidos.</a:t>
            </a:r>
            <a:endParaRPr lang="es-CO" sz="3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59" y="680079"/>
            <a:ext cx="3771364" cy="48092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53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03" y="336884"/>
            <a:ext cx="7629399" cy="499496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755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2466" y="2614064"/>
            <a:ext cx="3654379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ECUACIONES</a:t>
            </a:r>
            <a:br>
              <a:rPr lang="es-CO" dirty="0" smtClean="0"/>
            </a:br>
            <a:r>
              <a:rPr lang="es-CO" dirty="0" smtClean="0"/>
              <a:t>A</a:t>
            </a:r>
            <a:br>
              <a:rPr lang="es-CO" dirty="0" smtClean="0"/>
            </a:br>
            <a:r>
              <a:rPr lang="es-CO" dirty="0" smtClean="0"/>
              <a:t>trabajar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147" y="428054"/>
            <a:ext cx="6593306" cy="49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660821" y="2008757"/>
            <a:ext cx="4311201" cy="1151965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SISTEMA M/M/1</a:t>
            </a:r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3866882" y="3160722"/>
            <a:ext cx="420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( MODELO / MARKOVIANO / UN SERVIDOR 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59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                  Factor de utilización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122" y="1756010"/>
            <a:ext cx="1456244" cy="940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954" y="2764306"/>
            <a:ext cx="5254580" cy="3490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1596979" y="3159119"/>
            <a:ext cx="3374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Fracción esperada de tiempo en el que los servidores del sistema están ocupados por un ente.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04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                      Factor de ocio 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953037" y="2176530"/>
            <a:ext cx="3760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Probabilidad de que no hayan entes en el sistema, por tanto los servidores del sistema estén desocupados pero estén en capacidad de brindar el servicio requerido.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758" y="2486849"/>
            <a:ext cx="3736627" cy="856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44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 smtClean="0"/>
              <a:t>Probabilidad de que existan N unidades en el sistema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071" y="2861350"/>
            <a:ext cx="3508342" cy="1924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64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843</TotalTime>
  <Words>396</Words>
  <Application>Microsoft Office PowerPoint</Application>
  <PresentationFormat>Panorámica</PresentationFormat>
  <Paragraphs>41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Cambria Math</vt:lpstr>
      <vt:lpstr>Impact</vt:lpstr>
      <vt:lpstr>Evento principal</vt:lpstr>
      <vt:lpstr>TEORIA DE COLAS</vt:lpstr>
      <vt:lpstr>                QUE ES?</vt:lpstr>
      <vt:lpstr>                                           Tipos de sistemas:</vt:lpstr>
      <vt:lpstr>Presentación de PowerPoint</vt:lpstr>
      <vt:lpstr>ECUACIONES A trabajar</vt:lpstr>
      <vt:lpstr>SISTEMA M/M/1</vt:lpstr>
      <vt:lpstr>                  Factor de utilización</vt:lpstr>
      <vt:lpstr>                      Factor de ocio </vt:lpstr>
      <vt:lpstr>Probabilidad de que existan N unidades en el sistema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DE COLAS</dc:title>
  <dc:creator>JORGE</dc:creator>
  <cp:lastModifiedBy>adolfo leon</cp:lastModifiedBy>
  <cp:revision>36</cp:revision>
  <dcterms:created xsi:type="dcterms:W3CDTF">2017-09-24T00:28:53Z</dcterms:created>
  <dcterms:modified xsi:type="dcterms:W3CDTF">2020-03-18T17:15:15Z</dcterms:modified>
</cp:coreProperties>
</file>