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7"/>
  </p:notesMasterIdLst>
  <p:sldIdLst>
    <p:sldId id="257" r:id="rId2"/>
    <p:sldId id="258" r:id="rId3"/>
    <p:sldId id="259" r:id="rId4"/>
    <p:sldId id="260" r:id="rId5"/>
    <p:sldId id="261" r:id="rId6"/>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5A8138-70C0-501B-4B19-94B925C5C5D6}"/>
              </a:ext>
            </a:extLst>
          </p:cNvPr>
          <p:cNvSpPr>
            <a:spLocks noGrp="1"/>
          </p:cNvSpPr>
          <p:nvPr>
            <p:ph type="ctrTitle"/>
          </p:nvPr>
        </p:nvSpPr>
        <p:spPr/>
        <p:txBody>
          <a:bodyPr/>
          <a:lstStyle/>
          <a:p>
            <a:r>
              <a:rPr lang="en-IN" dirty="0" err="1"/>
              <a:t>PowerCo</a:t>
            </a:r>
            <a:endParaRPr lang="en-IN" dirty="0"/>
          </a:p>
        </p:txBody>
      </p:sp>
    </p:spTree>
    <p:extLst>
      <p:ext uri="{BB962C8B-B14F-4D97-AF65-F5344CB8AC3E}">
        <p14:creationId xmlns:p14="http://schemas.microsoft.com/office/powerpoint/2010/main" val="24061965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6B06-B7F5-F43D-CA81-3C8C15874B60}"/>
              </a:ext>
            </a:extLst>
          </p:cNvPr>
          <p:cNvSpPr>
            <a:spLocks noGrp="1"/>
          </p:cNvSpPr>
          <p:nvPr>
            <p:ph type="title"/>
          </p:nvPr>
        </p:nvSpPr>
        <p:spPr/>
        <p:txBody>
          <a:bodyPr/>
          <a:lstStyle/>
          <a:p>
            <a:r>
              <a:rPr lang="en-IN" dirty="0"/>
              <a:t>Situation</a:t>
            </a:r>
          </a:p>
        </p:txBody>
      </p:sp>
      <p:sp>
        <p:nvSpPr>
          <p:cNvPr id="3" name="TextBox 2">
            <a:extLst>
              <a:ext uri="{FF2B5EF4-FFF2-40B4-BE49-F238E27FC236}">
                <a16:creationId xmlns:a16="http://schemas.microsoft.com/office/drawing/2014/main" id="{14C7A9B9-EFC0-C465-E270-4B21022FCA2B}"/>
              </a:ext>
            </a:extLst>
          </p:cNvPr>
          <p:cNvSpPr txBox="1"/>
          <p:nvPr/>
        </p:nvSpPr>
        <p:spPr>
          <a:xfrm>
            <a:off x="5693228" y="2736502"/>
            <a:ext cx="5170714" cy="1384995"/>
          </a:xfrm>
          <a:prstGeom prst="rect">
            <a:avLst/>
          </a:prstGeom>
          <a:noFill/>
        </p:spPr>
        <p:txBody>
          <a:bodyPr wrap="square" rtlCol="0">
            <a:spAutoFit/>
          </a:bodyPr>
          <a:lstStyle/>
          <a:p>
            <a:r>
              <a:rPr lang="en-US" sz="2800" dirty="0">
                <a:solidFill>
                  <a:schemeClr val="bg1"/>
                </a:solidFill>
              </a:rPr>
              <a:t>Churn is high in the SME division:</a:t>
            </a:r>
          </a:p>
          <a:p>
            <a:r>
              <a:rPr lang="en-US" sz="2800" dirty="0">
                <a:solidFill>
                  <a:schemeClr val="bg1"/>
                </a:solidFill>
              </a:rPr>
              <a:t>9.7% across 14606 customers</a:t>
            </a:r>
            <a:endParaRPr lang="en-IN" sz="2800" dirty="0">
              <a:solidFill>
                <a:schemeClr val="bg1"/>
              </a:solidFill>
            </a:endParaRPr>
          </a:p>
        </p:txBody>
      </p:sp>
    </p:spTree>
    <p:extLst>
      <p:ext uri="{BB962C8B-B14F-4D97-AF65-F5344CB8AC3E}">
        <p14:creationId xmlns:p14="http://schemas.microsoft.com/office/powerpoint/2010/main" val="9727417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6B873-D6C5-CD24-D144-C6D8DBF58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80448-F156-7AF5-DE36-54889A25F0D3}"/>
              </a:ext>
            </a:extLst>
          </p:cNvPr>
          <p:cNvSpPr>
            <a:spLocks noGrp="1"/>
          </p:cNvSpPr>
          <p:nvPr>
            <p:ph type="title"/>
          </p:nvPr>
        </p:nvSpPr>
        <p:spPr/>
        <p:txBody>
          <a:bodyPr/>
          <a:lstStyle/>
          <a:p>
            <a:r>
              <a:rPr lang="en-IN" dirty="0"/>
              <a:t>Opportunity</a:t>
            </a:r>
          </a:p>
        </p:txBody>
      </p:sp>
      <p:sp>
        <p:nvSpPr>
          <p:cNvPr id="3" name="TextBox 2">
            <a:extLst>
              <a:ext uri="{FF2B5EF4-FFF2-40B4-BE49-F238E27FC236}">
                <a16:creationId xmlns:a16="http://schemas.microsoft.com/office/drawing/2014/main" id="{ABD66714-B546-3655-11A2-E8908C621819}"/>
              </a:ext>
            </a:extLst>
          </p:cNvPr>
          <p:cNvSpPr txBox="1"/>
          <p:nvPr/>
        </p:nvSpPr>
        <p:spPr>
          <a:xfrm>
            <a:off x="5693228" y="2736502"/>
            <a:ext cx="5170714"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bg1"/>
                </a:solidFill>
              </a:rPr>
              <a:t>Better Strategic Planning</a:t>
            </a:r>
          </a:p>
          <a:p>
            <a:pPr marL="457200" indent="-457200">
              <a:buFont typeface="Arial" panose="020B0604020202020204" pitchFamily="34" charset="0"/>
              <a:buChar char="•"/>
            </a:pPr>
            <a:r>
              <a:rPr lang="en-IN" sz="2800" dirty="0">
                <a:solidFill>
                  <a:schemeClr val="bg1"/>
                </a:solidFill>
              </a:rPr>
              <a:t>Lowering Acquisition Costs</a:t>
            </a:r>
          </a:p>
        </p:txBody>
      </p:sp>
    </p:spTree>
    <p:extLst>
      <p:ext uri="{BB962C8B-B14F-4D97-AF65-F5344CB8AC3E}">
        <p14:creationId xmlns:p14="http://schemas.microsoft.com/office/powerpoint/2010/main" val="1374483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87ED-4CDB-2E4B-09C9-90110D4DCCF3}"/>
              </a:ext>
            </a:extLst>
          </p:cNvPr>
          <p:cNvSpPr>
            <a:spLocks noGrp="1"/>
          </p:cNvSpPr>
          <p:nvPr>
            <p:ph type="title"/>
          </p:nvPr>
        </p:nvSpPr>
        <p:spPr>
          <a:xfrm>
            <a:off x="630000" y="622800"/>
            <a:ext cx="10933350" cy="941796"/>
          </a:xfrm>
        </p:spPr>
        <p:txBody>
          <a:bodyPr/>
          <a:lstStyle/>
          <a:p>
            <a:r>
              <a:rPr lang="en-US" b="1" i="0" dirty="0">
                <a:solidFill>
                  <a:schemeClr val="accent1">
                    <a:lumMod val="75000"/>
                    <a:lumOff val="25000"/>
                  </a:schemeClr>
                </a:solidFill>
                <a:effectLst/>
                <a:latin typeface="Trebuchet MS" panose="020B0603020202020204" pitchFamily="34" charset="0"/>
              </a:rPr>
              <a:t>What is the most important number or metric to share with the client?</a:t>
            </a:r>
            <a:endParaRPr lang="en-IN" b="1" dirty="0">
              <a:solidFill>
                <a:schemeClr val="accent1">
                  <a:lumMod val="75000"/>
                  <a:lumOff val="25000"/>
                </a:schemeClr>
              </a:solidFill>
              <a:latin typeface="Trebuchet MS" panose="020B0603020202020204" pitchFamily="34" charset="0"/>
            </a:endParaRPr>
          </a:p>
        </p:txBody>
      </p:sp>
      <p:sp>
        <p:nvSpPr>
          <p:cNvPr id="3" name="Text Placeholder 2">
            <a:extLst>
              <a:ext uri="{FF2B5EF4-FFF2-40B4-BE49-F238E27FC236}">
                <a16:creationId xmlns:a16="http://schemas.microsoft.com/office/drawing/2014/main" id="{9EB7F0C8-DDA2-67E8-7C59-49B860EFF83F}"/>
              </a:ext>
            </a:extLst>
          </p:cNvPr>
          <p:cNvSpPr>
            <a:spLocks noGrp="1"/>
          </p:cNvSpPr>
          <p:nvPr>
            <p:ph type="body" idx="1"/>
          </p:nvPr>
        </p:nvSpPr>
        <p:spPr/>
        <p:txBody>
          <a:bodyPr/>
          <a:lstStyle/>
          <a:p>
            <a:r>
              <a:rPr lang="en-US" dirty="0"/>
              <a:t>The most important metric to share depends on the client's business goals, but typically:</a:t>
            </a:r>
          </a:p>
          <a:p>
            <a:pPr>
              <a:buFont typeface="Arial" panose="020B0604020202020204" pitchFamily="34" charset="0"/>
              <a:buChar char="•"/>
            </a:pPr>
            <a:r>
              <a:rPr lang="en-US" b="1" dirty="0"/>
              <a:t>F1-Score for the positive class (churners)</a:t>
            </a:r>
            <a:r>
              <a:rPr lang="en-US" dirty="0"/>
              <a:t>:</a:t>
            </a:r>
          </a:p>
          <a:p>
            <a:pPr marL="742950" lvl="1" indent="-285750">
              <a:buFont typeface="Arial" panose="020B0604020202020204" pitchFamily="34" charset="0"/>
              <a:buChar char="•"/>
            </a:pPr>
            <a:r>
              <a:rPr lang="en-US" dirty="0"/>
              <a:t>This metric balances precision and recall, offering a holistic view of how well the model identifies churners without excessive false positives or negatives.</a:t>
            </a:r>
          </a:p>
          <a:p>
            <a:pPr marL="742950" lvl="1" indent="-285750">
              <a:buFont typeface="Arial" panose="020B0604020202020204" pitchFamily="34" charset="0"/>
              <a:buChar char="•"/>
            </a:pPr>
            <a:r>
              <a:rPr lang="en-US" dirty="0"/>
              <a:t>It is critical because false negatives (failing to identify churners) could result in missed opportunities to retain customers.</a:t>
            </a:r>
          </a:p>
          <a:p>
            <a:pPr>
              <a:buFont typeface="Arial" panose="020B0604020202020204" pitchFamily="34" charset="0"/>
              <a:buChar char="•"/>
            </a:pPr>
            <a:r>
              <a:rPr lang="en-US" b="1" dirty="0"/>
              <a:t>Recall for the positive class</a:t>
            </a:r>
            <a:r>
              <a:rPr lang="en-US" dirty="0"/>
              <a:t>:</a:t>
            </a:r>
          </a:p>
          <a:p>
            <a:pPr marL="742950" lvl="1" indent="-285750">
              <a:buFont typeface="Arial" panose="020B0604020202020204" pitchFamily="34" charset="0"/>
              <a:buChar char="•"/>
            </a:pPr>
            <a:r>
              <a:rPr lang="en-US" dirty="0"/>
              <a:t>Ensures the model catches as many potential churners as possible, even if it means tolerating some false positives. This is especially valuable when retention efforts are cheaper than acquiring new customers.</a:t>
            </a:r>
          </a:p>
          <a:p>
            <a:pPr>
              <a:buFont typeface="Arial" panose="020B0604020202020204" pitchFamily="34" charset="0"/>
              <a:buChar char="•"/>
            </a:pPr>
            <a:r>
              <a:rPr lang="en-US" b="1" dirty="0"/>
              <a:t>Lift or ROI on Retention Campaigns</a:t>
            </a:r>
            <a:r>
              <a:rPr lang="en-US" dirty="0"/>
              <a:t> (calculated post-deployment):</a:t>
            </a:r>
          </a:p>
          <a:p>
            <a:pPr marL="742950" lvl="1" indent="-285750">
              <a:buFont typeface="Arial" panose="020B0604020202020204" pitchFamily="34" charset="0"/>
              <a:buChar char="•"/>
            </a:pPr>
            <a:r>
              <a:rPr lang="en-US" dirty="0"/>
              <a:t>A business-friendly metric showing the financial benefit of targeting predicted churners compared to random targeting.</a:t>
            </a:r>
          </a:p>
          <a:p>
            <a:endParaRPr lang="en-IN" dirty="0"/>
          </a:p>
        </p:txBody>
      </p:sp>
    </p:spTree>
    <p:extLst>
      <p:ext uri="{BB962C8B-B14F-4D97-AF65-F5344CB8AC3E}">
        <p14:creationId xmlns:p14="http://schemas.microsoft.com/office/powerpoint/2010/main" val="2399073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45CE9-4EBB-FCC4-2774-DB214137ED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2B9B4-D56C-7B6F-1C8D-DADCEAB164CE}"/>
              </a:ext>
            </a:extLst>
          </p:cNvPr>
          <p:cNvSpPr>
            <a:spLocks noGrp="1"/>
          </p:cNvSpPr>
          <p:nvPr>
            <p:ph type="title"/>
          </p:nvPr>
        </p:nvSpPr>
        <p:spPr>
          <a:xfrm>
            <a:off x="630000" y="622800"/>
            <a:ext cx="10933350" cy="941796"/>
          </a:xfrm>
        </p:spPr>
        <p:txBody>
          <a:bodyPr/>
          <a:lstStyle/>
          <a:p>
            <a:r>
              <a:rPr lang="en-US" b="1" dirty="0"/>
              <a:t>What impact would the model have on the client’s bottom line?</a:t>
            </a:r>
            <a:endParaRPr lang="en-IN" dirty="0"/>
          </a:p>
        </p:txBody>
      </p:sp>
      <p:sp>
        <p:nvSpPr>
          <p:cNvPr id="3" name="Text Placeholder 2">
            <a:extLst>
              <a:ext uri="{FF2B5EF4-FFF2-40B4-BE49-F238E27FC236}">
                <a16:creationId xmlns:a16="http://schemas.microsoft.com/office/drawing/2014/main" id="{ECDC3702-DCEA-2CCD-5903-BA2B8498B637}"/>
              </a:ext>
            </a:extLst>
          </p:cNvPr>
          <p:cNvSpPr>
            <a:spLocks noGrp="1"/>
          </p:cNvSpPr>
          <p:nvPr>
            <p:ph type="body" idx="1"/>
          </p:nvPr>
        </p:nvSpPr>
        <p:spPr>
          <a:xfrm>
            <a:off x="629399" y="1643743"/>
            <a:ext cx="10933801" cy="4702627"/>
          </a:xfrm>
        </p:spPr>
        <p:txBody>
          <a:bodyPr/>
          <a:lstStyle/>
          <a:p>
            <a:r>
              <a:rPr lang="en-US" dirty="0"/>
              <a:t>The model can significantly impact the client’s profitability by:</a:t>
            </a:r>
          </a:p>
          <a:p>
            <a:pPr>
              <a:buFont typeface="Arial" panose="020B0604020202020204" pitchFamily="34" charset="0"/>
              <a:buChar char="•"/>
            </a:pPr>
            <a:r>
              <a:rPr lang="en-US" b="1" dirty="0"/>
              <a:t>Reducing Customer Churn</a:t>
            </a:r>
            <a:r>
              <a:rPr lang="en-US" dirty="0"/>
              <a:t>:</a:t>
            </a:r>
          </a:p>
          <a:p>
            <a:pPr marL="742950" lvl="1" indent="-285750">
              <a:buFont typeface="Arial" panose="020B0604020202020204" pitchFamily="34" charset="0"/>
              <a:buChar char="•"/>
            </a:pPr>
            <a:r>
              <a:rPr lang="en-US" dirty="0"/>
              <a:t>By identifying customers likely to leave, the client can implement targeted retention strategies (e.g., personalized offers, better service) to retain high-value customers.</a:t>
            </a:r>
          </a:p>
          <a:p>
            <a:pPr>
              <a:buFont typeface="Arial" panose="020B0604020202020204" pitchFamily="34" charset="0"/>
              <a:buChar char="•"/>
            </a:pPr>
            <a:r>
              <a:rPr lang="en-US" b="1" dirty="0"/>
              <a:t>Optimizing Marketing Spend</a:t>
            </a:r>
            <a:r>
              <a:rPr lang="en-US" dirty="0"/>
              <a:t>:</a:t>
            </a:r>
          </a:p>
          <a:p>
            <a:pPr marL="742950" lvl="1" indent="-285750">
              <a:buFont typeface="Arial" panose="020B0604020202020204" pitchFamily="34" charset="0"/>
              <a:buChar char="•"/>
            </a:pPr>
            <a:r>
              <a:rPr lang="en-US" dirty="0"/>
              <a:t>Resources can be focused on customers who are most at risk of leaving, rather than spreading efforts across the entire customer base.</a:t>
            </a:r>
          </a:p>
          <a:p>
            <a:pPr>
              <a:buFont typeface="Arial" panose="020B0604020202020204" pitchFamily="34" charset="0"/>
              <a:buChar char="•"/>
            </a:pPr>
            <a:r>
              <a:rPr lang="en-US" b="1" dirty="0"/>
              <a:t>Improving Customer Lifetime Value (CLV)</a:t>
            </a:r>
            <a:r>
              <a:rPr lang="en-US" dirty="0"/>
              <a:t>:</a:t>
            </a:r>
          </a:p>
          <a:p>
            <a:pPr marL="742950" lvl="1" indent="-285750">
              <a:buFont typeface="Arial" panose="020B0604020202020204" pitchFamily="34" charset="0"/>
              <a:buChar char="•"/>
            </a:pPr>
            <a:r>
              <a:rPr lang="en-US" dirty="0"/>
              <a:t>Retaining customers boosts their lifetime value, leading to higher overall revenue.</a:t>
            </a:r>
          </a:p>
          <a:p>
            <a:pPr>
              <a:buFont typeface="Arial" panose="020B0604020202020204" pitchFamily="34" charset="0"/>
              <a:buChar char="•"/>
            </a:pPr>
            <a:r>
              <a:rPr lang="en-US" b="1" dirty="0"/>
              <a:t>Lowering Acquisition Costs</a:t>
            </a:r>
            <a:r>
              <a:rPr lang="en-US" dirty="0"/>
              <a:t>:</a:t>
            </a:r>
          </a:p>
          <a:p>
            <a:pPr marL="742950" lvl="1" indent="-285750">
              <a:buFont typeface="Arial" panose="020B0604020202020204" pitchFamily="34" charset="0"/>
              <a:buChar char="•"/>
            </a:pPr>
            <a:r>
              <a:rPr lang="en-US" dirty="0"/>
              <a:t>Retention is often cheaper than acquiring new customers. By reducing churn, the client saves on customer acquisition efforts.</a:t>
            </a:r>
          </a:p>
          <a:p>
            <a:pPr>
              <a:buFont typeface="Arial" panose="020B0604020202020204" pitchFamily="34" charset="0"/>
              <a:buChar char="•"/>
            </a:pPr>
            <a:r>
              <a:rPr lang="en-US" b="1" dirty="0"/>
              <a:t>Better Strategic Planning</a:t>
            </a:r>
            <a:r>
              <a:rPr lang="en-US" dirty="0"/>
              <a:t>:</a:t>
            </a:r>
          </a:p>
          <a:p>
            <a:pPr marL="742950" lvl="1" indent="-285750">
              <a:buFont typeface="Arial" panose="020B0604020202020204" pitchFamily="34" charset="0"/>
              <a:buChar char="•"/>
            </a:pPr>
            <a:r>
              <a:rPr lang="en-US" dirty="0"/>
              <a:t>Insights from the model can inform broader strategies, such as adjusting pricing, improving product quality, or enhancing customer support.</a:t>
            </a:r>
          </a:p>
        </p:txBody>
      </p:sp>
    </p:spTree>
    <p:extLst>
      <p:ext uri="{BB962C8B-B14F-4D97-AF65-F5344CB8AC3E}">
        <p14:creationId xmlns:p14="http://schemas.microsoft.com/office/powerpoint/2010/main" val="24809114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328</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BCG Grid 16:9</vt:lpstr>
      <vt:lpstr>PowerCo</vt:lpstr>
      <vt:lpstr>Situation</vt:lpstr>
      <vt:lpstr>Opportunity</vt:lpstr>
      <vt:lpstr>What is the most important number or metric to share with the client?</vt:lpstr>
      <vt:lpstr>What impact would the model have on the client’s 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Aman Jha</cp:lastModifiedBy>
  <cp:revision>1</cp:revision>
  <dcterms:created xsi:type="dcterms:W3CDTF">2016-11-04T11:46:04Z</dcterms:created>
  <dcterms:modified xsi:type="dcterms:W3CDTF">2024-12-26T13:23:09Z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