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88" r:id="rId4"/>
    <p:sldId id="286" r:id="rId5"/>
    <p:sldId id="257" r:id="rId6"/>
    <p:sldId id="282" r:id="rId7"/>
    <p:sldId id="283" r:id="rId8"/>
    <p:sldId id="284" r:id="rId9"/>
    <p:sldId id="285" r:id="rId10"/>
    <p:sldId id="259" r:id="rId11"/>
    <p:sldId id="267" r:id="rId12"/>
    <p:sldId id="281" r:id="rId13"/>
    <p:sldId id="287" r:id="rId14"/>
    <p:sldId id="258" r:id="rId15"/>
    <p:sldId id="278" r:id="rId16"/>
    <p:sldId id="276" r:id="rId17"/>
    <p:sldId id="277" r:id="rId18"/>
    <p:sldId id="279" r:id="rId19"/>
    <p:sldId id="289" r:id="rId20"/>
    <p:sldId id="290" r:id="rId21"/>
    <p:sldId id="261" r:id="rId22"/>
    <p:sldId id="260" r:id="rId23"/>
    <p:sldId id="280"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108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07/06/2014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07/06/2014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07/06/2014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07/06/2014</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07/06/2014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07/06/2014</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07/06/2014</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07/06/2014</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07/06/2014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07/06/2014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07/06/2014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07/06/2014</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lozam/pptWusick.git" TargetMode="External"/><Relationship Id="rId2" Type="http://schemas.openxmlformats.org/officeDocument/2006/relationships/hyperlink" Target="https://github.com/AFd3z/wusickapp.git" TargetMode="Externa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637386"/>
            <a:ext cx="8928992" cy="51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
        <p:nvSpPr>
          <p:cNvPr id="5" name="4 CuadroTexto"/>
          <p:cNvSpPr txBox="1"/>
          <p:nvPr/>
        </p:nvSpPr>
        <p:spPr>
          <a:xfrm>
            <a:off x="6642033" y="3241492"/>
            <a:ext cx="2484670" cy="338554"/>
          </a:xfrm>
          <a:prstGeom prst="rect">
            <a:avLst/>
          </a:prstGeom>
          <a:noFill/>
        </p:spPr>
        <p:txBody>
          <a:bodyPr wrap="square" rtlCol="0">
            <a:spAutoFit/>
          </a:bodyPr>
          <a:lstStyle/>
          <a:p>
            <a:r>
              <a:rPr lang="es-ES" sz="1600" b="1" dirty="0" smtClean="0"/>
              <a:t>Explicar </a:t>
            </a:r>
            <a:r>
              <a:rPr lang="es-ES" sz="1600" b="1" dirty="0" err="1" smtClean="0"/>
              <a:t>triggers</a:t>
            </a:r>
            <a:r>
              <a:rPr lang="es-ES" sz="1600" dirty="0" smtClean="0"/>
              <a:t>.</a:t>
            </a:r>
            <a:endParaRPr lang="es-ES" sz="1600" dirty="0"/>
          </a:p>
        </p:txBody>
      </p:sp>
    </p:spTree>
    <p:extLst>
      <p:ext uri="{BB962C8B-B14F-4D97-AF65-F5344CB8AC3E}">
        <p14:creationId xmlns:p14="http://schemas.microsoft.com/office/powerpoint/2010/main" val="1180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7" name="12 Marcador de texto"/>
          <p:cNvSpPr>
            <a:spLocks noGrp="1"/>
          </p:cNvSpPr>
          <p:nvPr>
            <p:ph type="body" sz="quarter" idx="3"/>
          </p:nvPr>
        </p:nvSpPr>
        <p:spPr>
          <a:xfrm>
            <a:off x="617733" y="1340768"/>
            <a:ext cx="8339674" cy="1493229"/>
          </a:xfrm>
        </p:spPr>
        <p:txBody>
          <a:bodyPr>
            <a:normAutofit/>
          </a:bodyPr>
          <a:lstStyle/>
          <a:p>
            <a:pPr algn="just"/>
            <a:r>
              <a:rPr lang="es-ES" i="0" dirty="0" smtClean="0"/>
              <a:t>Express es un </a:t>
            </a:r>
            <a:r>
              <a:rPr lang="es-ES" i="0" dirty="0" err="1" smtClean="0"/>
              <a:t>framework</a:t>
            </a:r>
            <a:r>
              <a:rPr lang="es-ES" i="0" dirty="0" smtClean="0"/>
              <a:t> para </a:t>
            </a:r>
            <a:r>
              <a:rPr lang="es-ES" i="0" dirty="0" err="1" smtClean="0"/>
              <a:t>Node</a:t>
            </a:r>
            <a:r>
              <a:rPr lang="es-ES" i="0" dirty="0" smtClean="0"/>
              <a:t>, inspirado en </a:t>
            </a:r>
            <a:r>
              <a:rPr lang="es-ES" i="0" dirty="0" err="1" smtClean="0"/>
              <a:t>Sinata</a:t>
            </a:r>
            <a:r>
              <a:rPr lang="es-ES" i="0" dirty="0" smtClean="0"/>
              <a:t> (</a:t>
            </a:r>
            <a:r>
              <a:rPr lang="es-ES" i="0" dirty="0" err="1" smtClean="0"/>
              <a:t>framework</a:t>
            </a:r>
            <a:r>
              <a:rPr lang="es-ES" i="0" dirty="0" smtClean="0"/>
              <a:t> para Ruby), que nos permitirá configurar nuestra aplicación de una manera bastante sencilla, vemos un ejemplo:</a:t>
            </a:r>
            <a:endParaRPr lang="es-ES" i="0" dirty="0"/>
          </a:p>
          <a:p>
            <a:endParaRPr lang="es" u="sng" dirty="0"/>
          </a:p>
          <a:p>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414464" y="2522299"/>
            <a:ext cx="5472608" cy="1274868"/>
          </a:xfrm>
          <a:prstGeom prst="rect">
            <a:avLst/>
          </a:prstGeom>
        </p:spPr>
      </p:pic>
      <p:sp>
        <p:nvSpPr>
          <p:cNvPr id="18" name="12 Marcador de texto"/>
          <p:cNvSpPr txBox="1">
            <a:spLocks/>
          </p:cNvSpPr>
          <p:nvPr/>
        </p:nvSpPr>
        <p:spPr>
          <a:xfrm>
            <a:off x="726200" y="3299630"/>
            <a:ext cx="8339674" cy="336973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ES" i="0" dirty="0" smtClean="0"/>
          </a:p>
          <a:p>
            <a:endParaRPr lang="es-ES" i="0" dirty="0" smtClean="0"/>
          </a:p>
          <a:p>
            <a:endParaRPr lang="es-ES" i="0" dirty="0" smtClean="0"/>
          </a:p>
          <a:p>
            <a:pPr algn="just"/>
            <a:r>
              <a:rPr lang="es-ES" i="0" dirty="0" smtClean="0"/>
              <a:t>En sólo cinco líneas de código, le estamos indicando el puerto por donde debe escuchar nuestro servidor, el directorio donde irán las vistas, el motor de vistas (jade en este caso), que utilizaremos el </a:t>
            </a:r>
            <a:r>
              <a:rPr lang="es-ES" i="0" dirty="0" err="1" smtClean="0"/>
              <a:t>favicon</a:t>
            </a:r>
            <a:r>
              <a:rPr lang="es-ES" i="0" dirty="0" smtClean="0"/>
              <a:t>, y que utilizaremos el log en modo desarrollo.</a:t>
            </a:r>
          </a:p>
          <a:p>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22250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8" name="12 Marcador de texto"/>
          <p:cNvSpPr txBox="1">
            <a:spLocks/>
          </p:cNvSpPr>
          <p:nvPr/>
        </p:nvSpPr>
        <p:spPr>
          <a:xfrm>
            <a:off x="611560" y="1340768"/>
            <a:ext cx="8339674" cy="3648504"/>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Express también nos ayudará a poder construir una </a:t>
            </a:r>
            <a:r>
              <a:rPr lang="es-ES" b="1" i="0" dirty="0" smtClean="0"/>
              <a:t>API </a:t>
            </a:r>
            <a:r>
              <a:rPr lang="es-ES" b="1" i="0" dirty="0" err="1" smtClean="0"/>
              <a:t>Rest</a:t>
            </a:r>
            <a:r>
              <a:rPr lang="es-ES" b="1" i="0" dirty="0" smtClean="0"/>
              <a:t> </a:t>
            </a:r>
            <a:r>
              <a:rPr lang="es-ES" i="0" dirty="0" smtClean="0"/>
              <a:t>para el ruteo de nuestra aplicación, de una manera muy sencilla, vemos un ejemplo de unas rutas para la administración de nuestra aplicación:</a:t>
            </a:r>
          </a:p>
          <a:p>
            <a:endParaRPr lang="es" u="sng" dirty="0" smtClean="0"/>
          </a:p>
          <a:p>
            <a:endParaRPr lang="es" u="sng" dirty="0"/>
          </a:p>
          <a:p>
            <a:endParaRPr lang="es" u="sng" dirty="0" smtClean="0"/>
          </a:p>
          <a:p>
            <a:endParaRPr lang="es" u="sng" dirty="0"/>
          </a:p>
          <a:p>
            <a:endParaRPr lang="es" u="sng" dirty="0" smtClean="0"/>
          </a:p>
          <a:p>
            <a:r>
              <a:rPr lang="es" i="0" dirty="0" smtClean="0"/>
              <a:t>Como vemos, a partir del comando </a:t>
            </a:r>
            <a:r>
              <a:rPr lang="es" b="1" i="0" dirty="0" smtClean="0"/>
              <a:t>app.route</a:t>
            </a:r>
            <a:r>
              <a:rPr lang="es" i="0" dirty="0" smtClean="0"/>
              <a:t>, le indicamos la ruta, a  la que se le pueden incluir parámetros (id en los tres primeros casos), seguidos del método de llamada (POST,GET…) y la función a la que llamamos, en este caso, todas las funciones están en un archivo user, ya que son funciones relacionadas con los usuarios</a:t>
            </a:r>
          </a:p>
          <a:p>
            <a:endParaRPr lang="es-ES" i="0" dirty="0">
              <a:latin typeface="Lato Light" pitchFamily="34" charset="0"/>
            </a:endParaRPr>
          </a:p>
        </p:txBody>
      </p:sp>
      <p:pic>
        <p:nvPicPr>
          <p:cNvPr id="8" name="Imagen 7"/>
          <p:cNvPicPr>
            <a:picLocks noChangeAspect="1"/>
          </p:cNvPicPr>
          <p:nvPr/>
        </p:nvPicPr>
        <p:blipFill>
          <a:blip r:embed="rId3"/>
          <a:stretch>
            <a:fillRect/>
          </a:stretch>
        </p:blipFill>
        <p:spPr>
          <a:xfrm>
            <a:off x="1079394" y="2420888"/>
            <a:ext cx="7416352" cy="938584"/>
          </a:xfrm>
          <a:prstGeom prst="rect">
            <a:avLst/>
          </a:prstGeom>
        </p:spPr>
      </p:pic>
    </p:spTree>
    <p:extLst>
      <p:ext uri="{BB962C8B-B14F-4D97-AF65-F5344CB8AC3E}">
        <p14:creationId xmlns:p14="http://schemas.microsoft.com/office/powerpoint/2010/main" val="2673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r>
              <a:rPr lang="es-ES" sz="1900" i="0" dirty="0"/>
              <a:t>Node.js es un entorno de programación en la capa del servidor basado en el lenguaje de programación </a:t>
            </a:r>
            <a:r>
              <a:rPr lang="es-ES" sz="1900" b="1" i="0" dirty="0" err="1"/>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r>
              <a:rPr lang="es-ES" sz="1900" i="0" dirty="0" smtClean="0"/>
              <a:t>Fue </a:t>
            </a:r>
            <a:r>
              <a:rPr lang="es-ES" sz="1900" i="0" dirty="0"/>
              <a:t>creado 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y 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en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módulo.</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dirty="0" smtClean="0"/>
              <a:t>Módulo </a:t>
            </a:r>
            <a:r>
              <a:rPr lang="es-ES" b="1" dirty="0" err="1" smtClean="0"/>
              <a:t>dbfunct</a:t>
            </a:r>
            <a:endParaRPr lang="es-ES" b="1"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1844824"/>
            <a:ext cx="7965132" cy="3286201"/>
          </a:xfrm>
        </p:spPr>
        <p:txBody>
          <a:bodyPr>
            <a:normAutofit/>
          </a:bodyPr>
          <a:lstStyle/>
          <a:p>
            <a:pPr marL="0" indent="0" algn="just">
              <a:buNone/>
            </a:pPr>
            <a:r>
              <a:rPr lang="es-ES" sz="2000" i="0" dirty="0" smtClean="0"/>
              <a:t>Angular.JS es un </a:t>
            </a:r>
            <a:r>
              <a:rPr lang="es-ES" sz="2000" i="0" dirty="0" err="1" smtClean="0"/>
              <a:t>framework</a:t>
            </a:r>
            <a:r>
              <a:rPr lang="es-ES" sz="2000" i="0" dirty="0" smtClean="0"/>
              <a:t> de </a:t>
            </a:r>
            <a:r>
              <a:rPr lang="es-ES" sz="2000" i="0" dirty="0" err="1" smtClean="0"/>
              <a:t>javascript</a:t>
            </a:r>
            <a:r>
              <a:rPr lang="es-ES" sz="2000" i="0" dirty="0" smtClean="0"/>
              <a:t> para el lado cliente creado por Google, su funcionamiento consiste en agregar etiquetas propias a las de </a:t>
            </a:r>
            <a:r>
              <a:rPr lang="es-ES" sz="2000" i="0" dirty="0" err="1" smtClean="0"/>
              <a:t>html</a:t>
            </a:r>
            <a:r>
              <a:rPr lang="es-ES" sz="2000" i="0" dirty="0" smtClean="0"/>
              <a:t> para </a:t>
            </a:r>
            <a:r>
              <a:rPr lang="es-ES" sz="2000" i="0" dirty="0" smtClean="0"/>
              <a:t>obtener</a:t>
            </a:r>
            <a:r>
              <a:rPr lang="es-ES" sz="2000" i="0" dirty="0" smtClean="0"/>
              <a:t> </a:t>
            </a:r>
            <a:r>
              <a:rPr lang="es-ES" sz="2000" i="0" dirty="0" smtClean="0"/>
              <a:t>diversas </a:t>
            </a:r>
            <a:r>
              <a:rPr lang="es-ES" sz="2000" i="0" dirty="0" smtClean="0"/>
              <a:t>funcionalidades (</a:t>
            </a:r>
            <a:r>
              <a:rPr lang="es-ES" sz="2000" i="0" dirty="0" err="1" smtClean="0"/>
              <a:t>loops</a:t>
            </a:r>
            <a:r>
              <a:rPr lang="es-ES" sz="2000" i="0" dirty="0" smtClean="0"/>
              <a:t>, validaciones, uso de modelos…), de esta manera conseguimos unas vistas mucho mas ricas, lo que nos ayuda a desarrollar mucho más rápido. </a:t>
            </a:r>
          </a:p>
          <a:p>
            <a:pPr marL="0" indent="0" algn="just">
              <a:buNone/>
            </a:pPr>
            <a:endParaRPr lang="es-ES" sz="2000" i="0" dirty="0" smtClean="0"/>
          </a:p>
          <a:p>
            <a:pPr marL="0" indent="0" algn="just">
              <a:buNone/>
            </a:pPr>
            <a:r>
              <a:rPr lang="es-ES" sz="2000" i="0" dirty="0" smtClean="0"/>
              <a:t>Lo vemos  en funcionamiento con el </a:t>
            </a:r>
            <a:r>
              <a:rPr lang="es-ES" sz="2000" i="0" dirty="0" smtClean="0"/>
              <a:t>ejemplo </a:t>
            </a:r>
            <a:r>
              <a:rPr lang="es-ES" sz="2000" i="0" dirty="0" smtClean="0"/>
              <a:t>de mostrar </a:t>
            </a:r>
            <a:r>
              <a:rPr lang="es-ES" sz="2000" i="0" dirty="0" err="1" smtClean="0"/>
              <a:t>posts</a:t>
            </a:r>
            <a:r>
              <a:rPr lang="es-ES" sz="2000" i="0" dirty="0" smtClean="0"/>
              <a:t> </a:t>
            </a:r>
            <a:r>
              <a:rPr lang="es-ES" sz="2000" i="0" dirty="0" err="1" smtClean="0"/>
              <a:t>denuestra</a:t>
            </a:r>
            <a:r>
              <a:rPr lang="es-ES" sz="2000" i="0" dirty="0" smtClean="0"/>
              <a:t> aplicación</a:t>
            </a:r>
            <a:endParaRPr lang="es-ES" sz="2000"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22028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a:t>
            </a:r>
            <a:r>
              <a:rPr lang="es-ES" dirty="0" err="1" smtClean="0"/>
              <a:t>QUé</a:t>
            </a:r>
            <a:r>
              <a:rPr lang="es-ES" dirty="0" smtClean="0"/>
              <a:t> ES?</a:t>
            </a:r>
            <a:endParaRPr lang="es-ES" dirty="0"/>
          </a:p>
        </p:txBody>
      </p:sp>
      <p:sp>
        <p:nvSpPr>
          <p:cNvPr id="3" name="Subtítulo 2"/>
          <p:cNvSpPr>
            <a:spLocks noGrp="1"/>
          </p:cNvSpPr>
          <p:nvPr>
            <p:ph type="subTitle" idx="1"/>
          </p:nvPr>
        </p:nvSpPr>
        <p:spPr>
          <a:xfrm>
            <a:off x="1066800" y="2564904"/>
            <a:ext cx="6817568" cy="2880320"/>
          </a:xfrm>
        </p:spPr>
        <p:txBody>
          <a:bodyPr>
            <a:normAutofit/>
          </a:bodyPr>
          <a:lstStyle/>
          <a:p>
            <a:pPr algn="just"/>
            <a:r>
              <a:rPr lang="es-ES" sz="2200" i="0" dirty="0" err="1" smtClean="0"/>
              <a:t>Wusick</a:t>
            </a:r>
            <a:r>
              <a:rPr lang="es-ES" sz="2200" i="0" dirty="0" smtClean="0"/>
              <a:t> es una red social enfocada al mundo de la música, en ella podremos encontrarnos tres tipos de perfiles, el usuario básico, los artistas y las salas, que interactuaran compartiendo sus inquietudes sobre música y compartiendo eventos como conciertos, lanzamientos de nuevos discos etc.</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42130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
        <p:nvSpPr>
          <p:cNvPr id="5" name="CuadroTexto 4"/>
          <p:cNvSpPr txBox="1"/>
          <p:nvPr/>
        </p:nvSpPr>
        <p:spPr>
          <a:xfrm>
            <a:off x="971100" y="3885576"/>
            <a:ext cx="7777363" cy="2585323"/>
          </a:xfrm>
          <a:prstGeom prst="rect">
            <a:avLst/>
          </a:prstGeom>
          <a:noFill/>
        </p:spPr>
        <p:txBody>
          <a:bodyPr wrap="square" rtlCol="0">
            <a:spAutoFit/>
          </a:bodyPr>
          <a:lstStyle/>
          <a:p>
            <a:pPr algn="just"/>
            <a:r>
              <a:rPr lang="es-ES" dirty="0" smtClean="0"/>
              <a:t>Esta es nuestra función de obtener post en el controlador del </a:t>
            </a:r>
            <a:r>
              <a:rPr lang="es-ES" dirty="0" err="1" smtClean="0"/>
              <a:t>main</a:t>
            </a:r>
            <a:r>
              <a:rPr lang="es-ES" dirty="0" smtClean="0"/>
              <a:t> de angular, lo primero que hacemos es declarar la variable para almacenar los post </a:t>
            </a:r>
            <a:r>
              <a:rPr lang="es-ES" b="1" dirty="0" smtClean="0"/>
              <a:t>$</a:t>
            </a:r>
            <a:r>
              <a:rPr lang="es-ES" b="1" dirty="0" err="1" smtClean="0"/>
              <a:t>scope.posts</a:t>
            </a:r>
            <a:r>
              <a:rPr lang="es-ES" dirty="0" smtClean="0"/>
              <a:t>, después le decimos que haga una petición post a la ruta /post/</a:t>
            </a:r>
            <a:r>
              <a:rPr lang="es-ES" dirty="0" err="1" smtClean="0"/>
              <a:t>obtenerPost</a:t>
            </a:r>
            <a:r>
              <a:rPr lang="es-ES" dirty="0" smtClean="0"/>
              <a:t>/, ésta tiene que esta declarada correctamente en las rutas de la aplicación (routes.js) y llamar a una función de </a:t>
            </a:r>
            <a:r>
              <a:rPr lang="es-ES" dirty="0" err="1" smtClean="0"/>
              <a:t>node</a:t>
            </a:r>
            <a:r>
              <a:rPr lang="es-ES" dirty="0"/>
              <a:t>;</a:t>
            </a:r>
            <a:r>
              <a:rPr lang="es-ES" dirty="0" smtClean="0"/>
              <a:t> a esta llamada le concatenamos el id de usuario </a:t>
            </a:r>
            <a:r>
              <a:rPr lang="es-ES" b="1" dirty="0" smtClean="0"/>
              <a:t>$scope.id</a:t>
            </a:r>
            <a:r>
              <a:rPr lang="es-ES" dirty="0" smtClean="0"/>
              <a:t>, (sacado anteriormente de la variable de sesión), para que sepa de quien tiene que obtener los </a:t>
            </a:r>
            <a:r>
              <a:rPr lang="es-ES" dirty="0" err="1" smtClean="0"/>
              <a:t>posts</a:t>
            </a:r>
            <a:r>
              <a:rPr lang="es-ES" dirty="0" smtClean="0"/>
              <a:t>, y le decimos que si la llamada es satisfactoria (</a:t>
            </a:r>
            <a:r>
              <a:rPr lang="es-ES" dirty="0" err="1" smtClean="0"/>
              <a:t>success</a:t>
            </a:r>
            <a:r>
              <a:rPr lang="es-ES" dirty="0" smtClean="0"/>
              <a:t>), guarde los </a:t>
            </a:r>
            <a:r>
              <a:rPr lang="es-ES" dirty="0" err="1" smtClean="0"/>
              <a:t>posts</a:t>
            </a:r>
            <a:r>
              <a:rPr lang="es-ES" dirty="0" smtClean="0"/>
              <a:t> (</a:t>
            </a:r>
            <a:r>
              <a:rPr lang="es-ES" b="1" dirty="0" smtClean="0"/>
              <a:t>data</a:t>
            </a:r>
            <a:r>
              <a:rPr lang="es-ES" dirty="0" smtClean="0"/>
              <a:t>), en la variable </a:t>
            </a:r>
            <a:r>
              <a:rPr lang="es-ES" b="1" dirty="0" smtClean="0"/>
              <a:t>$</a:t>
            </a:r>
            <a:r>
              <a:rPr lang="es-ES" b="1" dirty="0" err="1" smtClean="0"/>
              <a:t>scope.post</a:t>
            </a:r>
            <a:endParaRPr lang="es-ES" b="1" dirty="0"/>
          </a:p>
        </p:txBody>
      </p:sp>
      <p:pic>
        <p:nvPicPr>
          <p:cNvPr id="14" name="Imagen 13"/>
          <p:cNvPicPr>
            <a:picLocks noChangeAspect="1"/>
          </p:cNvPicPr>
          <p:nvPr/>
        </p:nvPicPr>
        <p:blipFill>
          <a:blip r:embed="rId3"/>
          <a:stretch>
            <a:fillRect/>
          </a:stretch>
        </p:blipFill>
        <p:spPr>
          <a:xfrm>
            <a:off x="968070" y="1137854"/>
            <a:ext cx="4881858" cy="2562368"/>
          </a:xfrm>
          <a:prstGeom prst="rect">
            <a:avLst/>
          </a:prstGeom>
        </p:spPr>
      </p:pic>
      <p:sp>
        <p:nvSpPr>
          <p:cNvPr id="4" name="CuadroTexto 3"/>
          <p:cNvSpPr txBox="1"/>
          <p:nvPr/>
        </p:nvSpPr>
        <p:spPr>
          <a:xfrm>
            <a:off x="5852959" y="1466951"/>
            <a:ext cx="3168352" cy="646331"/>
          </a:xfrm>
          <a:prstGeom prst="rect">
            <a:avLst/>
          </a:prstGeom>
          <a:noFill/>
        </p:spPr>
        <p:txBody>
          <a:bodyPr wrap="square" rtlCol="0">
            <a:spAutoFit/>
          </a:bodyPr>
          <a:lstStyle/>
          <a:p>
            <a:r>
              <a:rPr lang="es-ES" dirty="0" smtClean="0"/>
              <a:t>scripts/</a:t>
            </a:r>
            <a:r>
              <a:rPr lang="es-ES" dirty="0" err="1" smtClean="0"/>
              <a:t>controllers</a:t>
            </a:r>
            <a:r>
              <a:rPr lang="es-ES" dirty="0" smtClean="0"/>
              <a:t>/contollers.js -&gt; </a:t>
            </a:r>
            <a:r>
              <a:rPr lang="es-ES" dirty="0" err="1" smtClean="0"/>
              <a:t>mainCtrl</a:t>
            </a:r>
            <a:endParaRPr lang="es-ES" dirty="0"/>
          </a:p>
        </p:txBody>
      </p:sp>
    </p:spTree>
    <p:extLst>
      <p:ext uri="{BB962C8B-B14F-4D97-AF65-F5344CB8AC3E}">
        <p14:creationId xmlns:p14="http://schemas.microsoft.com/office/powerpoint/2010/main" val="273967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a:xfrm>
            <a:off x="733450" y="3975101"/>
            <a:ext cx="7965132" cy="2882899"/>
          </a:xfrm>
        </p:spPr>
        <p:txBody>
          <a:bodyPr/>
          <a:lstStyle/>
          <a:p>
            <a:pPr marL="0" indent="0" algn="just">
              <a:buNone/>
            </a:pPr>
            <a:r>
              <a:rPr lang="es-ES" i="0" dirty="0" smtClean="0"/>
              <a:t>Ahora en nuestra vista del </a:t>
            </a:r>
            <a:r>
              <a:rPr lang="es-ES" i="0" dirty="0" err="1" smtClean="0"/>
              <a:t>main</a:t>
            </a:r>
            <a:r>
              <a:rPr lang="es-ES" i="0" dirty="0" smtClean="0"/>
              <a:t> definimos una lista, y a través de la etiqueta de angular </a:t>
            </a:r>
            <a:r>
              <a:rPr lang="es-ES" b="1" i="0" dirty="0" err="1" smtClean="0"/>
              <a:t>ng</a:t>
            </a:r>
            <a:r>
              <a:rPr lang="es-ES" b="1" i="0" dirty="0" err="1" smtClean="0"/>
              <a:t>-repeat</a:t>
            </a:r>
            <a:r>
              <a:rPr lang="es-ES" i="0" dirty="0" smtClean="0"/>
              <a:t>, recorremos la variable </a:t>
            </a:r>
            <a:r>
              <a:rPr lang="es-ES" i="0" dirty="0" err="1" smtClean="0"/>
              <a:t>posts</a:t>
            </a:r>
            <a:r>
              <a:rPr lang="es-ES" i="0" dirty="0" smtClean="0"/>
              <a:t> devuelta desde el controlador  que contiene los </a:t>
            </a:r>
            <a:r>
              <a:rPr lang="es-ES" i="0" dirty="0" err="1" smtClean="0"/>
              <a:t>posts</a:t>
            </a:r>
            <a:r>
              <a:rPr lang="es-ES" i="0" dirty="0" smtClean="0"/>
              <a:t> para cada usuario (</a:t>
            </a:r>
            <a:r>
              <a:rPr lang="es-ES" i="0" dirty="0" err="1" smtClean="0"/>
              <a:t>ng-repeat</a:t>
            </a:r>
            <a:r>
              <a:rPr lang="es-ES" i="0" dirty="0" smtClean="0"/>
              <a:t>=“post in </a:t>
            </a:r>
            <a:r>
              <a:rPr lang="es-ES" i="0" dirty="0" err="1" smtClean="0"/>
              <a:t>posts</a:t>
            </a:r>
            <a:r>
              <a:rPr lang="es-ES" i="0" dirty="0" smtClean="0"/>
              <a:t>”). </a:t>
            </a:r>
            <a:endParaRPr lang="es-ES" i="0" dirty="0"/>
          </a:p>
          <a:p>
            <a:pPr marL="0" indent="0" algn="just">
              <a:buNone/>
            </a:pPr>
            <a:r>
              <a:rPr lang="es-ES" i="0" dirty="0" smtClean="0"/>
              <a:t>Para terminar, lo que haremos será colocar los campos obtenidos de cada post donde necesitemos, con las etiquetas propias de angular de doble paréntesis:</a:t>
            </a:r>
          </a:p>
          <a:p>
            <a:pPr marL="0" indent="0" algn="just">
              <a:buNone/>
            </a:pPr>
            <a:r>
              <a:rPr lang="es-ES" i="0" dirty="0" smtClean="0"/>
              <a:t>{{</a:t>
            </a:r>
            <a:r>
              <a:rPr lang="es-ES" i="0" dirty="0" err="1" smtClean="0"/>
              <a:t>post.nombre</a:t>
            </a:r>
            <a:r>
              <a:rPr lang="es-ES" i="0" dirty="0" smtClean="0"/>
              <a:t>}}  {{</a:t>
            </a:r>
            <a:r>
              <a:rPr lang="es-ES" i="0" dirty="0" err="1" smtClean="0"/>
              <a:t>post.fecha</a:t>
            </a:r>
            <a:r>
              <a:rPr lang="es-ES" i="0" dirty="0" smtClean="0"/>
              <a:t>}} {{</a:t>
            </a:r>
            <a:r>
              <a:rPr lang="es-ES" i="0" dirty="0" err="1" smtClean="0"/>
              <a:t>post.contenido</a:t>
            </a:r>
            <a:r>
              <a:rPr lang="es-ES" i="0" dirty="0" smtClean="0"/>
              <a:t>}} …</a:t>
            </a:r>
          </a:p>
          <a:p>
            <a:pPr marL="0" indent="0">
              <a:buNone/>
            </a:pPr>
            <a:endParaRPr lang="es-ES" i="0" dirty="0"/>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pic>
        <p:nvPicPr>
          <p:cNvPr id="9" name="Imagen 8"/>
          <p:cNvPicPr>
            <a:picLocks noChangeAspect="1"/>
          </p:cNvPicPr>
          <p:nvPr/>
        </p:nvPicPr>
        <p:blipFill>
          <a:blip r:embed="rId3"/>
          <a:stretch>
            <a:fillRect/>
          </a:stretch>
        </p:blipFill>
        <p:spPr>
          <a:xfrm>
            <a:off x="952500" y="1330965"/>
            <a:ext cx="6299498" cy="2441825"/>
          </a:xfrm>
          <a:prstGeom prst="rect">
            <a:avLst/>
          </a:prstGeom>
        </p:spPr>
      </p:pic>
      <p:sp>
        <p:nvSpPr>
          <p:cNvPr id="13" name="CuadroTexto 12"/>
          <p:cNvSpPr txBox="1"/>
          <p:nvPr/>
        </p:nvSpPr>
        <p:spPr>
          <a:xfrm>
            <a:off x="7272867" y="1162138"/>
            <a:ext cx="2232248" cy="369332"/>
          </a:xfrm>
          <a:prstGeom prst="rect">
            <a:avLst/>
          </a:prstGeom>
          <a:noFill/>
        </p:spPr>
        <p:txBody>
          <a:bodyPr wrap="square" rtlCol="0">
            <a:spAutoFit/>
          </a:bodyPr>
          <a:lstStyle/>
          <a:p>
            <a:r>
              <a:rPr lang="es-ES" dirty="0" smtClean="0"/>
              <a:t>main.html  (vista)</a:t>
            </a:r>
            <a:endParaRPr lang="es-ES" dirty="0"/>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a:spLocks noGrp="1"/>
          </p:cNvSpPr>
          <p:nvPr>
            <p:ph type="body" sz="quarter" idx="3"/>
          </p:nvPr>
        </p:nvSpPr>
        <p:spPr>
          <a:xfrm>
            <a:off x="467544" y="1524652"/>
            <a:ext cx="8339674" cy="1287702"/>
          </a:xfrm>
        </p:spPr>
        <p:txBody>
          <a:bodyPr>
            <a:normAutofit/>
          </a:bodyPr>
          <a:lstStyle/>
          <a:p>
            <a:pPr algn="just"/>
            <a:r>
              <a:rPr lang="es-ES" sz="1900" i="0" dirty="0" err="1" smtClean="0"/>
              <a:t>Bootstrap</a:t>
            </a:r>
            <a:r>
              <a:rPr lang="es-ES" sz="1900" i="0" dirty="0" smtClean="0"/>
              <a:t> es un </a:t>
            </a:r>
            <a:r>
              <a:rPr lang="es-ES" sz="1900" i="0" dirty="0" err="1" smtClean="0"/>
              <a:t>framework</a:t>
            </a:r>
            <a:r>
              <a:rPr lang="es-ES" sz="1900" i="0" dirty="0" smtClean="0"/>
              <a:t> de CSS creado por Twitter, que nos permite maquetar páginas web adaptativas de manera fácil y rápida a través de sus clases predefinidas. </a:t>
            </a:r>
            <a:r>
              <a:rPr lang="es-ES" sz="1900" i="0" dirty="0" err="1" smtClean="0"/>
              <a:t>Bootstrap</a:t>
            </a:r>
            <a:r>
              <a:rPr lang="es-ES" sz="1900" i="0" dirty="0" smtClean="0"/>
              <a:t> cuenta con su propia API con la que poder guiarnos a la hora de diseñar</a:t>
            </a:r>
            <a:r>
              <a:rPr lang="es-ES" sz="1900" i="0" dirty="0" smtClean="0"/>
              <a:t>. Vemos un pequeño ejemplo en nuestra aplicación</a:t>
            </a:r>
            <a:endParaRPr lang="es-ES" i="0" dirty="0">
              <a:latin typeface="Lato Light" pitchFamily="34" charset="0"/>
            </a:endParaRPr>
          </a:p>
        </p:txBody>
      </p:sp>
      <p:pic>
        <p:nvPicPr>
          <p:cNvPr id="5" name="Imagen 4"/>
          <p:cNvPicPr>
            <a:picLocks noChangeAspect="1"/>
          </p:cNvPicPr>
          <p:nvPr/>
        </p:nvPicPr>
        <p:blipFill>
          <a:blip r:embed="rId3"/>
          <a:stretch>
            <a:fillRect/>
          </a:stretch>
        </p:blipFill>
        <p:spPr>
          <a:xfrm>
            <a:off x="823490" y="2943864"/>
            <a:ext cx="7560963" cy="695261"/>
          </a:xfrm>
          <a:prstGeom prst="rect">
            <a:avLst/>
          </a:prstGeom>
        </p:spPr>
      </p:pic>
      <p:pic>
        <p:nvPicPr>
          <p:cNvPr id="6" name="Imagen 5"/>
          <p:cNvPicPr>
            <a:picLocks noChangeAspect="1"/>
          </p:cNvPicPr>
          <p:nvPr/>
        </p:nvPicPr>
        <p:blipFill>
          <a:blip r:embed="rId4"/>
          <a:stretch>
            <a:fillRect/>
          </a:stretch>
        </p:blipFill>
        <p:spPr>
          <a:xfrm>
            <a:off x="2997740" y="3770636"/>
            <a:ext cx="5420122" cy="2827890"/>
          </a:xfrm>
          <a:prstGeom prst="rect">
            <a:avLst/>
          </a:prstGeom>
        </p:spPr>
      </p:pic>
      <p:cxnSp>
        <p:nvCxnSpPr>
          <p:cNvPr id="8" name="Conector recto de flecha 7"/>
          <p:cNvCxnSpPr/>
          <p:nvPr/>
        </p:nvCxnSpPr>
        <p:spPr>
          <a:xfrm>
            <a:off x="4788024" y="3140968"/>
            <a:ext cx="504056" cy="2043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727098" y="4162774"/>
            <a:ext cx="1080120" cy="369332"/>
          </a:xfrm>
          <a:prstGeom prst="rect">
            <a:avLst/>
          </a:prstGeom>
          <a:noFill/>
        </p:spPr>
        <p:txBody>
          <a:bodyPr wrap="square" rtlCol="0">
            <a:spAutoFit/>
          </a:bodyPr>
          <a:lstStyle/>
          <a:p>
            <a:r>
              <a:rPr lang="es-ES" b="1" dirty="0" smtClean="0">
                <a:solidFill>
                  <a:schemeClr val="bg1"/>
                </a:solidFill>
              </a:rPr>
              <a:t>API</a:t>
            </a:r>
            <a:endParaRPr lang="es-ES" b="1" dirty="0">
              <a:solidFill>
                <a:schemeClr val="bg1"/>
              </a:solidFill>
            </a:endParaRPr>
          </a:p>
        </p:txBody>
      </p:sp>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03846" y="18601"/>
            <a:ext cx="2736304" cy="611510"/>
          </a:xfrm>
        </p:spPr>
        <p:txBody>
          <a:bodyPr>
            <a:noAutofit/>
          </a:bodyPr>
          <a:lstStyle/>
          <a:p>
            <a:r>
              <a:rPr lang="es-ES" sz="3600" i="0" u="sng" dirty="0" err="1" smtClean="0">
                <a:latin typeface="Lato Hairline" pitchFamily="34" charset="0"/>
              </a:rPr>
              <a:t>Git</a:t>
            </a:r>
            <a:r>
              <a:rPr lang="es-ES" sz="3600" i="0" u="sng" dirty="0" smtClean="0">
                <a:latin typeface="Lato Hairline" pitchFamily="34" charset="0"/>
              </a:rPr>
              <a:t> &amp; </a:t>
            </a:r>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a:xfrm>
            <a:off x="549052" y="1988840"/>
            <a:ext cx="7965132" cy="4104456"/>
          </a:xfrm>
        </p:spPr>
        <p:txBody>
          <a:bodyPr>
            <a:noAutofit/>
          </a:bodyPr>
          <a:lstStyle/>
          <a:p>
            <a:pPr marL="0" indent="0" algn="just">
              <a:buNone/>
            </a:pPr>
            <a:r>
              <a:rPr lang="es-ES" sz="2000" b="1" i="0" dirty="0" err="1" smtClean="0"/>
              <a:t>Git</a:t>
            </a:r>
            <a:r>
              <a:rPr lang="es-ES" sz="2000" b="1" i="0" dirty="0" smtClean="0"/>
              <a:t> </a:t>
            </a:r>
            <a:r>
              <a:rPr lang="es-ES" sz="2000" i="0" dirty="0" smtClean="0"/>
              <a:t>es un </a:t>
            </a:r>
            <a:r>
              <a:rPr lang="es-ES" sz="2000" i="0" dirty="0" err="1" smtClean="0"/>
              <a:t>contolador</a:t>
            </a:r>
            <a:r>
              <a:rPr lang="es-ES" sz="2000" i="0" dirty="0" smtClean="0"/>
              <a:t> de versiones diseñado por </a:t>
            </a:r>
            <a:r>
              <a:rPr lang="es-ES" sz="2000" i="0" dirty="0" err="1" smtClean="0"/>
              <a:t>Linus</a:t>
            </a:r>
            <a:r>
              <a:rPr lang="es-ES" sz="2000" i="0" dirty="0" smtClean="0"/>
              <a:t> </a:t>
            </a:r>
            <a:r>
              <a:rPr lang="es-ES" sz="2000" i="0" dirty="0" err="1" smtClean="0"/>
              <a:t>Torlvalds</a:t>
            </a:r>
            <a:r>
              <a:rPr lang="es-ES" sz="2000" i="0" dirty="0" smtClean="0"/>
              <a:t> que nos ayuda a desarrollar cómodamente un mismo proyecto a diferentes personas sin tener que estar en el mismo lugar o conectados a la misma red. </a:t>
            </a:r>
          </a:p>
          <a:p>
            <a:pPr marL="0" indent="0" algn="just">
              <a:buNone/>
            </a:pPr>
            <a:r>
              <a:rPr lang="es-ES" sz="2000" b="1" i="0" dirty="0" err="1" smtClean="0"/>
              <a:t>Github</a:t>
            </a:r>
            <a:r>
              <a:rPr lang="es-ES" sz="2000" i="0" dirty="0" smtClean="0"/>
              <a:t> es un repositorio online público (aunque pagando puedes obtenerlo privado), donde poder subir estos proyectos controlados por </a:t>
            </a:r>
            <a:r>
              <a:rPr lang="es-ES" sz="2000" i="0" dirty="0" err="1" smtClean="0"/>
              <a:t>Git</a:t>
            </a:r>
            <a:r>
              <a:rPr lang="es-ES" sz="2000" i="0" dirty="0" smtClean="0"/>
              <a:t>.</a:t>
            </a:r>
          </a:p>
          <a:p>
            <a:pPr marL="0" indent="0" algn="just">
              <a:buNone/>
            </a:pPr>
            <a:r>
              <a:rPr lang="es-ES" sz="2000" i="0" dirty="0" smtClean="0"/>
              <a:t>Para el desarrollo de nuestro proyecto hemos utilizados dos repositorios de </a:t>
            </a:r>
            <a:r>
              <a:rPr lang="es-ES" sz="2000" i="0" dirty="0" err="1" smtClean="0"/>
              <a:t>github</a:t>
            </a:r>
            <a:r>
              <a:rPr lang="es-ES" sz="2000" i="0" dirty="0" smtClean="0"/>
              <a:t>, uno para </a:t>
            </a:r>
            <a:r>
              <a:rPr lang="es-ES" sz="2000" i="0" dirty="0"/>
              <a:t>el proyecto en si </a:t>
            </a:r>
            <a:r>
              <a:rPr lang="es-ES" sz="2000" b="1" i="0" dirty="0">
                <a:hlinkClick r:id="rId2"/>
              </a:rPr>
              <a:t>https://</a:t>
            </a:r>
            <a:r>
              <a:rPr lang="es-ES" sz="2000" b="1" i="0" dirty="0" smtClean="0">
                <a:hlinkClick r:id="rId2"/>
              </a:rPr>
              <a:t>github.com/AFd3z/wusickapp.git</a:t>
            </a:r>
            <a:r>
              <a:rPr lang="es-ES" sz="2000" b="1" i="0" dirty="0" smtClean="0"/>
              <a:t> </a:t>
            </a:r>
            <a:r>
              <a:rPr lang="es-ES" sz="2000" i="0" dirty="0" smtClean="0"/>
              <a:t>y otro para </a:t>
            </a:r>
            <a:r>
              <a:rPr lang="es-ES" sz="2000" i="0" dirty="0"/>
              <a:t>esta presentación </a:t>
            </a:r>
            <a:r>
              <a:rPr lang="es-ES" sz="2000" b="1" i="0" dirty="0">
                <a:hlinkClick r:id="rId3"/>
              </a:rPr>
              <a:t>https://</a:t>
            </a:r>
            <a:r>
              <a:rPr lang="es-ES" sz="2000" b="1" i="0" dirty="0" smtClean="0">
                <a:hlinkClick r:id="rId3"/>
              </a:rPr>
              <a:t>github.com/lozam/pptWusick.git</a:t>
            </a:r>
            <a:r>
              <a:rPr lang="es-ES" sz="2000" b="1" i="0" dirty="0" smtClean="0"/>
              <a:t>  </a:t>
            </a:r>
            <a:endParaRPr lang="es-ES" sz="2000" b="1" i="0" dirty="0"/>
          </a:p>
        </p:txBody>
      </p:sp>
      <p:pic>
        <p:nvPicPr>
          <p:cNvPr id="8" name="Picture 7" descr="C:\Users\mcl\Desktop\documentacion de WUSIC\github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pic>
        <p:nvPicPr>
          <p:cNvPr id="3" name="Imagen 2"/>
          <p:cNvPicPr>
            <a:picLocks noChangeAspect="1"/>
          </p:cNvPicPr>
          <p:nvPr/>
        </p:nvPicPr>
        <p:blipFill>
          <a:blip r:embed="rId5"/>
          <a:stretch>
            <a:fillRect/>
          </a:stretch>
        </p:blipFill>
        <p:spPr>
          <a:xfrm>
            <a:off x="914400" y="1252"/>
            <a:ext cx="1181100" cy="666750"/>
          </a:xfrm>
          <a:prstGeom prst="rect">
            <a:avLst/>
          </a:prstGeom>
        </p:spPr>
      </p:pic>
    </p:spTree>
    <p:extLst>
      <p:ext uri="{BB962C8B-B14F-4D97-AF65-F5344CB8AC3E}">
        <p14:creationId xmlns:p14="http://schemas.microsoft.com/office/powerpoint/2010/main" val="213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¿POR QUÉ?</a:t>
            </a:r>
            <a:endParaRPr lang="es-ES" dirty="0"/>
          </a:p>
        </p:txBody>
      </p:sp>
      <p:sp>
        <p:nvSpPr>
          <p:cNvPr id="3" name="Subtítulo 2"/>
          <p:cNvSpPr>
            <a:spLocks noGrp="1"/>
          </p:cNvSpPr>
          <p:nvPr>
            <p:ph type="subTitle" idx="1"/>
          </p:nvPr>
        </p:nvSpPr>
        <p:spPr>
          <a:xfrm>
            <a:off x="1065475" y="2564904"/>
            <a:ext cx="6817568" cy="3096344"/>
          </a:xfrm>
        </p:spPr>
        <p:txBody>
          <a:bodyPr>
            <a:noAutofit/>
          </a:bodyPr>
          <a:lstStyle/>
          <a:p>
            <a:pPr algn="just"/>
            <a:r>
              <a:rPr lang="es-ES" sz="2200" i="0" dirty="0" smtClean="0"/>
              <a:t>Se nos ocurrió hacer una red social, ya que pensamos que podría ser interesante, veníamos de aprender MVC con un blog (foro) y nos gustó como era, la idea de hacerlo enfocado al mundo de la música fue porque pensamos que no existe ninguna página de estas características, si que existen páginas y foros muy buenos de música, como pueden ser </a:t>
            </a:r>
            <a:r>
              <a:rPr lang="es-ES" sz="2200" i="0" dirty="0" err="1" smtClean="0"/>
              <a:t>clubbingspain</a:t>
            </a:r>
            <a:r>
              <a:rPr lang="es-ES" sz="2200" i="0" dirty="0" smtClean="0"/>
              <a:t> o el tentáculo, pero no existen redes sociales </a:t>
            </a:r>
            <a:r>
              <a:rPr lang="es-ES" sz="2200" i="0" smtClean="0"/>
              <a:t>dedicadas exclusivamente </a:t>
            </a:r>
            <a:r>
              <a:rPr lang="es-ES" sz="2200" i="0" dirty="0" smtClean="0"/>
              <a:t>a ello.</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830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2"/>
          <p:cNvSpPr txBox="1">
            <a:spLocks/>
          </p:cNvSpPr>
          <p:nvPr/>
        </p:nvSpPr>
        <p:spPr>
          <a:xfrm>
            <a:off x="665075" y="1844824"/>
            <a:ext cx="7822632" cy="2232248"/>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smtClean="0"/>
              <a:t>Tecnologías empleadas</a:t>
            </a:r>
            <a:endParaRPr lang="es-ES" sz="6000" dirty="0"/>
          </a:p>
        </p:txBody>
      </p:sp>
      <p:sp>
        <p:nvSpPr>
          <p:cNvPr id="1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14028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80782" y="-12574"/>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2064"/>
                                        </p:tgtEl>
                                        <p:attrNameLst>
                                          <p:attrName>style.visibility</p:attrName>
                                        </p:attrNameLst>
                                      </p:cBhvr>
                                      <p:to>
                                        <p:strVal val="visible"/>
                                      </p:to>
                                    </p:set>
                                    <p:animEffect transition="in" filter="wipe(down)">
                                      <p:cBhvr>
                                        <p:cTn id="23" dur="580">
                                          <p:stCondLst>
                                            <p:cond delay="0"/>
                                          </p:stCondLst>
                                        </p:cTn>
                                        <p:tgtEl>
                                          <p:spTgt spid="2064"/>
                                        </p:tgtEl>
                                      </p:cBhvr>
                                    </p:animEffect>
                                    <p:anim calcmode="lin" valueType="num">
                                      <p:cBhvr>
                                        <p:cTn id="24"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9" dur="26">
                                          <p:stCondLst>
                                            <p:cond delay="650"/>
                                          </p:stCondLst>
                                        </p:cTn>
                                        <p:tgtEl>
                                          <p:spTgt spid="2064"/>
                                        </p:tgtEl>
                                      </p:cBhvr>
                                      <p:to x="100000" y="60000"/>
                                    </p:animScale>
                                    <p:animScale>
                                      <p:cBhvr>
                                        <p:cTn id="30" dur="166" decel="50000">
                                          <p:stCondLst>
                                            <p:cond delay="676"/>
                                          </p:stCondLst>
                                        </p:cTn>
                                        <p:tgtEl>
                                          <p:spTgt spid="2064"/>
                                        </p:tgtEl>
                                      </p:cBhvr>
                                      <p:to x="100000" y="100000"/>
                                    </p:animScale>
                                    <p:animScale>
                                      <p:cBhvr>
                                        <p:cTn id="31" dur="26">
                                          <p:stCondLst>
                                            <p:cond delay="1312"/>
                                          </p:stCondLst>
                                        </p:cTn>
                                        <p:tgtEl>
                                          <p:spTgt spid="2064"/>
                                        </p:tgtEl>
                                      </p:cBhvr>
                                      <p:to x="100000" y="80000"/>
                                    </p:animScale>
                                    <p:animScale>
                                      <p:cBhvr>
                                        <p:cTn id="32" dur="166" decel="50000">
                                          <p:stCondLst>
                                            <p:cond delay="1338"/>
                                          </p:stCondLst>
                                        </p:cTn>
                                        <p:tgtEl>
                                          <p:spTgt spid="2064"/>
                                        </p:tgtEl>
                                      </p:cBhvr>
                                      <p:to x="100000" y="100000"/>
                                    </p:animScale>
                                    <p:animScale>
                                      <p:cBhvr>
                                        <p:cTn id="33" dur="26">
                                          <p:stCondLst>
                                            <p:cond delay="1642"/>
                                          </p:stCondLst>
                                        </p:cTn>
                                        <p:tgtEl>
                                          <p:spTgt spid="2064"/>
                                        </p:tgtEl>
                                      </p:cBhvr>
                                      <p:to x="100000" y="90000"/>
                                    </p:animScale>
                                    <p:animScale>
                                      <p:cBhvr>
                                        <p:cTn id="34" dur="166" decel="50000">
                                          <p:stCondLst>
                                            <p:cond delay="1668"/>
                                          </p:stCondLst>
                                        </p:cTn>
                                        <p:tgtEl>
                                          <p:spTgt spid="2064"/>
                                        </p:tgtEl>
                                      </p:cBhvr>
                                      <p:to x="100000" y="100000"/>
                                    </p:animScale>
                                    <p:animScale>
                                      <p:cBhvr>
                                        <p:cTn id="35" dur="26">
                                          <p:stCondLst>
                                            <p:cond delay="1808"/>
                                          </p:stCondLst>
                                        </p:cTn>
                                        <p:tgtEl>
                                          <p:spTgt spid="2064"/>
                                        </p:tgtEl>
                                      </p:cBhvr>
                                      <p:to x="100000" y="95000"/>
                                    </p:animScale>
                                    <p:animScale>
                                      <p:cBhvr>
                                        <p:cTn id="36" dur="166" decel="50000">
                                          <p:stCondLst>
                                            <p:cond delay="1834"/>
                                          </p:stCondLst>
                                        </p:cTn>
                                        <p:tgtEl>
                                          <p:spTgt spid="206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wipe(down)">
                                      <p:cBhvr>
                                        <p:cTn id="39" dur="580">
                                          <p:stCondLst>
                                            <p:cond delay="0"/>
                                          </p:stCondLst>
                                        </p:cTn>
                                        <p:tgtEl>
                                          <p:spTgt spid="2056"/>
                                        </p:tgtEl>
                                      </p:cBhvr>
                                    </p:animEffect>
                                    <p:anim calcmode="lin" valueType="num">
                                      <p:cBhvr>
                                        <p:cTn id="4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6"/>
                                        </p:tgtEl>
                                      </p:cBhvr>
                                      <p:to x="100000" y="60000"/>
                                    </p:animScale>
                                    <p:animScale>
                                      <p:cBhvr>
                                        <p:cTn id="46" dur="166" decel="50000">
                                          <p:stCondLst>
                                            <p:cond delay="676"/>
                                          </p:stCondLst>
                                        </p:cTn>
                                        <p:tgtEl>
                                          <p:spTgt spid="2056"/>
                                        </p:tgtEl>
                                      </p:cBhvr>
                                      <p:to x="100000" y="100000"/>
                                    </p:animScale>
                                    <p:animScale>
                                      <p:cBhvr>
                                        <p:cTn id="47" dur="26">
                                          <p:stCondLst>
                                            <p:cond delay="1312"/>
                                          </p:stCondLst>
                                        </p:cTn>
                                        <p:tgtEl>
                                          <p:spTgt spid="2056"/>
                                        </p:tgtEl>
                                      </p:cBhvr>
                                      <p:to x="100000" y="80000"/>
                                    </p:animScale>
                                    <p:animScale>
                                      <p:cBhvr>
                                        <p:cTn id="48" dur="166" decel="50000">
                                          <p:stCondLst>
                                            <p:cond delay="1338"/>
                                          </p:stCondLst>
                                        </p:cTn>
                                        <p:tgtEl>
                                          <p:spTgt spid="2056"/>
                                        </p:tgtEl>
                                      </p:cBhvr>
                                      <p:to x="100000" y="100000"/>
                                    </p:animScale>
                                    <p:animScale>
                                      <p:cBhvr>
                                        <p:cTn id="49" dur="26">
                                          <p:stCondLst>
                                            <p:cond delay="1642"/>
                                          </p:stCondLst>
                                        </p:cTn>
                                        <p:tgtEl>
                                          <p:spTgt spid="2056"/>
                                        </p:tgtEl>
                                      </p:cBhvr>
                                      <p:to x="100000" y="90000"/>
                                    </p:animScale>
                                    <p:animScale>
                                      <p:cBhvr>
                                        <p:cTn id="50" dur="166" decel="50000">
                                          <p:stCondLst>
                                            <p:cond delay="1668"/>
                                          </p:stCondLst>
                                        </p:cTn>
                                        <p:tgtEl>
                                          <p:spTgt spid="2056"/>
                                        </p:tgtEl>
                                      </p:cBhvr>
                                      <p:to x="100000" y="100000"/>
                                    </p:animScale>
                                    <p:animScale>
                                      <p:cBhvr>
                                        <p:cTn id="51" dur="26">
                                          <p:stCondLst>
                                            <p:cond delay="1808"/>
                                          </p:stCondLst>
                                        </p:cTn>
                                        <p:tgtEl>
                                          <p:spTgt spid="2056"/>
                                        </p:tgtEl>
                                      </p:cBhvr>
                                      <p:to x="100000" y="95000"/>
                                    </p:animScale>
                                    <p:animScale>
                                      <p:cBhvr>
                                        <p:cTn id="52" dur="166" decel="50000">
                                          <p:stCondLst>
                                            <p:cond delay="1834"/>
                                          </p:stCondLst>
                                        </p:cTn>
                                        <p:tgtEl>
                                          <p:spTgt spid="205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80">
                                          <p:stCondLst>
                                            <p:cond delay="0"/>
                                          </p:stCondLst>
                                        </p:cTn>
                                        <p:tgtEl>
                                          <p:spTgt spid="2053"/>
                                        </p:tgtEl>
                                      </p:cBhvr>
                                    </p:animEffect>
                                    <p:anim calcmode="lin" valueType="num">
                                      <p:cBhvr>
                                        <p:cTn id="56"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3"/>
                                        </p:tgtEl>
                                      </p:cBhvr>
                                      <p:to x="100000" y="60000"/>
                                    </p:animScale>
                                    <p:animScale>
                                      <p:cBhvr>
                                        <p:cTn id="62" dur="166" decel="50000">
                                          <p:stCondLst>
                                            <p:cond delay="676"/>
                                          </p:stCondLst>
                                        </p:cTn>
                                        <p:tgtEl>
                                          <p:spTgt spid="2053"/>
                                        </p:tgtEl>
                                      </p:cBhvr>
                                      <p:to x="100000" y="100000"/>
                                    </p:animScale>
                                    <p:animScale>
                                      <p:cBhvr>
                                        <p:cTn id="63" dur="26">
                                          <p:stCondLst>
                                            <p:cond delay="1312"/>
                                          </p:stCondLst>
                                        </p:cTn>
                                        <p:tgtEl>
                                          <p:spTgt spid="2053"/>
                                        </p:tgtEl>
                                      </p:cBhvr>
                                      <p:to x="100000" y="80000"/>
                                    </p:animScale>
                                    <p:animScale>
                                      <p:cBhvr>
                                        <p:cTn id="64" dur="166" decel="50000">
                                          <p:stCondLst>
                                            <p:cond delay="1338"/>
                                          </p:stCondLst>
                                        </p:cTn>
                                        <p:tgtEl>
                                          <p:spTgt spid="2053"/>
                                        </p:tgtEl>
                                      </p:cBhvr>
                                      <p:to x="100000" y="100000"/>
                                    </p:animScale>
                                    <p:animScale>
                                      <p:cBhvr>
                                        <p:cTn id="65" dur="26">
                                          <p:stCondLst>
                                            <p:cond delay="1642"/>
                                          </p:stCondLst>
                                        </p:cTn>
                                        <p:tgtEl>
                                          <p:spTgt spid="2053"/>
                                        </p:tgtEl>
                                      </p:cBhvr>
                                      <p:to x="100000" y="90000"/>
                                    </p:animScale>
                                    <p:animScale>
                                      <p:cBhvr>
                                        <p:cTn id="66" dur="166" decel="50000">
                                          <p:stCondLst>
                                            <p:cond delay="1668"/>
                                          </p:stCondLst>
                                        </p:cTn>
                                        <p:tgtEl>
                                          <p:spTgt spid="2053"/>
                                        </p:tgtEl>
                                      </p:cBhvr>
                                      <p:to x="100000" y="100000"/>
                                    </p:animScale>
                                    <p:animScale>
                                      <p:cBhvr>
                                        <p:cTn id="67" dur="26">
                                          <p:stCondLst>
                                            <p:cond delay="1808"/>
                                          </p:stCondLst>
                                        </p:cTn>
                                        <p:tgtEl>
                                          <p:spTgt spid="2053"/>
                                        </p:tgtEl>
                                      </p:cBhvr>
                                      <p:to x="100000" y="95000"/>
                                    </p:animScale>
                                    <p:animScale>
                                      <p:cBhvr>
                                        <p:cTn id="68" dur="166" decel="50000">
                                          <p:stCondLst>
                                            <p:cond delay="1834"/>
                                          </p:stCondLst>
                                        </p:cTn>
                                        <p:tgtEl>
                                          <p:spTgt spid="2053"/>
                                        </p:tgtEl>
                                      </p:cBhvr>
                                      <p:to x="100000" y="100000"/>
                                    </p:animScale>
                                  </p:childTnLst>
                                </p:cTn>
                              </p:par>
                              <p:par>
                                <p:cTn id="69" presetID="26" presetClass="entr" presetSubtype="0" fill="hold" nodeType="withEffect">
                                  <p:stCondLst>
                                    <p:cond delay="250"/>
                                  </p:stCondLst>
                                  <p:childTnLst>
                                    <p:set>
                                      <p:cBhvr>
                                        <p:cTn id="70" dur="1" fill="hold">
                                          <p:stCondLst>
                                            <p:cond delay="0"/>
                                          </p:stCondLst>
                                        </p:cTn>
                                        <p:tgtEl>
                                          <p:spTgt spid="2050"/>
                                        </p:tgtEl>
                                        <p:attrNameLst>
                                          <p:attrName>style.visibility</p:attrName>
                                        </p:attrNameLst>
                                      </p:cBhvr>
                                      <p:to>
                                        <p:strVal val="visible"/>
                                      </p:to>
                                    </p:set>
                                    <p:animEffect transition="in" filter="wipe(down)">
                                      <p:cBhvr>
                                        <p:cTn id="71" dur="580">
                                          <p:stCondLst>
                                            <p:cond delay="0"/>
                                          </p:stCondLst>
                                        </p:cTn>
                                        <p:tgtEl>
                                          <p:spTgt spid="2050"/>
                                        </p:tgtEl>
                                      </p:cBhvr>
                                    </p:animEffect>
                                    <p:anim calcmode="lin" valueType="num">
                                      <p:cBhvr>
                                        <p:cTn id="7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50"/>
                                        </p:tgtEl>
                                      </p:cBhvr>
                                      <p:to x="100000" y="60000"/>
                                    </p:animScale>
                                    <p:animScale>
                                      <p:cBhvr>
                                        <p:cTn id="78" dur="166" decel="50000">
                                          <p:stCondLst>
                                            <p:cond delay="676"/>
                                          </p:stCondLst>
                                        </p:cTn>
                                        <p:tgtEl>
                                          <p:spTgt spid="2050"/>
                                        </p:tgtEl>
                                      </p:cBhvr>
                                      <p:to x="100000" y="100000"/>
                                    </p:animScale>
                                    <p:animScale>
                                      <p:cBhvr>
                                        <p:cTn id="79" dur="26">
                                          <p:stCondLst>
                                            <p:cond delay="1312"/>
                                          </p:stCondLst>
                                        </p:cTn>
                                        <p:tgtEl>
                                          <p:spTgt spid="2050"/>
                                        </p:tgtEl>
                                      </p:cBhvr>
                                      <p:to x="100000" y="80000"/>
                                    </p:animScale>
                                    <p:animScale>
                                      <p:cBhvr>
                                        <p:cTn id="80" dur="166" decel="50000">
                                          <p:stCondLst>
                                            <p:cond delay="1338"/>
                                          </p:stCondLst>
                                        </p:cTn>
                                        <p:tgtEl>
                                          <p:spTgt spid="2050"/>
                                        </p:tgtEl>
                                      </p:cBhvr>
                                      <p:to x="100000" y="100000"/>
                                    </p:animScale>
                                    <p:animScale>
                                      <p:cBhvr>
                                        <p:cTn id="81" dur="26">
                                          <p:stCondLst>
                                            <p:cond delay="1642"/>
                                          </p:stCondLst>
                                        </p:cTn>
                                        <p:tgtEl>
                                          <p:spTgt spid="2050"/>
                                        </p:tgtEl>
                                      </p:cBhvr>
                                      <p:to x="100000" y="90000"/>
                                    </p:animScale>
                                    <p:animScale>
                                      <p:cBhvr>
                                        <p:cTn id="82" dur="166" decel="50000">
                                          <p:stCondLst>
                                            <p:cond delay="1668"/>
                                          </p:stCondLst>
                                        </p:cTn>
                                        <p:tgtEl>
                                          <p:spTgt spid="2050"/>
                                        </p:tgtEl>
                                      </p:cBhvr>
                                      <p:to x="100000" y="100000"/>
                                    </p:animScale>
                                    <p:animScale>
                                      <p:cBhvr>
                                        <p:cTn id="83" dur="26">
                                          <p:stCondLst>
                                            <p:cond delay="1808"/>
                                          </p:stCondLst>
                                        </p:cTn>
                                        <p:tgtEl>
                                          <p:spTgt spid="2050"/>
                                        </p:tgtEl>
                                      </p:cBhvr>
                                      <p:to x="100000" y="95000"/>
                                    </p:animScale>
                                    <p:animScale>
                                      <p:cBhvr>
                                        <p:cTn id="84" dur="166" decel="50000">
                                          <p:stCondLst>
                                            <p:cond delay="1834"/>
                                          </p:stCondLst>
                                        </p:cTn>
                                        <p:tgtEl>
                                          <p:spTgt spid="2050"/>
                                        </p:tgtEl>
                                      </p:cBhvr>
                                      <p:to x="100000" y="100000"/>
                                    </p:animScale>
                                  </p:childTnLst>
                                </p:cTn>
                              </p:par>
                              <p:par>
                                <p:cTn id="85" presetID="22" presetClass="entr" presetSubtype="4" fill="hold" nodeType="withEffect">
                                  <p:stCondLst>
                                    <p:cond delay="0"/>
                                  </p:stCondLst>
                                  <p:childTnLst>
                                    <p:set>
                                      <p:cBhvr>
                                        <p:cTn id="86" dur="1" fill="hold">
                                          <p:stCondLst>
                                            <p:cond delay="0"/>
                                          </p:stCondLst>
                                        </p:cTn>
                                        <p:tgtEl>
                                          <p:spTgt spid="2059"/>
                                        </p:tgtEl>
                                        <p:attrNameLst>
                                          <p:attrName>style.visibility</p:attrName>
                                        </p:attrNameLst>
                                      </p:cBhvr>
                                      <p:to>
                                        <p:strVal val="visible"/>
                                      </p:to>
                                    </p:set>
                                    <p:animEffect transition="in" filter="wipe(down)">
                                      <p:cBhvr>
                                        <p:cTn id="87" dur="500"/>
                                        <p:tgtEl>
                                          <p:spTgt spid="2059"/>
                                        </p:tgtEl>
                                      </p:cBhvr>
                                    </p:animEffect>
                                  </p:childTnLst>
                                </p:cTn>
                              </p:par>
                              <p:par>
                                <p:cTn id="88" presetID="31" presetClass="entr" presetSubtype="0" fill="hold" nodeType="withEffect">
                                  <p:stCondLst>
                                    <p:cond delay="0"/>
                                  </p:stCondLst>
                                  <p:childTnLst>
                                    <p:set>
                                      <p:cBhvr>
                                        <p:cTn id="89" dur="1" fill="hold">
                                          <p:stCondLst>
                                            <p:cond delay="0"/>
                                          </p:stCondLst>
                                        </p:cTn>
                                        <p:tgtEl>
                                          <p:spTgt spid="2067"/>
                                        </p:tgtEl>
                                        <p:attrNameLst>
                                          <p:attrName>style.visibility</p:attrName>
                                        </p:attrNameLst>
                                      </p:cBhvr>
                                      <p:to>
                                        <p:strVal val="visible"/>
                                      </p:to>
                                    </p:set>
                                    <p:anim calcmode="lin" valueType="num">
                                      <p:cBhvr>
                                        <p:cTn id="90" dur="1000" fill="hold"/>
                                        <p:tgtEl>
                                          <p:spTgt spid="2067"/>
                                        </p:tgtEl>
                                        <p:attrNameLst>
                                          <p:attrName>ppt_w</p:attrName>
                                        </p:attrNameLst>
                                      </p:cBhvr>
                                      <p:tavLst>
                                        <p:tav tm="0">
                                          <p:val>
                                            <p:fltVal val="0"/>
                                          </p:val>
                                        </p:tav>
                                        <p:tav tm="100000">
                                          <p:val>
                                            <p:strVal val="#ppt_w"/>
                                          </p:val>
                                        </p:tav>
                                      </p:tavLst>
                                    </p:anim>
                                    <p:anim calcmode="lin" valueType="num">
                                      <p:cBhvr>
                                        <p:cTn id="91" dur="1000" fill="hold"/>
                                        <p:tgtEl>
                                          <p:spTgt spid="2067"/>
                                        </p:tgtEl>
                                        <p:attrNameLst>
                                          <p:attrName>ppt_h</p:attrName>
                                        </p:attrNameLst>
                                      </p:cBhvr>
                                      <p:tavLst>
                                        <p:tav tm="0">
                                          <p:val>
                                            <p:fltVal val="0"/>
                                          </p:val>
                                        </p:tav>
                                        <p:tav tm="100000">
                                          <p:val>
                                            <p:strVal val="#ppt_h"/>
                                          </p:val>
                                        </p:tav>
                                      </p:tavLst>
                                    </p:anim>
                                    <p:anim calcmode="lin" valueType="num">
                                      <p:cBhvr>
                                        <p:cTn id="92" dur="1000" fill="hold"/>
                                        <p:tgtEl>
                                          <p:spTgt spid="2067"/>
                                        </p:tgtEl>
                                        <p:attrNameLst>
                                          <p:attrName>style.rotation</p:attrName>
                                        </p:attrNameLst>
                                      </p:cBhvr>
                                      <p:tavLst>
                                        <p:tav tm="0">
                                          <p:val>
                                            <p:fltVal val="90"/>
                                          </p:val>
                                        </p:tav>
                                        <p:tav tm="100000">
                                          <p:val>
                                            <p:fltVal val="0"/>
                                          </p:val>
                                        </p:tav>
                                      </p:tavLst>
                                    </p:anim>
                                    <p:animEffect transition="in" filter="fade">
                                      <p:cBhvr>
                                        <p:cTn id="93" dur="1000"/>
                                        <p:tgtEl>
                                          <p:spTgt spid="2067"/>
                                        </p:tgtEl>
                                      </p:cBhvr>
                                    </p:animEffect>
                                  </p:childTnLst>
                                </p:cTn>
                              </p:par>
                              <p:par>
                                <p:cTn id="94" presetID="21" presetClass="entr" presetSubtype="1" fill="hold" nodeType="withEffect">
                                  <p:stCondLst>
                                    <p:cond delay="500"/>
                                  </p:stCondLst>
                                  <p:childTnLst>
                                    <p:set>
                                      <p:cBhvr>
                                        <p:cTn id="95" dur="1" fill="hold">
                                          <p:stCondLst>
                                            <p:cond delay="0"/>
                                          </p:stCondLst>
                                        </p:cTn>
                                        <p:tgtEl>
                                          <p:spTgt spid="2061"/>
                                        </p:tgtEl>
                                        <p:attrNameLst>
                                          <p:attrName>style.visibility</p:attrName>
                                        </p:attrNameLst>
                                      </p:cBhvr>
                                      <p:to>
                                        <p:strVal val="visible"/>
                                      </p:to>
                                    </p:set>
                                    <p:animEffect transition="in" filter="wheel(1)">
                                      <p:cBhvr>
                                        <p:cTn id="96" dur="2000"/>
                                        <p:tgtEl>
                                          <p:spTgt spid="2061"/>
                                        </p:tgtEl>
                                      </p:cBhvr>
                                    </p:animEffect>
                                  </p:childTnLst>
                                </p:cTn>
                              </p:par>
                              <p:par>
                                <p:cTn id="97" presetID="2" presetClass="entr" presetSubtype="4" fill="hold" nodeType="with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1+#ppt_h/2"/>
                                          </p:val>
                                        </p:tav>
                                        <p:tav tm="100000">
                                          <p:val>
                                            <p:strVal val="#ppt_y"/>
                                          </p:val>
                                        </p:tav>
                                      </p:tavLst>
                                    </p:anim>
                                  </p:childTnLst>
                                </p:cTn>
                              </p:par>
                              <p:par>
                                <p:cTn id="101" presetID="26" presetClass="entr" presetSubtype="0" fill="hold" nodeType="withEffect">
                                  <p:stCondLst>
                                    <p:cond delay="1000"/>
                                  </p:stCondLst>
                                  <p:childTnLst>
                                    <p:set>
                                      <p:cBhvr>
                                        <p:cTn id="102" dur="1" fill="hold">
                                          <p:stCondLst>
                                            <p:cond delay="0"/>
                                          </p:stCondLst>
                                        </p:cTn>
                                        <p:tgtEl>
                                          <p:spTgt spid="2051"/>
                                        </p:tgtEl>
                                        <p:attrNameLst>
                                          <p:attrName>style.visibility</p:attrName>
                                        </p:attrNameLst>
                                      </p:cBhvr>
                                      <p:to>
                                        <p:strVal val="visible"/>
                                      </p:to>
                                    </p:set>
                                    <p:animEffect transition="in" filter="wipe(down)">
                                      <p:cBhvr>
                                        <p:cTn id="103" dur="580">
                                          <p:stCondLst>
                                            <p:cond delay="0"/>
                                          </p:stCondLst>
                                        </p:cTn>
                                        <p:tgtEl>
                                          <p:spTgt spid="2051"/>
                                        </p:tgtEl>
                                      </p:cBhvr>
                                    </p:animEffect>
                                    <p:anim calcmode="lin" valueType="num">
                                      <p:cBhvr>
                                        <p:cTn id="10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51"/>
                                        </p:tgtEl>
                                      </p:cBhvr>
                                      <p:to x="100000" y="60000"/>
                                    </p:animScale>
                                    <p:animScale>
                                      <p:cBhvr>
                                        <p:cTn id="110" dur="166" decel="50000">
                                          <p:stCondLst>
                                            <p:cond delay="676"/>
                                          </p:stCondLst>
                                        </p:cTn>
                                        <p:tgtEl>
                                          <p:spTgt spid="2051"/>
                                        </p:tgtEl>
                                      </p:cBhvr>
                                      <p:to x="100000" y="100000"/>
                                    </p:animScale>
                                    <p:animScale>
                                      <p:cBhvr>
                                        <p:cTn id="111" dur="26">
                                          <p:stCondLst>
                                            <p:cond delay="1312"/>
                                          </p:stCondLst>
                                        </p:cTn>
                                        <p:tgtEl>
                                          <p:spTgt spid="2051"/>
                                        </p:tgtEl>
                                      </p:cBhvr>
                                      <p:to x="100000" y="80000"/>
                                    </p:animScale>
                                    <p:animScale>
                                      <p:cBhvr>
                                        <p:cTn id="112" dur="166" decel="50000">
                                          <p:stCondLst>
                                            <p:cond delay="1338"/>
                                          </p:stCondLst>
                                        </p:cTn>
                                        <p:tgtEl>
                                          <p:spTgt spid="2051"/>
                                        </p:tgtEl>
                                      </p:cBhvr>
                                      <p:to x="100000" y="100000"/>
                                    </p:animScale>
                                    <p:animScale>
                                      <p:cBhvr>
                                        <p:cTn id="113" dur="26">
                                          <p:stCondLst>
                                            <p:cond delay="1642"/>
                                          </p:stCondLst>
                                        </p:cTn>
                                        <p:tgtEl>
                                          <p:spTgt spid="2051"/>
                                        </p:tgtEl>
                                      </p:cBhvr>
                                      <p:to x="100000" y="90000"/>
                                    </p:animScale>
                                    <p:animScale>
                                      <p:cBhvr>
                                        <p:cTn id="114" dur="166" decel="50000">
                                          <p:stCondLst>
                                            <p:cond delay="1668"/>
                                          </p:stCondLst>
                                        </p:cTn>
                                        <p:tgtEl>
                                          <p:spTgt spid="2051"/>
                                        </p:tgtEl>
                                      </p:cBhvr>
                                      <p:to x="100000" y="100000"/>
                                    </p:animScale>
                                    <p:animScale>
                                      <p:cBhvr>
                                        <p:cTn id="115" dur="26">
                                          <p:stCondLst>
                                            <p:cond delay="1808"/>
                                          </p:stCondLst>
                                        </p:cTn>
                                        <p:tgtEl>
                                          <p:spTgt spid="2051"/>
                                        </p:tgtEl>
                                      </p:cBhvr>
                                      <p:to x="100000" y="95000"/>
                                    </p:animScale>
                                    <p:animScale>
                                      <p:cBhvr>
                                        <p:cTn id="116" dur="166" decel="50000">
                                          <p:stCondLst>
                                            <p:cond delay="1834"/>
                                          </p:stCondLst>
                                        </p:cTn>
                                        <p:tgtEl>
                                          <p:spTgt spid="2051"/>
                                        </p:tgtEl>
                                      </p:cBhvr>
                                      <p:to x="100000" y="100000"/>
                                    </p:animScale>
                                  </p:childTnLst>
                                </p:cTn>
                              </p:par>
                              <p:par>
                                <p:cTn id="117" presetID="26" presetClass="entr" presetSubtype="0" fill="hold" nodeType="withEffect">
                                  <p:stCondLst>
                                    <p:cond delay="750"/>
                                  </p:stCondLst>
                                  <p:childTnLst>
                                    <p:set>
                                      <p:cBhvr>
                                        <p:cTn id="118" dur="1" fill="hold">
                                          <p:stCondLst>
                                            <p:cond delay="0"/>
                                          </p:stCondLst>
                                        </p:cTn>
                                        <p:tgtEl>
                                          <p:spTgt spid="2065"/>
                                        </p:tgtEl>
                                        <p:attrNameLst>
                                          <p:attrName>style.visibility</p:attrName>
                                        </p:attrNameLst>
                                      </p:cBhvr>
                                      <p:to>
                                        <p:strVal val="visible"/>
                                      </p:to>
                                    </p:set>
                                    <p:animEffect transition="in" filter="wipe(down)">
                                      <p:cBhvr>
                                        <p:cTn id="119" dur="580">
                                          <p:stCondLst>
                                            <p:cond delay="0"/>
                                          </p:stCondLst>
                                        </p:cTn>
                                        <p:tgtEl>
                                          <p:spTgt spid="2065"/>
                                        </p:tgtEl>
                                      </p:cBhvr>
                                    </p:animEffect>
                                    <p:anim calcmode="lin" valueType="num">
                                      <p:cBhvr>
                                        <p:cTn id="120"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65"/>
                                        </p:tgtEl>
                                      </p:cBhvr>
                                      <p:to x="100000" y="60000"/>
                                    </p:animScale>
                                    <p:animScale>
                                      <p:cBhvr>
                                        <p:cTn id="126" dur="166" decel="50000">
                                          <p:stCondLst>
                                            <p:cond delay="676"/>
                                          </p:stCondLst>
                                        </p:cTn>
                                        <p:tgtEl>
                                          <p:spTgt spid="2065"/>
                                        </p:tgtEl>
                                      </p:cBhvr>
                                      <p:to x="100000" y="100000"/>
                                    </p:animScale>
                                    <p:animScale>
                                      <p:cBhvr>
                                        <p:cTn id="127" dur="26">
                                          <p:stCondLst>
                                            <p:cond delay="1312"/>
                                          </p:stCondLst>
                                        </p:cTn>
                                        <p:tgtEl>
                                          <p:spTgt spid="2065"/>
                                        </p:tgtEl>
                                      </p:cBhvr>
                                      <p:to x="100000" y="80000"/>
                                    </p:animScale>
                                    <p:animScale>
                                      <p:cBhvr>
                                        <p:cTn id="128" dur="166" decel="50000">
                                          <p:stCondLst>
                                            <p:cond delay="1338"/>
                                          </p:stCondLst>
                                        </p:cTn>
                                        <p:tgtEl>
                                          <p:spTgt spid="2065"/>
                                        </p:tgtEl>
                                      </p:cBhvr>
                                      <p:to x="100000" y="100000"/>
                                    </p:animScale>
                                    <p:animScale>
                                      <p:cBhvr>
                                        <p:cTn id="129" dur="26">
                                          <p:stCondLst>
                                            <p:cond delay="1642"/>
                                          </p:stCondLst>
                                        </p:cTn>
                                        <p:tgtEl>
                                          <p:spTgt spid="2065"/>
                                        </p:tgtEl>
                                      </p:cBhvr>
                                      <p:to x="100000" y="90000"/>
                                    </p:animScale>
                                    <p:animScale>
                                      <p:cBhvr>
                                        <p:cTn id="130" dur="166" decel="50000">
                                          <p:stCondLst>
                                            <p:cond delay="1668"/>
                                          </p:stCondLst>
                                        </p:cTn>
                                        <p:tgtEl>
                                          <p:spTgt spid="2065"/>
                                        </p:tgtEl>
                                      </p:cBhvr>
                                      <p:to x="100000" y="100000"/>
                                    </p:animScale>
                                    <p:animScale>
                                      <p:cBhvr>
                                        <p:cTn id="131" dur="26">
                                          <p:stCondLst>
                                            <p:cond delay="1808"/>
                                          </p:stCondLst>
                                        </p:cTn>
                                        <p:tgtEl>
                                          <p:spTgt spid="2065"/>
                                        </p:tgtEl>
                                      </p:cBhvr>
                                      <p:to x="100000" y="95000"/>
                                    </p:animScale>
                                    <p:animScale>
                                      <p:cBhvr>
                                        <p:cTn id="132" dur="166" decel="50000">
                                          <p:stCondLst>
                                            <p:cond delay="1834"/>
                                          </p:stCondLst>
                                        </p:cTn>
                                        <p:tgtEl>
                                          <p:spTgt spid="206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062"/>
                                        </p:tgtEl>
                                        <p:attrNameLst>
                                          <p:attrName>style.visibility</p:attrName>
                                        </p:attrNameLst>
                                      </p:cBhvr>
                                      <p:to>
                                        <p:strVal val="visible"/>
                                      </p:to>
                                    </p:set>
                                    <p:animEffect transition="in" filter="wipe(down)">
                                      <p:cBhvr>
                                        <p:cTn id="135" dur="580">
                                          <p:stCondLst>
                                            <p:cond delay="0"/>
                                          </p:stCondLst>
                                        </p:cTn>
                                        <p:tgtEl>
                                          <p:spTgt spid="2062"/>
                                        </p:tgtEl>
                                      </p:cBhvr>
                                    </p:animEffect>
                                    <p:anim calcmode="lin" valueType="num">
                                      <p:cBhvr>
                                        <p:cTn id="136"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062"/>
                                        </p:tgtEl>
                                      </p:cBhvr>
                                      <p:to x="100000" y="60000"/>
                                    </p:animScale>
                                    <p:animScale>
                                      <p:cBhvr>
                                        <p:cTn id="142" dur="166" decel="50000">
                                          <p:stCondLst>
                                            <p:cond delay="676"/>
                                          </p:stCondLst>
                                        </p:cTn>
                                        <p:tgtEl>
                                          <p:spTgt spid="2062"/>
                                        </p:tgtEl>
                                      </p:cBhvr>
                                      <p:to x="100000" y="100000"/>
                                    </p:animScale>
                                    <p:animScale>
                                      <p:cBhvr>
                                        <p:cTn id="143" dur="26">
                                          <p:stCondLst>
                                            <p:cond delay="1312"/>
                                          </p:stCondLst>
                                        </p:cTn>
                                        <p:tgtEl>
                                          <p:spTgt spid="2062"/>
                                        </p:tgtEl>
                                      </p:cBhvr>
                                      <p:to x="100000" y="80000"/>
                                    </p:animScale>
                                    <p:animScale>
                                      <p:cBhvr>
                                        <p:cTn id="144" dur="166" decel="50000">
                                          <p:stCondLst>
                                            <p:cond delay="1338"/>
                                          </p:stCondLst>
                                        </p:cTn>
                                        <p:tgtEl>
                                          <p:spTgt spid="2062"/>
                                        </p:tgtEl>
                                      </p:cBhvr>
                                      <p:to x="100000" y="100000"/>
                                    </p:animScale>
                                    <p:animScale>
                                      <p:cBhvr>
                                        <p:cTn id="145" dur="26">
                                          <p:stCondLst>
                                            <p:cond delay="1642"/>
                                          </p:stCondLst>
                                        </p:cTn>
                                        <p:tgtEl>
                                          <p:spTgt spid="2062"/>
                                        </p:tgtEl>
                                      </p:cBhvr>
                                      <p:to x="100000" y="90000"/>
                                    </p:animScale>
                                    <p:animScale>
                                      <p:cBhvr>
                                        <p:cTn id="146" dur="166" decel="50000">
                                          <p:stCondLst>
                                            <p:cond delay="1668"/>
                                          </p:stCondLst>
                                        </p:cTn>
                                        <p:tgtEl>
                                          <p:spTgt spid="2062"/>
                                        </p:tgtEl>
                                      </p:cBhvr>
                                      <p:to x="100000" y="100000"/>
                                    </p:animScale>
                                    <p:animScale>
                                      <p:cBhvr>
                                        <p:cTn id="147" dur="26">
                                          <p:stCondLst>
                                            <p:cond delay="1808"/>
                                          </p:stCondLst>
                                        </p:cTn>
                                        <p:tgtEl>
                                          <p:spTgt spid="2062"/>
                                        </p:tgtEl>
                                      </p:cBhvr>
                                      <p:to x="100000" y="95000"/>
                                    </p:animScale>
                                    <p:animScale>
                                      <p:cBhvr>
                                        <p:cTn id="148" dur="166" decel="50000">
                                          <p:stCondLst>
                                            <p:cond delay="1834"/>
                                          </p:stCondLst>
                                        </p:cTn>
                                        <p:tgtEl>
                                          <p:spTgt spid="2062"/>
                                        </p:tgtEl>
                                      </p:cBhvr>
                                      <p:to x="100000" y="100000"/>
                                    </p:animScale>
                                  </p:childTnLst>
                                </p:cTn>
                              </p:par>
                              <p:par>
                                <p:cTn id="149" presetID="26" presetClass="entr" presetSubtype="0" fill="hold" nodeType="withEffect">
                                  <p:stCondLst>
                                    <p:cond delay="750"/>
                                  </p:stCondLst>
                                  <p:childTnLst>
                                    <p:set>
                                      <p:cBhvr>
                                        <p:cTn id="150" dur="1" fill="hold">
                                          <p:stCondLst>
                                            <p:cond delay="0"/>
                                          </p:stCondLst>
                                        </p:cTn>
                                        <p:tgtEl>
                                          <p:spTgt spid="2057"/>
                                        </p:tgtEl>
                                        <p:attrNameLst>
                                          <p:attrName>style.visibility</p:attrName>
                                        </p:attrNameLst>
                                      </p:cBhvr>
                                      <p:to>
                                        <p:strVal val="visible"/>
                                      </p:to>
                                    </p:set>
                                    <p:animEffect transition="in" filter="wipe(down)">
                                      <p:cBhvr>
                                        <p:cTn id="151" dur="580">
                                          <p:stCondLst>
                                            <p:cond delay="0"/>
                                          </p:stCondLst>
                                        </p:cTn>
                                        <p:tgtEl>
                                          <p:spTgt spid="2057"/>
                                        </p:tgtEl>
                                      </p:cBhvr>
                                    </p:animEffect>
                                    <p:anim calcmode="lin" valueType="num">
                                      <p:cBhvr>
                                        <p:cTn id="152"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057"/>
                                        </p:tgtEl>
                                      </p:cBhvr>
                                      <p:to x="100000" y="60000"/>
                                    </p:animScale>
                                    <p:animScale>
                                      <p:cBhvr>
                                        <p:cTn id="158" dur="166" decel="50000">
                                          <p:stCondLst>
                                            <p:cond delay="676"/>
                                          </p:stCondLst>
                                        </p:cTn>
                                        <p:tgtEl>
                                          <p:spTgt spid="2057"/>
                                        </p:tgtEl>
                                      </p:cBhvr>
                                      <p:to x="100000" y="100000"/>
                                    </p:animScale>
                                    <p:animScale>
                                      <p:cBhvr>
                                        <p:cTn id="159" dur="26">
                                          <p:stCondLst>
                                            <p:cond delay="1312"/>
                                          </p:stCondLst>
                                        </p:cTn>
                                        <p:tgtEl>
                                          <p:spTgt spid="2057"/>
                                        </p:tgtEl>
                                      </p:cBhvr>
                                      <p:to x="100000" y="80000"/>
                                    </p:animScale>
                                    <p:animScale>
                                      <p:cBhvr>
                                        <p:cTn id="160" dur="166" decel="50000">
                                          <p:stCondLst>
                                            <p:cond delay="1338"/>
                                          </p:stCondLst>
                                        </p:cTn>
                                        <p:tgtEl>
                                          <p:spTgt spid="2057"/>
                                        </p:tgtEl>
                                      </p:cBhvr>
                                      <p:to x="100000" y="100000"/>
                                    </p:animScale>
                                    <p:animScale>
                                      <p:cBhvr>
                                        <p:cTn id="161" dur="26">
                                          <p:stCondLst>
                                            <p:cond delay="1642"/>
                                          </p:stCondLst>
                                        </p:cTn>
                                        <p:tgtEl>
                                          <p:spTgt spid="2057"/>
                                        </p:tgtEl>
                                      </p:cBhvr>
                                      <p:to x="100000" y="90000"/>
                                    </p:animScale>
                                    <p:animScale>
                                      <p:cBhvr>
                                        <p:cTn id="162" dur="166" decel="50000">
                                          <p:stCondLst>
                                            <p:cond delay="1668"/>
                                          </p:stCondLst>
                                        </p:cTn>
                                        <p:tgtEl>
                                          <p:spTgt spid="2057"/>
                                        </p:tgtEl>
                                      </p:cBhvr>
                                      <p:to x="100000" y="100000"/>
                                    </p:animScale>
                                    <p:animScale>
                                      <p:cBhvr>
                                        <p:cTn id="163" dur="26">
                                          <p:stCondLst>
                                            <p:cond delay="1808"/>
                                          </p:stCondLst>
                                        </p:cTn>
                                        <p:tgtEl>
                                          <p:spTgt spid="2057"/>
                                        </p:tgtEl>
                                      </p:cBhvr>
                                      <p:to x="100000" y="95000"/>
                                    </p:animScale>
                                    <p:animScale>
                                      <p:cBhvr>
                                        <p:cTn id="164" dur="166" decel="50000">
                                          <p:stCondLst>
                                            <p:cond delay="1834"/>
                                          </p:stCondLst>
                                        </p:cTn>
                                        <p:tgtEl>
                                          <p:spTgt spid="2057"/>
                                        </p:tgtEl>
                                      </p:cBhvr>
                                      <p:to x="100000" y="100000"/>
                                    </p:animScale>
                                  </p:childTnLst>
                                </p:cTn>
                              </p:par>
                              <p:par>
                                <p:cTn id="165" presetID="26" presetClass="entr" presetSubtype="0" fill="hold" nodeType="withEffect">
                                  <p:stCondLst>
                                    <p:cond delay="250"/>
                                  </p:stCondLst>
                                  <p:childTnLst>
                                    <p:set>
                                      <p:cBhvr>
                                        <p:cTn id="166" dur="1" fill="hold">
                                          <p:stCondLst>
                                            <p:cond delay="0"/>
                                          </p:stCondLst>
                                        </p:cTn>
                                        <p:tgtEl>
                                          <p:spTgt spid="2066"/>
                                        </p:tgtEl>
                                        <p:attrNameLst>
                                          <p:attrName>style.visibility</p:attrName>
                                        </p:attrNameLst>
                                      </p:cBhvr>
                                      <p:to>
                                        <p:strVal val="visible"/>
                                      </p:to>
                                    </p:set>
                                    <p:animEffect transition="in" filter="wipe(down)">
                                      <p:cBhvr>
                                        <p:cTn id="167" dur="580">
                                          <p:stCondLst>
                                            <p:cond delay="0"/>
                                          </p:stCondLst>
                                        </p:cTn>
                                        <p:tgtEl>
                                          <p:spTgt spid="2066"/>
                                        </p:tgtEl>
                                      </p:cBhvr>
                                    </p:animEffect>
                                    <p:anim calcmode="lin" valueType="num">
                                      <p:cBhvr>
                                        <p:cTn id="168"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066"/>
                                        </p:tgtEl>
                                      </p:cBhvr>
                                      <p:to x="100000" y="60000"/>
                                    </p:animScale>
                                    <p:animScale>
                                      <p:cBhvr>
                                        <p:cTn id="174" dur="166" decel="50000">
                                          <p:stCondLst>
                                            <p:cond delay="676"/>
                                          </p:stCondLst>
                                        </p:cTn>
                                        <p:tgtEl>
                                          <p:spTgt spid="2066"/>
                                        </p:tgtEl>
                                      </p:cBhvr>
                                      <p:to x="100000" y="100000"/>
                                    </p:animScale>
                                    <p:animScale>
                                      <p:cBhvr>
                                        <p:cTn id="175" dur="26">
                                          <p:stCondLst>
                                            <p:cond delay="1312"/>
                                          </p:stCondLst>
                                        </p:cTn>
                                        <p:tgtEl>
                                          <p:spTgt spid="2066"/>
                                        </p:tgtEl>
                                      </p:cBhvr>
                                      <p:to x="100000" y="80000"/>
                                    </p:animScale>
                                    <p:animScale>
                                      <p:cBhvr>
                                        <p:cTn id="176" dur="166" decel="50000">
                                          <p:stCondLst>
                                            <p:cond delay="1338"/>
                                          </p:stCondLst>
                                        </p:cTn>
                                        <p:tgtEl>
                                          <p:spTgt spid="2066"/>
                                        </p:tgtEl>
                                      </p:cBhvr>
                                      <p:to x="100000" y="100000"/>
                                    </p:animScale>
                                    <p:animScale>
                                      <p:cBhvr>
                                        <p:cTn id="177" dur="26">
                                          <p:stCondLst>
                                            <p:cond delay="1642"/>
                                          </p:stCondLst>
                                        </p:cTn>
                                        <p:tgtEl>
                                          <p:spTgt spid="2066"/>
                                        </p:tgtEl>
                                      </p:cBhvr>
                                      <p:to x="100000" y="90000"/>
                                    </p:animScale>
                                    <p:animScale>
                                      <p:cBhvr>
                                        <p:cTn id="178" dur="166" decel="50000">
                                          <p:stCondLst>
                                            <p:cond delay="1668"/>
                                          </p:stCondLst>
                                        </p:cTn>
                                        <p:tgtEl>
                                          <p:spTgt spid="2066"/>
                                        </p:tgtEl>
                                      </p:cBhvr>
                                      <p:to x="100000" y="100000"/>
                                    </p:animScale>
                                    <p:animScale>
                                      <p:cBhvr>
                                        <p:cTn id="179" dur="26">
                                          <p:stCondLst>
                                            <p:cond delay="1808"/>
                                          </p:stCondLst>
                                        </p:cTn>
                                        <p:tgtEl>
                                          <p:spTgt spid="2066"/>
                                        </p:tgtEl>
                                      </p:cBhvr>
                                      <p:to x="100000" y="95000"/>
                                    </p:animScale>
                                    <p:animScale>
                                      <p:cBhvr>
                                        <p:cTn id="180" dur="166" decel="50000">
                                          <p:stCondLst>
                                            <p:cond delay="1834"/>
                                          </p:stCondLst>
                                        </p:cTn>
                                        <p:tgtEl>
                                          <p:spTgt spid="2066"/>
                                        </p:tgtEl>
                                      </p:cBhvr>
                                      <p:to x="100000" y="100000"/>
                                    </p:animScale>
                                  </p:childTnLst>
                                </p:cTn>
                              </p:par>
                              <p:par>
                                <p:cTn id="181" presetID="26" presetClass="entr" presetSubtype="0" fill="hold" nodeType="withEffect">
                                  <p:stCondLst>
                                    <p:cond delay="500"/>
                                  </p:stCondLst>
                                  <p:childTnLst>
                                    <p:set>
                                      <p:cBhvr>
                                        <p:cTn id="182" dur="1" fill="hold">
                                          <p:stCondLst>
                                            <p:cond delay="0"/>
                                          </p:stCondLst>
                                        </p:cTn>
                                        <p:tgtEl>
                                          <p:spTgt spid="2055"/>
                                        </p:tgtEl>
                                        <p:attrNameLst>
                                          <p:attrName>style.visibility</p:attrName>
                                        </p:attrNameLst>
                                      </p:cBhvr>
                                      <p:to>
                                        <p:strVal val="visible"/>
                                      </p:to>
                                    </p:set>
                                    <p:animEffect transition="in" filter="wipe(down)">
                                      <p:cBhvr>
                                        <p:cTn id="183" dur="580">
                                          <p:stCondLst>
                                            <p:cond delay="0"/>
                                          </p:stCondLst>
                                        </p:cTn>
                                        <p:tgtEl>
                                          <p:spTgt spid="2055"/>
                                        </p:tgtEl>
                                      </p:cBhvr>
                                    </p:animEffect>
                                    <p:anim calcmode="lin" valueType="num">
                                      <p:cBhvr>
                                        <p:cTn id="184"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55"/>
                                        </p:tgtEl>
                                      </p:cBhvr>
                                      <p:to x="100000" y="60000"/>
                                    </p:animScale>
                                    <p:animScale>
                                      <p:cBhvr>
                                        <p:cTn id="190" dur="166" decel="50000">
                                          <p:stCondLst>
                                            <p:cond delay="676"/>
                                          </p:stCondLst>
                                        </p:cTn>
                                        <p:tgtEl>
                                          <p:spTgt spid="2055"/>
                                        </p:tgtEl>
                                      </p:cBhvr>
                                      <p:to x="100000" y="100000"/>
                                    </p:animScale>
                                    <p:animScale>
                                      <p:cBhvr>
                                        <p:cTn id="191" dur="26">
                                          <p:stCondLst>
                                            <p:cond delay="1312"/>
                                          </p:stCondLst>
                                        </p:cTn>
                                        <p:tgtEl>
                                          <p:spTgt spid="2055"/>
                                        </p:tgtEl>
                                      </p:cBhvr>
                                      <p:to x="100000" y="80000"/>
                                    </p:animScale>
                                    <p:animScale>
                                      <p:cBhvr>
                                        <p:cTn id="192" dur="166" decel="50000">
                                          <p:stCondLst>
                                            <p:cond delay="1338"/>
                                          </p:stCondLst>
                                        </p:cTn>
                                        <p:tgtEl>
                                          <p:spTgt spid="2055"/>
                                        </p:tgtEl>
                                      </p:cBhvr>
                                      <p:to x="100000" y="100000"/>
                                    </p:animScale>
                                    <p:animScale>
                                      <p:cBhvr>
                                        <p:cTn id="193" dur="26">
                                          <p:stCondLst>
                                            <p:cond delay="1642"/>
                                          </p:stCondLst>
                                        </p:cTn>
                                        <p:tgtEl>
                                          <p:spTgt spid="2055"/>
                                        </p:tgtEl>
                                      </p:cBhvr>
                                      <p:to x="100000" y="90000"/>
                                    </p:animScale>
                                    <p:animScale>
                                      <p:cBhvr>
                                        <p:cTn id="194" dur="166" decel="50000">
                                          <p:stCondLst>
                                            <p:cond delay="1668"/>
                                          </p:stCondLst>
                                        </p:cTn>
                                        <p:tgtEl>
                                          <p:spTgt spid="2055"/>
                                        </p:tgtEl>
                                      </p:cBhvr>
                                      <p:to x="100000" y="100000"/>
                                    </p:animScale>
                                    <p:animScale>
                                      <p:cBhvr>
                                        <p:cTn id="195" dur="26">
                                          <p:stCondLst>
                                            <p:cond delay="1808"/>
                                          </p:stCondLst>
                                        </p:cTn>
                                        <p:tgtEl>
                                          <p:spTgt spid="2055"/>
                                        </p:tgtEl>
                                      </p:cBhvr>
                                      <p:to x="100000" y="95000"/>
                                    </p:animScale>
                                    <p:animScale>
                                      <p:cBhvr>
                                        <p:cTn id="196" dur="166" decel="50000">
                                          <p:stCondLst>
                                            <p:cond delay="1834"/>
                                          </p:stCondLst>
                                        </p:cTn>
                                        <p:tgtEl>
                                          <p:spTgt spid="2055"/>
                                        </p:tgtEl>
                                      </p:cBhvr>
                                      <p:to x="100000" y="100000"/>
                                    </p:animScale>
                                  </p:childTnLst>
                                </p:cTn>
                              </p:par>
                              <p:par>
                                <p:cTn id="197" presetID="26" presetClass="entr" presetSubtype="0" fill="hold" nodeType="withEffect">
                                  <p:stCondLst>
                                    <p:cond delay="250"/>
                                  </p:stCondLst>
                                  <p:childTnLst>
                                    <p:set>
                                      <p:cBhvr>
                                        <p:cTn id="198" dur="1" fill="hold">
                                          <p:stCondLst>
                                            <p:cond delay="0"/>
                                          </p:stCondLst>
                                        </p:cTn>
                                        <p:tgtEl>
                                          <p:spTgt spid="2060"/>
                                        </p:tgtEl>
                                        <p:attrNameLst>
                                          <p:attrName>style.visibility</p:attrName>
                                        </p:attrNameLst>
                                      </p:cBhvr>
                                      <p:to>
                                        <p:strVal val="visible"/>
                                      </p:to>
                                    </p:set>
                                    <p:animEffect transition="in" filter="wipe(down)">
                                      <p:cBhvr>
                                        <p:cTn id="199" dur="580">
                                          <p:stCondLst>
                                            <p:cond delay="0"/>
                                          </p:stCondLst>
                                        </p:cTn>
                                        <p:tgtEl>
                                          <p:spTgt spid="2060"/>
                                        </p:tgtEl>
                                      </p:cBhvr>
                                    </p:animEffect>
                                    <p:anim calcmode="lin" valueType="num">
                                      <p:cBhvr>
                                        <p:cTn id="20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0"/>
                                        </p:tgtEl>
                                      </p:cBhvr>
                                      <p:to x="100000" y="60000"/>
                                    </p:animScale>
                                    <p:animScale>
                                      <p:cBhvr>
                                        <p:cTn id="206" dur="166" decel="50000">
                                          <p:stCondLst>
                                            <p:cond delay="676"/>
                                          </p:stCondLst>
                                        </p:cTn>
                                        <p:tgtEl>
                                          <p:spTgt spid="2060"/>
                                        </p:tgtEl>
                                      </p:cBhvr>
                                      <p:to x="100000" y="100000"/>
                                    </p:animScale>
                                    <p:animScale>
                                      <p:cBhvr>
                                        <p:cTn id="207" dur="26">
                                          <p:stCondLst>
                                            <p:cond delay="1312"/>
                                          </p:stCondLst>
                                        </p:cTn>
                                        <p:tgtEl>
                                          <p:spTgt spid="2060"/>
                                        </p:tgtEl>
                                      </p:cBhvr>
                                      <p:to x="100000" y="80000"/>
                                    </p:animScale>
                                    <p:animScale>
                                      <p:cBhvr>
                                        <p:cTn id="208" dur="166" decel="50000">
                                          <p:stCondLst>
                                            <p:cond delay="1338"/>
                                          </p:stCondLst>
                                        </p:cTn>
                                        <p:tgtEl>
                                          <p:spTgt spid="2060"/>
                                        </p:tgtEl>
                                      </p:cBhvr>
                                      <p:to x="100000" y="100000"/>
                                    </p:animScale>
                                    <p:animScale>
                                      <p:cBhvr>
                                        <p:cTn id="209" dur="26">
                                          <p:stCondLst>
                                            <p:cond delay="1642"/>
                                          </p:stCondLst>
                                        </p:cTn>
                                        <p:tgtEl>
                                          <p:spTgt spid="2060"/>
                                        </p:tgtEl>
                                      </p:cBhvr>
                                      <p:to x="100000" y="90000"/>
                                    </p:animScale>
                                    <p:animScale>
                                      <p:cBhvr>
                                        <p:cTn id="210" dur="166" decel="50000">
                                          <p:stCondLst>
                                            <p:cond delay="1668"/>
                                          </p:stCondLst>
                                        </p:cTn>
                                        <p:tgtEl>
                                          <p:spTgt spid="2060"/>
                                        </p:tgtEl>
                                      </p:cBhvr>
                                      <p:to x="100000" y="100000"/>
                                    </p:animScale>
                                    <p:animScale>
                                      <p:cBhvr>
                                        <p:cTn id="211" dur="26">
                                          <p:stCondLst>
                                            <p:cond delay="1808"/>
                                          </p:stCondLst>
                                        </p:cTn>
                                        <p:tgtEl>
                                          <p:spTgt spid="2060"/>
                                        </p:tgtEl>
                                      </p:cBhvr>
                                      <p:to x="100000" y="95000"/>
                                    </p:animScale>
                                    <p:animScale>
                                      <p:cBhvr>
                                        <p:cTn id="212" dur="166" decel="50000">
                                          <p:stCondLst>
                                            <p:cond delay="1834"/>
                                          </p:stCondLst>
                                        </p:cTn>
                                        <p:tgtEl>
                                          <p:spTgt spid="2060"/>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2054"/>
                                        </p:tgtEl>
                                        <p:attrNameLst>
                                          <p:attrName>style.visibility</p:attrName>
                                        </p:attrNameLst>
                                      </p:cBhvr>
                                      <p:to>
                                        <p:strVal val="visible"/>
                                      </p:to>
                                    </p:set>
                                    <p:animEffect transition="in" filter="wipe(down)">
                                      <p:cBhvr>
                                        <p:cTn id="215" dur="580">
                                          <p:stCondLst>
                                            <p:cond delay="0"/>
                                          </p:stCondLst>
                                        </p:cTn>
                                        <p:tgtEl>
                                          <p:spTgt spid="2054"/>
                                        </p:tgtEl>
                                      </p:cBhvr>
                                    </p:animEffect>
                                    <p:anim calcmode="lin" valueType="num">
                                      <p:cBhvr>
                                        <p:cTn id="21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21" dur="26">
                                          <p:stCondLst>
                                            <p:cond delay="650"/>
                                          </p:stCondLst>
                                        </p:cTn>
                                        <p:tgtEl>
                                          <p:spTgt spid="2054"/>
                                        </p:tgtEl>
                                      </p:cBhvr>
                                      <p:to x="100000" y="60000"/>
                                    </p:animScale>
                                    <p:animScale>
                                      <p:cBhvr>
                                        <p:cTn id="222" dur="166" decel="50000">
                                          <p:stCondLst>
                                            <p:cond delay="676"/>
                                          </p:stCondLst>
                                        </p:cTn>
                                        <p:tgtEl>
                                          <p:spTgt spid="2054"/>
                                        </p:tgtEl>
                                      </p:cBhvr>
                                      <p:to x="100000" y="100000"/>
                                    </p:animScale>
                                    <p:animScale>
                                      <p:cBhvr>
                                        <p:cTn id="223" dur="26">
                                          <p:stCondLst>
                                            <p:cond delay="1312"/>
                                          </p:stCondLst>
                                        </p:cTn>
                                        <p:tgtEl>
                                          <p:spTgt spid="2054"/>
                                        </p:tgtEl>
                                      </p:cBhvr>
                                      <p:to x="100000" y="80000"/>
                                    </p:animScale>
                                    <p:animScale>
                                      <p:cBhvr>
                                        <p:cTn id="224" dur="166" decel="50000">
                                          <p:stCondLst>
                                            <p:cond delay="1338"/>
                                          </p:stCondLst>
                                        </p:cTn>
                                        <p:tgtEl>
                                          <p:spTgt spid="2054"/>
                                        </p:tgtEl>
                                      </p:cBhvr>
                                      <p:to x="100000" y="100000"/>
                                    </p:animScale>
                                    <p:animScale>
                                      <p:cBhvr>
                                        <p:cTn id="225" dur="26">
                                          <p:stCondLst>
                                            <p:cond delay="1642"/>
                                          </p:stCondLst>
                                        </p:cTn>
                                        <p:tgtEl>
                                          <p:spTgt spid="2054"/>
                                        </p:tgtEl>
                                      </p:cBhvr>
                                      <p:to x="100000" y="90000"/>
                                    </p:animScale>
                                    <p:animScale>
                                      <p:cBhvr>
                                        <p:cTn id="226" dur="166" decel="50000">
                                          <p:stCondLst>
                                            <p:cond delay="1668"/>
                                          </p:stCondLst>
                                        </p:cTn>
                                        <p:tgtEl>
                                          <p:spTgt spid="2054"/>
                                        </p:tgtEl>
                                      </p:cBhvr>
                                      <p:to x="100000" y="100000"/>
                                    </p:animScale>
                                    <p:animScale>
                                      <p:cBhvr>
                                        <p:cTn id="227" dur="26">
                                          <p:stCondLst>
                                            <p:cond delay="1808"/>
                                          </p:stCondLst>
                                        </p:cTn>
                                        <p:tgtEl>
                                          <p:spTgt spid="2054"/>
                                        </p:tgtEl>
                                      </p:cBhvr>
                                      <p:to x="100000" y="95000"/>
                                    </p:animScale>
                                    <p:animScale>
                                      <p:cBhvr>
                                        <p:cTn id="228" dur="166" decel="50000">
                                          <p:stCondLst>
                                            <p:cond delay="1834"/>
                                          </p:stCondLst>
                                        </p:cTn>
                                        <p:tgtEl>
                                          <p:spTgt spid="2054"/>
                                        </p:tgtEl>
                                      </p:cBhvr>
                                      <p:to x="100000" y="100000"/>
                                    </p:animScale>
                                  </p:childTnLst>
                                </p:cTn>
                              </p:par>
                              <p:par>
                                <p:cTn id="229" presetID="26" presetClass="entr" presetSubtype="0" fill="hold" nodeType="withEffect">
                                  <p:stCondLst>
                                    <p:cond delay="500"/>
                                  </p:stCondLst>
                                  <p:childTnLst>
                                    <p:set>
                                      <p:cBhvr>
                                        <p:cTn id="230" dur="1" fill="hold">
                                          <p:stCondLst>
                                            <p:cond delay="0"/>
                                          </p:stCondLst>
                                        </p:cTn>
                                        <p:tgtEl>
                                          <p:spTgt spid="2058"/>
                                        </p:tgtEl>
                                        <p:attrNameLst>
                                          <p:attrName>style.visibility</p:attrName>
                                        </p:attrNameLst>
                                      </p:cBhvr>
                                      <p:to>
                                        <p:strVal val="visible"/>
                                      </p:to>
                                    </p:set>
                                    <p:animEffect transition="in" filter="wipe(down)">
                                      <p:cBhvr>
                                        <p:cTn id="231" dur="580">
                                          <p:stCondLst>
                                            <p:cond delay="0"/>
                                          </p:stCondLst>
                                        </p:cTn>
                                        <p:tgtEl>
                                          <p:spTgt spid="2058"/>
                                        </p:tgtEl>
                                      </p:cBhvr>
                                    </p:animEffect>
                                    <p:anim calcmode="lin" valueType="num">
                                      <p:cBhvr>
                                        <p:cTn id="23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58"/>
                                        </p:tgtEl>
                                      </p:cBhvr>
                                      <p:to x="100000" y="60000"/>
                                    </p:animScale>
                                    <p:animScale>
                                      <p:cBhvr>
                                        <p:cTn id="238" dur="166" decel="50000">
                                          <p:stCondLst>
                                            <p:cond delay="676"/>
                                          </p:stCondLst>
                                        </p:cTn>
                                        <p:tgtEl>
                                          <p:spTgt spid="2058"/>
                                        </p:tgtEl>
                                      </p:cBhvr>
                                      <p:to x="100000" y="100000"/>
                                    </p:animScale>
                                    <p:animScale>
                                      <p:cBhvr>
                                        <p:cTn id="239" dur="26">
                                          <p:stCondLst>
                                            <p:cond delay="1312"/>
                                          </p:stCondLst>
                                        </p:cTn>
                                        <p:tgtEl>
                                          <p:spTgt spid="2058"/>
                                        </p:tgtEl>
                                      </p:cBhvr>
                                      <p:to x="100000" y="80000"/>
                                    </p:animScale>
                                    <p:animScale>
                                      <p:cBhvr>
                                        <p:cTn id="240" dur="166" decel="50000">
                                          <p:stCondLst>
                                            <p:cond delay="1338"/>
                                          </p:stCondLst>
                                        </p:cTn>
                                        <p:tgtEl>
                                          <p:spTgt spid="2058"/>
                                        </p:tgtEl>
                                      </p:cBhvr>
                                      <p:to x="100000" y="100000"/>
                                    </p:animScale>
                                    <p:animScale>
                                      <p:cBhvr>
                                        <p:cTn id="241" dur="26">
                                          <p:stCondLst>
                                            <p:cond delay="1642"/>
                                          </p:stCondLst>
                                        </p:cTn>
                                        <p:tgtEl>
                                          <p:spTgt spid="2058"/>
                                        </p:tgtEl>
                                      </p:cBhvr>
                                      <p:to x="100000" y="90000"/>
                                    </p:animScale>
                                    <p:animScale>
                                      <p:cBhvr>
                                        <p:cTn id="242" dur="166" decel="50000">
                                          <p:stCondLst>
                                            <p:cond delay="1668"/>
                                          </p:stCondLst>
                                        </p:cTn>
                                        <p:tgtEl>
                                          <p:spTgt spid="2058"/>
                                        </p:tgtEl>
                                      </p:cBhvr>
                                      <p:to x="100000" y="100000"/>
                                    </p:animScale>
                                    <p:animScale>
                                      <p:cBhvr>
                                        <p:cTn id="243" dur="26">
                                          <p:stCondLst>
                                            <p:cond delay="1808"/>
                                          </p:stCondLst>
                                        </p:cTn>
                                        <p:tgtEl>
                                          <p:spTgt spid="2058"/>
                                        </p:tgtEl>
                                      </p:cBhvr>
                                      <p:to x="100000" y="95000"/>
                                    </p:animScale>
                                    <p:animScale>
                                      <p:cBhvr>
                                        <p:cTn id="244" dur="166" decel="50000">
                                          <p:stCondLst>
                                            <p:cond delay="1834"/>
                                          </p:stCondLst>
                                        </p:cTn>
                                        <p:tgtEl>
                                          <p:spTgt spid="2058"/>
                                        </p:tgtEl>
                                      </p:cBhvr>
                                      <p:to x="100000" y="100000"/>
                                    </p:animScale>
                                  </p:childTnLst>
                                </p:cTn>
                              </p:par>
                              <p:par>
                                <p:cTn id="245" presetID="26" presetClass="entr" presetSubtype="0" fill="hold" nodeType="withEffect">
                                  <p:stCondLst>
                                    <p:cond delay="500"/>
                                  </p:stCondLst>
                                  <p:childTnLst>
                                    <p:set>
                                      <p:cBhvr>
                                        <p:cTn id="246" dur="1" fill="hold">
                                          <p:stCondLst>
                                            <p:cond delay="0"/>
                                          </p:stCondLst>
                                        </p:cTn>
                                        <p:tgtEl>
                                          <p:spTgt spid="2"/>
                                        </p:tgtEl>
                                        <p:attrNameLst>
                                          <p:attrName>style.visibility</p:attrName>
                                        </p:attrNameLst>
                                      </p:cBhvr>
                                      <p:to>
                                        <p:strVal val="visible"/>
                                      </p:to>
                                    </p:set>
                                    <p:animEffect transition="in" filter="wipe(down)">
                                      <p:cBhvr>
                                        <p:cTn id="247" dur="580">
                                          <p:stCondLst>
                                            <p:cond delay="0"/>
                                          </p:stCondLst>
                                        </p:cTn>
                                        <p:tgtEl>
                                          <p:spTgt spid="2"/>
                                        </p:tgtEl>
                                      </p:cBhvr>
                                    </p:animEffect>
                                    <p:anim calcmode="lin" valueType="num">
                                      <p:cBhvr>
                                        <p:cTn id="2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
                                        </p:tgtEl>
                                      </p:cBhvr>
                                      <p:to x="100000" y="60000"/>
                                    </p:animScale>
                                    <p:animScale>
                                      <p:cBhvr>
                                        <p:cTn id="254" dur="166" decel="50000">
                                          <p:stCondLst>
                                            <p:cond delay="676"/>
                                          </p:stCondLst>
                                        </p:cTn>
                                        <p:tgtEl>
                                          <p:spTgt spid="2"/>
                                        </p:tgtEl>
                                      </p:cBhvr>
                                      <p:to x="100000" y="100000"/>
                                    </p:animScale>
                                    <p:animScale>
                                      <p:cBhvr>
                                        <p:cTn id="255" dur="26">
                                          <p:stCondLst>
                                            <p:cond delay="1312"/>
                                          </p:stCondLst>
                                        </p:cTn>
                                        <p:tgtEl>
                                          <p:spTgt spid="2"/>
                                        </p:tgtEl>
                                      </p:cBhvr>
                                      <p:to x="100000" y="80000"/>
                                    </p:animScale>
                                    <p:animScale>
                                      <p:cBhvr>
                                        <p:cTn id="256" dur="166" decel="50000">
                                          <p:stCondLst>
                                            <p:cond delay="1338"/>
                                          </p:stCondLst>
                                        </p:cTn>
                                        <p:tgtEl>
                                          <p:spTgt spid="2"/>
                                        </p:tgtEl>
                                      </p:cBhvr>
                                      <p:to x="100000" y="100000"/>
                                    </p:animScale>
                                    <p:animScale>
                                      <p:cBhvr>
                                        <p:cTn id="257" dur="26">
                                          <p:stCondLst>
                                            <p:cond delay="1642"/>
                                          </p:stCondLst>
                                        </p:cTn>
                                        <p:tgtEl>
                                          <p:spTgt spid="2"/>
                                        </p:tgtEl>
                                      </p:cBhvr>
                                      <p:to x="100000" y="90000"/>
                                    </p:animScale>
                                    <p:animScale>
                                      <p:cBhvr>
                                        <p:cTn id="258" dur="166" decel="50000">
                                          <p:stCondLst>
                                            <p:cond delay="1668"/>
                                          </p:stCondLst>
                                        </p:cTn>
                                        <p:tgtEl>
                                          <p:spTgt spid="2"/>
                                        </p:tgtEl>
                                      </p:cBhvr>
                                      <p:to x="100000" y="100000"/>
                                    </p:animScale>
                                    <p:animScale>
                                      <p:cBhvr>
                                        <p:cTn id="259" dur="26">
                                          <p:stCondLst>
                                            <p:cond delay="1808"/>
                                          </p:stCondLst>
                                        </p:cTn>
                                        <p:tgtEl>
                                          <p:spTgt spid="2"/>
                                        </p:tgtEl>
                                      </p:cBhvr>
                                      <p:to x="100000" y="95000"/>
                                    </p:animScale>
                                    <p:animScale>
                                      <p:cBhvr>
                                        <p:cTn id="26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4554" y="1689577"/>
            <a:ext cx="7704856" cy="923330"/>
          </a:xfrm>
          <a:prstGeom prst="rect">
            <a:avLst/>
          </a:prstGeom>
          <a:noFill/>
        </p:spPr>
        <p:txBody>
          <a:bodyPr wrap="square" rtlCol="0">
            <a:spAutoFit/>
          </a:bodyPr>
          <a:lstStyle/>
          <a:p>
            <a:pPr algn="just"/>
            <a:r>
              <a:rPr lang="es-ES" b="1" dirty="0" err="1" smtClean="0"/>
              <a:t>Yeoman</a:t>
            </a:r>
            <a:r>
              <a:rPr lang="es-ES" dirty="0" smtClean="0"/>
              <a:t> es un </a:t>
            </a:r>
            <a:r>
              <a:rPr lang="es-ES" dirty="0" err="1" smtClean="0"/>
              <a:t>workflow</a:t>
            </a:r>
            <a:r>
              <a:rPr lang="es-ES" dirty="0" smtClean="0"/>
              <a:t> que nos ayuda en la creación de nuestro proyecto web, construyendo la estructura del mismo y agregando un par de herramientas que nos resultarán muy útiles durante el desarrollo del mismo</a:t>
            </a:r>
            <a:endParaRPr lang="es-ES" dirty="0"/>
          </a:p>
        </p:txBody>
      </p:sp>
      <p:pic>
        <p:nvPicPr>
          <p:cNvPr id="15" name="Picture 8" descr="C:\Users\mcl\Desktop\documentacion de WUSIC\grunt-200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92729"/>
            <a:ext cx="1274023" cy="12740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mcl\Desktop\documentacion de WUSIC\b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35" y="4646574"/>
            <a:ext cx="1267988" cy="1267988"/>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2519772" y="2992729"/>
            <a:ext cx="6372708" cy="646331"/>
          </a:xfrm>
          <a:prstGeom prst="rect">
            <a:avLst/>
          </a:prstGeom>
          <a:noFill/>
        </p:spPr>
        <p:txBody>
          <a:bodyPr wrap="square" rtlCol="0">
            <a:spAutoFit/>
          </a:bodyPr>
          <a:lstStyle/>
          <a:p>
            <a:pPr algn="just"/>
            <a:r>
              <a:rPr lang="es-ES" b="1" dirty="0" err="1" smtClean="0"/>
              <a:t>Grunt</a:t>
            </a:r>
            <a:r>
              <a:rPr lang="es-ES" b="1" dirty="0" smtClean="0"/>
              <a:t>: </a:t>
            </a:r>
            <a:r>
              <a:rPr lang="es-ES" dirty="0" smtClean="0"/>
              <a:t>Será nuestro servidor de pruebas, como podría ser Apache o </a:t>
            </a:r>
            <a:r>
              <a:rPr lang="es-ES" dirty="0" err="1" smtClean="0"/>
              <a:t>Tomcat</a:t>
            </a:r>
            <a:r>
              <a:rPr lang="es-ES" dirty="0" smtClean="0"/>
              <a:t> en </a:t>
            </a:r>
            <a:r>
              <a:rPr lang="es-ES" dirty="0" err="1" smtClean="0"/>
              <a:t>xampp</a:t>
            </a:r>
            <a:r>
              <a:rPr lang="es-ES" dirty="0" smtClean="0"/>
              <a:t>.</a:t>
            </a:r>
            <a:endParaRPr lang="es-ES" dirty="0"/>
          </a:p>
        </p:txBody>
      </p:sp>
      <p:sp>
        <p:nvSpPr>
          <p:cNvPr id="18" name="CuadroTexto 17"/>
          <p:cNvSpPr txBox="1"/>
          <p:nvPr/>
        </p:nvSpPr>
        <p:spPr>
          <a:xfrm>
            <a:off x="2519772" y="4493471"/>
            <a:ext cx="6372708" cy="646331"/>
          </a:xfrm>
          <a:prstGeom prst="rect">
            <a:avLst/>
          </a:prstGeom>
          <a:noFill/>
        </p:spPr>
        <p:txBody>
          <a:bodyPr wrap="square" rtlCol="0">
            <a:spAutoFit/>
          </a:bodyPr>
          <a:lstStyle/>
          <a:p>
            <a:pPr algn="just"/>
            <a:r>
              <a:rPr lang="es-ES" b="1" dirty="0" err="1" smtClean="0"/>
              <a:t>Bower</a:t>
            </a:r>
            <a:r>
              <a:rPr lang="es-ES" b="1" dirty="0" smtClean="0"/>
              <a:t>: </a:t>
            </a:r>
            <a:r>
              <a:rPr lang="es-ES" dirty="0" smtClean="0"/>
              <a:t>Es un instalador de librerías para </a:t>
            </a:r>
            <a:r>
              <a:rPr lang="es-ES" dirty="0" err="1" smtClean="0"/>
              <a:t>front-end</a:t>
            </a:r>
            <a:r>
              <a:rPr lang="es-ES" dirty="0" smtClean="0"/>
              <a:t> (</a:t>
            </a:r>
            <a:r>
              <a:rPr lang="es-ES" dirty="0" err="1" smtClean="0"/>
              <a:t>jQuery</a:t>
            </a:r>
            <a:r>
              <a:rPr lang="es-ES" dirty="0" smtClean="0"/>
              <a:t>, </a:t>
            </a:r>
            <a:r>
              <a:rPr lang="es-ES" dirty="0" err="1" smtClean="0"/>
              <a:t>bootstrap</a:t>
            </a:r>
            <a:r>
              <a:rPr lang="es-ES" dirty="0" smtClean="0"/>
              <a:t>..) y administrador de dependencias (similar a </a:t>
            </a:r>
            <a:r>
              <a:rPr lang="es-ES" dirty="0" err="1" smtClean="0"/>
              <a:t>Maven</a:t>
            </a:r>
            <a:r>
              <a:rPr lang="es-ES" dirty="0" smtClean="0"/>
              <a:t>).</a:t>
            </a:r>
            <a:endParaRPr lang="es-ES" dirty="0"/>
          </a:p>
        </p:txBody>
      </p:sp>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pic>
        <p:nvPicPr>
          <p:cNvPr id="4" name="Imagen 3"/>
          <p:cNvPicPr>
            <a:picLocks noChangeAspect="1"/>
          </p:cNvPicPr>
          <p:nvPr/>
        </p:nvPicPr>
        <p:blipFill>
          <a:blip r:embed="rId2"/>
          <a:stretch>
            <a:fillRect/>
          </a:stretch>
        </p:blipFill>
        <p:spPr>
          <a:xfrm>
            <a:off x="0" y="1"/>
            <a:ext cx="1528431" cy="476250"/>
          </a:xfrm>
          <a:prstGeom prst="rect">
            <a:avLst/>
          </a:prstGeom>
        </p:spPr>
      </p:pic>
      <p:sp>
        <p:nvSpPr>
          <p:cNvPr id="5" name="CuadroTexto 4"/>
          <p:cNvSpPr txBox="1"/>
          <p:nvPr/>
        </p:nvSpPr>
        <p:spPr>
          <a:xfrm>
            <a:off x="1314450" y="1412776"/>
            <a:ext cx="6984776" cy="7478970"/>
          </a:xfrm>
          <a:prstGeom prst="rect">
            <a:avLst/>
          </a:prstGeom>
          <a:noFill/>
        </p:spPr>
        <p:txBody>
          <a:bodyPr wrap="square" rtlCol="0">
            <a:spAutoFit/>
          </a:bodyPr>
          <a:lstStyle/>
          <a:p>
            <a:r>
              <a:rPr lang="es-ES" dirty="0" smtClean="0"/>
              <a:t>Como su propio nombre indica es un </a:t>
            </a:r>
            <a:r>
              <a:rPr lang="es-ES" dirty="0" err="1" smtClean="0"/>
              <a:t>stack</a:t>
            </a:r>
            <a:r>
              <a:rPr lang="es-ES" dirty="0" smtClean="0"/>
              <a:t>, (conjunto) de herramientas de programación, que comprende cuatro:</a:t>
            </a:r>
          </a:p>
          <a:p>
            <a:endParaRPr lang="es-ES" dirty="0"/>
          </a:p>
          <a:p>
            <a:r>
              <a:rPr lang="es-ES" sz="4800" dirty="0" smtClean="0"/>
              <a:t>M                   </a:t>
            </a:r>
            <a:r>
              <a:rPr lang="es-ES" sz="2000" dirty="0" smtClean="0"/>
              <a:t>Base de datos </a:t>
            </a:r>
            <a:r>
              <a:rPr lang="es-ES" sz="2000" dirty="0" err="1" smtClean="0"/>
              <a:t>NoSQL</a:t>
            </a:r>
            <a:endParaRPr lang="es-ES" sz="2000" dirty="0" smtClean="0"/>
          </a:p>
          <a:p>
            <a:endParaRPr lang="es-ES" dirty="0"/>
          </a:p>
          <a:p>
            <a:r>
              <a:rPr lang="es-ES" sz="4800" dirty="0" smtClean="0"/>
              <a:t>E                     </a:t>
            </a:r>
            <a:r>
              <a:rPr lang="es-ES" sz="2000" dirty="0" err="1" smtClean="0"/>
              <a:t>framework</a:t>
            </a:r>
            <a:r>
              <a:rPr lang="es-ES" sz="2000" dirty="0" smtClean="0"/>
              <a:t> para Node.JS</a:t>
            </a:r>
          </a:p>
          <a:p>
            <a:endParaRPr lang="es-ES" sz="2000" dirty="0" smtClean="0"/>
          </a:p>
          <a:p>
            <a:r>
              <a:rPr lang="es-ES" sz="4800" dirty="0" smtClean="0"/>
              <a:t>A            </a:t>
            </a:r>
            <a:r>
              <a:rPr lang="es-ES" sz="2000" dirty="0" err="1" smtClean="0"/>
              <a:t>framework</a:t>
            </a:r>
            <a:r>
              <a:rPr lang="es-ES" sz="2000" dirty="0" smtClean="0"/>
              <a:t> JS para el lado cliente</a:t>
            </a:r>
          </a:p>
          <a:p>
            <a:endParaRPr lang="es-ES" sz="2000" dirty="0"/>
          </a:p>
          <a:p>
            <a:endParaRPr lang="es-ES" sz="2000" dirty="0" smtClean="0"/>
          </a:p>
          <a:p>
            <a:pPr lvl="0"/>
            <a:r>
              <a:rPr lang="es-ES" sz="4800" dirty="0" smtClean="0"/>
              <a:t>N</a:t>
            </a:r>
            <a:r>
              <a:rPr lang="es-ES" sz="4800" dirty="0" smtClean="0">
                <a:solidFill>
                  <a:srgbClr val="FFFFFF"/>
                </a:solidFill>
              </a:rPr>
              <a:t>            </a:t>
            </a:r>
            <a:r>
              <a:rPr lang="es-ES" sz="2000" dirty="0" err="1" smtClean="0">
                <a:solidFill>
                  <a:srgbClr val="FFFFFF"/>
                </a:solidFill>
              </a:rPr>
              <a:t>framework</a:t>
            </a:r>
            <a:r>
              <a:rPr lang="es-ES" sz="2000" dirty="0" smtClean="0">
                <a:solidFill>
                  <a:srgbClr val="FFFFFF"/>
                </a:solidFill>
              </a:rPr>
              <a:t> </a:t>
            </a:r>
            <a:r>
              <a:rPr lang="es-ES" sz="2000" dirty="0">
                <a:solidFill>
                  <a:srgbClr val="FFFFFF"/>
                </a:solidFill>
              </a:rPr>
              <a:t>JS para el lado </a:t>
            </a:r>
            <a:r>
              <a:rPr lang="es-ES" sz="2000" dirty="0" smtClean="0">
                <a:solidFill>
                  <a:srgbClr val="FFFFFF"/>
                </a:solidFill>
              </a:rPr>
              <a:t>servidor</a:t>
            </a:r>
            <a:endParaRPr lang="es-ES" sz="2000" dirty="0">
              <a:solidFill>
                <a:srgbClr val="FFFFFF"/>
              </a:solidFill>
            </a:endParaRPr>
          </a:p>
          <a:p>
            <a:endParaRPr lang="es-ES" sz="4800" dirty="0"/>
          </a:p>
          <a:p>
            <a:endParaRPr lang="es-ES" dirty="0" smtClean="0"/>
          </a:p>
          <a:p>
            <a:endParaRPr lang="es-ES" dirty="0"/>
          </a:p>
          <a:p>
            <a:endParaRPr lang="es-ES" dirty="0" smtClean="0"/>
          </a:p>
          <a:p>
            <a:endParaRPr lang="es-ES" dirty="0"/>
          </a:p>
          <a:p>
            <a:endParaRPr lang="es-ES" dirty="0" smtClean="0"/>
          </a:p>
          <a:p>
            <a:endParaRPr lang="es-ES" dirty="0"/>
          </a:p>
        </p:txBody>
      </p:sp>
      <p:pic>
        <p:nvPicPr>
          <p:cNvPr id="6" name="Imagen 5"/>
          <p:cNvPicPr>
            <a:picLocks noChangeAspect="1"/>
          </p:cNvPicPr>
          <p:nvPr/>
        </p:nvPicPr>
        <p:blipFill>
          <a:blip r:embed="rId3"/>
          <a:stretch>
            <a:fillRect/>
          </a:stretch>
        </p:blipFill>
        <p:spPr>
          <a:xfrm>
            <a:off x="1993032" y="2313886"/>
            <a:ext cx="2133600" cy="790575"/>
          </a:xfrm>
          <a:prstGeom prst="rect">
            <a:avLst/>
          </a:prstGeom>
        </p:spPr>
      </p:pic>
      <p:pic>
        <p:nvPicPr>
          <p:cNvPr id="14" name="Imagen 13"/>
          <p:cNvPicPr>
            <a:picLocks noChangeAspect="1"/>
          </p:cNvPicPr>
          <p:nvPr/>
        </p:nvPicPr>
        <p:blipFill>
          <a:blip r:embed="rId4"/>
          <a:stretch>
            <a:fillRect/>
          </a:stretch>
        </p:blipFill>
        <p:spPr>
          <a:xfrm>
            <a:off x="1971045" y="3375721"/>
            <a:ext cx="2328232" cy="559955"/>
          </a:xfrm>
          <a:prstGeom prst="rect">
            <a:avLst/>
          </a:prstGeom>
        </p:spPr>
      </p:pic>
      <p:pic>
        <p:nvPicPr>
          <p:cNvPr id="19" name="Picture 3" descr="C:\Users\mcl\Desktop\documentacion de WUSIC\angular-js-preview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045" y="4281674"/>
            <a:ext cx="947308" cy="947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C:\Users\mcl\Desktop\documentacion de WUSIC\nodebad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015" y="5526360"/>
            <a:ext cx="1082817" cy="10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648568"/>
            <a:ext cx="7488832" cy="4801314"/>
          </a:xfrm>
          <a:prstGeom prst="rect">
            <a:avLst/>
          </a:prstGeom>
          <a:noFill/>
        </p:spPr>
        <p:txBody>
          <a:bodyPr wrap="square" rtlCol="0">
            <a:spAutoFit/>
          </a:bodyPr>
          <a:lstStyle/>
          <a:p>
            <a:pPr algn="just"/>
            <a:r>
              <a:rPr lang="es-ES" dirty="0" smtClean="0"/>
              <a:t>En un principio, pensamos desarrollar nuestra aplicación con J2EE, pero poco después empezamos a interesarnos por qué lenguajes estaban más a la vanguardia, eran más jóvenes, y estaban siendo más solicitados. Así fue como dimos con MEAN, e investigando acerca de él, resultó que se adaptaba a lo que podría necesitar una red social de cierta envergadura que tratara con </a:t>
            </a:r>
            <a:r>
              <a:rPr lang="es-ES" dirty="0" err="1" smtClean="0"/>
              <a:t>big</a:t>
            </a:r>
            <a:r>
              <a:rPr lang="es-ES" dirty="0" smtClean="0"/>
              <a:t> data.</a:t>
            </a:r>
          </a:p>
          <a:p>
            <a:pPr algn="just"/>
            <a:r>
              <a:rPr lang="es-ES" dirty="0" smtClean="0"/>
              <a:t>Big data, como su propio nombre indica se llama </a:t>
            </a:r>
            <a:r>
              <a:rPr lang="es-ES" dirty="0"/>
              <a:t>al tratamiento y análisis de enormes repositorios de datos, tan desproporcionadamente grandes que resulta imposible tratarlos con las herramientas de bases de datos y analíticas convencionales</a:t>
            </a:r>
            <a:r>
              <a:rPr lang="es-ES" dirty="0" smtClean="0"/>
              <a:t>.</a:t>
            </a:r>
          </a:p>
          <a:p>
            <a:pPr algn="just"/>
            <a:r>
              <a:rPr lang="es-ES" dirty="0" smtClean="0"/>
              <a:t>MEAN nos ayuda con esto de varias maneras, con </a:t>
            </a:r>
            <a:r>
              <a:rPr lang="es-ES" b="1" dirty="0" err="1" smtClean="0"/>
              <a:t>MongoDB</a:t>
            </a:r>
            <a:r>
              <a:rPr lang="es-ES" dirty="0" smtClean="0"/>
              <a:t> (aunque no lo utilicemos, luego explicaremos porque), aumentamos las velocidades de consulta, esto se logra porque la información se guarda a través de documentos en formato JSON. Con </a:t>
            </a:r>
            <a:r>
              <a:rPr lang="es-ES" b="1" dirty="0" err="1" smtClean="0"/>
              <a:t>Node</a:t>
            </a:r>
            <a:r>
              <a:rPr lang="es-ES" dirty="0" smtClean="0"/>
              <a:t>, conseguimos mucha más capacidad de concurrencia en las conexiones, y, utilizando todos ellos, desarrollamos de manera </a:t>
            </a:r>
            <a:r>
              <a:rPr lang="es-ES" b="1" dirty="0" err="1" smtClean="0"/>
              <a:t>end</a:t>
            </a:r>
            <a:r>
              <a:rPr lang="es-ES" b="1" dirty="0" smtClean="0"/>
              <a:t>-to-</a:t>
            </a:r>
            <a:r>
              <a:rPr lang="es-ES" b="1" dirty="0" err="1" smtClean="0"/>
              <a:t>end</a:t>
            </a:r>
            <a:r>
              <a:rPr lang="es-ES" dirty="0" smtClean="0"/>
              <a:t>, es decir, utilizando el mismo lenguaje de programación (</a:t>
            </a:r>
            <a:r>
              <a:rPr lang="es-ES" dirty="0" err="1" smtClean="0"/>
              <a:t>javascript</a:t>
            </a:r>
            <a:r>
              <a:rPr lang="es-ES" dirty="0" smtClean="0"/>
              <a:t>) en todos los niveles.</a:t>
            </a:r>
            <a:endParaRPr lang="es-ES" dirty="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3616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a:latin typeface="Lato Hairline" pitchFamily="34" charset="0"/>
              </a:rPr>
              <a:t>m</a:t>
            </a:r>
            <a:r>
              <a:rPr lang="es-ES" sz="3600" i="0" u="sng" dirty="0" err="1" smtClean="0">
                <a:latin typeface="Lato Hairline" pitchFamily="34" charset="0"/>
              </a:rPr>
              <a:t>ongoDB</a:t>
            </a:r>
            <a:endParaRPr lang="es-ES" sz="3600" i="0" u="sng" dirty="0">
              <a:latin typeface="Lato Hairline" pitchFamily="34" charset="0"/>
            </a:endParaRPr>
          </a:p>
        </p:txBody>
      </p:sp>
      <p:sp>
        <p:nvSpPr>
          <p:cNvPr id="2" name="1 Rectángulo"/>
          <p:cNvSpPr/>
          <p:nvPr/>
        </p:nvSpPr>
        <p:spPr>
          <a:xfrm>
            <a:off x="2880910" y="596545"/>
            <a:ext cx="2854436" cy="369332"/>
          </a:xfrm>
          <a:prstGeom prst="rect">
            <a:avLst/>
          </a:prstGeom>
        </p:spPr>
        <p:txBody>
          <a:bodyPr wrap="none">
            <a:spAutoFit/>
          </a:bodyPr>
          <a:lstStyle/>
          <a:p>
            <a:r>
              <a:rPr lang="es-ES" dirty="0" smtClean="0"/>
              <a:t>http</a:t>
            </a:r>
            <a:r>
              <a:rPr lang="es-ES" dirty="0"/>
              <a:t>://www.</a:t>
            </a:r>
            <a:r>
              <a:rPr lang="es-ES" b="1" dirty="0"/>
              <a:t>mongodb</a:t>
            </a:r>
            <a:r>
              <a:rPr lang="es-ES" dirty="0"/>
              <a:t>.org</a:t>
            </a:r>
            <a:r>
              <a:rPr lang="es-ES" dirty="0" smtClean="0"/>
              <a:t>/</a:t>
            </a:r>
            <a:endParaRPr lang="es-ES" dirty="0"/>
          </a:p>
        </p:txBody>
      </p:sp>
      <p:sp>
        <p:nvSpPr>
          <p:cNvPr id="3" name="CuadroTexto 2"/>
          <p:cNvSpPr txBox="1"/>
          <p:nvPr/>
        </p:nvSpPr>
        <p:spPr>
          <a:xfrm>
            <a:off x="809328" y="1289242"/>
            <a:ext cx="7704856" cy="2031325"/>
          </a:xfrm>
          <a:prstGeom prst="rect">
            <a:avLst/>
          </a:prstGeom>
          <a:noFill/>
        </p:spPr>
        <p:txBody>
          <a:bodyPr wrap="square" rtlCol="0">
            <a:spAutoFit/>
          </a:bodyPr>
          <a:lstStyle/>
          <a:p>
            <a:pPr algn="just"/>
            <a:r>
              <a:rPr lang="es-ES" dirty="0"/>
              <a:t>E</a:t>
            </a:r>
            <a:r>
              <a:rPr lang="es-ES" dirty="0" smtClean="0"/>
              <a:t>s </a:t>
            </a:r>
            <a:r>
              <a:rPr lang="es-ES" dirty="0"/>
              <a:t>una base de datos no relacional (</a:t>
            </a:r>
            <a:r>
              <a:rPr lang="es-ES" b="1" dirty="0" err="1"/>
              <a:t>NoSQL</a:t>
            </a:r>
            <a:r>
              <a:rPr lang="es-ES" dirty="0" smtClean="0"/>
              <a:t>) </a:t>
            </a:r>
            <a:r>
              <a:rPr lang="es-ES" dirty="0"/>
              <a:t>de código abierto que guarda los datos en documentos tipo </a:t>
            </a:r>
            <a:r>
              <a:rPr lang="es-ES" b="1" dirty="0"/>
              <a:t>JSON</a:t>
            </a:r>
            <a:r>
              <a:rPr lang="es-ES" dirty="0"/>
              <a:t> (JavaScript </a:t>
            </a:r>
            <a:r>
              <a:rPr lang="es-ES" dirty="0" err="1"/>
              <a:t>Object</a:t>
            </a:r>
            <a:r>
              <a:rPr lang="es-ES" dirty="0"/>
              <a:t> </a:t>
            </a:r>
            <a:r>
              <a:rPr lang="es-ES" dirty="0" err="1"/>
              <a:t>Notation</a:t>
            </a:r>
            <a:r>
              <a:rPr lang="es-ES" dirty="0" smtClean="0"/>
              <a:t>) (orientada a documentos) </a:t>
            </a:r>
            <a:r>
              <a:rPr lang="es-ES" dirty="0"/>
              <a:t> pero en forma binaria (BSON) para hacer la integración de una manera más rápida. Se pueden ejecutar operaciones en JavaScript en su consola en  lugar de consultas SQL. Además tiene una gran integración con Node.js con los  driver propio y con </a:t>
            </a:r>
            <a:r>
              <a:rPr lang="es-ES" dirty="0" err="1"/>
              <a:t>Mongoose</a:t>
            </a:r>
            <a:r>
              <a:rPr lang="es-ES" dirty="0"/>
              <a:t>. Debido a su flexibilidad es muy escalable y ayuda al desarrollo ágil de proyectos web.</a:t>
            </a:r>
          </a:p>
        </p:txBody>
      </p:sp>
      <p:pic>
        <p:nvPicPr>
          <p:cNvPr id="12" name="Imagen 11"/>
          <p:cNvPicPr>
            <a:picLocks noChangeAspect="1"/>
          </p:cNvPicPr>
          <p:nvPr/>
        </p:nvPicPr>
        <p:blipFill>
          <a:blip r:embed="rId2"/>
          <a:stretch>
            <a:fillRect/>
          </a:stretch>
        </p:blipFill>
        <p:spPr>
          <a:xfrm>
            <a:off x="0" y="1"/>
            <a:ext cx="1869445" cy="692696"/>
          </a:xfrm>
          <a:prstGeom prst="rect">
            <a:avLst/>
          </a:prstGeom>
        </p:spPr>
      </p:pic>
      <p:pic>
        <p:nvPicPr>
          <p:cNvPr id="4" name="Imagen 3"/>
          <p:cNvPicPr>
            <a:picLocks noChangeAspect="1"/>
          </p:cNvPicPr>
          <p:nvPr/>
        </p:nvPicPr>
        <p:blipFill>
          <a:blip r:embed="rId3"/>
          <a:stretch>
            <a:fillRect/>
          </a:stretch>
        </p:blipFill>
        <p:spPr>
          <a:xfrm>
            <a:off x="2871365" y="3320567"/>
            <a:ext cx="3343275" cy="2495550"/>
          </a:xfrm>
          <a:prstGeom prst="rect">
            <a:avLst/>
          </a:prstGeom>
        </p:spPr>
      </p:pic>
      <p:sp>
        <p:nvSpPr>
          <p:cNvPr id="13" name="CuadroTexto 12"/>
          <p:cNvSpPr txBox="1"/>
          <p:nvPr/>
        </p:nvSpPr>
        <p:spPr>
          <a:xfrm>
            <a:off x="934722" y="5816117"/>
            <a:ext cx="7704856" cy="646331"/>
          </a:xfrm>
          <a:prstGeom prst="rect">
            <a:avLst/>
          </a:prstGeom>
          <a:noFill/>
        </p:spPr>
        <p:txBody>
          <a:bodyPr wrap="square" rtlCol="0">
            <a:spAutoFit/>
          </a:bodyPr>
          <a:lstStyle/>
          <a:p>
            <a:pPr algn="just"/>
            <a:r>
              <a:rPr lang="es-ES" dirty="0" smtClean="0"/>
              <a:t>En nuestro caso no hemos utilizado </a:t>
            </a:r>
            <a:r>
              <a:rPr lang="es-ES" dirty="0" err="1" smtClean="0"/>
              <a:t>MongoDB</a:t>
            </a:r>
            <a:r>
              <a:rPr lang="es-ES" dirty="0" smtClean="0"/>
              <a:t> (aunque hubiera sido lo ideal) porque teníamos la base da datos creada prácticamente completa en </a:t>
            </a:r>
            <a:r>
              <a:rPr lang="es-ES" dirty="0" err="1" smtClean="0"/>
              <a:t>MySQL</a:t>
            </a:r>
            <a:endParaRPr lang="es-ES" dirty="0"/>
          </a:p>
        </p:txBody>
      </p:sp>
    </p:spTree>
    <p:extLst>
      <p:ext uri="{BB962C8B-B14F-4D97-AF65-F5344CB8AC3E}">
        <p14:creationId xmlns:p14="http://schemas.microsoft.com/office/powerpoint/2010/main" val="248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850</TotalTime>
  <Words>1659</Words>
  <Application>Microsoft Office PowerPoint</Application>
  <PresentationFormat>Presentación en pantalla (4:3)</PresentationFormat>
  <Paragraphs>133</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Arial Black</vt:lpstr>
      <vt:lpstr>Candara</vt:lpstr>
      <vt:lpstr>Consolas</vt:lpstr>
      <vt:lpstr>Lato Hairline</vt:lpstr>
      <vt:lpstr>Lato Light</vt:lpstr>
      <vt:lpstr>feria comercial</vt:lpstr>
      <vt:lpstr>Presentación de PowerPoint</vt:lpstr>
      <vt:lpstr>¿QUé ES?</vt:lpstr>
      <vt:lpstr>¿POR QUÉ?</vt:lpstr>
      <vt:lpstr>Presentación de PowerPoint</vt:lpstr>
      <vt:lpstr>Presentación de PowerPoint</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99</cp:revision>
  <dcterms:created xsi:type="dcterms:W3CDTF">2014-06-04T22:27:54Z</dcterms:created>
  <dcterms:modified xsi:type="dcterms:W3CDTF">2014-06-07T13:18:46Z</dcterms:modified>
</cp:coreProperties>
</file>