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9" r:id="rId3"/>
    <p:sldId id="288" r:id="rId4"/>
    <p:sldId id="286" r:id="rId5"/>
    <p:sldId id="257" r:id="rId6"/>
    <p:sldId id="282" r:id="rId7"/>
    <p:sldId id="283" r:id="rId8"/>
    <p:sldId id="284" r:id="rId9"/>
    <p:sldId id="291" r:id="rId10"/>
    <p:sldId id="285" r:id="rId11"/>
    <p:sldId id="259" r:id="rId12"/>
    <p:sldId id="267" r:id="rId13"/>
    <p:sldId id="281" r:id="rId14"/>
    <p:sldId id="287" r:id="rId15"/>
    <p:sldId id="258" r:id="rId16"/>
    <p:sldId id="278" r:id="rId17"/>
    <p:sldId id="276" r:id="rId18"/>
    <p:sldId id="277" r:id="rId19"/>
    <p:sldId id="279" r:id="rId20"/>
    <p:sldId id="289" r:id="rId21"/>
    <p:sldId id="290" r:id="rId22"/>
    <p:sldId id="261" r:id="rId23"/>
    <p:sldId id="260" r:id="rId24"/>
    <p:sldId id="280"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46"/>
    <a:srgbClr val="002B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75" d="100"/>
          <a:sy n="75" d="100"/>
        </p:scale>
        <p:origin x="1218"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EB2C0438-4ADC-4637-B688-53620CBCE1C9}" type="datetimeFigureOut">
              <a:rPr lang="es-ES" smtClean="0"/>
              <a:t>16/06/2014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B2C0438-4ADC-4637-B688-53620CBCE1C9}" type="datetimeFigureOut">
              <a:rPr lang="es-ES" smtClean="0"/>
              <a:t>16/06/2014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2C0438-4ADC-4637-B688-53620CBCE1C9}" type="datetimeFigureOut">
              <a:rPr lang="es-ES" smtClean="0"/>
              <a:t>16/06/2014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8"/>
          <p:cNvSpPr>
            <a:spLocks noGrp="1"/>
          </p:cNvSpPr>
          <p:nvPr>
            <p:ph type="dt" sz="half" idx="14"/>
          </p:nvPr>
        </p:nvSpPr>
        <p:spPr/>
        <p:txBody>
          <a:bodyPr/>
          <a:lstStyle/>
          <a:p>
            <a:fld id="{EB2C0438-4ADC-4637-B688-53620CBCE1C9}" type="datetimeFigureOut">
              <a:rPr lang="es-ES" smtClean="0"/>
              <a:t>16/06/2014</a:t>
            </a:fld>
            <a:endParaRPr lang="es-ES"/>
          </a:p>
        </p:txBody>
      </p:sp>
      <p:sp>
        <p:nvSpPr>
          <p:cNvPr id="10" name="Slide Number Placeholder 9"/>
          <p:cNvSpPr>
            <a:spLocks noGrp="1"/>
          </p:cNvSpPr>
          <p:nvPr>
            <p:ph type="sldNum" sz="quarter" idx="15"/>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6"/>
          </p:nvPr>
        </p:nvSpPr>
        <p:spPr/>
        <p:txBody>
          <a:bodyPr/>
          <a:lstStyle/>
          <a:p>
            <a:endParaRPr lang="es-ES"/>
          </a:p>
        </p:txBody>
      </p:sp>
      <p:sp>
        <p:nvSpPr>
          <p:cNvPr id="12" name="Title 11"/>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B2C0438-4ADC-4637-B688-53620CBCE1C9}" type="datetimeFigureOut">
              <a:rPr lang="es-ES" smtClean="0"/>
              <a:t>16/06/2014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Date Placeholder 8"/>
          <p:cNvSpPr>
            <a:spLocks noGrp="1"/>
          </p:cNvSpPr>
          <p:nvPr>
            <p:ph type="dt" sz="half" idx="10"/>
          </p:nvPr>
        </p:nvSpPr>
        <p:spPr/>
        <p:txBody>
          <a:bodyPr/>
          <a:lstStyle/>
          <a:p>
            <a:fld id="{EB2C0438-4ADC-4637-B688-53620CBCE1C9}" type="datetimeFigureOut">
              <a:rPr lang="es-ES" smtClean="0"/>
              <a:t>16/06/2014</a:t>
            </a:fld>
            <a:endParaRPr lang="es-ES"/>
          </a:p>
        </p:txBody>
      </p:sp>
      <p:sp>
        <p:nvSpPr>
          <p:cNvPr id="10" name="Slide Number Placeholder 9"/>
          <p:cNvSpPr>
            <a:spLocks noGrp="1"/>
          </p:cNvSpPr>
          <p:nvPr>
            <p:ph type="sldNum" sz="quarter" idx="11"/>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9"/>
          <p:cNvSpPr>
            <a:spLocks noGrp="1"/>
          </p:cNvSpPr>
          <p:nvPr>
            <p:ph type="dt" sz="half" idx="10"/>
          </p:nvPr>
        </p:nvSpPr>
        <p:spPr/>
        <p:txBody>
          <a:bodyPr/>
          <a:lstStyle/>
          <a:p>
            <a:fld id="{EB2C0438-4ADC-4637-B688-53620CBCE1C9}" type="datetimeFigureOut">
              <a:rPr lang="es-ES" smtClean="0"/>
              <a:t>16/06/2014</a:t>
            </a:fld>
            <a:endParaRPr lang="es-ES"/>
          </a:p>
        </p:txBody>
      </p:sp>
      <p:sp>
        <p:nvSpPr>
          <p:cNvPr id="11" name="Slide Number Placeholder 10"/>
          <p:cNvSpPr>
            <a:spLocks noGrp="1"/>
          </p:cNvSpPr>
          <p:nvPr>
            <p:ph type="sldNum" sz="quarter" idx="11"/>
          </p:nvPr>
        </p:nvSpPr>
        <p:spPr/>
        <p:txBody>
          <a:bodyPr/>
          <a:lstStyle/>
          <a:p>
            <a:fld id="{E9524CBE-2549-4646-84C1-2684FF1FBE04}" type="slidenum">
              <a:rPr lang="es-ES" smtClean="0"/>
              <a:t>‹Nº›</a:t>
            </a:fld>
            <a:endParaRPr lang="es-ES"/>
          </a:p>
        </p:txBody>
      </p:sp>
      <p:sp>
        <p:nvSpPr>
          <p:cNvPr id="12" name="Footer Placeholder 11"/>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EB2C0438-4ADC-4637-B688-53620CBCE1C9}" type="datetimeFigureOut">
              <a:rPr lang="es-ES" smtClean="0"/>
              <a:t>16/06/2014</a:t>
            </a:fld>
            <a:endParaRPr lang="es-ES"/>
          </a:p>
        </p:txBody>
      </p:sp>
      <p:sp>
        <p:nvSpPr>
          <p:cNvPr id="5" name="Title 4"/>
          <p:cNvSpPr>
            <a:spLocks noGrp="1"/>
          </p:cNvSpPr>
          <p:nvPr>
            <p:ph type="title"/>
          </p:nvPr>
        </p:nvSpPr>
        <p:spPr/>
        <p:txBody>
          <a:bodyPr/>
          <a:lstStyle/>
          <a:p>
            <a:r>
              <a:rPr lang="es-ES" smtClean="0"/>
              <a:t>Haga clic para modificar el estilo de título del patrón</a:t>
            </a:r>
            <a:endParaRPr lang="en-US" dirty="0"/>
          </a:p>
        </p:txBody>
      </p:sp>
      <p:sp>
        <p:nvSpPr>
          <p:cNvPr id="4" name="Slide Number Placeholder 3"/>
          <p:cNvSpPr>
            <a:spLocks noGrp="1"/>
          </p:cNvSpPr>
          <p:nvPr>
            <p:ph type="sldNum" sz="quarter" idx="11"/>
          </p:nvPr>
        </p:nvSpPr>
        <p:spPr/>
        <p:txBody>
          <a:bodyPr/>
          <a:lstStyle/>
          <a:p>
            <a:fld id="{E9524CBE-2549-4646-84C1-2684FF1FBE04}" type="slidenum">
              <a:rPr lang="es-ES" smtClean="0"/>
              <a:t>‹Nº›</a:t>
            </a:fld>
            <a:endParaRPr lang="es-ES"/>
          </a:p>
        </p:txBody>
      </p:sp>
      <p:sp>
        <p:nvSpPr>
          <p:cNvPr id="6" name="Footer Placeholder 5"/>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C0438-4ADC-4637-B688-53620CBCE1C9}" type="datetimeFigureOut">
              <a:rPr lang="es-ES" smtClean="0"/>
              <a:t>16/06/2014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16/06/2014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16/06/2014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84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B2C0438-4ADC-4637-B688-53620CBCE1C9}" type="datetimeFigureOut">
              <a:rPr lang="es-ES" smtClean="0"/>
              <a:t>16/06/2014</a:t>
            </a:fld>
            <a:endParaRPr lang="es-E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s-E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9524CBE-2549-4646-84C1-2684FF1FBE04}"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lozam/pptWusick.git" TargetMode="External"/><Relationship Id="rId2" Type="http://schemas.openxmlformats.org/officeDocument/2006/relationships/hyperlink" Target="https://github.com/AFd3z/wusickapp.git" TargetMode="Externa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6.jpe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79512" y="1844824"/>
            <a:ext cx="8820472" cy="264687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16600"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rPr>
              <a:t>WUSICK</a:t>
            </a:r>
            <a:endParaRPr lang="es-ES" sz="5400"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endParaRPr>
          </a:p>
        </p:txBody>
      </p:sp>
      <p:sp>
        <p:nvSpPr>
          <p:cNvPr id="2" name="CuadroTexto 1"/>
          <p:cNvSpPr txBox="1"/>
          <p:nvPr/>
        </p:nvSpPr>
        <p:spPr>
          <a:xfrm>
            <a:off x="3779912" y="6093296"/>
            <a:ext cx="5220072" cy="369332"/>
          </a:xfrm>
          <a:prstGeom prst="rect">
            <a:avLst/>
          </a:prstGeom>
          <a:noFill/>
        </p:spPr>
        <p:txBody>
          <a:bodyPr wrap="square" rtlCol="0">
            <a:spAutoFit/>
          </a:bodyPr>
          <a:lstStyle/>
          <a:p>
            <a:r>
              <a:rPr lang="es-ES" dirty="0" smtClean="0"/>
              <a:t>Adrián Fernández, Javier Hernández, </a:t>
            </a:r>
            <a:r>
              <a:rPr lang="es-ES" dirty="0" err="1" smtClean="0"/>
              <a:t>Maicol</a:t>
            </a:r>
            <a:r>
              <a:rPr lang="es-ES" dirty="0" smtClean="0"/>
              <a:t> Loza</a:t>
            </a:r>
            <a:endParaRPr lang="es-ES" dirty="0"/>
          </a:p>
        </p:txBody>
      </p:sp>
    </p:spTree>
    <p:extLst>
      <p:ext uri="{BB962C8B-B14F-4D97-AF65-F5344CB8AC3E}">
        <p14:creationId xmlns:p14="http://schemas.microsoft.com/office/powerpoint/2010/main" val="376828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a:latin typeface="Lato Hairline" pitchFamily="34" charset="0"/>
              </a:rPr>
              <a:t>m</a:t>
            </a:r>
            <a:r>
              <a:rPr lang="es-ES" sz="3600" i="0" u="sng" dirty="0" err="1" smtClean="0">
                <a:latin typeface="Lato Hairline" pitchFamily="34" charset="0"/>
              </a:rPr>
              <a:t>ongoDB</a:t>
            </a:r>
            <a:endParaRPr lang="es-ES" sz="3600" i="0" u="sng" dirty="0">
              <a:latin typeface="Lato Hairline" pitchFamily="34" charset="0"/>
            </a:endParaRPr>
          </a:p>
        </p:txBody>
      </p:sp>
      <p:sp>
        <p:nvSpPr>
          <p:cNvPr id="2" name="1 Rectángulo"/>
          <p:cNvSpPr/>
          <p:nvPr/>
        </p:nvSpPr>
        <p:spPr>
          <a:xfrm>
            <a:off x="2880910" y="596545"/>
            <a:ext cx="2854436" cy="369332"/>
          </a:xfrm>
          <a:prstGeom prst="rect">
            <a:avLst/>
          </a:prstGeom>
        </p:spPr>
        <p:txBody>
          <a:bodyPr wrap="none">
            <a:spAutoFit/>
          </a:bodyPr>
          <a:lstStyle/>
          <a:p>
            <a:r>
              <a:rPr lang="es-ES" dirty="0" smtClean="0"/>
              <a:t>http</a:t>
            </a:r>
            <a:r>
              <a:rPr lang="es-ES" dirty="0"/>
              <a:t>://www.</a:t>
            </a:r>
            <a:r>
              <a:rPr lang="es-ES" b="1" dirty="0"/>
              <a:t>mongodb</a:t>
            </a:r>
            <a:r>
              <a:rPr lang="es-ES" dirty="0"/>
              <a:t>.org</a:t>
            </a:r>
            <a:r>
              <a:rPr lang="es-ES" dirty="0" smtClean="0"/>
              <a:t>/</a:t>
            </a:r>
            <a:endParaRPr lang="es-ES" dirty="0"/>
          </a:p>
        </p:txBody>
      </p:sp>
      <p:sp>
        <p:nvSpPr>
          <p:cNvPr id="3" name="CuadroTexto 2"/>
          <p:cNvSpPr txBox="1"/>
          <p:nvPr/>
        </p:nvSpPr>
        <p:spPr>
          <a:xfrm>
            <a:off x="809328" y="1289242"/>
            <a:ext cx="7704856" cy="2031325"/>
          </a:xfrm>
          <a:prstGeom prst="rect">
            <a:avLst/>
          </a:prstGeom>
          <a:noFill/>
        </p:spPr>
        <p:txBody>
          <a:bodyPr wrap="square" rtlCol="0">
            <a:spAutoFit/>
          </a:bodyPr>
          <a:lstStyle/>
          <a:p>
            <a:pPr algn="just"/>
            <a:r>
              <a:rPr lang="es-ES" dirty="0"/>
              <a:t>E</a:t>
            </a:r>
            <a:r>
              <a:rPr lang="es-ES" dirty="0" smtClean="0"/>
              <a:t>s </a:t>
            </a:r>
            <a:r>
              <a:rPr lang="es-ES" dirty="0"/>
              <a:t>una base de datos no relacional (</a:t>
            </a:r>
            <a:r>
              <a:rPr lang="es-ES" b="1" dirty="0" err="1"/>
              <a:t>NoSQL</a:t>
            </a:r>
            <a:r>
              <a:rPr lang="es-ES" dirty="0" smtClean="0"/>
              <a:t>) </a:t>
            </a:r>
            <a:r>
              <a:rPr lang="es-ES" dirty="0"/>
              <a:t>de código abierto que guarda los datos en documentos tipo </a:t>
            </a:r>
            <a:r>
              <a:rPr lang="es-ES" b="1" dirty="0"/>
              <a:t>JSON</a:t>
            </a:r>
            <a:r>
              <a:rPr lang="es-ES" dirty="0"/>
              <a:t> (JavaScript </a:t>
            </a:r>
            <a:r>
              <a:rPr lang="es-ES" dirty="0" err="1"/>
              <a:t>Object</a:t>
            </a:r>
            <a:r>
              <a:rPr lang="es-ES" dirty="0"/>
              <a:t> </a:t>
            </a:r>
            <a:r>
              <a:rPr lang="es-ES" dirty="0" err="1"/>
              <a:t>Notation</a:t>
            </a:r>
            <a:r>
              <a:rPr lang="es-ES" dirty="0" smtClean="0"/>
              <a:t>) (orientada a documentos) </a:t>
            </a:r>
            <a:r>
              <a:rPr lang="es-ES" dirty="0"/>
              <a:t> pero en forma binaria (BSON) para hacer la integración de una manera más rápida. Se pueden ejecutar operaciones en JavaScript en su consola en  lugar de consultas SQL. Además tiene una gran integración con Node.js con los  driver propio y con </a:t>
            </a:r>
            <a:r>
              <a:rPr lang="es-ES" dirty="0" err="1"/>
              <a:t>Mongoose</a:t>
            </a:r>
            <a:r>
              <a:rPr lang="es-ES" dirty="0"/>
              <a:t>. Debido a su flexibilidad es muy escalable y ayuda al desarrollo ágil de proyectos web.</a:t>
            </a:r>
          </a:p>
        </p:txBody>
      </p:sp>
      <p:pic>
        <p:nvPicPr>
          <p:cNvPr id="12" name="Imagen 11"/>
          <p:cNvPicPr>
            <a:picLocks noChangeAspect="1"/>
          </p:cNvPicPr>
          <p:nvPr/>
        </p:nvPicPr>
        <p:blipFill>
          <a:blip r:embed="rId2"/>
          <a:stretch>
            <a:fillRect/>
          </a:stretch>
        </p:blipFill>
        <p:spPr>
          <a:xfrm>
            <a:off x="0" y="1"/>
            <a:ext cx="1869445" cy="692696"/>
          </a:xfrm>
          <a:prstGeom prst="rect">
            <a:avLst/>
          </a:prstGeom>
        </p:spPr>
      </p:pic>
      <p:pic>
        <p:nvPicPr>
          <p:cNvPr id="4" name="Imagen 3"/>
          <p:cNvPicPr>
            <a:picLocks noChangeAspect="1"/>
          </p:cNvPicPr>
          <p:nvPr/>
        </p:nvPicPr>
        <p:blipFill>
          <a:blip r:embed="rId3"/>
          <a:stretch>
            <a:fillRect/>
          </a:stretch>
        </p:blipFill>
        <p:spPr>
          <a:xfrm>
            <a:off x="2871365" y="3320567"/>
            <a:ext cx="3343275" cy="2495550"/>
          </a:xfrm>
          <a:prstGeom prst="rect">
            <a:avLst/>
          </a:prstGeom>
        </p:spPr>
      </p:pic>
      <p:sp>
        <p:nvSpPr>
          <p:cNvPr id="13" name="CuadroTexto 12"/>
          <p:cNvSpPr txBox="1"/>
          <p:nvPr/>
        </p:nvSpPr>
        <p:spPr>
          <a:xfrm>
            <a:off x="934722" y="5816117"/>
            <a:ext cx="7704856" cy="646331"/>
          </a:xfrm>
          <a:prstGeom prst="rect">
            <a:avLst/>
          </a:prstGeom>
          <a:noFill/>
        </p:spPr>
        <p:txBody>
          <a:bodyPr wrap="square" rtlCol="0">
            <a:spAutoFit/>
          </a:bodyPr>
          <a:lstStyle/>
          <a:p>
            <a:pPr algn="just"/>
            <a:r>
              <a:rPr lang="es-ES" dirty="0" smtClean="0"/>
              <a:t>En nuestro caso no hemos utilizado </a:t>
            </a:r>
            <a:r>
              <a:rPr lang="es-ES" dirty="0" err="1" smtClean="0"/>
              <a:t>MongoDB</a:t>
            </a:r>
            <a:r>
              <a:rPr lang="es-ES" dirty="0" smtClean="0"/>
              <a:t> (aunque hubiera sido lo ideal) porque teníamos la base da datos creada prácticamente completa en </a:t>
            </a:r>
            <a:r>
              <a:rPr lang="es-ES" dirty="0" err="1" smtClean="0"/>
              <a:t>MySQL</a:t>
            </a:r>
            <a:endParaRPr lang="es-ES" dirty="0"/>
          </a:p>
        </p:txBody>
      </p:sp>
    </p:spTree>
    <p:extLst>
      <p:ext uri="{BB962C8B-B14F-4D97-AF65-F5344CB8AC3E}">
        <p14:creationId xmlns:p14="http://schemas.microsoft.com/office/powerpoint/2010/main" val="24801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131840" y="0"/>
            <a:ext cx="3384376"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4"/>
          <a:stretch>
            <a:fillRect/>
          </a:stretch>
        </p:blipFill>
        <p:spPr>
          <a:xfrm>
            <a:off x="0" y="1340768"/>
            <a:ext cx="9144000" cy="4951458"/>
          </a:xfrm>
          <a:prstGeom prst="rect">
            <a:avLst/>
          </a:prstGeom>
        </p:spPr>
      </p:pic>
    </p:spTree>
    <p:extLst>
      <p:ext uri="{BB962C8B-B14F-4D97-AF65-F5344CB8AC3E}">
        <p14:creationId xmlns:p14="http://schemas.microsoft.com/office/powerpoint/2010/main" val="320244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75855" y="0"/>
            <a:ext cx="3383473"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27" y="980728"/>
            <a:ext cx="6510402" cy="5688632"/>
          </a:xfrm>
          <a:prstGeom prst="rect">
            <a:avLst/>
          </a:prstGeom>
          <a:ln/>
        </p:spPr>
        <p:style>
          <a:lnRef idx="1">
            <a:schemeClr val="dk1"/>
          </a:lnRef>
          <a:fillRef idx="2">
            <a:schemeClr val="dk1"/>
          </a:fillRef>
          <a:effectRef idx="1">
            <a:schemeClr val="dk1"/>
          </a:effectRef>
          <a:fontRef idx="minor">
            <a:schemeClr val="dk1"/>
          </a:fontRef>
        </p:style>
      </p:pic>
      <p:sp>
        <p:nvSpPr>
          <p:cNvPr id="4" name="3 CuadroTexto"/>
          <p:cNvSpPr txBox="1"/>
          <p:nvPr/>
        </p:nvSpPr>
        <p:spPr>
          <a:xfrm>
            <a:off x="7248292" y="836712"/>
            <a:ext cx="1656184" cy="523220"/>
          </a:xfrm>
          <a:prstGeom prst="rect">
            <a:avLst/>
          </a:prstGeom>
          <a:noFill/>
        </p:spPr>
        <p:txBody>
          <a:bodyPr wrap="square" rtlCol="0">
            <a:spAutoFit/>
          </a:bodyPr>
          <a:lstStyle/>
          <a:p>
            <a:r>
              <a:rPr lang="es-ES" sz="2800" dirty="0" err="1" smtClean="0">
                <a:latin typeface="Lato Hairline" pitchFamily="34" charset="0"/>
              </a:rPr>
              <a:t>Trigger</a:t>
            </a:r>
            <a:r>
              <a:rPr lang="es-ES" sz="2800" dirty="0" err="1">
                <a:latin typeface="Lato Hairline" pitchFamily="34" charset="0"/>
              </a:rPr>
              <a:t>s</a:t>
            </a:r>
            <a:endParaRPr lang="es-ES" dirty="0">
              <a:latin typeface="Lato Hairline" pitchFamily="34" charset="0"/>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12776"/>
            <a:ext cx="4429125" cy="1628775"/>
          </a:xfrm>
          <a:prstGeom prst="rect">
            <a:avLst/>
          </a:prstGeom>
          <a:ln/>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11808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7" name="12 Marcador de texto"/>
          <p:cNvSpPr>
            <a:spLocks noGrp="1"/>
          </p:cNvSpPr>
          <p:nvPr>
            <p:ph type="body" sz="quarter" idx="3"/>
          </p:nvPr>
        </p:nvSpPr>
        <p:spPr>
          <a:xfrm>
            <a:off x="617733" y="1340768"/>
            <a:ext cx="8339674" cy="1493229"/>
          </a:xfrm>
        </p:spPr>
        <p:txBody>
          <a:bodyPr>
            <a:normAutofit/>
          </a:bodyPr>
          <a:lstStyle/>
          <a:p>
            <a:pPr algn="just"/>
            <a:r>
              <a:rPr lang="es-ES" i="0" dirty="0" smtClean="0"/>
              <a:t>Express es un </a:t>
            </a:r>
            <a:r>
              <a:rPr lang="es-ES" i="0" dirty="0" err="1" smtClean="0"/>
              <a:t>framework</a:t>
            </a:r>
            <a:r>
              <a:rPr lang="es-ES" i="0" dirty="0" smtClean="0"/>
              <a:t> para </a:t>
            </a:r>
            <a:r>
              <a:rPr lang="es-ES" i="0" dirty="0" err="1" smtClean="0"/>
              <a:t>Node</a:t>
            </a:r>
            <a:r>
              <a:rPr lang="es-ES" i="0" dirty="0" smtClean="0"/>
              <a:t>, inspirado en </a:t>
            </a:r>
            <a:r>
              <a:rPr lang="es-ES" i="0" dirty="0" err="1" smtClean="0"/>
              <a:t>Sinata</a:t>
            </a:r>
            <a:r>
              <a:rPr lang="es-ES" i="0" dirty="0" smtClean="0"/>
              <a:t> (</a:t>
            </a:r>
            <a:r>
              <a:rPr lang="es-ES" i="0" dirty="0" err="1" smtClean="0"/>
              <a:t>framework</a:t>
            </a:r>
            <a:r>
              <a:rPr lang="es-ES" i="0" dirty="0" smtClean="0"/>
              <a:t> para Ruby), que nos permitirá configurar nuestra aplicación de una manera bastante sencilla, vemos un ejemplo:</a:t>
            </a:r>
            <a:endParaRPr lang="es-ES" i="0" dirty="0"/>
          </a:p>
          <a:p>
            <a:endParaRPr lang="es" u="sng" dirty="0"/>
          </a:p>
          <a:p>
            <a:endParaRPr lang="es-ES" i="0" dirty="0">
              <a:latin typeface="Lato Light" pitchFamily="34" charset="0"/>
            </a:endParaRPr>
          </a:p>
        </p:txBody>
      </p:sp>
      <p:pic>
        <p:nvPicPr>
          <p:cNvPr id="3" name="Imagen 2"/>
          <p:cNvPicPr>
            <a:picLocks noChangeAspect="1"/>
          </p:cNvPicPr>
          <p:nvPr/>
        </p:nvPicPr>
        <p:blipFill>
          <a:blip r:embed="rId3"/>
          <a:stretch>
            <a:fillRect/>
          </a:stretch>
        </p:blipFill>
        <p:spPr>
          <a:xfrm>
            <a:off x="2414464" y="2522299"/>
            <a:ext cx="5472608" cy="1274868"/>
          </a:xfrm>
          <a:prstGeom prst="rect">
            <a:avLst/>
          </a:prstGeom>
        </p:spPr>
      </p:pic>
      <p:sp>
        <p:nvSpPr>
          <p:cNvPr id="18" name="12 Marcador de texto"/>
          <p:cNvSpPr txBox="1">
            <a:spLocks/>
          </p:cNvSpPr>
          <p:nvPr/>
        </p:nvSpPr>
        <p:spPr>
          <a:xfrm>
            <a:off x="726200" y="3299630"/>
            <a:ext cx="8339674" cy="336973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ES" i="0" dirty="0" smtClean="0"/>
          </a:p>
          <a:p>
            <a:endParaRPr lang="es-ES" i="0" dirty="0" smtClean="0"/>
          </a:p>
          <a:p>
            <a:endParaRPr lang="es-ES" i="0" dirty="0" smtClean="0"/>
          </a:p>
          <a:p>
            <a:pPr algn="just"/>
            <a:r>
              <a:rPr lang="es-ES" i="0" dirty="0" smtClean="0"/>
              <a:t>En sólo cinco líneas de código, le estamos indicando el puerto por donde debe escuchar nuestro servidor, el directorio donde irán las vistas, el motor de vistas (jade en este caso), que utilizaremos el </a:t>
            </a:r>
            <a:r>
              <a:rPr lang="es-ES" i="0" dirty="0" err="1" smtClean="0"/>
              <a:t>favicon</a:t>
            </a:r>
            <a:r>
              <a:rPr lang="es-ES" i="0" dirty="0" smtClean="0"/>
              <a:t>, y que utilizaremos el log en modo desarrollo</a:t>
            </a:r>
            <a:r>
              <a:rPr lang="es-ES" i="0" dirty="0" smtClean="0"/>
              <a:t>. De esta manera, podemos definir diferentes entornos donde operará nuestra aplicación, producción, desarrollo, o como queramos llamarlos, con diferentes configuraciones para cada caso, a través de las variables de entorno del sistema operativo donde se esté ejecutando.</a:t>
            </a:r>
            <a:endParaRPr lang="es-ES" i="0" dirty="0" smtClean="0"/>
          </a:p>
          <a:p>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22250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8" name="12 Marcador de texto"/>
          <p:cNvSpPr txBox="1">
            <a:spLocks/>
          </p:cNvSpPr>
          <p:nvPr/>
        </p:nvSpPr>
        <p:spPr>
          <a:xfrm>
            <a:off x="611560" y="1340768"/>
            <a:ext cx="8339674" cy="3648504"/>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Con </a:t>
            </a:r>
            <a:r>
              <a:rPr lang="es-ES" i="0" u="sng" dirty="0" smtClean="0"/>
              <a:t>Express</a:t>
            </a:r>
            <a:r>
              <a:rPr lang="es-ES" i="0" dirty="0" smtClean="0"/>
              <a:t> también construiremos una </a:t>
            </a:r>
            <a:r>
              <a:rPr lang="es-ES" b="1" i="0" dirty="0" smtClean="0"/>
              <a:t>API </a:t>
            </a:r>
            <a:r>
              <a:rPr lang="es-ES" b="1" i="0" dirty="0" err="1" smtClean="0"/>
              <a:t>Rest</a:t>
            </a:r>
            <a:r>
              <a:rPr lang="es-ES" b="1" i="0" dirty="0" smtClean="0"/>
              <a:t> </a:t>
            </a:r>
            <a:r>
              <a:rPr lang="es-ES" i="0" dirty="0" smtClean="0"/>
              <a:t>para el ruteo de nuestra aplicación, de una manera muy sencilla, vemos un ejemplo de unas rutas para la administración de nuestra aplicación:</a:t>
            </a:r>
          </a:p>
          <a:p>
            <a:endParaRPr lang="es" u="sng" dirty="0" smtClean="0"/>
          </a:p>
          <a:p>
            <a:endParaRPr lang="es" u="sng" dirty="0"/>
          </a:p>
          <a:p>
            <a:endParaRPr lang="es" u="sng" dirty="0" smtClean="0"/>
          </a:p>
          <a:p>
            <a:endParaRPr lang="es" u="sng" dirty="0"/>
          </a:p>
          <a:p>
            <a:endParaRPr lang="es" u="sng" dirty="0" smtClean="0"/>
          </a:p>
          <a:p>
            <a:r>
              <a:rPr lang="es" i="0" dirty="0" smtClean="0"/>
              <a:t>Como vemos, a partir del comando </a:t>
            </a:r>
            <a:r>
              <a:rPr lang="es" b="1" i="0" dirty="0" smtClean="0"/>
              <a:t>app.route</a:t>
            </a:r>
            <a:r>
              <a:rPr lang="es" i="0" dirty="0" smtClean="0"/>
              <a:t>, le indicamos la ruta, a  la que se le pueden incluir parámetros (id en los tres primeros casos), seguidos del método de llamada (POST,GET…) y la función a la que llamamos, en este caso, todas las funciones están en un </a:t>
            </a:r>
            <a:r>
              <a:rPr lang="es" i="0" dirty="0" smtClean="0"/>
              <a:t>archivo llamado user.js, </a:t>
            </a:r>
            <a:r>
              <a:rPr lang="es" i="0" dirty="0" smtClean="0"/>
              <a:t>ya que son funciones relacionadas con los usuarios</a:t>
            </a:r>
          </a:p>
          <a:p>
            <a:endParaRPr lang="es-ES" i="0" dirty="0">
              <a:latin typeface="Lato Light" pitchFamily="34" charset="0"/>
            </a:endParaRPr>
          </a:p>
        </p:txBody>
      </p:sp>
      <p:pic>
        <p:nvPicPr>
          <p:cNvPr id="8" name="Imagen 7"/>
          <p:cNvPicPr>
            <a:picLocks noChangeAspect="1"/>
          </p:cNvPicPr>
          <p:nvPr/>
        </p:nvPicPr>
        <p:blipFill>
          <a:blip r:embed="rId3"/>
          <a:stretch>
            <a:fillRect/>
          </a:stretch>
        </p:blipFill>
        <p:spPr>
          <a:xfrm>
            <a:off x="1079394" y="2420888"/>
            <a:ext cx="7416352" cy="938584"/>
          </a:xfrm>
          <a:prstGeom prst="rect">
            <a:avLst/>
          </a:prstGeom>
        </p:spPr>
      </p:pic>
    </p:spTree>
    <p:extLst>
      <p:ext uri="{BB962C8B-B14F-4D97-AF65-F5344CB8AC3E}">
        <p14:creationId xmlns:p14="http://schemas.microsoft.com/office/powerpoint/2010/main" val="26737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sp>
        <p:nvSpPr>
          <p:cNvPr id="13" name="12 Marcador de texto"/>
          <p:cNvSpPr>
            <a:spLocks noGrp="1"/>
          </p:cNvSpPr>
          <p:nvPr>
            <p:ph type="body" sz="quarter" idx="3"/>
          </p:nvPr>
        </p:nvSpPr>
        <p:spPr>
          <a:xfrm>
            <a:off x="480798" y="1052736"/>
            <a:ext cx="8339674" cy="1493229"/>
          </a:xfrm>
        </p:spPr>
        <p:txBody>
          <a:bodyPr>
            <a:normAutofit fontScale="92500" lnSpcReduction="10000"/>
          </a:bodyPr>
          <a:lstStyle/>
          <a:p>
            <a:pPr algn="just"/>
            <a:r>
              <a:rPr lang="es-ES" sz="1900" i="0" dirty="0"/>
              <a:t>Node.js es un entorno de programación en la capa del servidor basado </a:t>
            </a:r>
            <a:r>
              <a:rPr lang="es-ES" sz="1900" i="0" dirty="0" smtClean="0"/>
              <a:t>en </a:t>
            </a:r>
            <a:r>
              <a:rPr lang="es-ES" sz="1900" b="1" i="0" dirty="0" err="1" smtClean="0"/>
              <a:t>Javascript</a:t>
            </a:r>
            <a:r>
              <a:rPr lang="es-ES" sz="1900" i="0" dirty="0"/>
              <a:t>, con </a:t>
            </a:r>
            <a:r>
              <a:rPr lang="es-ES" sz="1900" i="0" dirty="0" smtClean="0"/>
              <a:t>Entrada/salida no bloqueante (</a:t>
            </a:r>
            <a:r>
              <a:rPr lang="es-ES" sz="1900" b="1" i="0" dirty="0" smtClean="0"/>
              <a:t>asíncrona</a:t>
            </a:r>
            <a:r>
              <a:rPr lang="es-ES" sz="1900" i="0" dirty="0" smtClean="0"/>
              <a:t>) </a:t>
            </a:r>
            <a:r>
              <a:rPr lang="es-ES" sz="1900" i="0" dirty="0"/>
              <a:t>de datos en  una arquitectura orientada a eventos y </a:t>
            </a:r>
            <a:r>
              <a:rPr lang="es-ES" sz="1900" i="0" dirty="0" smtClean="0"/>
              <a:t>que utiliza el motor </a:t>
            </a:r>
            <a:r>
              <a:rPr lang="es-ES" sz="1900" i="0" dirty="0" err="1" smtClean="0"/>
              <a:t>Javascript</a:t>
            </a:r>
            <a:r>
              <a:rPr lang="es-ES" sz="1900" i="0" dirty="0"/>
              <a:t> </a:t>
            </a:r>
            <a:r>
              <a:rPr lang="es-ES" sz="1900" b="1" i="0" dirty="0"/>
              <a:t>V8</a:t>
            </a:r>
            <a:r>
              <a:rPr lang="es-ES" sz="1900" i="0" dirty="0" smtClean="0"/>
              <a:t>.</a:t>
            </a:r>
          </a:p>
          <a:p>
            <a:pPr algn="just"/>
            <a:r>
              <a:rPr lang="es-ES" sz="1900" i="0" dirty="0" smtClean="0"/>
              <a:t>Fue </a:t>
            </a:r>
            <a:r>
              <a:rPr lang="es-ES" sz="1900" i="0" dirty="0"/>
              <a:t>creado por </a:t>
            </a:r>
            <a:r>
              <a:rPr lang="es-ES" sz="1900" b="1" i="0" dirty="0" err="1" smtClean="0"/>
              <a:t>Ryan</a:t>
            </a:r>
            <a:r>
              <a:rPr lang="es-ES" sz="1900" b="1" i="0" dirty="0" smtClean="0"/>
              <a:t> </a:t>
            </a:r>
            <a:r>
              <a:rPr lang="es-ES" sz="1900" b="1" i="0" dirty="0" err="1" smtClean="0"/>
              <a:t>Dahl</a:t>
            </a:r>
            <a:r>
              <a:rPr lang="es-ES" sz="1900" b="1" i="0" dirty="0" smtClean="0"/>
              <a:t> </a:t>
            </a:r>
            <a:r>
              <a:rPr lang="es-ES" sz="1900" i="0" dirty="0" smtClean="0"/>
              <a:t>en </a:t>
            </a:r>
            <a:r>
              <a:rPr lang="es-ES" sz="1900" i="0" dirty="0"/>
              <a:t>2009 con el </a:t>
            </a:r>
            <a:r>
              <a:rPr lang="es-ES" sz="1900" i="0" dirty="0" smtClean="0"/>
              <a:t>enfoque </a:t>
            </a:r>
            <a:r>
              <a:rPr lang="es-ES" sz="1900" i="0" dirty="0"/>
              <a:t>de ser útil en la creación de programas de red altamente </a:t>
            </a:r>
            <a:r>
              <a:rPr lang="es-ES" sz="1900" i="0" dirty="0" smtClean="0"/>
              <a:t>escalables.</a:t>
            </a:r>
            <a:endParaRPr lang="es-ES" sz="1900" i="0" dirty="0"/>
          </a:p>
          <a:p>
            <a:endParaRPr lang="es" u="sng" dirty="0"/>
          </a:p>
          <a:p>
            <a:endParaRPr lang="es-ES" i="0" dirty="0">
              <a:latin typeface="Lato Light"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txBox="1">
            <a:spLocks/>
          </p:cNvSpPr>
          <p:nvPr/>
        </p:nvSpPr>
        <p:spPr>
          <a:xfrm>
            <a:off x="546179" y="2545965"/>
            <a:ext cx="8339674" cy="3979379"/>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s-ES" sz="2000" b="1" i="0" u="sng" dirty="0" smtClean="0"/>
              <a:t>Principales ventajas</a:t>
            </a:r>
          </a:p>
          <a:p>
            <a:pPr algn="just"/>
            <a:r>
              <a:rPr lang="es" i="0" dirty="0" smtClean="0"/>
              <a:t>En comparación con otros servidores podriamos decir que Node es mejor para conseguir la </a:t>
            </a:r>
            <a:r>
              <a:rPr lang="es" b="1" i="0" dirty="0" smtClean="0"/>
              <a:t>máxima concurrencia</a:t>
            </a:r>
            <a:r>
              <a:rPr lang="es" i="0" dirty="0" smtClean="0"/>
              <a:t>, por lo tanto sería ideal para el caso que nos ocupa, la creación de una red social,  </a:t>
            </a:r>
            <a:r>
              <a:rPr lang="es" i="0" dirty="0" smtClean="0"/>
              <a:t>¿y </a:t>
            </a:r>
            <a:r>
              <a:rPr lang="es" i="0" dirty="0" smtClean="0"/>
              <a:t>como lo hace? </a:t>
            </a:r>
          </a:p>
          <a:p>
            <a:pPr algn="just"/>
            <a:r>
              <a:rPr lang="es-ES" i="0" dirty="0" smtClean="0"/>
              <a:t>Una </a:t>
            </a:r>
            <a:r>
              <a:rPr lang="es-ES" i="0" dirty="0"/>
              <a:t>aplicación para </a:t>
            </a:r>
            <a:r>
              <a:rPr lang="es-ES" i="0" dirty="0" err="1"/>
              <a:t>Node</a:t>
            </a:r>
            <a:r>
              <a:rPr lang="es-ES" i="0" dirty="0"/>
              <a:t> se programa sobre un solo hilo. Si en la aplicación existe una operación bloqueante (I/O por ejemplo), </a:t>
            </a:r>
            <a:r>
              <a:rPr lang="es-ES" i="0" dirty="0" err="1"/>
              <a:t>Node</a:t>
            </a:r>
            <a:r>
              <a:rPr lang="es-ES" i="0" dirty="0"/>
              <a:t> creará entonces otro hilo en segundo plano, pero no lo hará sistemáticamente por cada conexión como haría Apache. En teoría </a:t>
            </a:r>
            <a:r>
              <a:rPr lang="es-ES" i="0" dirty="0" err="1"/>
              <a:t>Node</a:t>
            </a:r>
            <a:r>
              <a:rPr lang="es-ES" i="0" dirty="0"/>
              <a:t> puede mantener tantas conexiones como número máximo de archivos descriptores (sockets) soportados por el sistema. En un sistema UNIX este límite puede rondar por las 65.000 conexiones, un número muy alto. Sin embargo en la realidad la cifra depende de muchos factores, como la cantidad de información que esté la aplicación distribuyendo a los clientes. Una aplicación con actividad normal podría mantener</a:t>
            </a:r>
            <a:r>
              <a:rPr lang="es-ES" b="1" i="0" dirty="0"/>
              <a:t> 20-25.000 </a:t>
            </a:r>
            <a:r>
              <a:rPr lang="es-ES" i="0" dirty="0"/>
              <a:t>clientes a la vez </a:t>
            </a:r>
            <a:r>
              <a:rPr lang="es-ES" b="1" i="0" dirty="0"/>
              <a:t>sin</a:t>
            </a:r>
            <a:r>
              <a:rPr lang="es-ES" i="0" dirty="0"/>
              <a:t> haber </a:t>
            </a:r>
            <a:r>
              <a:rPr lang="es-ES" b="1" i="0" dirty="0"/>
              <a:t>apenas retardo</a:t>
            </a:r>
            <a:r>
              <a:rPr lang="es-ES" i="0" dirty="0"/>
              <a:t> en las respuestas</a:t>
            </a:r>
            <a:r>
              <a:rPr lang="es-ES" i="0" dirty="0" smtClean="0"/>
              <a:t>. Esto también nos ahorraría costes </a:t>
            </a:r>
            <a:r>
              <a:rPr lang="es-ES" i="0" dirty="0" smtClean="0"/>
              <a:t>de </a:t>
            </a:r>
            <a:r>
              <a:rPr lang="es-ES" b="1" i="0" dirty="0" smtClean="0"/>
              <a:t>infraestructura</a:t>
            </a:r>
            <a:r>
              <a:rPr lang="es-ES" i="0" dirty="0" smtClean="0"/>
              <a:t>, ya que no sería necesario comprar ni mantener tantos servidores.</a:t>
            </a:r>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156191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83561" y="5041744"/>
            <a:ext cx="7863424" cy="1200329"/>
          </a:xfrm>
          <a:prstGeom prst="rect">
            <a:avLst/>
          </a:prstGeom>
        </p:spPr>
        <p:txBody>
          <a:bodyPr wrap="square">
            <a:spAutoFit/>
          </a:bodyPr>
          <a:lstStyle/>
          <a:p>
            <a:r>
              <a:rPr lang="es-ES" dirty="0" smtClean="0"/>
              <a:t>Con Apache a </a:t>
            </a:r>
            <a:r>
              <a:rPr lang="es-ES" dirty="0"/>
              <a:t>partir de 400 conexiones simultáneas, el número de segundos para atender las peticiones crece considerablemente. Podemos decir que Apache funciona bien pero no es el mejor servidor para lograr máxima concurrencia (tener el número mayor de conexiones abiertas posibles).</a:t>
            </a:r>
          </a:p>
        </p:txBody>
      </p:sp>
      <p:sp>
        <p:nvSpPr>
          <p:cNvPr id="9" name="Rectángulo 8"/>
          <p:cNvSpPr/>
          <p:nvPr/>
        </p:nvSpPr>
        <p:spPr>
          <a:xfrm>
            <a:off x="2609982" y="996640"/>
            <a:ext cx="5886400" cy="369332"/>
          </a:xfrm>
          <a:prstGeom prst="rect">
            <a:avLst/>
          </a:prstGeom>
        </p:spPr>
        <p:txBody>
          <a:bodyPr wrap="square">
            <a:spAutoFit/>
          </a:bodyPr>
          <a:lstStyle/>
          <a:p>
            <a:r>
              <a:rPr lang="es-ES" b="1" dirty="0" smtClean="0"/>
              <a:t>Gráfica comparativa Apache - </a:t>
            </a:r>
            <a:r>
              <a:rPr lang="es-ES" b="1" dirty="0" err="1" smtClean="0"/>
              <a:t>Node</a:t>
            </a:r>
            <a:endParaRPr lang="es-ES" b="1" dirty="0"/>
          </a:p>
        </p:txBody>
      </p:sp>
      <p:pic>
        <p:nvPicPr>
          <p:cNvPr id="4" name="Imagen 3"/>
          <p:cNvPicPr>
            <a:picLocks noChangeAspect="1"/>
          </p:cNvPicPr>
          <p:nvPr/>
        </p:nvPicPr>
        <p:blipFill>
          <a:blip r:embed="rId3"/>
          <a:stretch>
            <a:fillRect/>
          </a:stretch>
        </p:blipFill>
        <p:spPr>
          <a:xfrm>
            <a:off x="2386583" y="1644714"/>
            <a:ext cx="4514850" cy="3190875"/>
          </a:xfrm>
          <a:prstGeom prst="rect">
            <a:avLst/>
          </a:prstGeom>
        </p:spPr>
      </p:pic>
    </p:spTree>
    <p:extLst>
      <p:ext uri="{BB962C8B-B14F-4D97-AF65-F5344CB8AC3E}">
        <p14:creationId xmlns:p14="http://schemas.microsoft.com/office/powerpoint/2010/main" val="10260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3 Marcador de contenido"/>
          <p:cNvSpPr>
            <a:spLocks noGrp="1"/>
          </p:cNvSpPr>
          <p:nvPr>
            <p:ph sz="quarter" idx="4"/>
          </p:nvPr>
        </p:nvSpPr>
        <p:spPr>
          <a:xfrm>
            <a:off x="480798" y="1268760"/>
            <a:ext cx="8195658" cy="3340596"/>
          </a:xfrm>
        </p:spPr>
        <p:txBody>
          <a:bodyPr>
            <a:noAutofit/>
          </a:bodyPr>
          <a:lstStyle/>
          <a:p>
            <a:pPr marL="0" indent="0" algn="just">
              <a:buNone/>
            </a:pPr>
            <a:r>
              <a:rPr lang="es-ES" sz="2000" b="1" i="0" u="sng" dirty="0" smtClean="0"/>
              <a:t>Módulos</a:t>
            </a:r>
          </a:p>
          <a:p>
            <a:pPr marL="0" indent="0" algn="just">
              <a:buNone/>
            </a:pPr>
            <a:r>
              <a:rPr lang="es-ES" sz="1700" i="0" dirty="0" smtClean="0"/>
              <a:t>Node.js basa su estructura en la incorporación de módulos, existen varios </a:t>
            </a:r>
            <a:r>
              <a:rPr lang="es-ES" sz="1700" i="0" dirty="0"/>
              <a:t>"módulos básicos" compilados en el propio binario, como por ejemplo el módulo de </a:t>
            </a:r>
            <a:r>
              <a:rPr lang="es-ES" sz="1700" i="0" dirty="0" smtClean="0"/>
              <a:t>red (</a:t>
            </a:r>
            <a:r>
              <a:rPr lang="es-ES" sz="1700" b="1" i="0" dirty="0" smtClean="0"/>
              <a:t>net</a:t>
            </a:r>
            <a:r>
              <a:rPr lang="es-ES" sz="1700" i="0" dirty="0" smtClean="0"/>
              <a:t>), </a:t>
            </a:r>
            <a:r>
              <a:rPr lang="es-ES" sz="1700" i="0" dirty="0"/>
              <a:t>que proporciona una capa para programación de red </a:t>
            </a:r>
            <a:r>
              <a:rPr lang="es-ES" sz="1700" i="0" dirty="0" smtClean="0"/>
              <a:t>asíncrona, el módulo </a:t>
            </a:r>
            <a:r>
              <a:rPr lang="es-ES" sz="1700" b="1" i="0" dirty="0" smtClean="0"/>
              <a:t>http </a:t>
            </a:r>
            <a:r>
              <a:rPr lang="es-ES" sz="1700" i="0" dirty="0" smtClean="0"/>
              <a:t>mediante el cual podemos crear servidores y hacer las peticiones (POST, GET…) </a:t>
            </a:r>
            <a:r>
              <a:rPr lang="es-ES" sz="1700" i="0" dirty="0"/>
              <a:t>y otros módulos fundamentales, como por ejemplo </a:t>
            </a:r>
            <a:r>
              <a:rPr lang="es-ES" sz="1700" i="0" dirty="0" err="1"/>
              <a:t>Path</a:t>
            </a:r>
            <a:r>
              <a:rPr lang="es-ES" sz="1700" i="0" dirty="0"/>
              <a:t>, </a:t>
            </a:r>
            <a:r>
              <a:rPr lang="es-ES" sz="1700" i="0" dirty="0" err="1"/>
              <a:t>FileSystem</a:t>
            </a:r>
            <a:r>
              <a:rPr lang="es-ES" sz="1700" i="0" dirty="0"/>
              <a:t>, Buffer, </a:t>
            </a:r>
            <a:r>
              <a:rPr lang="es-ES" sz="1700" i="0" dirty="0" err="1"/>
              <a:t>Timers</a:t>
            </a:r>
            <a:r>
              <a:rPr lang="es-ES" sz="1700" i="0" dirty="0"/>
              <a:t> y el de propósito más general </a:t>
            </a:r>
            <a:r>
              <a:rPr lang="es-ES" sz="1700" i="0" dirty="0" err="1"/>
              <a:t>Stream</a:t>
            </a:r>
            <a:r>
              <a:rPr lang="es-ES" sz="1700" i="0" dirty="0" smtClean="0"/>
              <a:t>.</a:t>
            </a:r>
          </a:p>
          <a:p>
            <a:pPr marL="0" indent="0" algn="just">
              <a:buNone/>
            </a:pPr>
            <a:r>
              <a:rPr lang="es-ES" sz="1700" i="0" dirty="0" smtClean="0"/>
              <a:t>Estos módulos se pueden instalar fácilmente a través de la línea de comandos con el </a:t>
            </a:r>
            <a:r>
              <a:rPr lang="es-ES" sz="1700" b="1" i="0" dirty="0" err="1" smtClean="0"/>
              <a:t>Node</a:t>
            </a:r>
            <a:r>
              <a:rPr lang="es-ES" sz="1700" b="1" i="0" dirty="0"/>
              <a:t> </a:t>
            </a:r>
            <a:r>
              <a:rPr lang="es-ES" sz="1700" b="1" i="0" dirty="0" err="1" smtClean="0"/>
              <a:t>Package</a:t>
            </a:r>
            <a:r>
              <a:rPr lang="es-ES" sz="1700" b="1" i="0" dirty="0" smtClean="0"/>
              <a:t> Manager </a:t>
            </a:r>
            <a:r>
              <a:rPr lang="es-ES" sz="1700" i="0" dirty="0" smtClean="0"/>
              <a:t>(</a:t>
            </a:r>
            <a:r>
              <a:rPr lang="es-ES" sz="1700" b="1" i="0" dirty="0" err="1" smtClean="0"/>
              <a:t>npm</a:t>
            </a:r>
            <a:r>
              <a:rPr lang="es-ES" sz="1700" i="0" dirty="0" smtClean="0"/>
              <a:t>) que se instala junto con </a:t>
            </a:r>
            <a:r>
              <a:rPr lang="es-ES" sz="1700" i="0" dirty="0" err="1" smtClean="0"/>
              <a:t>Node</a:t>
            </a:r>
            <a:r>
              <a:rPr lang="es-ES" sz="1700" i="0" dirty="0" smtClean="0"/>
              <a:t>, con el comando </a:t>
            </a:r>
            <a:r>
              <a:rPr lang="es-ES" sz="1700" b="1" i="0" dirty="0" err="1" smtClean="0"/>
              <a:t>npm</a:t>
            </a:r>
            <a:r>
              <a:rPr lang="es-ES" sz="1700" b="1" i="0" dirty="0" smtClean="0"/>
              <a:t> </a:t>
            </a:r>
            <a:r>
              <a:rPr lang="es-ES" sz="1700" b="1" i="0" dirty="0" err="1" smtClean="0"/>
              <a:t>install</a:t>
            </a:r>
            <a:r>
              <a:rPr lang="es-ES" sz="1700" b="1" i="0" dirty="0" smtClean="0"/>
              <a:t> </a:t>
            </a:r>
            <a:r>
              <a:rPr lang="es-ES" sz="1700" b="1" i="0" dirty="0" err="1" smtClean="0"/>
              <a:t>nombre_módulo</a:t>
            </a:r>
            <a:r>
              <a:rPr lang="es-ES" sz="1700" b="1" i="0" dirty="0" smtClean="0"/>
              <a:t>.</a:t>
            </a:r>
            <a:r>
              <a:rPr lang="es-ES" sz="1700" b="1" i="0" dirty="0"/>
              <a:t> </a:t>
            </a:r>
            <a:r>
              <a:rPr lang="es-ES" sz="1700" i="0" dirty="0"/>
              <a:t> </a:t>
            </a:r>
            <a:endParaRPr lang="es-ES" sz="1700" i="0" dirty="0" smtClean="0"/>
          </a:p>
          <a:p>
            <a:pPr marL="0" indent="0" algn="just">
              <a:buNone/>
            </a:pPr>
            <a:r>
              <a:rPr lang="es-ES" sz="1700" i="0" dirty="0" smtClean="0"/>
              <a:t>Pequeño ejemplo de aplicación</a:t>
            </a:r>
            <a:r>
              <a:rPr lang="es-ES" i="0" dirty="0" smtClean="0"/>
              <a:t>:</a:t>
            </a:r>
            <a:endParaRPr lang="es-ES" dirty="0"/>
          </a:p>
        </p:txBody>
      </p:sp>
      <p:sp>
        <p:nvSpPr>
          <p:cNvPr id="18" name="11 Marcador de contenido"/>
          <p:cNvSpPr>
            <a:spLocks noGrp="1"/>
          </p:cNvSpPr>
          <p:nvPr>
            <p:ph sz="half" idx="2"/>
          </p:nvPr>
        </p:nvSpPr>
        <p:spPr>
          <a:xfrm>
            <a:off x="618187" y="4465340"/>
            <a:ext cx="8195658" cy="2016224"/>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ES" b="1" i="0" dirty="0" err="1" smtClean="0">
                <a:latin typeface="Consolas" pitchFamily="49" charset="0"/>
                <a:cs typeface="Consolas" pitchFamily="49" charset="0"/>
              </a:rPr>
              <a:t>var</a:t>
            </a:r>
            <a:r>
              <a:rPr lang="es-ES" i="0" dirty="0" smtClean="0">
                <a:latin typeface="Consolas" pitchFamily="49" charset="0"/>
                <a:cs typeface="Consolas" pitchFamily="49" charset="0"/>
              </a:rPr>
              <a:t> </a:t>
            </a:r>
            <a:r>
              <a:rPr lang="es-ES" i="0" dirty="0">
                <a:latin typeface="Consolas" pitchFamily="49" charset="0"/>
                <a:cs typeface="Consolas" pitchFamily="49" charset="0"/>
              </a:rPr>
              <a:t>http = </a:t>
            </a:r>
            <a:r>
              <a:rPr lang="es-ES" i="0" dirty="0" err="1">
                <a:latin typeface="Consolas" pitchFamily="49" charset="0"/>
                <a:cs typeface="Consolas" pitchFamily="49" charset="0"/>
              </a:rPr>
              <a:t>require</a:t>
            </a:r>
            <a:r>
              <a:rPr lang="es-ES" i="0" dirty="0">
                <a:latin typeface="Consolas" pitchFamily="49" charset="0"/>
                <a:cs typeface="Consolas" pitchFamily="49" charset="0"/>
              </a:rPr>
              <a:t>(</a:t>
            </a:r>
            <a:r>
              <a:rPr lang="es-ES" i="0" dirty="0">
                <a:solidFill>
                  <a:schemeClr val="bg2">
                    <a:lumMod val="75000"/>
                  </a:schemeClr>
                </a:solidFill>
                <a:latin typeface="Consolas" pitchFamily="49" charset="0"/>
                <a:cs typeface="Consolas" pitchFamily="49" charset="0"/>
              </a:rPr>
              <a:t>'http'</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err="1" smtClean="0">
                <a:latin typeface="Consolas" pitchFamily="49" charset="0"/>
                <a:cs typeface="Consolas" pitchFamily="49" charset="0"/>
              </a:rPr>
              <a:t>http.</a:t>
            </a:r>
            <a:r>
              <a:rPr lang="es-ES" i="0" dirty="0" err="1" smtClean="0">
                <a:solidFill>
                  <a:schemeClr val="accent2">
                    <a:lumMod val="75000"/>
                  </a:schemeClr>
                </a:solidFill>
                <a:latin typeface="Consolas" pitchFamily="49" charset="0"/>
                <a:cs typeface="Consolas" pitchFamily="49" charset="0"/>
              </a:rPr>
              <a:t>createServer</a:t>
            </a:r>
            <a:r>
              <a:rPr lang="es-ES" i="0" dirty="0" smtClean="0">
                <a:latin typeface="Consolas" pitchFamily="49" charset="0"/>
                <a:cs typeface="Consolas" pitchFamily="49" charset="0"/>
              </a:rPr>
              <a:t>(</a:t>
            </a:r>
            <a:r>
              <a:rPr lang="es-ES" b="1" i="0" dirty="0" err="1" smtClean="0">
                <a:latin typeface="Consolas" pitchFamily="49" charset="0"/>
                <a:cs typeface="Consolas" pitchFamily="49" charset="0"/>
              </a:rPr>
              <a:t>function</a:t>
            </a:r>
            <a:r>
              <a:rPr lang="es-ES" i="0" dirty="0" smtClean="0">
                <a:latin typeface="Consolas" pitchFamily="49" charset="0"/>
                <a:cs typeface="Consolas" pitchFamily="49" charset="0"/>
              </a:rPr>
              <a:t> </a:t>
            </a:r>
            <a:r>
              <a:rPr lang="es-ES" i="0" dirty="0">
                <a:latin typeface="Consolas" pitchFamily="49" charset="0"/>
                <a:cs typeface="Consolas" pitchFamily="49" charset="0"/>
              </a:rPr>
              <a:t>(</a:t>
            </a:r>
            <a:r>
              <a:rPr lang="es-ES" i="0" dirty="0" err="1">
                <a:latin typeface="Consolas" pitchFamily="49" charset="0"/>
                <a:cs typeface="Consolas" pitchFamily="49" charset="0"/>
              </a:rPr>
              <a:t>request</a:t>
            </a:r>
            <a:r>
              <a:rPr lang="es-ES" i="0" dirty="0">
                <a:latin typeface="Consolas" pitchFamily="49" charset="0"/>
                <a:cs typeface="Consolas" pitchFamily="49" charset="0"/>
              </a:rPr>
              <a:t>, response) { </a:t>
            </a:r>
            <a:endParaRPr lang="es-ES" i="0" dirty="0" smtClean="0">
              <a:latin typeface="Consolas" pitchFamily="49" charset="0"/>
              <a:cs typeface="Consolas" pitchFamily="49" charset="0"/>
            </a:endParaRPr>
          </a:p>
          <a:p>
            <a:pPr marL="0" indent="0">
              <a:buNone/>
            </a:pPr>
            <a:r>
              <a:rPr lang="es-ES" i="0" dirty="0">
                <a:latin typeface="Consolas" pitchFamily="49" charset="0"/>
                <a:cs typeface="Consolas" pitchFamily="49" charset="0"/>
              </a:rPr>
              <a:t>	</a:t>
            </a:r>
            <a:r>
              <a:rPr lang="es-ES" i="0" dirty="0" err="1" smtClean="0">
                <a:solidFill>
                  <a:schemeClr val="bg1"/>
                </a:solidFill>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writeHead</a:t>
            </a:r>
            <a:r>
              <a:rPr lang="es-ES" i="0" dirty="0" smtClean="0">
                <a:solidFill>
                  <a:schemeClr val="bg1"/>
                </a:solidFill>
                <a:latin typeface="Consolas" pitchFamily="49" charset="0"/>
                <a:cs typeface="Consolas" pitchFamily="49" charset="0"/>
              </a:rPr>
              <a:t>(</a:t>
            </a:r>
            <a:r>
              <a:rPr lang="es-ES" i="0" dirty="0" smtClean="0">
                <a:solidFill>
                  <a:srgbClr val="FF0000"/>
                </a:solidFill>
                <a:latin typeface="Consolas" pitchFamily="49" charset="0"/>
                <a:cs typeface="Consolas" pitchFamily="49" charset="0"/>
              </a:rPr>
              <a:t>200</a:t>
            </a:r>
            <a:r>
              <a:rPr lang="es-ES" i="0" dirty="0">
                <a:latin typeface="Consolas" pitchFamily="49" charset="0"/>
                <a:cs typeface="Consolas" pitchFamily="49" charset="0"/>
              </a:rPr>
              <a:t>, {</a:t>
            </a:r>
            <a:r>
              <a:rPr lang="es-ES" i="0" dirty="0">
                <a:solidFill>
                  <a:schemeClr val="bg2">
                    <a:lumMod val="75000"/>
                  </a:schemeClr>
                </a:solidFill>
                <a:latin typeface="Consolas" pitchFamily="49" charset="0"/>
                <a:cs typeface="Consolas" pitchFamily="49" charset="0"/>
              </a:rPr>
              <a:t>'</a:t>
            </a:r>
            <a:r>
              <a:rPr lang="es-ES" i="0" dirty="0" err="1">
                <a:solidFill>
                  <a:schemeClr val="bg2">
                    <a:lumMod val="75000"/>
                  </a:schemeClr>
                </a:solidFill>
                <a:latin typeface="Consolas" pitchFamily="49" charset="0"/>
                <a:cs typeface="Consolas" pitchFamily="49" charset="0"/>
              </a:rPr>
              <a:t>Cont</a:t>
            </a:r>
            <a:r>
              <a:rPr lang="es-ES" i="0" dirty="0">
                <a:solidFill>
                  <a:schemeClr val="bg2">
                    <a:lumMod val="75000"/>
                  </a:schemeClr>
                </a:solidFill>
                <a:latin typeface="Consolas" pitchFamily="49" charset="0"/>
                <a:cs typeface="Consolas" pitchFamily="49" charset="0"/>
              </a:rPr>
              <a:t>ent-Type</a:t>
            </a:r>
            <a:r>
              <a:rPr lang="es-ES" i="0" dirty="0" smtClean="0">
                <a:solidFill>
                  <a:schemeClr val="bg2">
                    <a:lumMod val="75000"/>
                  </a:schemeClr>
                </a:solidFill>
                <a:latin typeface="Consolas" pitchFamily="49" charset="0"/>
                <a:cs typeface="Consolas" pitchFamily="49" charset="0"/>
              </a:rPr>
              <a:t>':'text/plain'</a:t>
            </a:r>
            <a:r>
              <a:rPr lang="es-ES" i="0" dirty="0" smtClean="0">
                <a:latin typeface="Consolas" pitchFamily="49" charset="0"/>
                <a:cs typeface="Consolas" pitchFamily="49" charset="0"/>
              </a:rPr>
              <a:t>});</a:t>
            </a:r>
          </a:p>
          <a:p>
            <a:pPr marL="0" indent="0">
              <a:buNone/>
            </a:pPr>
            <a:r>
              <a:rPr lang="es-ES" i="0" dirty="0">
                <a:latin typeface="Consolas" pitchFamily="49" charset="0"/>
                <a:cs typeface="Consolas" pitchFamily="49" charset="0"/>
              </a:rPr>
              <a:t>	</a:t>
            </a:r>
            <a:r>
              <a:rPr lang="es-ES" i="0" dirty="0" err="1" smtClean="0">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end</a:t>
            </a:r>
            <a:r>
              <a:rPr lang="es-ES" i="0" dirty="0">
                <a:latin typeface="Consolas" pitchFamily="49" charset="0"/>
                <a:cs typeface="Consolas" pitchFamily="49" charset="0"/>
              </a:rPr>
              <a:t>(</a:t>
            </a:r>
            <a:r>
              <a:rPr lang="es-ES" i="0" dirty="0" smtClean="0">
                <a:solidFill>
                  <a:schemeClr val="bg2">
                    <a:lumMod val="75000"/>
                  </a:schemeClr>
                </a:solidFill>
                <a:latin typeface="Consolas" pitchFamily="49" charset="0"/>
                <a:cs typeface="Consolas" pitchFamily="49" charset="0"/>
              </a:rPr>
              <a:t>'Hola Mundo</a:t>
            </a:r>
            <a:r>
              <a:rPr lang="es-ES" b="1" i="0" dirty="0" smtClean="0">
                <a:solidFill>
                  <a:schemeClr val="bg2">
                    <a:lumMod val="75000"/>
                  </a:schemeClr>
                </a:solidFill>
                <a:latin typeface="Consolas" pitchFamily="49" charset="0"/>
                <a:cs typeface="Consolas" pitchFamily="49" charset="0"/>
              </a:rPr>
              <a:t>\n</a:t>
            </a:r>
            <a:r>
              <a:rPr lang="es-ES" i="0" dirty="0">
                <a:solidFill>
                  <a:schemeClr val="bg2">
                    <a:lumMod val="75000"/>
                  </a:schemeClr>
                </a:solidFill>
                <a:latin typeface="Consolas" pitchFamily="49" charset="0"/>
                <a:cs typeface="Consolas" pitchFamily="49" charset="0"/>
              </a:rPr>
              <a:t>'</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smtClean="0">
                <a:latin typeface="Consolas" pitchFamily="49" charset="0"/>
                <a:cs typeface="Consolas" pitchFamily="49" charset="0"/>
              </a:rPr>
              <a:t>}).</a:t>
            </a:r>
            <a:r>
              <a:rPr lang="es-ES" i="0" dirty="0">
                <a:solidFill>
                  <a:schemeClr val="accent2">
                    <a:lumMod val="75000"/>
                  </a:schemeClr>
                </a:solidFill>
                <a:latin typeface="Consolas" pitchFamily="49" charset="0"/>
                <a:cs typeface="Consolas" pitchFamily="49" charset="0"/>
              </a:rPr>
              <a:t>listen</a:t>
            </a:r>
            <a:r>
              <a:rPr lang="es-ES" i="0" dirty="0">
                <a:latin typeface="Consolas" pitchFamily="49" charset="0"/>
                <a:cs typeface="Consolas" pitchFamily="49" charset="0"/>
              </a:rPr>
              <a:t>(</a:t>
            </a:r>
            <a:r>
              <a:rPr lang="es-ES" i="0" dirty="0">
                <a:solidFill>
                  <a:srgbClr val="FF0000"/>
                </a:solidFill>
                <a:latin typeface="Consolas" pitchFamily="49" charset="0"/>
                <a:cs typeface="Consolas" pitchFamily="49" charset="0"/>
              </a:rPr>
              <a:t>8000</a:t>
            </a:r>
            <a:r>
              <a:rPr lang="es-ES" i="0" dirty="0" smtClean="0">
                <a:latin typeface="Consolas" pitchFamily="49" charset="0"/>
                <a:cs typeface="Consolas" pitchFamily="49" charset="0"/>
              </a:rPr>
              <a:t>);</a:t>
            </a:r>
          </a:p>
          <a:p>
            <a:pPr marL="0" indent="0">
              <a:buNone/>
            </a:pPr>
            <a:r>
              <a:rPr lang="es-ES" i="0" dirty="0" smtClean="0">
                <a:latin typeface="Consolas" pitchFamily="49" charset="0"/>
                <a:cs typeface="Consolas" pitchFamily="49" charset="0"/>
              </a:rPr>
              <a:t> </a:t>
            </a:r>
            <a:r>
              <a:rPr lang="es-ES" i="0" dirty="0">
                <a:latin typeface="Consolas" pitchFamily="49" charset="0"/>
                <a:cs typeface="Consolas" pitchFamily="49" charset="0"/>
              </a:rPr>
              <a:t>console.log(</a:t>
            </a:r>
            <a:r>
              <a:rPr lang="es-ES" i="0" dirty="0">
                <a:solidFill>
                  <a:schemeClr val="bg2">
                    <a:lumMod val="75000"/>
                  </a:schemeClr>
                </a:solidFill>
                <a:latin typeface="Consolas" pitchFamily="49" charset="0"/>
                <a:cs typeface="Consolas" pitchFamily="49" charset="0"/>
              </a:rPr>
              <a:t>'Server </a:t>
            </a:r>
            <a:r>
              <a:rPr lang="es-ES" i="0" dirty="0" err="1">
                <a:solidFill>
                  <a:schemeClr val="bg2">
                    <a:lumMod val="75000"/>
                  </a:schemeClr>
                </a:solidFill>
                <a:latin typeface="Consolas" pitchFamily="49" charset="0"/>
                <a:cs typeface="Consolas" pitchFamily="49" charset="0"/>
              </a:rPr>
              <a:t>running</a:t>
            </a:r>
            <a:r>
              <a:rPr lang="es-ES" i="0" dirty="0">
                <a:solidFill>
                  <a:schemeClr val="bg2">
                    <a:lumMod val="75000"/>
                  </a:schemeClr>
                </a:solidFill>
                <a:latin typeface="Consolas" pitchFamily="49" charset="0"/>
                <a:cs typeface="Consolas" pitchFamily="49" charset="0"/>
              </a:rPr>
              <a:t> at http://127.0.0.1:8000/'</a:t>
            </a:r>
            <a:r>
              <a:rPr lang="es-ES" i="0" dirty="0">
                <a:latin typeface="Consolas" pitchFamily="49" charset="0"/>
                <a:cs typeface="Consolas" pitchFamily="49" charset="0"/>
              </a:rPr>
              <a:t>);</a:t>
            </a:r>
          </a:p>
        </p:txBody>
      </p:sp>
      <p:sp>
        <p:nvSpPr>
          <p:cNvPr id="19" name="16 CuadroTexto"/>
          <p:cNvSpPr txBox="1"/>
          <p:nvPr/>
        </p:nvSpPr>
        <p:spPr>
          <a:xfrm>
            <a:off x="7364645" y="4080401"/>
            <a:ext cx="1380506" cy="369332"/>
          </a:xfrm>
          <a:prstGeom prst="rect">
            <a:avLst/>
          </a:prstGeom>
          <a:noFill/>
        </p:spPr>
        <p:txBody>
          <a:bodyPr wrap="none" rtlCol="0">
            <a:spAutoFit/>
          </a:bodyPr>
          <a:lstStyle/>
          <a:p>
            <a:r>
              <a:rPr lang="es-ES" u="sng" dirty="0" smtClean="0"/>
              <a:t>Hola Mundo</a:t>
            </a:r>
            <a:endParaRPr lang="es-ES" u="sng" dirty="0"/>
          </a:p>
        </p:txBody>
      </p:sp>
    </p:spTree>
    <p:extLst>
      <p:ext uri="{BB962C8B-B14F-4D97-AF65-F5344CB8AC3E}">
        <p14:creationId xmlns:p14="http://schemas.microsoft.com/office/powerpoint/2010/main" val="385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a:t>Es posible utilizar módulos desarrollados por </a:t>
            </a:r>
            <a:r>
              <a:rPr lang="es-ES" sz="1900" i="0" dirty="0" smtClean="0"/>
              <a:t>terceros (instalar el de </a:t>
            </a:r>
            <a:r>
              <a:rPr lang="es-ES" sz="1900" i="0" dirty="0" err="1" smtClean="0"/>
              <a:t>mysql</a:t>
            </a:r>
            <a:r>
              <a:rPr lang="es-ES" sz="1900" i="0" dirty="0" smtClean="0"/>
              <a:t>), o incluso crear los nuestros propios, como hemos hecho para conectarnos con nuestra base de datos </a:t>
            </a:r>
            <a:r>
              <a:rPr lang="es-ES" sz="1900" i="0" dirty="0" err="1" smtClean="0"/>
              <a:t>MySQL</a:t>
            </a:r>
            <a:r>
              <a:rPr lang="es-ES" sz="1900" i="0" dirty="0" smtClean="0"/>
              <a:t>.</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sp>
        <p:nvSpPr>
          <p:cNvPr id="5" name="Rectángulo 4"/>
          <p:cNvSpPr/>
          <p:nvPr/>
        </p:nvSpPr>
        <p:spPr>
          <a:xfrm>
            <a:off x="485081" y="2160903"/>
            <a:ext cx="1891694" cy="369332"/>
          </a:xfrm>
          <a:prstGeom prst="rect">
            <a:avLst/>
          </a:prstGeom>
        </p:spPr>
        <p:txBody>
          <a:bodyPr wrap="square">
            <a:spAutoFit/>
          </a:bodyPr>
          <a:lstStyle/>
          <a:p>
            <a:pPr algn="just"/>
            <a:r>
              <a:rPr lang="es-ES" b="1" u="sng" dirty="0" smtClean="0"/>
              <a:t>Módulo </a:t>
            </a:r>
            <a:r>
              <a:rPr lang="es-ES" b="1" u="sng" dirty="0" err="1" smtClean="0"/>
              <a:t>dbfunct</a:t>
            </a:r>
            <a:endParaRPr lang="es-ES" b="1" u="sng" dirty="0"/>
          </a:p>
        </p:txBody>
      </p:sp>
      <p:sp>
        <p:nvSpPr>
          <p:cNvPr id="18" name="12 Marcador de texto"/>
          <p:cNvSpPr txBox="1">
            <a:spLocks/>
          </p:cNvSpPr>
          <p:nvPr/>
        </p:nvSpPr>
        <p:spPr>
          <a:xfrm>
            <a:off x="470345" y="2648425"/>
            <a:ext cx="8339674" cy="1402551"/>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Nuestro módulo consta de dos archivos muy sencillos, </a:t>
            </a:r>
            <a:r>
              <a:rPr lang="es-ES" b="1" i="0" dirty="0" err="1" smtClean="0"/>
              <a:t>DBconstants</a:t>
            </a:r>
            <a:r>
              <a:rPr lang="es-ES" b="1" i="0" dirty="0" smtClean="0"/>
              <a:t>,</a:t>
            </a:r>
            <a:r>
              <a:rPr lang="es-ES" i="0" dirty="0" smtClean="0"/>
              <a:t> que incorpora las propias definiciones de constantes de nuestra base de datos, así como una función para la definición de éstas, ya que en </a:t>
            </a:r>
            <a:r>
              <a:rPr lang="es-ES" i="0" dirty="0" err="1" smtClean="0"/>
              <a:t>Node</a:t>
            </a:r>
            <a:r>
              <a:rPr lang="es-ES" i="0" dirty="0" smtClean="0"/>
              <a:t> no existe el concepto de constante como tal.</a:t>
            </a:r>
          </a:p>
          <a:p>
            <a:endParaRPr lang="es" u="sng" dirty="0" smtClean="0"/>
          </a:p>
          <a:p>
            <a:endParaRPr lang="es-ES" i="0" dirty="0">
              <a:latin typeface="Lato Light" pitchFamily="34" charset="0"/>
            </a:endParaRPr>
          </a:p>
        </p:txBody>
      </p:sp>
      <p:pic>
        <p:nvPicPr>
          <p:cNvPr id="6" name="Imagen 5"/>
          <p:cNvPicPr>
            <a:picLocks noChangeAspect="1"/>
          </p:cNvPicPr>
          <p:nvPr/>
        </p:nvPicPr>
        <p:blipFill>
          <a:blip r:embed="rId3"/>
          <a:stretch>
            <a:fillRect/>
          </a:stretch>
        </p:blipFill>
        <p:spPr>
          <a:xfrm>
            <a:off x="2996753" y="3837223"/>
            <a:ext cx="3735487" cy="2539747"/>
          </a:xfrm>
          <a:prstGeom prst="rect">
            <a:avLst/>
          </a:prstGeom>
        </p:spPr>
      </p:pic>
    </p:spTree>
    <p:extLst>
      <p:ext uri="{BB962C8B-B14F-4D97-AF65-F5344CB8AC3E}">
        <p14:creationId xmlns:p14="http://schemas.microsoft.com/office/powerpoint/2010/main" val="390751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smtClean="0"/>
              <a:t>Este módulo con las constantes lo incluimos en el otro archivo del módulo que nos crea el </a:t>
            </a:r>
            <a:r>
              <a:rPr lang="es-ES" sz="1900" i="0" dirty="0"/>
              <a:t>objeto conexión </a:t>
            </a:r>
            <a:r>
              <a:rPr lang="es-ES" sz="1900" b="1" i="0" dirty="0" err="1"/>
              <a:t>MySQLconnection</a:t>
            </a:r>
            <a:r>
              <a:rPr lang="es-ES" sz="1900" i="0" dirty="0"/>
              <a:t>, </a:t>
            </a:r>
            <a:r>
              <a:rPr lang="es-ES" sz="1900" i="0" dirty="0" smtClean="0"/>
              <a:t>y que a su vez, incluiremos en nuestros archivos de funciones donde va a ser utilizado.</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pic>
        <p:nvPicPr>
          <p:cNvPr id="2" name="Imagen 1"/>
          <p:cNvPicPr>
            <a:picLocks noChangeAspect="1"/>
          </p:cNvPicPr>
          <p:nvPr/>
        </p:nvPicPr>
        <p:blipFill>
          <a:blip r:embed="rId3"/>
          <a:stretch>
            <a:fillRect/>
          </a:stretch>
        </p:blipFill>
        <p:spPr>
          <a:xfrm>
            <a:off x="2627784" y="2141298"/>
            <a:ext cx="4559201" cy="4161789"/>
          </a:xfrm>
          <a:prstGeom prst="rect">
            <a:avLst/>
          </a:prstGeom>
        </p:spPr>
      </p:pic>
    </p:spTree>
    <p:extLst>
      <p:ext uri="{BB962C8B-B14F-4D97-AF65-F5344CB8AC3E}">
        <p14:creationId xmlns:p14="http://schemas.microsoft.com/office/powerpoint/2010/main" val="310091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a:t>
            </a:r>
            <a:r>
              <a:rPr lang="es-ES" dirty="0" err="1" smtClean="0"/>
              <a:t>QUé</a:t>
            </a:r>
            <a:r>
              <a:rPr lang="es-ES" dirty="0" smtClean="0"/>
              <a:t> ES?</a:t>
            </a:r>
            <a:endParaRPr lang="es-ES" dirty="0"/>
          </a:p>
        </p:txBody>
      </p:sp>
      <p:sp>
        <p:nvSpPr>
          <p:cNvPr id="3" name="Subtítulo 2"/>
          <p:cNvSpPr>
            <a:spLocks noGrp="1"/>
          </p:cNvSpPr>
          <p:nvPr>
            <p:ph type="subTitle" idx="1"/>
          </p:nvPr>
        </p:nvSpPr>
        <p:spPr>
          <a:xfrm>
            <a:off x="1066800" y="2564904"/>
            <a:ext cx="6817568" cy="2880320"/>
          </a:xfrm>
        </p:spPr>
        <p:txBody>
          <a:bodyPr>
            <a:normAutofit/>
          </a:bodyPr>
          <a:lstStyle/>
          <a:p>
            <a:pPr algn="just"/>
            <a:r>
              <a:rPr lang="es-ES" sz="2200" i="0" dirty="0" err="1" smtClean="0"/>
              <a:t>Wusick</a:t>
            </a:r>
            <a:r>
              <a:rPr lang="es-ES" sz="2200" i="0" dirty="0" smtClean="0"/>
              <a:t> es una red social enfocada al mundo de la música, en ella podremos encontrarnos tres tipos de perfiles, el usuario básico, los artistas y las salas, que interactuaran compartiendo sus inquietudes sobre música y compartiendo eventos como conciertos, lanzamientos de nuevos discos etc.</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42130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a:xfrm>
            <a:off x="733450" y="1844824"/>
            <a:ext cx="7965132" cy="3286201"/>
          </a:xfrm>
        </p:spPr>
        <p:txBody>
          <a:bodyPr>
            <a:normAutofit/>
          </a:bodyPr>
          <a:lstStyle/>
          <a:p>
            <a:pPr marL="0" indent="0" algn="just">
              <a:buNone/>
            </a:pPr>
            <a:r>
              <a:rPr lang="es-ES" sz="2000" b="1" i="0" dirty="0" smtClean="0"/>
              <a:t>Angular.JS </a:t>
            </a:r>
            <a:r>
              <a:rPr lang="es-ES" sz="2000" i="0" dirty="0" smtClean="0"/>
              <a:t>es un </a:t>
            </a:r>
            <a:r>
              <a:rPr lang="es-ES" sz="2000" i="0" dirty="0" err="1" smtClean="0"/>
              <a:t>framework</a:t>
            </a:r>
            <a:r>
              <a:rPr lang="es-ES" sz="2000" i="0" dirty="0" smtClean="0"/>
              <a:t> de </a:t>
            </a:r>
            <a:r>
              <a:rPr lang="es-ES" sz="2000" i="0" dirty="0" err="1" smtClean="0"/>
              <a:t>javascript</a:t>
            </a:r>
            <a:r>
              <a:rPr lang="es-ES" sz="2000" i="0" dirty="0" smtClean="0"/>
              <a:t> para el lado cliente creado por </a:t>
            </a:r>
            <a:r>
              <a:rPr lang="es-ES" sz="2000" b="1" i="0" dirty="0" smtClean="0"/>
              <a:t>Google</a:t>
            </a:r>
            <a:r>
              <a:rPr lang="es-ES" sz="2000" i="0" dirty="0" smtClean="0"/>
              <a:t>, su funcionamiento consiste en agregar etiquetas propias a las de </a:t>
            </a:r>
            <a:r>
              <a:rPr lang="es-ES" sz="2000" i="0" dirty="0" err="1" smtClean="0"/>
              <a:t>html</a:t>
            </a:r>
            <a:r>
              <a:rPr lang="es-ES" sz="2000" i="0" dirty="0" smtClean="0"/>
              <a:t> para obtener diversas funcionalidades (</a:t>
            </a:r>
            <a:r>
              <a:rPr lang="es-ES" sz="2000" i="0" dirty="0" err="1" smtClean="0"/>
              <a:t>loops</a:t>
            </a:r>
            <a:r>
              <a:rPr lang="es-ES" sz="2000" i="0" dirty="0" smtClean="0"/>
              <a:t>, validaciones, uso de modelos…), de esta manera conseguimos unas vistas mucho mas ricas, lo que nos ayuda a desarrollar mucho más rápido. </a:t>
            </a:r>
          </a:p>
          <a:p>
            <a:pPr marL="0" indent="0" algn="just">
              <a:buNone/>
            </a:pPr>
            <a:endParaRPr lang="es-ES" sz="2000" i="0" dirty="0" smtClean="0"/>
          </a:p>
          <a:p>
            <a:pPr marL="0" indent="0" algn="just">
              <a:buNone/>
            </a:pPr>
            <a:r>
              <a:rPr lang="es-ES" sz="2000" i="0" dirty="0" smtClean="0"/>
              <a:t>Lo vemos  en funcionamiento con el ejemplo de mostrar </a:t>
            </a:r>
            <a:r>
              <a:rPr lang="es-ES" sz="2000" i="0" dirty="0" err="1" smtClean="0"/>
              <a:t>posts</a:t>
            </a:r>
            <a:r>
              <a:rPr lang="es-ES" sz="2000" i="0" dirty="0" smtClean="0"/>
              <a:t> </a:t>
            </a:r>
            <a:r>
              <a:rPr lang="es-ES" sz="2000" i="0" dirty="0" smtClean="0"/>
              <a:t>de nuestra </a:t>
            </a:r>
            <a:r>
              <a:rPr lang="es-ES" sz="2000" i="0" dirty="0" smtClean="0"/>
              <a:t>aplicación</a:t>
            </a:r>
            <a:endParaRPr lang="es-ES" sz="2000" i="0" dirty="0"/>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Tree>
    <p:extLst>
      <p:ext uri="{BB962C8B-B14F-4D97-AF65-F5344CB8AC3E}">
        <p14:creationId xmlns:p14="http://schemas.microsoft.com/office/powerpoint/2010/main" val="122028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
        <p:nvSpPr>
          <p:cNvPr id="5" name="CuadroTexto 4"/>
          <p:cNvSpPr txBox="1"/>
          <p:nvPr/>
        </p:nvSpPr>
        <p:spPr>
          <a:xfrm>
            <a:off x="971100" y="3885576"/>
            <a:ext cx="7777363" cy="2585323"/>
          </a:xfrm>
          <a:prstGeom prst="rect">
            <a:avLst/>
          </a:prstGeom>
          <a:noFill/>
        </p:spPr>
        <p:txBody>
          <a:bodyPr wrap="square" rtlCol="0">
            <a:spAutoFit/>
          </a:bodyPr>
          <a:lstStyle/>
          <a:p>
            <a:pPr algn="just"/>
            <a:r>
              <a:rPr lang="es-ES" dirty="0" smtClean="0"/>
              <a:t>Esta es nuestra función de obtener post en el controlador del </a:t>
            </a:r>
            <a:r>
              <a:rPr lang="es-ES" dirty="0" err="1" smtClean="0"/>
              <a:t>main</a:t>
            </a:r>
            <a:r>
              <a:rPr lang="es-ES" dirty="0" smtClean="0"/>
              <a:t> de angular, lo primero que hacemos es declarar la variable para almacenar los post </a:t>
            </a:r>
            <a:r>
              <a:rPr lang="es-ES" b="1" dirty="0" smtClean="0"/>
              <a:t>$</a:t>
            </a:r>
            <a:r>
              <a:rPr lang="es-ES" b="1" dirty="0" err="1" smtClean="0"/>
              <a:t>scope.posts</a:t>
            </a:r>
            <a:r>
              <a:rPr lang="es-ES" dirty="0" smtClean="0"/>
              <a:t>, después le decimos que haga una petición post a la ruta /post/</a:t>
            </a:r>
            <a:r>
              <a:rPr lang="es-ES" dirty="0" err="1" smtClean="0"/>
              <a:t>obtenerPost</a:t>
            </a:r>
            <a:r>
              <a:rPr lang="es-ES" dirty="0" smtClean="0"/>
              <a:t>/, ésta tiene que </a:t>
            </a:r>
            <a:r>
              <a:rPr lang="es-ES" dirty="0" smtClean="0"/>
              <a:t>estar </a:t>
            </a:r>
            <a:r>
              <a:rPr lang="es-ES" dirty="0" smtClean="0"/>
              <a:t>declarada correctamente en las rutas de la aplicación (routes.js) y llamar a una función de </a:t>
            </a:r>
            <a:r>
              <a:rPr lang="es-ES" dirty="0" err="1" smtClean="0"/>
              <a:t>node</a:t>
            </a:r>
            <a:r>
              <a:rPr lang="es-ES" dirty="0"/>
              <a:t>;</a:t>
            </a:r>
            <a:r>
              <a:rPr lang="es-ES" dirty="0" smtClean="0"/>
              <a:t> a esta llamada le concatenamos el id de usuario </a:t>
            </a:r>
            <a:r>
              <a:rPr lang="es-ES" b="1" dirty="0" smtClean="0"/>
              <a:t>$scope.id</a:t>
            </a:r>
            <a:r>
              <a:rPr lang="es-ES" dirty="0" smtClean="0"/>
              <a:t>, (sacado anteriormente de la variable de sesión), para que sepa de quien tiene que obtener los </a:t>
            </a:r>
            <a:r>
              <a:rPr lang="es-ES" dirty="0" err="1" smtClean="0"/>
              <a:t>posts</a:t>
            </a:r>
            <a:r>
              <a:rPr lang="es-ES" dirty="0" smtClean="0"/>
              <a:t>, y le decimos que si la llamada es satisfactoria (</a:t>
            </a:r>
            <a:r>
              <a:rPr lang="es-ES" dirty="0" err="1" smtClean="0"/>
              <a:t>success</a:t>
            </a:r>
            <a:r>
              <a:rPr lang="es-ES" dirty="0" smtClean="0"/>
              <a:t>), guarde los </a:t>
            </a:r>
            <a:r>
              <a:rPr lang="es-ES" dirty="0" err="1" smtClean="0"/>
              <a:t>posts</a:t>
            </a:r>
            <a:r>
              <a:rPr lang="es-ES" dirty="0" smtClean="0"/>
              <a:t> (</a:t>
            </a:r>
            <a:r>
              <a:rPr lang="es-ES" b="1" dirty="0" smtClean="0"/>
              <a:t>data</a:t>
            </a:r>
            <a:r>
              <a:rPr lang="es-ES" dirty="0" smtClean="0"/>
              <a:t>), en la variable </a:t>
            </a:r>
            <a:r>
              <a:rPr lang="es-ES" b="1" dirty="0" smtClean="0"/>
              <a:t>$</a:t>
            </a:r>
            <a:r>
              <a:rPr lang="es-ES" b="1" dirty="0" err="1" smtClean="0"/>
              <a:t>scope.post</a:t>
            </a:r>
            <a:endParaRPr lang="es-ES" b="1" dirty="0"/>
          </a:p>
        </p:txBody>
      </p:sp>
      <p:pic>
        <p:nvPicPr>
          <p:cNvPr id="14" name="Imagen 13"/>
          <p:cNvPicPr>
            <a:picLocks noChangeAspect="1"/>
          </p:cNvPicPr>
          <p:nvPr/>
        </p:nvPicPr>
        <p:blipFill>
          <a:blip r:embed="rId3"/>
          <a:stretch>
            <a:fillRect/>
          </a:stretch>
        </p:blipFill>
        <p:spPr>
          <a:xfrm>
            <a:off x="968070" y="1137854"/>
            <a:ext cx="4881858" cy="2562368"/>
          </a:xfrm>
          <a:prstGeom prst="rect">
            <a:avLst/>
          </a:prstGeom>
        </p:spPr>
      </p:pic>
      <p:sp>
        <p:nvSpPr>
          <p:cNvPr id="4" name="CuadroTexto 3"/>
          <p:cNvSpPr txBox="1"/>
          <p:nvPr/>
        </p:nvSpPr>
        <p:spPr>
          <a:xfrm>
            <a:off x="5852959" y="1466951"/>
            <a:ext cx="3168352" cy="646331"/>
          </a:xfrm>
          <a:prstGeom prst="rect">
            <a:avLst/>
          </a:prstGeom>
          <a:noFill/>
        </p:spPr>
        <p:txBody>
          <a:bodyPr wrap="square" rtlCol="0">
            <a:spAutoFit/>
          </a:bodyPr>
          <a:lstStyle/>
          <a:p>
            <a:r>
              <a:rPr lang="es-ES" dirty="0" smtClean="0"/>
              <a:t>scripts/</a:t>
            </a:r>
            <a:r>
              <a:rPr lang="es-ES" dirty="0" err="1" smtClean="0"/>
              <a:t>controllers</a:t>
            </a:r>
            <a:r>
              <a:rPr lang="es-ES" dirty="0" smtClean="0"/>
              <a:t>/contollers.js -&gt; </a:t>
            </a:r>
            <a:r>
              <a:rPr lang="es-ES" dirty="0" err="1" smtClean="0"/>
              <a:t>mainCtrl</a:t>
            </a:r>
            <a:endParaRPr lang="es-ES" dirty="0"/>
          </a:p>
        </p:txBody>
      </p:sp>
    </p:spTree>
    <p:extLst>
      <p:ext uri="{BB962C8B-B14F-4D97-AF65-F5344CB8AC3E}">
        <p14:creationId xmlns:p14="http://schemas.microsoft.com/office/powerpoint/2010/main" val="273967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a:xfrm>
            <a:off x="733450" y="3975101"/>
            <a:ext cx="7965132" cy="2882899"/>
          </a:xfrm>
        </p:spPr>
        <p:txBody>
          <a:bodyPr/>
          <a:lstStyle/>
          <a:p>
            <a:pPr marL="0" indent="0" algn="just">
              <a:buNone/>
            </a:pPr>
            <a:r>
              <a:rPr lang="es-ES" i="0" dirty="0" smtClean="0"/>
              <a:t>Ahora en nuestra vista del </a:t>
            </a:r>
            <a:r>
              <a:rPr lang="es-ES" i="0" dirty="0" err="1" smtClean="0"/>
              <a:t>main</a:t>
            </a:r>
            <a:r>
              <a:rPr lang="es-ES" i="0" dirty="0" smtClean="0"/>
              <a:t> definimos una lista, y a través de la etiqueta de angular </a:t>
            </a:r>
            <a:r>
              <a:rPr lang="es-ES" b="1" i="0" dirty="0" err="1" smtClean="0"/>
              <a:t>ng-repeat</a:t>
            </a:r>
            <a:r>
              <a:rPr lang="es-ES" i="0" dirty="0" smtClean="0"/>
              <a:t>, recorremos la variable </a:t>
            </a:r>
            <a:r>
              <a:rPr lang="es-ES" i="0" dirty="0" err="1" smtClean="0"/>
              <a:t>posts</a:t>
            </a:r>
            <a:r>
              <a:rPr lang="es-ES" i="0" dirty="0" smtClean="0"/>
              <a:t> devuelta desde el controlador  que contiene los </a:t>
            </a:r>
            <a:r>
              <a:rPr lang="es-ES" i="0" dirty="0" err="1" smtClean="0"/>
              <a:t>posts</a:t>
            </a:r>
            <a:r>
              <a:rPr lang="es-ES" i="0" dirty="0" smtClean="0"/>
              <a:t> para cada usuario (</a:t>
            </a:r>
            <a:r>
              <a:rPr lang="es-ES" i="0" dirty="0" err="1" smtClean="0"/>
              <a:t>ng-repeat</a:t>
            </a:r>
            <a:r>
              <a:rPr lang="es-ES" i="0" dirty="0" smtClean="0"/>
              <a:t>=“post in </a:t>
            </a:r>
            <a:r>
              <a:rPr lang="es-ES" i="0" dirty="0" err="1" smtClean="0"/>
              <a:t>posts</a:t>
            </a:r>
            <a:r>
              <a:rPr lang="es-ES" i="0" dirty="0" smtClean="0"/>
              <a:t>”). </a:t>
            </a:r>
            <a:endParaRPr lang="es-ES" i="0" dirty="0"/>
          </a:p>
          <a:p>
            <a:pPr marL="0" indent="0" algn="just">
              <a:buNone/>
            </a:pPr>
            <a:r>
              <a:rPr lang="es-ES" i="0" dirty="0" smtClean="0"/>
              <a:t>Para terminar, lo que haremos será colocar los campos obtenidos de cada post donde necesitemos, con las etiquetas propias de angular de doble paréntesis:</a:t>
            </a:r>
          </a:p>
          <a:p>
            <a:pPr marL="0" indent="0" algn="just">
              <a:buNone/>
            </a:pPr>
            <a:r>
              <a:rPr lang="es-ES" i="0" dirty="0" smtClean="0"/>
              <a:t>{{</a:t>
            </a:r>
            <a:r>
              <a:rPr lang="es-ES" i="0" dirty="0" err="1" smtClean="0"/>
              <a:t>post.nombre</a:t>
            </a:r>
            <a:r>
              <a:rPr lang="es-ES" i="0" dirty="0" smtClean="0"/>
              <a:t>}}  {{</a:t>
            </a:r>
            <a:r>
              <a:rPr lang="es-ES" i="0" dirty="0" err="1" smtClean="0"/>
              <a:t>post.fecha</a:t>
            </a:r>
            <a:r>
              <a:rPr lang="es-ES" i="0" dirty="0" smtClean="0"/>
              <a:t>}} {{</a:t>
            </a:r>
            <a:r>
              <a:rPr lang="es-ES" i="0" dirty="0" err="1" smtClean="0"/>
              <a:t>post.contenido</a:t>
            </a:r>
            <a:r>
              <a:rPr lang="es-ES" i="0" dirty="0" smtClean="0"/>
              <a:t>}} …</a:t>
            </a:r>
          </a:p>
          <a:p>
            <a:pPr marL="0" indent="0">
              <a:buNone/>
            </a:pPr>
            <a:endParaRPr lang="es-ES" i="0" dirty="0"/>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pic>
        <p:nvPicPr>
          <p:cNvPr id="9" name="Imagen 8"/>
          <p:cNvPicPr>
            <a:picLocks noChangeAspect="1"/>
          </p:cNvPicPr>
          <p:nvPr/>
        </p:nvPicPr>
        <p:blipFill>
          <a:blip r:embed="rId3"/>
          <a:stretch>
            <a:fillRect/>
          </a:stretch>
        </p:blipFill>
        <p:spPr>
          <a:xfrm>
            <a:off x="952500" y="1330965"/>
            <a:ext cx="6299498" cy="2441825"/>
          </a:xfrm>
          <a:prstGeom prst="rect">
            <a:avLst/>
          </a:prstGeom>
        </p:spPr>
      </p:pic>
      <p:sp>
        <p:nvSpPr>
          <p:cNvPr id="13" name="CuadroTexto 12"/>
          <p:cNvSpPr txBox="1"/>
          <p:nvPr/>
        </p:nvSpPr>
        <p:spPr>
          <a:xfrm>
            <a:off x="7272867" y="1162138"/>
            <a:ext cx="2232248" cy="369332"/>
          </a:xfrm>
          <a:prstGeom prst="rect">
            <a:avLst/>
          </a:prstGeom>
          <a:noFill/>
        </p:spPr>
        <p:txBody>
          <a:bodyPr wrap="square" rtlCol="0">
            <a:spAutoFit/>
          </a:bodyPr>
          <a:lstStyle/>
          <a:p>
            <a:r>
              <a:rPr lang="es-ES" dirty="0" smtClean="0"/>
              <a:t>main.html  (vista)</a:t>
            </a:r>
            <a:endParaRPr lang="es-ES" dirty="0"/>
          </a:p>
        </p:txBody>
      </p:sp>
    </p:spTree>
    <p:extLst>
      <p:ext uri="{BB962C8B-B14F-4D97-AF65-F5344CB8AC3E}">
        <p14:creationId xmlns:p14="http://schemas.microsoft.com/office/powerpoint/2010/main" val="136823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87276" y="0"/>
            <a:ext cx="2232248" cy="611510"/>
          </a:xfrm>
        </p:spPr>
        <p:txBody>
          <a:bodyPr>
            <a:noAutofit/>
          </a:bodyPr>
          <a:lstStyle/>
          <a:p>
            <a:r>
              <a:rPr lang="es-ES" sz="3600" i="0" u="sng" dirty="0" err="1" smtClean="0">
                <a:latin typeface="Lato Hairline" pitchFamily="34" charset="0"/>
              </a:rPr>
              <a:t>Bootstrap</a:t>
            </a:r>
            <a:endParaRPr lang="es-ES" sz="3600" i="0" u="sng" dirty="0">
              <a:latin typeface="Lato Hairline" pitchFamily="34" charset="0"/>
            </a:endParaRPr>
          </a:p>
        </p:txBody>
      </p:sp>
      <p:sp>
        <p:nvSpPr>
          <p:cNvPr id="2" name="1 Rectángulo"/>
          <p:cNvSpPr/>
          <p:nvPr/>
        </p:nvSpPr>
        <p:spPr>
          <a:xfrm>
            <a:off x="3106350" y="577660"/>
            <a:ext cx="2594100" cy="369332"/>
          </a:xfrm>
          <a:prstGeom prst="rect">
            <a:avLst/>
          </a:prstGeom>
        </p:spPr>
        <p:txBody>
          <a:bodyPr wrap="square">
            <a:spAutoFit/>
          </a:bodyPr>
          <a:lstStyle/>
          <a:p>
            <a:r>
              <a:rPr lang="es-ES" dirty="0" smtClean="0"/>
              <a:t>http://get</a:t>
            </a:r>
            <a:r>
              <a:rPr lang="es-ES" b="1" dirty="0" smtClean="0"/>
              <a:t>bootstrap</a:t>
            </a:r>
            <a:r>
              <a:rPr lang="es-ES" dirty="0" smtClean="0"/>
              <a:t>.com</a:t>
            </a:r>
            <a:endParaRPr lang="es-ES" dirty="0"/>
          </a:p>
        </p:txBody>
      </p:sp>
      <p:pic>
        <p:nvPicPr>
          <p:cNvPr id="9" name="Picture 19" descr="C:\Users\mcl\Desktop\documentacion de WUSIC\twitter-bootstr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433" cy="922433"/>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a:spLocks noGrp="1"/>
          </p:cNvSpPr>
          <p:nvPr>
            <p:ph type="body" sz="quarter" idx="3"/>
          </p:nvPr>
        </p:nvSpPr>
        <p:spPr>
          <a:xfrm>
            <a:off x="467544" y="1524652"/>
            <a:ext cx="8339674" cy="1287702"/>
          </a:xfrm>
        </p:spPr>
        <p:txBody>
          <a:bodyPr>
            <a:normAutofit/>
          </a:bodyPr>
          <a:lstStyle/>
          <a:p>
            <a:pPr algn="just"/>
            <a:r>
              <a:rPr lang="es-ES" sz="1900" i="0" dirty="0" err="1" smtClean="0"/>
              <a:t>Bootstrap</a:t>
            </a:r>
            <a:r>
              <a:rPr lang="es-ES" sz="1900" i="0" dirty="0" smtClean="0"/>
              <a:t> es un </a:t>
            </a:r>
            <a:r>
              <a:rPr lang="es-ES" sz="1900" i="0" dirty="0" err="1" smtClean="0"/>
              <a:t>framework</a:t>
            </a:r>
            <a:r>
              <a:rPr lang="es-ES" sz="1900" i="0" dirty="0" smtClean="0"/>
              <a:t> de CSS creado por Twitter, que nos permite maquetar páginas web adaptativas de manera fácil y rápida a través de sus clases predefinidas. </a:t>
            </a:r>
            <a:r>
              <a:rPr lang="es-ES" sz="1900" i="0" dirty="0" smtClean="0"/>
              <a:t>Cuenta </a:t>
            </a:r>
            <a:r>
              <a:rPr lang="es-ES" sz="1900" i="0" dirty="0" smtClean="0"/>
              <a:t>con </a:t>
            </a:r>
            <a:r>
              <a:rPr lang="es-ES" sz="1900" i="0" dirty="0" smtClean="0"/>
              <a:t>su propia API con la que poder guiarnos a la hora de diseñar. Vemos un pequeño ejemplo en nuestra aplicación</a:t>
            </a:r>
            <a:endParaRPr lang="es-ES" i="0" dirty="0">
              <a:latin typeface="Lato Light" pitchFamily="34" charset="0"/>
            </a:endParaRPr>
          </a:p>
        </p:txBody>
      </p:sp>
      <p:pic>
        <p:nvPicPr>
          <p:cNvPr id="5" name="Imagen 4"/>
          <p:cNvPicPr>
            <a:picLocks noChangeAspect="1"/>
          </p:cNvPicPr>
          <p:nvPr/>
        </p:nvPicPr>
        <p:blipFill>
          <a:blip r:embed="rId3"/>
          <a:stretch>
            <a:fillRect/>
          </a:stretch>
        </p:blipFill>
        <p:spPr>
          <a:xfrm>
            <a:off x="823490" y="2943864"/>
            <a:ext cx="7560963" cy="695261"/>
          </a:xfrm>
          <a:prstGeom prst="rect">
            <a:avLst/>
          </a:prstGeom>
        </p:spPr>
      </p:pic>
      <p:pic>
        <p:nvPicPr>
          <p:cNvPr id="6" name="Imagen 5"/>
          <p:cNvPicPr>
            <a:picLocks noChangeAspect="1"/>
          </p:cNvPicPr>
          <p:nvPr/>
        </p:nvPicPr>
        <p:blipFill>
          <a:blip r:embed="rId4"/>
          <a:stretch>
            <a:fillRect/>
          </a:stretch>
        </p:blipFill>
        <p:spPr>
          <a:xfrm>
            <a:off x="2997740" y="3770636"/>
            <a:ext cx="5420122" cy="2827890"/>
          </a:xfrm>
          <a:prstGeom prst="rect">
            <a:avLst/>
          </a:prstGeom>
        </p:spPr>
      </p:pic>
      <p:cxnSp>
        <p:nvCxnSpPr>
          <p:cNvPr id="8" name="Conector recto de flecha 7"/>
          <p:cNvCxnSpPr/>
          <p:nvPr/>
        </p:nvCxnSpPr>
        <p:spPr>
          <a:xfrm>
            <a:off x="4788024" y="3140968"/>
            <a:ext cx="504056" cy="2043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7727098" y="4162774"/>
            <a:ext cx="1080120" cy="369332"/>
          </a:xfrm>
          <a:prstGeom prst="rect">
            <a:avLst/>
          </a:prstGeom>
          <a:noFill/>
        </p:spPr>
        <p:txBody>
          <a:bodyPr wrap="square" rtlCol="0">
            <a:spAutoFit/>
          </a:bodyPr>
          <a:lstStyle/>
          <a:p>
            <a:r>
              <a:rPr lang="es-ES" b="1" dirty="0" smtClean="0">
                <a:solidFill>
                  <a:schemeClr val="bg1"/>
                </a:solidFill>
              </a:rPr>
              <a:t>API</a:t>
            </a:r>
            <a:endParaRPr lang="es-ES" b="1" dirty="0">
              <a:solidFill>
                <a:schemeClr val="bg1"/>
              </a:solidFill>
            </a:endParaRPr>
          </a:p>
        </p:txBody>
      </p:sp>
    </p:spTree>
    <p:extLst>
      <p:ext uri="{BB962C8B-B14F-4D97-AF65-F5344CB8AC3E}">
        <p14:creationId xmlns:p14="http://schemas.microsoft.com/office/powerpoint/2010/main" val="3671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03846" y="18601"/>
            <a:ext cx="2736304" cy="611510"/>
          </a:xfrm>
        </p:spPr>
        <p:txBody>
          <a:bodyPr>
            <a:noAutofit/>
          </a:bodyPr>
          <a:lstStyle/>
          <a:p>
            <a:r>
              <a:rPr lang="es-ES" sz="3600" i="0" u="sng" dirty="0" err="1" smtClean="0">
                <a:latin typeface="Lato Hairline" pitchFamily="34" charset="0"/>
              </a:rPr>
              <a:t>Git</a:t>
            </a:r>
            <a:r>
              <a:rPr lang="es-ES" sz="3600" i="0" u="sng" dirty="0" smtClean="0">
                <a:latin typeface="Lato Hairline" pitchFamily="34" charset="0"/>
              </a:rPr>
              <a:t> &amp; </a:t>
            </a:r>
            <a:r>
              <a:rPr lang="es-ES" sz="3600" i="0" u="sng" dirty="0" err="1" smtClean="0">
                <a:latin typeface="Lato Hairline" pitchFamily="34" charset="0"/>
              </a:rPr>
              <a:t>Github</a:t>
            </a:r>
            <a:endParaRPr lang="es-ES" sz="3600" i="0" u="sng" dirty="0">
              <a:latin typeface="Lato Hairline" pitchFamily="34" charset="0"/>
            </a:endParaRPr>
          </a:p>
        </p:txBody>
      </p:sp>
      <p:sp>
        <p:nvSpPr>
          <p:cNvPr id="12" name="11 Marcador de contenido"/>
          <p:cNvSpPr>
            <a:spLocks noGrp="1"/>
          </p:cNvSpPr>
          <p:nvPr>
            <p:ph sz="half" idx="2"/>
          </p:nvPr>
        </p:nvSpPr>
        <p:spPr>
          <a:xfrm>
            <a:off x="549052" y="1988840"/>
            <a:ext cx="7965132" cy="4104456"/>
          </a:xfrm>
        </p:spPr>
        <p:txBody>
          <a:bodyPr>
            <a:noAutofit/>
          </a:bodyPr>
          <a:lstStyle/>
          <a:p>
            <a:pPr marL="0" indent="0" algn="just">
              <a:buNone/>
            </a:pPr>
            <a:r>
              <a:rPr lang="es-ES" sz="2000" b="1" i="0" dirty="0" err="1" smtClean="0"/>
              <a:t>Git</a:t>
            </a:r>
            <a:r>
              <a:rPr lang="es-ES" sz="2000" b="1" i="0" dirty="0" smtClean="0"/>
              <a:t> </a:t>
            </a:r>
            <a:r>
              <a:rPr lang="es-ES" sz="2000" i="0" dirty="0" smtClean="0"/>
              <a:t>es un </a:t>
            </a:r>
            <a:r>
              <a:rPr lang="es-ES" sz="2000" i="0" dirty="0" err="1" smtClean="0"/>
              <a:t>contolador</a:t>
            </a:r>
            <a:r>
              <a:rPr lang="es-ES" sz="2000" i="0" dirty="0" smtClean="0"/>
              <a:t> de versiones diseñado por </a:t>
            </a:r>
            <a:r>
              <a:rPr lang="es-ES" sz="2000" i="0" dirty="0" err="1" smtClean="0"/>
              <a:t>Linus</a:t>
            </a:r>
            <a:r>
              <a:rPr lang="es-ES" sz="2000" i="0" dirty="0" smtClean="0"/>
              <a:t> </a:t>
            </a:r>
            <a:r>
              <a:rPr lang="es-ES" sz="2000" i="0" dirty="0" err="1" smtClean="0"/>
              <a:t>Torvalds</a:t>
            </a:r>
            <a:r>
              <a:rPr lang="es-ES" sz="2000" i="0" dirty="0" smtClean="0"/>
              <a:t> </a:t>
            </a:r>
            <a:r>
              <a:rPr lang="es-ES" sz="2000" i="0" dirty="0" smtClean="0"/>
              <a:t>que nos ayuda a desarrollar cómodamente un mismo proyecto a diferentes personas sin tener que estar en el mismo lugar o conectados a la misma red. </a:t>
            </a:r>
          </a:p>
          <a:p>
            <a:pPr marL="0" indent="0" algn="just">
              <a:buNone/>
            </a:pPr>
            <a:r>
              <a:rPr lang="es-ES" sz="2000" b="1" i="0" dirty="0" err="1" smtClean="0"/>
              <a:t>Github</a:t>
            </a:r>
            <a:r>
              <a:rPr lang="es-ES" sz="2000" i="0" dirty="0" smtClean="0"/>
              <a:t> es un repositorio online público (aunque pagando puedes obtenerlo privado), donde poder subir estos proyectos controlados por </a:t>
            </a:r>
            <a:r>
              <a:rPr lang="es-ES" sz="2000" i="0" dirty="0" err="1" smtClean="0"/>
              <a:t>Git</a:t>
            </a:r>
            <a:r>
              <a:rPr lang="es-ES" sz="2000" i="0" dirty="0" smtClean="0"/>
              <a:t>.</a:t>
            </a:r>
          </a:p>
          <a:p>
            <a:pPr marL="0" indent="0" algn="just">
              <a:buNone/>
            </a:pPr>
            <a:r>
              <a:rPr lang="es-ES" sz="2000" i="0" dirty="0" smtClean="0"/>
              <a:t>Para el desarrollo de nuestro proyecto hemos utilizados dos repositorios de </a:t>
            </a:r>
            <a:r>
              <a:rPr lang="es-ES" sz="2000" i="0" dirty="0" err="1" smtClean="0"/>
              <a:t>github</a:t>
            </a:r>
            <a:r>
              <a:rPr lang="es-ES" sz="2000" i="0" dirty="0" smtClean="0"/>
              <a:t>, uno para </a:t>
            </a:r>
            <a:r>
              <a:rPr lang="es-ES" sz="2000" i="0" dirty="0"/>
              <a:t>el proyecto en si </a:t>
            </a:r>
            <a:r>
              <a:rPr lang="es-ES" sz="2000" b="1" i="0" dirty="0">
                <a:hlinkClick r:id="rId2"/>
              </a:rPr>
              <a:t>https://</a:t>
            </a:r>
            <a:r>
              <a:rPr lang="es-ES" sz="2000" b="1" i="0" dirty="0" smtClean="0">
                <a:hlinkClick r:id="rId2"/>
              </a:rPr>
              <a:t>github.com/AFd3z/wusickapp.git</a:t>
            </a:r>
            <a:r>
              <a:rPr lang="es-ES" sz="2000" b="1" i="0" dirty="0" smtClean="0"/>
              <a:t> </a:t>
            </a:r>
            <a:r>
              <a:rPr lang="es-ES" sz="2000" i="0" dirty="0" smtClean="0"/>
              <a:t>y otro para </a:t>
            </a:r>
            <a:r>
              <a:rPr lang="es-ES" sz="2000" i="0" dirty="0"/>
              <a:t>esta presentación </a:t>
            </a:r>
            <a:r>
              <a:rPr lang="es-ES" sz="2000" b="1" i="0" dirty="0">
                <a:hlinkClick r:id="rId3"/>
              </a:rPr>
              <a:t>https://</a:t>
            </a:r>
            <a:r>
              <a:rPr lang="es-ES" sz="2000" b="1" i="0" dirty="0" smtClean="0">
                <a:hlinkClick r:id="rId3"/>
              </a:rPr>
              <a:t>github.com/lozam/pptWusick.git</a:t>
            </a:r>
            <a:r>
              <a:rPr lang="es-ES" sz="2000" b="1" i="0" dirty="0" smtClean="0"/>
              <a:t>  </a:t>
            </a:r>
            <a:endParaRPr lang="es-ES" sz="2000" b="1" i="0" dirty="0"/>
          </a:p>
        </p:txBody>
      </p:sp>
      <p:pic>
        <p:nvPicPr>
          <p:cNvPr id="8" name="Picture 7" descr="C:\Users\mcl\Desktop\documentacion de WUSIC\github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537901" y="565528"/>
            <a:ext cx="2068195" cy="369332"/>
          </a:xfrm>
          <a:prstGeom prst="rect">
            <a:avLst/>
          </a:prstGeom>
        </p:spPr>
        <p:txBody>
          <a:bodyPr wrap="none">
            <a:spAutoFit/>
          </a:bodyPr>
          <a:lstStyle/>
          <a:p>
            <a:r>
              <a:rPr lang="es-ES" dirty="0"/>
              <a:t>https://</a:t>
            </a:r>
            <a:r>
              <a:rPr lang="es-ES" b="1" dirty="0"/>
              <a:t>github</a:t>
            </a:r>
            <a:r>
              <a:rPr lang="es-ES" dirty="0"/>
              <a:t>.com/</a:t>
            </a:r>
          </a:p>
        </p:txBody>
      </p:sp>
      <p:pic>
        <p:nvPicPr>
          <p:cNvPr id="3" name="Imagen 2"/>
          <p:cNvPicPr>
            <a:picLocks noChangeAspect="1"/>
          </p:cNvPicPr>
          <p:nvPr/>
        </p:nvPicPr>
        <p:blipFill>
          <a:blip r:embed="rId5"/>
          <a:stretch>
            <a:fillRect/>
          </a:stretch>
        </p:blipFill>
        <p:spPr>
          <a:xfrm>
            <a:off x="914400" y="1252"/>
            <a:ext cx="1181100" cy="666750"/>
          </a:xfrm>
          <a:prstGeom prst="rect">
            <a:avLst/>
          </a:prstGeom>
        </p:spPr>
      </p:pic>
    </p:spTree>
    <p:extLst>
      <p:ext uri="{BB962C8B-B14F-4D97-AF65-F5344CB8AC3E}">
        <p14:creationId xmlns:p14="http://schemas.microsoft.com/office/powerpoint/2010/main" val="2130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¿POR QUÉ?</a:t>
            </a:r>
            <a:endParaRPr lang="es-ES" dirty="0"/>
          </a:p>
        </p:txBody>
      </p:sp>
      <p:sp>
        <p:nvSpPr>
          <p:cNvPr id="3" name="Subtítulo 2"/>
          <p:cNvSpPr>
            <a:spLocks noGrp="1"/>
          </p:cNvSpPr>
          <p:nvPr>
            <p:ph type="subTitle" idx="1"/>
          </p:nvPr>
        </p:nvSpPr>
        <p:spPr>
          <a:xfrm>
            <a:off x="1065475" y="2564904"/>
            <a:ext cx="6817568" cy="3096344"/>
          </a:xfrm>
        </p:spPr>
        <p:txBody>
          <a:bodyPr>
            <a:noAutofit/>
          </a:bodyPr>
          <a:lstStyle/>
          <a:p>
            <a:pPr algn="just"/>
            <a:r>
              <a:rPr lang="es-ES" sz="2200" i="0" dirty="0" smtClean="0"/>
              <a:t>Se nos ocurrió hacer una red social, ya que pensamos que podría ser interesante, veníamos de aprender MVC con un blog (foro) y nos gustó como era, la idea de hacerlo enfocado al mundo de la música fue porque pensamos que no existe ninguna página de estas características, si que existen páginas y foros muy buenos de música, como pueden ser </a:t>
            </a:r>
            <a:r>
              <a:rPr lang="es-ES" sz="2200" i="0" dirty="0" err="1" smtClean="0"/>
              <a:t>clubbingspain</a:t>
            </a:r>
            <a:r>
              <a:rPr lang="es-ES" sz="2200" i="0" dirty="0" smtClean="0"/>
              <a:t> o el tentáculo, pero no existen redes sociales dedicadas exclusivamente a ello.</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83086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2"/>
          <p:cNvSpPr txBox="1">
            <a:spLocks/>
          </p:cNvSpPr>
          <p:nvPr/>
        </p:nvSpPr>
        <p:spPr>
          <a:xfrm>
            <a:off x="665075" y="1844824"/>
            <a:ext cx="7822632" cy="2232248"/>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6000" dirty="0" smtClean="0"/>
              <a:t>Tecnologías empleadas</a:t>
            </a:r>
            <a:endParaRPr lang="es-ES" sz="6000" dirty="0"/>
          </a:p>
        </p:txBody>
      </p:sp>
      <p:sp>
        <p:nvSpPr>
          <p:cNvPr id="1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140281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11" descr="C:\Users\mcl\Desktop\documentacion de WUSIC\jquery_200x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143" y="948405"/>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cl\Desktop\documentacion de WUSIC\consola C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551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mcl\Desktop\documentacion de WUSIC\grunt-200x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298" y="-3206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mcl\Desktop\documentacion de WUSIC\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4" y="35830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Users\mcl\Desktop\documentacion de WUSIC\mysql-workbenc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410" y="2611684"/>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mcl\Desktop\documentacion de WUSIC\nodebad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3" y="-589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Users\mcl\Desktop\documentacion de WUSIC\notepad___by_darklotustmpst-d5ibp4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162" y="4718849"/>
            <a:ext cx="2249595" cy="224959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Users\mcl\Desktop\documentacion de WUSIC\phot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84" y="4953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C:\Users\mcl\Desktop\documentacion de WUSIC\twitter-bootstra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3" y="156639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cl\Desktop\documentacion de WUSIC\200u.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1830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mcl\Desktop\documentacion de WUSIC\HTML5_logo_and_wordmark.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9643" y="486435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cl\Desktop\documentacion de WUSIC\bowe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6324" y="61389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mcl\Desktop\documentacion de WUSIC\github_logo.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22165" y="5057912"/>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mcl\Desktop\documentacion de WUSIC\introduction-to-yeoman.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7143" y="2540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mcl\Desktop\documentacion de WUSIC\css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34052" y="4265716"/>
            <a:ext cx="962845" cy="9628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cl\Desktop\documentacion de WUSIC\angular-js-preview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60173" y="1856953"/>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mcl\Desktop\documentacion de WUSIC\mysql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7864" y="498171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mcl\Desktop\documentacion de WUSIC\js-logo-badge-512-200x20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9485" y="4747139"/>
            <a:ext cx="1874946" cy="187494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20"/>
          <a:stretch>
            <a:fillRect/>
          </a:stretch>
        </p:blipFill>
        <p:spPr>
          <a:xfrm>
            <a:off x="1480782" y="-12574"/>
            <a:ext cx="2328232" cy="559955"/>
          </a:xfrm>
          <a:prstGeom prst="rect">
            <a:avLst/>
          </a:prstGeom>
        </p:spPr>
      </p:pic>
    </p:spTree>
    <p:extLst>
      <p:ext uri="{BB962C8B-B14F-4D97-AF65-F5344CB8AC3E}">
        <p14:creationId xmlns:p14="http://schemas.microsoft.com/office/powerpoint/2010/main" val="132960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80">
                                          <p:stCondLst>
                                            <p:cond delay="0"/>
                                          </p:stCondLst>
                                        </p:cTn>
                                        <p:tgtEl>
                                          <p:spTgt spid="2052"/>
                                        </p:tgtEl>
                                      </p:cBhvr>
                                    </p:animEffect>
                                    <p:anim calcmode="lin" valueType="num">
                                      <p:cBhvr>
                                        <p:cTn id="8"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2"/>
                                        </p:tgtEl>
                                      </p:cBhvr>
                                      <p:to x="100000" y="60000"/>
                                    </p:animScale>
                                    <p:animScale>
                                      <p:cBhvr>
                                        <p:cTn id="14" dur="166" decel="50000">
                                          <p:stCondLst>
                                            <p:cond delay="676"/>
                                          </p:stCondLst>
                                        </p:cTn>
                                        <p:tgtEl>
                                          <p:spTgt spid="2052"/>
                                        </p:tgtEl>
                                      </p:cBhvr>
                                      <p:to x="100000" y="100000"/>
                                    </p:animScale>
                                    <p:animScale>
                                      <p:cBhvr>
                                        <p:cTn id="15" dur="26">
                                          <p:stCondLst>
                                            <p:cond delay="1312"/>
                                          </p:stCondLst>
                                        </p:cTn>
                                        <p:tgtEl>
                                          <p:spTgt spid="2052"/>
                                        </p:tgtEl>
                                      </p:cBhvr>
                                      <p:to x="100000" y="80000"/>
                                    </p:animScale>
                                    <p:animScale>
                                      <p:cBhvr>
                                        <p:cTn id="16" dur="166" decel="50000">
                                          <p:stCondLst>
                                            <p:cond delay="1338"/>
                                          </p:stCondLst>
                                        </p:cTn>
                                        <p:tgtEl>
                                          <p:spTgt spid="2052"/>
                                        </p:tgtEl>
                                      </p:cBhvr>
                                      <p:to x="100000" y="100000"/>
                                    </p:animScale>
                                    <p:animScale>
                                      <p:cBhvr>
                                        <p:cTn id="17" dur="26">
                                          <p:stCondLst>
                                            <p:cond delay="1642"/>
                                          </p:stCondLst>
                                        </p:cTn>
                                        <p:tgtEl>
                                          <p:spTgt spid="2052"/>
                                        </p:tgtEl>
                                      </p:cBhvr>
                                      <p:to x="100000" y="90000"/>
                                    </p:animScale>
                                    <p:animScale>
                                      <p:cBhvr>
                                        <p:cTn id="18" dur="166" decel="50000">
                                          <p:stCondLst>
                                            <p:cond delay="1668"/>
                                          </p:stCondLst>
                                        </p:cTn>
                                        <p:tgtEl>
                                          <p:spTgt spid="2052"/>
                                        </p:tgtEl>
                                      </p:cBhvr>
                                      <p:to x="100000" y="100000"/>
                                    </p:animScale>
                                    <p:animScale>
                                      <p:cBhvr>
                                        <p:cTn id="19" dur="26">
                                          <p:stCondLst>
                                            <p:cond delay="1808"/>
                                          </p:stCondLst>
                                        </p:cTn>
                                        <p:tgtEl>
                                          <p:spTgt spid="2052"/>
                                        </p:tgtEl>
                                      </p:cBhvr>
                                      <p:to x="100000" y="95000"/>
                                    </p:animScale>
                                    <p:animScale>
                                      <p:cBhvr>
                                        <p:cTn id="20" dur="166" decel="50000">
                                          <p:stCondLst>
                                            <p:cond delay="1834"/>
                                          </p:stCondLst>
                                        </p:cTn>
                                        <p:tgtEl>
                                          <p:spTgt spid="2052"/>
                                        </p:tgtEl>
                                      </p:cBhvr>
                                      <p:to x="100000" y="100000"/>
                                    </p:animScale>
                                  </p:childTnLst>
                                </p:cTn>
                              </p:par>
                              <p:par>
                                <p:cTn id="21" presetID="26" presetClass="entr" presetSubtype="0" fill="hold" nodeType="withEffect">
                                  <p:stCondLst>
                                    <p:cond delay="250"/>
                                  </p:stCondLst>
                                  <p:childTnLst>
                                    <p:set>
                                      <p:cBhvr>
                                        <p:cTn id="22" dur="1" fill="hold">
                                          <p:stCondLst>
                                            <p:cond delay="0"/>
                                          </p:stCondLst>
                                        </p:cTn>
                                        <p:tgtEl>
                                          <p:spTgt spid="2064"/>
                                        </p:tgtEl>
                                        <p:attrNameLst>
                                          <p:attrName>style.visibility</p:attrName>
                                        </p:attrNameLst>
                                      </p:cBhvr>
                                      <p:to>
                                        <p:strVal val="visible"/>
                                      </p:to>
                                    </p:set>
                                    <p:animEffect transition="in" filter="wipe(down)">
                                      <p:cBhvr>
                                        <p:cTn id="23" dur="580">
                                          <p:stCondLst>
                                            <p:cond delay="0"/>
                                          </p:stCondLst>
                                        </p:cTn>
                                        <p:tgtEl>
                                          <p:spTgt spid="2064"/>
                                        </p:tgtEl>
                                      </p:cBhvr>
                                    </p:animEffect>
                                    <p:anim calcmode="lin" valueType="num">
                                      <p:cBhvr>
                                        <p:cTn id="24" dur="1822" tmFilter="0,0; 0.14,0.36; 0.43,0.73; 0.71,0.91; 1.0,1.0">
                                          <p:stCondLst>
                                            <p:cond delay="0"/>
                                          </p:stCondLst>
                                        </p:cTn>
                                        <p:tgtEl>
                                          <p:spTgt spid="206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6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6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6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64"/>
                                        </p:tgtEl>
                                        <p:attrNameLst>
                                          <p:attrName>ppt_y</p:attrName>
                                        </p:attrNameLst>
                                      </p:cBhvr>
                                      <p:tavLst>
                                        <p:tav tm="0" fmla="#ppt_y-sin(pi*$)/81">
                                          <p:val>
                                            <p:fltVal val="0"/>
                                          </p:val>
                                        </p:tav>
                                        <p:tav tm="100000">
                                          <p:val>
                                            <p:fltVal val="1"/>
                                          </p:val>
                                        </p:tav>
                                      </p:tavLst>
                                    </p:anim>
                                    <p:animScale>
                                      <p:cBhvr>
                                        <p:cTn id="29" dur="26">
                                          <p:stCondLst>
                                            <p:cond delay="650"/>
                                          </p:stCondLst>
                                        </p:cTn>
                                        <p:tgtEl>
                                          <p:spTgt spid="2064"/>
                                        </p:tgtEl>
                                      </p:cBhvr>
                                      <p:to x="100000" y="60000"/>
                                    </p:animScale>
                                    <p:animScale>
                                      <p:cBhvr>
                                        <p:cTn id="30" dur="166" decel="50000">
                                          <p:stCondLst>
                                            <p:cond delay="676"/>
                                          </p:stCondLst>
                                        </p:cTn>
                                        <p:tgtEl>
                                          <p:spTgt spid="2064"/>
                                        </p:tgtEl>
                                      </p:cBhvr>
                                      <p:to x="100000" y="100000"/>
                                    </p:animScale>
                                    <p:animScale>
                                      <p:cBhvr>
                                        <p:cTn id="31" dur="26">
                                          <p:stCondLst>
                                            <p:cond delay="1312"/>
                                          </p:stCondLst>
                                        </p:cTn>
                                        <p:tgtEl>
                                          <p:spTgt spid="2064"/>
                                        </p:tgtEl>
                                      </p:cBhvr>
                                      <p:to x="100000" y="80000"/>
                                    </p:animScale>
                                    <p:animScale>
                                      <p:cBhvr>
                                        <p:cTn id="32" dur="166" decel="50000">
                                          <p:stCondLst>
                                            <p:cond delay="1338"/>
                                          </p:stCondLst>
                                        </p:cTn>
                                        <p:tgtEl>
                                          <p:spTgt spid="2064"/>
                                        </p:tgtEl>
                                      </p:cBhvr>
                                      <p:to x="100000" y="100000"/>
                                    </p:animScale>
                                    <p:animScale>
                                      <p:cBhvr>
                                        <p:cTn id="33" dur="26">
                                          <p:stCondLst>
                                            <p:cond delay="1642"/>
                                          </p:stCondLst>
                                        </p:cTn>
                                        <p:tgtEl>
                                          <p:spTgt spid="2064"/>
                                        </p:tgtEl>
                                      </p:cBhvr>
                                      <p:to x="100000" y="90000"/>
                                    </p:animScale>
                                    <p:animScale>
                                      <p:cBhvr>
                                        <p:cTn id="34" dur="166" decel="50000">
                                          <p:stCondLst>
                                            <p:cond delay="1668"/>
                                          </p:stCondLst>
                                        </p:cTn>
                                        <p:tgtEl>
                                          <p:spTgt spid="2064"/>
                                        </p:tgtEl>
                                      </p:cBhvr>
                                      <p:to x="100000" y="100000"/>
                                    </p:animScale>
                                    <p:animScale>
                                      <p:cBhvr>
                                        <p:cTn id="35" dur="26">
                                          <p:stCondLst>
                                            <p:cond delay="1808"/>
                                          </p:stCondLst>
                                        </p:cTn>
                                        <p:tgtEl>
                                          <p:spTgt spid="2064"/>
                                        </p:tgtEl>
                                      </p:cBhvr>
                                      <p:to x="100000" y="95000"/>
                                    </p:animScale>
                                    <p:animScale>
                                      <p:cBhvr>
                                        <p:cTn id="36" dur="166" decel="50000">
                                          <p:stCondLst>
                                            <p:cond delay="1834"/>
                                          </p:stCondLst>
                                        </p:cTn>
                                        <p:tgtEl>
                                          <p:spTgt spid="206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056"/>
                                        </p:tgtEl>
                                        <p:attrNameLst>
                                          <p:attrName>style.visibility</p:attrName>
                                        </p:attrNameLst>
                                      </p:cBhvr>
                                      <p:to>
                                        <p:strVal val="visible"/>
                                      </p:to>
                                    </p:set>
                                    <p:animEffect transition="in" filter="wipe(down)">
                                      <p:cBhvr>
                                        <p:cTn id="39" dur="580">
                                          <p:stCondLst>
                                            <p:cond delay="0"/>
                                          </p:stCondLst>
                                        </p:cTn>
                                        <p:tgtEl>
                                          <p:spTgt spid="2056"/>
                                        </p:tgtEl>
                                      </p:cBhvr>
                                    </p:animEffect>
                                    <p:anim calcmode="lin" valueType="num">
                                      <p:cBhvr>
                                        <p:cTn id="40"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45" dur="26">
                                          <p:stCondLst>
                                            <p:cond delay="650"/>
                                          </p:stCondLst>
                                        </p:cTn>
                                        <p:tgtEl>
                                          <p:spTgt spid="2056"/>
                                        </p:tgtEl>
                                      </p:cBhvr>
                                      <p:to x="100000" y="60000"/>
                                    </p:animScale>
                                    <p:animScale>
                                      <p:cBhvr>
                                        <p:cTn id="46" dur="166" decel="50000">
                                          <p:stCondLst>
                                            <p:cond delay="676"/>
                                          </p:stCondLst>
                                        </p:cTn>
                                        <p:tgtEl>
                                          <p:spTgt spid="2056"/>
                                        </p:tgtEl>
                                      </p:cBhvr>
                                      <p:to x="100000" y="100000"/>
                                    </p:animScale>
                                    <p:animScale>
                                      <p:cBhvr>
                                        <p:cTn id="47" dur="26">
                                          <p:stCondLst>
                                            <p:cond delay="1312"/>
                                          </p:stCondLst>
                                        </p:cTn>
                                        <p:tgtEl>
                                          <p:spTgt spid="2056"/>
                                        </p:tgtEl>
                                      </p:cBhvr>
                                      <p:to x="100000" y="80000"/>
                                    </p:animScale>
                                    <p:animScale>
                                      <p:cBhvr>
                                        <p:cTn id="48" dur="166" decel="50000">
                                          <p:stCondLst>
                                            <p:cond delay="1338"/>
                                          </p:stCondLst>
                                        </p:cTn>
                                        <p:tgtEl>
                                          <p:spTgt spid="2056"/>
                                        </p:tgtEl>
                                      </p:cBhvr>
                                      <p:to x="100000" y="100000"/>
                                    </p:animScale>
                                    <p:animScale>
                                      <p:cBhvr>
                                        <p:cTn id="49" dur="26">
                                          <p:stCondLst>
                                            <p:cond delay="1642"/>
                                          </p:stCondLst>
                                        </p:cTn>
                                        <p:tgtEl>
                                          <p:spTgt spid="2056"/>
                                        </p:tgtEl>
                                      </p:cBhvr>
                                      <p:to x="100000" y="90000"/>
                                    </p:animScale>
                                    <p:animScale>
                                      <p:cBhvr>
                                        <p:cTn id="50" dur="166" decel="50000">
                                          <p:stCondLst>
                                            <p:cond delay="1668"/>
                                          </p:stCondLst>
                                        </p:cTn>
                                        <p:tgtEl>
                                          <p:spTgt spid="2056"/>
                                        </p:tgtEl>
                                      </p:cBhvr>
                                      <p:to x="100000" y="100000"/>
                                    </p:animScale>
                                    <p:animScale>
                                      <p:cBhvr>
                                        <p:cTn id="51" dur="26">
                                          <p:stCondLst>
                                            <p:cond delay="1808"/>
                                          </p:stCondLst>
                                        </p:cTn>
                                        <p:tgtEl>
                                          <p:spTgt spid="2056"/>
                                        </p:tgtEl>
                                      </p:cBhvr>
                                      <p:to x="100000" y="95000"/>
                                    </p:animScale>
                                    <p:animScale>
                                      <p:cBhvr>
                                        <p:cTn id="52" dur="166" decel="50000">
                                          <p:stCondLst>
                                            <p:cond delay="1834"/>
                                          </p:stCondLst>
                                        </p:cTn>
                                        <p:tgtEl>
                                          <p:spTgt spid="2056"/>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2053"/>
                                        </p:tgtEl>
                                        <p:attrNameLst>
                                          <p:attrName>style.visibility</p:attrName>
                                        </p:attrNameLst>
                                      </p:cBhvr>
                                      <p:to>
                                        <p:strVal val="visible"/>
                                      </p:to>
                                    </p:set>
                                    <p:animEffect transition="in" filter="wipe(down)">
                                      <p:cBhvr>
                                        <p:cTn id="55" dur="580">
                                          <p:stCondLst>
                                            <p:cond delay="0"/>
                                          </p:stCondLst>
                                        </p:cTn>
                                        <p:tgtEl>
                                          <p:spTgt spid="2053"/>
                                        </p:tgtEl>
                                      </p:cBhvr>
                                    </p:animEffect>
                                    <p:anim calcmode="lin" valueType="num">
                                      <p:cBhvr>
                                        <p:cTn id="56" dur="1822" tmFilter="0,0; 0.14,0.36; 0.43,0.73; 0.71,0.91; 1.0,1.0">
                                          <p:stCondLst>
                                            <p:cond delay="0"/>
                                          </p:stCondLst>
                                        </p:cTn>
                                        <p:tgtEl>
                                          <p:spTgt spid="2053"/>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053"/>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053"/>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053"/>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053"/>
                                        </p:tgtEl>
                                        <p:attrNameLst>
                                          <p:attrName>ppt_y</p:attrName>
                                        </p:attrNameLst>
                                      </p:cBhvr>
                                      <p:tavLst>
                                        <p:tav tm="0" fmla="#ppt_y-sin(pi*$)/81">
                                          <p:val>
                                            <p:fltVal val="0"/>
                                          </p:val>
                                        </p:tav>
                                        <p:tav tm="100000">
                                          <p:val>
                                            <p:fltVal val="1"/>
                                          </p:val>
                                        </p:tav>
                                      </p:tavLst>
                                    </p:anim>
                                    <p:animScale>
                                      <p:cBhvr>
                                        <p:cTn id="61" dur="26">
                                          <p:stCondLst>
                                            <p:cond delay="650"/>
                                          </p:stCondLst>
                                        </p:cTn>
                                        <p:tgtEl>
                                          <p:spTgt spid="2053"/>
                                        </p:tgtEl>
                                      </p:cBhvr>
                                      <p:to x="100000" y="60000"/>
                                    </p:animScale>
                                    <p:animScale>
                                      <p:cBhvr>
                                        <p:cTn id="62" dur="166" decel="50000">
                                          <p:stCondLst>
                                            <p:cond delay="676"/>
                                          </p:stCondLst>
                                        </p:cTn>
                                        <p:tgtEl>
                                          <p:spTgt spid="2053"/>
                                        </p:tgtEl>
                                      </p:cBhvr>
                                      <p:to x="100000" y="100000"/>
                                    </p:animScale>
                                    <p:animScale>
                                      <p:cBhvr>
                                        <p:cTn id="63" dur="26">
                                          <p:stCondLst>
                                            <p:cond delay="1312"/>
                                          </p:stCondLst>
                                        </p:cTn>
                                        <p:tgtEl>
                                          <p:spTgt spid="2053"/>
                                        </p:tgtEl>
                                      </p:cBhvr>
                                      <p:to x="100000" y="80000"/>
                                    </p:animScale>
                                    <p:animScale>
                                      <p:cBhvr>
                                        <p:cTn id="64" dur="166" decel="50000">
                                          <p:stCondLst>
                                            <p:cond delay="1338"/>
                                          </p:stCondLst>
                                        </p:cTn>
                                        <p:tgtEl>
                                          <p:spTgt spid="2053"/>
                                        </p:tgtEl>
                                      </p:cBhvr>
                                      <p:to x="100000" y="100000"/>
                                    </p:animScale>
                                    <p:animScale>
                                      <p:cBhvr>
                                        <p:cTn id="65" dur="26">
                                          <p:stCondLst>
                                            <p:cond delay="1642"/>
                                          </p:stCondLst>
                                        </p:cTn>
                                        <p:tgtEl>
                                          <p:spTgt spid="2053"/>
                                        </p:tgtEl>
                                      </p:cBhvr>
                                      <p:to x="100000" y="90000"/>
                                    </p:animScale>
                                    <p:animScale>
                                      <p:cBhvr>
                                        <p:cTn id="66" dur="166" decel="50000">
                                          <p:stCondLst>
                                            <p:cond delay="1668"/>
                                          </p:stCondLst>
                                        </p:cTn>
                                        <p:tgtEl>
                                          <p:spTgt spid="2053"/>
                                        </p:tgtEl>
                                      </p:cBhvr>
                                      <p:to x="100000" y="100000"/>
                                    </p:animScale>
                                    <p:animScale>
                                      <p:cBhvr>
                                        <p:cTn id="67" dur="26">
                                          <p:stCondLst>
                                            <p:cond delay="1808"/>
                                          </p:stCondLst>
                                        </p:cTn>
                                        <p:tgtEl>
                                          <p:spTgt spid="2053"/>
                                        </p:tgtEl>
                                      </p:cBhvr>
                                      <p:to x="100000" y="95000"/>
                                    </p:animScale>
                                    <p:animScale>
                                      <p:cBhvr>
                                        <p:cTn id="68" dur="166" decel="50000">
                                          <p:stCondLst>
                                            <p:cond delay="1834"/>
                                          </p:stCondLst>
                                        </p:cTn>
                                        <p:tgtEl>
                                          <p:spTgt spid="2053"/>
                                        </p:tgtEl>
                                      </p:cBhvr>
                                      <p:to x="100000" y="100000"/>
                                    </p:animScale>
                                  </p:childTnLst>
                                </p:cTn>
                              </p:par>
                              <p:par>
                                <p:cTn id="69" presetID="26" presetClass="entr" presetSubtype="0" fill="hold" nodeType="withEffect">
                                  <p:stCondLst>
                                    <p:cond delay="250"/>
                                  </p:stCondLst>
                                  <p:childTnLst>
                                    <p:set>
                                      <p:cBhvr>
                                        <p:cTn id="70" dur="1" fill="hold">
                                          <p:stCondLst>
                                            <p:cond delay="0"/>
                                          </p:stCondLst>
                                        </p:cTn>
                                        <p:tgtEl>
                                          <p:spTgt spid="2050"/>
                                        </p:tgtEl>
                                        <p:attrNameLst>
                                          <p:attrName>style.visibility</p:attrName>
                                        </p:attrNameLst>
                                      </p:cBhvr>
                                      <p:to>
                                        <p:strVal val="visible"/>
                                      </p:to>
                                    </p:set>
                                    <p:animEffect transition="in" filter="wipe(down)">
                                      <p:cBhvr>
                                        <p:cTn id="71" dur="580">
                                          <p:stCondLst>
                                            <p:cond delay="0"/>
                                          </p:stCondLst>
                                        </p:cTn>
                                        <p:tgtEl>
                                          <p:spTgt spid="2050"/>
                                        </p:tgtEl>
                                      </p:cBhvr>
                                    </p:animEffect>
                                    <p:anim calcmode="lin" valueType="num">
                                      <p:cBhvr>
                                        <p:cTn id="72"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77" dur="26">
                                          <p:stCondLst>
                                            <p:cond delay="650"/>
                                          </p:stCondLst>
                                        </p:cTn>
                                        <p:tgtEl>
                                          <p:spTgt spid="2050"/>
                                        </p:tgtEl>
                                      </p:cBhvr>
                                      <p:to x="100000" y="60000"/>
                                    </p:animScale>
                                    <p:animScale>
                                      <p:cBhvr>
                                        <p:cTn id="78" dur="166" decel="50000">
                                          <p:stCondLst>
                                            <p:cond delay="676"/>
                                          </p:stCondLst>
                                        </p:cTn>
                                        <p:tgtEl>
                                          <p:spTgt spid="2050"/>
                                        </p:tgtEl>
                                      </p:cBhvr>
                                      <p:to x="100000" y="100000"/>
                                    </p:animScale>
                                    <p:animScale>
                                      <p:cBhvr>
                                        <p:cTn id="79" dur="26">
                                          <p:stCondLst>
                                            <p:cond delay="1312"/>
                                          </p:stCondLst>
                                        </p:cTn>
                                        <p:tgtEl>
                                          <p:spTgt spid="2050"/>
                                        </p:tgtEl>
                                      </p:cBhvr>
                                      <p:to x="100000" y="80000"/>
                                    </p:animScale>
                                    <p:animScale>
                                      <p:cBhvr>
                                        <p:cTn id="80" dur="166" decel="50000">
                                          <p:stCondLst>
                                            <p:cond delay="1338"/>
                                          </p:stCondLst>
                                        </p:cTn>
                                        <p:tgtEl>
                                          <p:spTgt spid="2050"/>
                                        </p:tgtEl>
                                      </p:cBhvr>
                                      <p:to x="100000" y="100000"/>
                                    </p:animScale>
                                    <p:animScale>
                                      <p:cBhvr>
                                        <p:cTn id="81" dur="26">
                                          <p:stCondLst>
                                            <p:cond delay="1642"/>
                                          </p:stCondLst>
                                        </p:cTn>
                                        <p:tgtEl>
                                          <p:spTgt spid="2050"/>
                                        </p:tgtEl>
                                      </p:cBhvr>
                                      <p:to x="100000" y="90000"/>
                                    </p:animScale>
                                    <p:animScale>
                                      <p:cBhvr>
                                        <p:cTn id="82" dur="166" decel="50000">
                                          <p:stCondLst>
                                            <p:cond delay="1668"/>
                                          </p:stCondLst>
                                        </p:cTn>
                                        <p:tgtEl>
                                          <p:spTgt spid="2050"/>
                                        </p:tgtEl>
                                      </p:cBhvr>
                                      <p:to x="100000" y="100000"/>
                                    </p:animScale>
                                    <p:animScale>
                                      <p:cBhvr>
                                        <p:cTn id="83" dur="26">
                                          <p:stCondLst>
                                            <p:cond delay="1808"/>
                                          </p:stCondLst>
                                        </p:cTn>
                                        <p:tgtEl>
                                          <p:spTgt spid="2050"/>
                                        </p:tgtEl>
                                      </p:cBhvr>
                                      <p:to x="100000" y="95000"/>
                                    </p:animScale>
                                    <p:animScale>
                                      <p:cBhvr>
                                        <p:cTn id="84" dur="166" decel="50000">
                                          <p:stCondLst>
                                            <p:cond delay="1834"/>
                                          </p:stCondLst>
                                        </p:cTn>
                                        <p:tgtEl>
                                          <p:spTgt spid="2050"/>
                                        </p:tgtEl>
                                      </p:cBhvr>
                                      <p:to x="100000" y="100000"/>
                                    </p:animScale>
                                  </p:childTnLst>
                                </p:cTn>
                              </p:par>
                              <p:par>
                                <p:cTn id="85" presetID="22" presetClass="entr" presetSubtype="4" fill="hold" nodeType="withEffect">
                                  <p:stCondLst>
                                    <p:cond delay="0"/>
                                  </p:stCondLst>
                                  <p:childTnLst>
                                    <p:set>
                                      <p:cBhvr>
                                        <p:cTn id="86" dur="1" fill="hold">
                                          <p:stCondLst>
                                            <p:cond delay="0"/>
                                          </p:stCondLst>
                                        </p:cTn>
                                        <p:tgtEl>
                                          <p:spTgt spid="2059"/>
                                        </p:tgtEl>
                                        <p:attrNameLst>
                                          <p:attrName>style.visibility</p:attrName>
                                        </p:attrNameLst>
                                      </p:cBhvr>
                                      <p:to>
                                        <p:strVal val="visible"/>
                                      </p:to>
                                    </p:set>
                                    <p:animEffect transition="in" filter="wipe(down)">
                                      <p:cBhvr>
                                        <p:cTn id="87" dur="500"/>
                                        <p:tgtEl>
                                          <p:spTgt spid="2059"/>
                                        </p:tgtEl>
                                      </p:cBhvr>
                                    </p:animEffect>
                                  </p:childTnLst>
                                </p:cTn>
                              </p:par>
                              <p:par>
                                <p:cTn id="88" presetID="31" presetClass="entr" presetSubtype="0" fill="hold" nodeType="withEffect">
                                  <p:stCondLst>
                                    <p:cond delay="0"/>
                                  </p:stCondLst>
                                  <p:childTnLst>
                                    <p:set>
                                      <p:cBhvr>
                                        <p:cTn id="89" dur="1" fill="hold">
                                          <p:stCondLst>
                                            <p:cond delay="0"/>
                                          </p:stCondLst>
                                        </p:cTn>
                                        <p:tgtEl>
                                          <p:spTgt spid="2067"/>
                                        </p:tgtEl>
                                        <p:attrNameLst>
                                          <p:attrName>style.visibility</p:attrName>
                                        </p:attrNameLst>
                                      </p:cBhvr>
                                      <p:to>
                                        <p:strVal val="visible"/>
                                      </p:to>
                                    </p:set>
                                    <p:anim calcmode="lin" valueType="num">
                                      <p:cBhvr>
                                        <p:cTn id="90" dur="1000" fill="hold"/>
                                        <p:tgtEl>
                                          <p:spTgt spid="2067"/>
                                        </p:tgtEl>
                                        <p:attrNameLst>
                                          <p:attrName>ppt_w</p:attrName>
                                        </p:attrNameLst>
                                      </p:cBhvr>
                                      <p:tavLst>
                                        <p:tav tm="0">
                                          <p:val>
                                            <p:fltVal val="0"/>
                                          </p:val>
                                        </p:tav>
                                        <p:tav tm="100000">
                                          <p:val>
                                            <p:strVal val="#ppt_w"/>
                                          </p:val>
                                        </p:tav>
                                      </p:tavLst>
                                    </p:anim>
                                    <p:anim calcmode="lin" valueType="num">
                                      <p:cBhvr>
                                        <p:cTn id="91" dur="1000" fill="hold"/>
                                        <p:tgtEl>
                                          <p:spTgt spid="2067"/>
                                        </p:tgtEl>
                                        <p:attrNameLst>
                                          <p:attrName>ppt_h</p:attrName>
                                        </p:attrNameLst>
                                      </p:cBhvr>
                                      <p:tavLst>
                                        <p:tav tm="0">
                                          <p:val>
                                            <p:fltVal val="0"/>
                                          </p:val>
                                        </p:tav>
                                        <p:tav tm="100000">
                                          <p:val>
                                            <p:strVal val="#ppt_h"/>
                                          </p:val>
                                        </p:tav>
                                      </p:tavLst>
                                    </p:anim>
                                    <p:anim calcmode="lin" valueType="num">
                                      <p:cBhvr>
                                        <p:cTn id="92" dur="1000" fill="hold"/>
                                        <p:tgtEl>
                                          <p:spTgt spid="2067"/>
                                        </p:tgtEl>
                                        <p:attrNameLst>
                                          <p:attrName>style.rotation</p:attrName>
                                        </p:attrNameLst>
                                      </p:cBhvr>
                                      <p:tavLst>
                                        <p:tav tm="0">
                                          <p:val>
                                            <p:fltVal val="90"/>
                                          </p:val>
                                        </p:tav>
                                        <p:tav tm="100000">
                                          <p:val>
                                            <p:fltVal val="0"/>
                                          </p:val>
                                        </p:tav>
                                      </p:tavLst>
                                    </p:anim>
                                    <p:animEffect transition="in" filter="fade">
                                      <p:cBhvr>
                                        <p:cTn id="93" dur="1000"/>
                                        <p:tgtEl>
                                          <p:spTgt spid="2067"/>
                                        </p:tgtEl>
                                      </p:cBhvr>
                                    </p:animEffect>
                                  </p:childTnLst>
                                </p:cTn>
                              </p:par>
                              <p:par>
                                <p:cTn id="94" presetID="21" presetClass="entr" presetSubtype="1" fill="hold" nodeType="withEffect">
                                  <p:stCondLst>
                                    <p:cond delay="500"/>
                                  </p:stCondLst>
                                  <p:childTnLst>
                                    <p:set>
                                      <p:cBhvr>
                                        <p:cTn id="95" dur="1" fill="hold">
                                          <p:stCondLst>
                                            <p:cond delay="0"/>
                                          </p:stCondLst>
                                        </p:cTn>
                                        <p:tgtEl>
                                          <p:spTgt spid="2061"/>
                                        </p:tgtEl>
                                        <p:attrNameLst>
                                          <p:attrName>style.visibility</p:attrName>
                                        </p:attrNameLst>
                                      </p:cBhvr>
                                      <p:to>
                                        <p:strVal val="visible"/>
                                      </p:to>
                                    </p:set>
                                    <p:animEffect transition="in" filter="wheel(1)">
                                      <p:cBhvr>
                                        <p:cTn id="96" dur="2000"/>
                                        <p:tgtEl>
                                          <p:spTgt spid="2061"/>
                                        </p:tgtEl>
                                      </p:cBhvr>
                                    </p:animEffect>
                                  </p:childTnLst>
                                </p:cTn>
                              </p:par>
                              <p:par>
                                <p:cTn id="97" presetID="2" presetClass="entr" presetSubtype="4" fill="hold" nodeType="withEffect">
                                  <p:stCondLst>
                                    <p:cond delay="0"/>
                                  </p:stCondLst>
                                  <p:childTnLst>
                                    <p:set>
                                      <p:cBhvr>
                                        <p:cTn id="98" dur="1" fill="hold">
                                          <p:stCondLst>
                                            <p:cond delay="0"/>
                                          </p:stCondLst>
                                        </p:cTn>
                                        <p:tgtEl>
                                          <p:spTgt spid="2063"/>
                                        </p:tgtEl>
                                        <p:attrNameLst>
                                          <p:attrName>style.visibility</p:attrName>
                                        </p:attrNameLst>
                                      </p:cBhvr>
                                      <p:to>
                                        <p:strVal val="visible"/>
                                      </p:to>
                                    </p:set>
                                    <p:anim calcmode="lin" valueType="num">
                                      <p:cBhvr additive="base">
                                        <p:cTn id="99" dur="500" fill="hold"/>
                                        <p:tgtEl>
                                          <p:spTgt spid="2063"/>
                                        </p:tgtEl>
                                        <p:attrNameLst>
                                          <p:attrName>ppt_x</p:attrName>
                                        </p:attrNameLst>
                                      </p:cBhvr>
                                      <p:tavLst>
                                        <p:tav tm="0">
                                          <p:val>
                                            <p:strVal val="#ppt_x"/>
                                          </p:val>
                                        </p:tav>
                                        <p:tav tm="100000">
                                          <p:val>
                                            <p:strVal val="#ppt_x"/>
                                          </p:val>
                                        </p:tav>
                                      </p:tavLst>
                                    </p:anim>
                                    <p:anim calcmode="lin" valueType="num">
                                      <p:cBhvr additive="base">
                                        <p:cTn id="100" dur="500" fill="hold"/>
                                        <p:tgtEl>
                                          <p:spTgt spid="2063"/>
                                        </p:tgtEl>
                                        <p:attrNameLst>
                                          <p:attrName>ppt_y</p:attrName>
                                        </p:attrNameLst>
                                      </p:cBhvr>
                                      <p:tavLst>
                                        <p:tav tm="0">
                                          <p:val>
                                            <p:strVal val="1+#ppt_h/2"/>
                                          </p:val>
                                        </p:tav>
                                        <p:tav tm="100000">
                                          <p:val>
                                            <p:strVal val="#ppt_y"/>
                                          </p:val>
                                        </p:tav>
                                      </p:tavLst>
                                    </p:anim>
                                  </p:childTnLst>
                                </p:cTn>
                              </p:par>
                              <p:par>
                                <p:cTn id="101" presetID="26" presetClass="entr" presetSubtype="0" fill="hold" nodeType="withEffect">
                                  <p:stCondLst>
                                    <p:cond delay="1000"/>
                                  </p:stCondLst>
                                  <p:childTnLst>
                                    <p:set>
                                      <p:cBhvr>
                                        <p:cTn id="102" dur="1" fill="hold">
                                          <p:stCondLst>
                                            <p:cond delay="0"/>
                                          </p:stCondLst>
                                        </p:cTn>
                                        <p:tgtEl>
                                          <p:spTgt spid="2051"/>
                                        </p:tgtEl>
                                        <p:attrNameLst>
                                          <p:attrName>style.visibility</p:attrName>
                                        </p:attrNameLst>
                                      </p:cBhvr>
                                      <p:to>
                                        <p:strVal val="visible"/>
                                      </p:to>
                                    </p:set>
                                    <p:animEffect transition="in" filter="wipe(down)">
                                      <p:cBhvr>
                                        <p:cTn id="103" dur="580">
                                          <p:stCondLst>
                                            <p:cond delay="0"/>
                                          </p:stCondLst>
                                        </p:cTn>
                                        <p:tgtEl>
                                          <p:spTgt spid="2051"/>
                                        </p:tgtEl>
                                      </p:cBhvr>
                                    </p:animEffect>
                                    <p:anim calcmode="lin" valueType="num">
                                      <p:cBhvr>
                                        <p:cTn id="104"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109" dur="26">
                                          <p:stCondLst>
                                            <p:cond delay="650"/>
                                          </p:stCondLst>
                                        </p:cTn>
                                        <p:tgtEl>
                                          <p:spTgt spid="2051"/>
                                        </p:tgtEl>
                                      </p:cBhvr>
                                      <p:to x="100000" y="60000"/>
                                    </p:animScale>
                                    <p:animScale>
                                      <p:cBhvr>
                                        <p:cTn id="110" dur="166" decel="50000">
                                          <p:stCondLst>
                                            <p:cond delay="676"/>
                                          </p:stCondLst>
                                        </p:cTn>
                                        <p:tgtEl>
                                          <p:spTgt spid="2051"/>
                                        </p:tgtEl>
                                      </p:cBhvr>
                                      <p:to x="100000" y="100000"/>
                                    </p:animScale>
                                    <p:animScale>
                                      <p:cBhvr>
                                        <p:cTn id="111" dur="26">
                                          <p:stCondLst>
                                            <p:cond delay="1312"/>
                                          </p:stCondLst>
                                        </p:cTn>
                                        <p:tgtEl>
                                          <p:spTgt spid="2051"/>
                                        </p:tgtEl>
                                      </p:cBhvr>
                                      <p:to x="100000" y="80000"/>
                                    </p:animScale>
                                    <p:animScale>
                                      <p:cBhvr>
                                        <p:cTn id="112" dur="166" decel="50000">
                                          <p:stCondLst>
                                            <p:cond delay="1338"/>
                                          </p:stCondLst>
                                        </p:cTn>
                                        <p:tgtEl>
                                          <p:spTgt spid="2051"/>
                                        </p:tgtEl>
                                      </p:cBhvr>
                                      <p:to x="100000" y="100000"/>
                                    </p:animScale>
                                    <p:animScale>
                                      <p:cBhvr>
                                        <p:cTn id="113" dur="26">
                                          <p:stCondLst>
                                            <p:cond delay="1642"/>
                                          </p:stCondLst>
                                        </p:cTn>
                                        <p:tgtEl>
                                          <p:spTgt spid="2051"/>
                                        </p:tgtEl>
                                      </p:cBhvr>
                                      <p:to x="100000" y="90000"/>
                                    </p:animScale>
                                    <p:animScale>
                                      <p:cBhvr>
                                        <p:cTn id="114" dur="166" decel="50000">
                                          <p:stCondLst>
                                            <p:cond delay="1668"/>
                                          </p:stCondLst>
                                        </p:cTn>
                                        <p:tgtEl>
                                          <p:spTgt spid="2051"/>
                                        </p:tgtEl>
                                      </p:cBhvr>
                                      <p:to x="100000" y="100000"/>
                                    </p:animScale>
                                    <p:animScale>
                                      <p:cBhvr>
                                        <p:cTn id="115" dur="26">
                                          <p:stCondLst>
                                            <p:cond delay="1808"/>
                                          </p:stCondLst>
                                        </p:cTn>
                                        <p:tgtEl>
                                          <p:spTgt spid="2051"/>
                                        </p:tgtEl>
                                      </p:cBhvr>
                                      <p:to x="100000" y="95000"/>
                                    </p:animScale>
                                    <p:animScale>
                                      <p:cBhvr>
                                        <p:cTn id="116" dur="166" decel="50000">
                                          <p:stCondLst>
                                            <p:cond delay="1834"/>
                                          </p:stCondLst>
                                        </p:cTn>
                                        <p:tgtEl>
                                          <p:spTgt spid="2051"/>
                                        </p:tgtEl>
                                      </p:cBhvr>
                                      <p:to x="100000" y="100000"/>
                                    </p:animScale>
                                  </p:childTnLst>
                                </p:cTn>
                              </p:par>
                              <p:par>
                                <p:cTn id="117" presetID="26" presetClass="entr" presetSubtype="0" fill="hold" nodeType="withEffect">
                                  <p:stCondLst>
                                    <p:cond delay="750"/>
                                  </p:stCondLst>
                                  <p:childTnLst>
                                    <p:set>
                                      <p:cBhvr>
                                        <p:cTn id="118" dur="1" fill="hold">
                                          <p:stCondLst>
                                            <p:cond delay="0"/>
                                          </p:stCondLst>
                                        </p:cTn>
                                        <p:tgtEl>
                                          <p:spTgt spid="2065"/>
                                        </p:tgtEl>
                                        <p:attrNameLst>
                                          <p:attrName>style.visibility</p:attrName>
                                        </p:attrNameLst>
                                      </p:cBhvr>
                                      <p:to>
                                        <p:strVal val="visible"/>
                                      </p:to>
                                    </p:set>
                                    <p:animEffect transition="in" filter="wipe(down)">
                                      <p:cBhvr>
                                        <p:cTn id="119" dur="580">
                                          <p:stCondLst>
                                            <p:cond delay="0"/>
                                          </p:stCondLst>
                                        </p:cTn>
                                        <p:tgtEl>
                                          <p:spTgt spid="2065"/>
                                        </p:tgtEl>
                                      </p:cBhvr>
                                    </p:animEffect>
                                    <p:anim calcmode="lin" valueType="num">
                                      <p:cBhvr>
                                        <p:cTn id="120" dur="1822" tmFilter="0,0; 0.14,0.36; 0.43,0.73; 0.71,0.91; 1.0,1.0">
                                          <p:stCondLst>
                                            <p:cond delay="0"/>
                                          </p:stCondLst>
                                        </p:cTn>
                                        <p:tgtEl>
                                          <p:spTgt spid="2065"/>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065"/>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065"/>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065"/>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065"/>
                                        </p:tgtEl>
                                        <p:attrNameLst>
                                          <p:attrName>ppt_y</p:attrName>
                                        </p:attrNameLst>
                                      </p:cBhvr>
                                      <p:tavLst>
                                        <p:tav tm="0" fmla="#ppt_y-sin(pi*$)/81">
                                          <p:val>
                                            <p:fltVal val="0"/>
                                          </p:val>
                                        </p:tav>
                                        <p:tav tm="100000">
                                          <p:val>
                                            <p:fltVal val="1"/>
                                          </p:val>
                                        </p:tav>
                                      </p:tavLst>
                                    </p:anim>
                                    <p:animScale>
                                      <p:cBhvr>
                                        <p:cTn id="125" dur="26">
                                          <p:stCondLst>
                                            <p:cond delay="650"/>
                                          </p:stCondLst>
                                        </p:cTn>
                                        <p:tgtEl>
                                          <p:spTgt spid="2065"/>
                                        </p:tgtEl>
                                      </p:cBhvr>
                                      <p:to x="100000" y="60000"/>
                                    </p:animScale>
                                    <p:animScale>
                                      <p:cBhvr>
                                        <p:cTn id="126" dur="166" decel="50000">
                                          <p:stCondLst>
                                            <p:cond delay="676"/>
                                          </p:stCondLst>
                                        </p:cTn>
                                        <p:tgtEl>
                                          <p:spTgt spid="2065"/>
                                        </p:tgtEl>
                                      </p:cBhvr>
                                      <p:to x="100000" y="100000"/>
                                    </p:animScale>
                                    <p:animScale>
                                      <p:cBhvr>
                                        <p:cTn id="127" dur="26">
                                          <p:stCondLst>
                                            <p:cond delay="1312"/>
                                          </p:stCondLst>
                                        </p:cTn>
                                        <p:tgtEl>
                                          <p:spTgt spid="2065"/>
                                        </p:tgtEl>
                                      </p:cBhvr>
                                      <p:to x="100000" y="80000"/>
                                    </p:animScale>
                                    <p:animScale>
                                      <p:cBhvr>
                                        <p:cTn id="128" dur="166" decel="50000">
                                          <p:stCondLst>
                                            <p:cond delay="1338"/>
                                          </p:stCondLst>
                                        </p:cTn>
                                        <p:tgtEl>
                                          <p:spTgt spid="2065"/>
                                        </p:tgtEl>
                                      </p:cBhvr>
                                      <p:to x="100000" y="100000"/>
                                    </p:animScale>
                                    <p:animScale>
                                      <p:cBhvr>
                                        <p:cTn id="129" dur="26">
                                          <p:stCondLst>
                                            <p:cond delay="1642"/>
                                          </p:stCondLst>
                                        </p:cTn>
                                        <p:tgtEl>
                                          <p:spTgt spid="2065"/>
                                        </p:tgtEl>
                                      </p:cBhvr>
                                      <p:to x="100000" y="90000"/>
                                    </p:animScale>
                                    <p:animScale>
                                      <p:cBhvr>
                                        <p:cTn id="130" dur="166" decel="50000">
                                          <p:stCondLst>
                                            <p:cond delay="1668"/>
                                          </p:stCondLst>
                                        </p:cTn>
                                        <p:tgtEl>
                                          <p:spTgt spid="2065"/>
                                        </p:tgtEl>
                                      </p:cBhvr>
                                      <p:to x="100000" y="100000"/>
                                    </p:animScale>
                                    <p:animScale>
                                      <p:cBhvr>
                                        <p:cTn id="131" dur="26">
                                          <p:stCondLst>
                                            <p:cond delay="1808"/>
                                          </p:stCondLst>
                                        </p:cTn>
                                        <p:tgtEl>
                                          <p:spTgt spid="2065"/>
                                        </p:tgtEl>
                                      </p:cBhvr>
                                      <p:to x="100000" y="95000"/>
                                    </p:animScale>
                                    <p:animScale>
                                      <p:cBhvr>
                                        <p:cTn id="132" dur="166" decel="50000">
                                          <p:stCondLst>
                                            <p:cond delay="1834"/>
                                          </p:stCondLst>
                                        </p:cTn>
                                        <p:tgtEl>
                                          <p:spTgt spid="2065"/>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2062"/>
                                        </p:tgtEl>
                                        <p:attrNameLst>
                                          <p:attrName>style.visibility</p:attrName>
                                        </p:attrNameLst>
                                      </p:cBhvr>
                                      <p:to>
                                        <p:strVal val="visible"/>
                                      </p:to>
                                    </p:set>
                                    <p:animEffect transition="in" filter="wipe(down)">
                                      <p:cBhvr>
                                        <p:cTn id="135" dur="580">
                                          <p:stCondLst>
                                            <p:cond delay="0"/>
                                          </p:stCondLst>
                                        </p:cTn>
                                        <p:tgtEl>
                                          <p:spTgt spid="2062"/>
                                        </p:tgtEl>
                                      </p:cBhvr>
                                    </p:animEffect>
                                    <p:anim calcmode="lin" valueType="num">
                                      <p:cBhvr>
                                        <p:cTn id="136" dur="1822" tmFilter="0,0; 0.14,0.36; 0.43,0.73; 0.71,0.91; 1.0,1.0">
                                          <p:stCondLst>
                                            <p:cond delay="0"/>
                                          </p:stCondLst>
                                        </p:cTn>
                                        <p:tgtEl>
                                          <p:spTgt spid="2062"/>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062"/>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062"/>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062"/>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062"/>
                                        </p:tgtEl>
                                        <p:attrNameLst>
                                          <p:attrName>ppt_y</p:attrName>
                                        </p:attrNameLst>
                                      </p:cBhvr>
                                      <p:tavLst>
                                        <p:tav tm="0" fmla="#ppt_y-sin(pi*$)/81">
                                          <p:val>
                                            <p:fltVal val="0"/>
                                          </p:val>
                                        </p:tav>
                                        <p:tav tm="100000">
                                          <p:val>
                                            <p:fltVal val="1"/>
                                          </p:val>
                                        </p:tav>
                                      </p:tavLst>
                                    </p:anim>
                                    <p:animScale>
                                      <p:cBhvr>
                                        <p:cTn id="141" dur="26">
                                          <p:stCondLst>
                                            <p:cond delay="650"/>
                                          </p:stCondLst>
                                        </p:cTn>
                                        <p:tgtEl>
                                          <p:spTgt spid="2062"/>
                                        </p:tgtEl>
                                      </p:cBhvr>
                                      <p:to x="100000" y="60000"/>
                                    </p:animScale>
                                    <p:animScale>
                                      <p:cBhvr>
                                        <p:cTn id="142" dur="166" decel="50000">
                                          <p:stCondLst>
                                            <p:cond delay="676"/>
                                          </p:stCondLst>
                                        </p:cTn>
                                        <p:tgtEl>
                                          <p:spTgt spid="2062"/>
                                        </p:tgtEl>
                                      </p:cBhvr>
                                      <p:to x="100000" y="100000"/>
                                    </p:animScale>
                                    <p:animScale>
                                      <p:cBhvr>
                                        <p:cTn id="143" dur="26">
                                          <p:stCondLst>
                                            <p:cond delay="1312"/>
                                          </p:stCondLst>
                                        </p:cTn>
                                        <p:tgtEl>
                                          <p:spTgt spid="2062"/>
                                        </p:tgtEl>
                                      </p:cBhvr>
                                      <p:to x="100000" y="80000"/>
                                    </p:animScale>
                                    <p:animScale>
                                      <p:cBhvr>
                                        <p:cTn id="144" dur="166" decel="50000">
                                          <p:stCondLst>
                                            <p:cond delay="1338"/>
                                          </p:stCondLst>
                                        </p:cTn>
                                        <p:tgtEl>
                                          <p:spTgt spid="2062"/>
                                        </p:tgtEl>
                                      </p:cBhvr>
                                      <p:to x="100000" y="100000"/>
                                    </p:animScale>
                                    <p:animScale>
                                      <p:cBhvr>
                                        <p:cTn id="145" dur="26">
                                          <p:stCondLst>
                                            <p:cond delay="1642"/>
                                          </p:stCondLst>
                                        </p:cTn>
                                        <p:tgtEl>
                                          <p:spTgt spid="2062"/>
                                        </p:tgtEl>
                                      </p:cBhvr>
                                      <p:to x="100000" y="90000"/>
                                    </p:animScale>
                                    <p:animScale>
                                      <p:cBhvr>
                                        <p:cTn id="146" dur="166" decel="50000">
                                          <p:stCondLst>
                                            <p:cond delay="1668"/>
                                          </p:stCondLst>
                                        </p:cTn>
                                        <p:tgtEl>
                                          <p:spTgt spid="2062"/>
                                        </p:tgtEl>
                                      </p:cBhvr>
                                      <p:to x="100000" y="100000"/>
                                    </p:animScale>
                                    <p:animScale>
                                      <p:cBhvr>
                                        <p:cTn id="147" dur="26">
                                          <p:stCondLst>
                                            <p:cond delay="1808"/>
                                          </p:stCondLst>
                                        </p:cTn>
                                        <p:tgtEl>
                                          <p:spTgt spid="2062"/>
                                        </p:tgtEl>
                                      </p:cBhvr>
                                      <p:to x="100000" y="95000"/>
                                    </p:animScale>
                                    <p:animScale>
                                      <p:cBhvr>
                                        <p:cTn id="148" dur="166" decel="50000">
                                          <p:stCondLst>
                                            <p:cond delay="1834"/>
                                          </p:stCondLst>
                                        </p:cTn>
                                        <p:tgtEl>
                                          <p:spTgt spid="2062"/>
                                        </p:tgtEl>
                                      </p:cBhvr>
                                      <p:to x="100000" y="100000"/>
                                    </p:animScale>
                                  </p:childTnLst>
                                </p:cTn>
                              </p:par>
                              <p:par>
                                <p:cTn id="149" presetID="26" presetClass="entr" presetSubtype="0" fill="hold" nodeType="withEffect">
                                  <p:stCondLst>
                                    <p:cond delay="750"/>
                                  </p:stCondLst>
                                  <p:childTnLst>
                                    <p:set>
                                      <p:cBhvr>
                                        <p:cTn id="150" dur="1" fill="hold">
                                          <p:stCondLst>
                                            <p:cond delay="0"/>
                                          </p:stCondLst>
                                        </p:cTn>
                                        <p:tgtEl>
                                          <p:spTgt spid="2057"/>
                                        </p:tgtEl>
                                        <p:attrNameLst>
                                          <p:attrName>style.visibility</p:attrName>
                                        </p:attrNameLst>
                                      </p:cBhvr>
                                      <p:to>
                                        <p:strVal val="visible"/>
                                      </p:to>
                                    </p:set>
                                    <p:animEffect transition="in" filter="wipe(down)">
                                      <p:cBhvr>
                                        <p:cTn id="151" dur="580">
                                          <p:stCondLst>
                                            <p:cond delay="0"/>
                                          </p:stCondLst>
                                        </p:cTn>
                                        <p:tgtEl>
                                          <p:spTgt spid="2057"/>
                                        </p:tgtEl>
                                      </p:cBhvr>
                                    </p:animEffect>
                                    <p:anim calcmode="lin" valueType="num">
                                      <p:cBhvr>
                                        <p:cTn id="152" dur="1822" tmFilter="0,0; 0.14,0.36; 0.43,0.73; 0.71,0.91; 1.0,1.0">
                                          <p:stCondLst>
                                            <p:cond delay="0"/>
                                          </p:stCondLst>
                                        </p:cTn>
                                        <p:tgtEl>
                                          <p:spTgt spid="205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05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05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05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057"/>
                                        </p:tgtEl>
                                        <p:attrNameLst>
                                          <p:attrName>ppt_y</p:attrName>
                                        </p:attrNameLst>
                                      </p:cBhvr>
                                      <p:tavLst>
                                        <p:tav tm="0" fmla="#ppt_y-sin(pi*$)/81">
                                          <p:val>
                                            <p:fltVal val="0"/>
                                          </p:val>
                                        </p:tav>
                                        <p:tav tm="100000">
                                          <p:val>
                                            <p:fltVal val="1"/>
                                          </p:val>
                                        </p:tav>
                                      </p:tavLst>
                                    </p:anim>
                                    <p:animScale>
                                      <p:cBhvr>
                                        <p:cTn id="157" dur="26">
                                          <p:stCondLst>
                                            <p:cond delay="650"/>
                                          </p:stCondLst>
                                        </p:cTn>
                                        <p:tgtEl>
                                          <p:spTgt spid="2057"/>
                                        </p:tgtEl>
                                      </p:cBhvr>
                                      <p:to x="100000" y="60000"/>
                                    </p:animScale>
                                    <p:animScale>
                                      <p:cBhvr>
                                        <p:cTn id="158" dur="166" decel="50000">
                                          <p:stCondLst>
                                            <p:cond delay="676"/>
                                          </p:stCondLst>
                                        </p:cTn>
                                        <p:tgtEl>
                                          <p:spTgt spid="2057"/>
                                        </p:tgtEl>
                                      </p:cBhvr>
                                      <p:to x="100000" y="100000"/>
                                    </p:animScale>
                                    <p:animScale>
                                      <p:cBhvr>
                                        <p:cTn id="159" dur="26">
                                          <p:stCondLst>
                                            <p:cond delay="1312"/>
                                          </p:stCondLst>
                                        </p:cTn>
                                        <p:tgtEl>
                                          <p:spTgt spid="2057"/>
                                        </p:tgtEl>
                                      </p:cBhvr>
                                      <p:to x="100000" y="80000"/>
                                    </p:animScale>
                                    <p:animScale>
                                      <p:cBhvr>
                                        <p:cTn id="160" dur="166" decel="50000">
                                          <p:stCondLst>
                                            <p:cond delay="1338"/>
                                          </p:stCondLst>
                                        </p:cTn>
                                        <p:tgtEl>
                                          <p:spTgt spid="2057"/>
                                        </p:tgtEl>
                                      </p:cBhvr>
                                      <p:to x="100000" y="100000"/>
                                    </p:animScale>
                                    <p:animScale>
                                      <p:cBhvr>
                                        <p:cTn id="161" dur="26">
                                          <p:stCondLst>
                                            <p:cond delay="1642"/>
                                          </p:stCondLst>
                                        </p:cTn>
                                        <p:tgtEl>
                                          <p:spTgt spid="2057"/>
                                        </p:tgtEl>
                                      </p:cBhvr>
                                      <p:to x="100000" y="90000"/>
                                    </p:animScale>
                                    <p:animScale>
                                      <p:cBhvr>
                                        <p:cTn id="162" dur="166" decel="50000">
                                          <p:stCondLst>
                                            <p:cond delay="1668"/>
                                          </p:stCondLst>
                                        </p:cTn>
                                        <p:tgtEl>
                                          <p:spTgt spid="2057"/>
                                        </p:tgtEl>
                                      </p:cBhvr>
                                      <p:to x="100000" y="100000"/>
                                    </p:animScale>
                                    <p:animScale>
                                      <p:cBhvr>
                                        <p:cTn id="163" dur="26">
                                          <p:stCondLst>
                                            <p:cond delay="1808"/>
                                          </p:stCondLst>
                                        </p:cTn>
                                        <p:tgtEl>
                                          <p:spTgt spid="2057"/>
                                        </p:tgtEl>
                                      </p:cBhvr>
                                      <p:to x="100000" y="95000"/>
                                    </p:animScale>
                                    <p:animScale>
                                      <p:cBhvr>
                                        <p:cTn id="164" dur="166" decel="50000">
                                          <p:stCondLst>
                                            <p:cond delay="1834"/>
                                          </p:stCondLst>
                                        </p:cTn>
                                        <p:tgtEl>
                                          <p:spTgt spid="2057"/>
                                        </p:tgtEl>
                                      </p:cBhvr>
                                      <p:to x="100000" y="100000"/>
                                    </p:animScale>
                                  </p:childTnLst>
                                </p:cTn>
                              </p:par>
                              <p:par>
                                <p:cTn id="165" presetID="26" presetClass="entr" presetSubtype="0" fill="hold" nodeType="withEffect">
                                  <p:stCondLst>
                                    <p:cond delay="250"/>
                                  </p:stCondLst>
                                  <p:childTnLst>
                                    <p:set>
                                      <p:cBhvr>
                                        <p:cTn id="166" dur="1" fill="hold">
                                          <p:stCondLst>
                                            <p:cond delay="0"/>
                                          </p:stCondLst>
                                        </p:cTn>
                                        <p:tgtEl>
                                          <p:spTgt spid="2066"/>
                                        </p:tgtEl>
                                        <p:attrNameLst>
                                          <p:attrName>style.visibility</p:attrName>
                                        </p:attrNameLst>
                                      </p:cBhvr>
                                      <p:to>
                                        <p:strVal val="visible"/>
                                      </p:to>
                                    </p:set>
                                    <p:animEffect transition="in" filter="wipe(down)">
                                      <p:cBhvr>
                                        <p:cTn id="167" dur="580">
                                          <p:stCondLst>
                                            <p:cond delay="0"/>
                                          </p:stCondLst>
                                        </p:cTn>
                                        <p:tgtEl>
                                          <p:spTgt spid="2066"/>
                                        </p:tgtEl>
                                      </p:cBhvr>
                                    </p:animEffect>
                                    <p:anim calcmode="lin" valueType="num">
                                      <p:cBhvr>
                                        <p:cTn id="168" dur="1822" tmFilter="0,0; 0.14,0.36; 0.43,0.73; 0.71,0.91; 1.0,1.0">
                                          <p:stCondLst>
                                            <p:cond delay="0"/>
                                          </p:stCondLst>
                                        </p:cTn>
                                        <p:tgtEl>
                                          <p:spTgt spid="2066"/>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066"/>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066"/>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066"/>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066"/>
                                        </p:tgtEl>
                                        <p:attrNameLst>
                                          <p:attrName>ppt_y</p:attrName>
                                        </p:attrNameLst>
                                      </p:cBhvr>
                                      <p:tavLst>
                                        <p:tav tm="0" fmla="#ppt_y-sin(pi*$)/81">
                                          <p:val>
                                            <p:fltVal val="0"/>
                                          </p:val>
                                        </p:tav>
                                        <p:tav tm="100000">
                                          <p:val>
                                            <p:fltVal val="1"/>
                                          </p:val>
                                        </p:tav>
                                      </p:tavLst>
                                    </p:anim>
                                    <p:animScale>
                                      <p:cBhvr>
                                        <p:cTn id="173" dur="26">
                                          <p:stCondLst>
                                            <p:cond delay="650"/>
                                          </p:stCondLst>
                                        </p:cTn>
                                        <p:tgtEl>
                                          <p:spTgt spid="2066"/>
                                        </p:tgtEl>
                                      </p:cBhvr>
                                      <p:to x="100000" y="60000"/>
                                    </p:animScale>
                                    <p:animScale>
                                      <p:cBhvr>
                                        <p:cTn id="174" dur="166" decel="50000">
                                          <p:stCondLst>
                                            <p:cond delay="676"/>
                                          </p:stCondLst>
                                        </p:cTn>
                                        <p:tgtEl>
                                          <p:spTgt spid="2066"/>
                                        </p:tgtEl>
                                      </p:cBhvr>
                                      <p:to x="100000" y="100000"/>
                                    </p:animScale>
                                    <p:animScale>
                                      <p:cBhvr>
                                        <p:cTn id="175" dur="26">
                                          <p:stCondLst>
                                            <p:cond delay="1312"/>
                                          </p:stCondLst>
                                        </p:cTn>
                                        <p:tgtEl>
                                          <p:spTgt spid="2066"/>
                                        </p:tgtEl>
                                      </p:cBhvr>
                                      <p:to x="100000" y="80000"/>
                                    </p:animScale>
                                    <p:animScale>
                                      <p:cBhvr>
                                        <p:cTn id="176" dur="166" decel="50000">
                                          <p:stCondLst>
                                            <p:cond delay="1338"/>
                                          </p:stCondLst>
                                        </p:cTn>
                                        <p:tgtEl>
                                          <p:spTgt spid="2066"/>
                                        </p:tgtEl>
                                      </p:cBhvr>
                                      <p:to x="100000" y="100000"/>
                                    </p:animScale>
                                    <p:animScale>
                                      <p:cBhvr>
                                        <p:cTn id="177" dur="26">
                                          <p:stCondLst>
                                            <p:cond delay="1642"/>
                                          </p:stCondLst>
                                        </p:cTn>
                                        <p:tgtEl>
                                          <p:spTgt spid="2066"/>
                                        </p:tgtEl>
                                      </p:cBhvr>
                                      <p:to x="100000" y="90000"/>
                                    </p:animScale>
                                    <p:animScale>
                                      <p:cBhvr>
                                        <p:cTn id="178" dur="166" decel="50000">
                                          <p:stCondLst>
                                            <p:cond delay="1668"/>
                                          </p:stCondLst>
                                        </p:cTn>
                                        <p:tgtEl>
                                          <p:spTgt spid="2066"/>
                                        </p:tgtEl>
                                      </p:cBhvr>
                                      <p:to x="100000" y="100000"/>
                                    </p:animScale>
                                    <p:animScale>
                                      <p:cBhvr>
                                        <p:cTn id="179" dur="26">
                                          <p:stCondLst>
                                            <p:cond delay="1808"/>
                                          </p:stCondLst>
                                        </p:cTn>
                                        <p:tgtEl>
                                          <p:spTgt spid="2066"/>
                                        </p:tgtEl>
                                      </p:cBhvr>
                                      <p:to x="100000" y="95000"/>
                                    </p:animScale>
                                    <p:animScale>
                                      <p:cBhvr>
                                        <p:cTn id="180" dur="166" decel="50000">
                                          <p:stCondLst>
                                            <p:cond delay="1834"/>
                                          </p:stCondLst>
                                        </p:cTn>
                                        <p:tgtEl>
                                          <p:spTgt spid="2066"/>
                                        </p:tgtEl>
                                      </p:cBhvr>
                                      <p:to x="100000" y="100000"/>
                                    </p:animScale>
                                  </p:childTnLst>
                                </p:cTn>
                              </p:par>
                              <p:par>
                                <p:cTn id="181" presetID="26" presetClass="entr" presetSubtype="0" fill="hold" nodeType="withEffect">
                                  <p:stCondLst>
                                    <p:cond delay="500"/>
                                  </p:stCondLst>
                                  <p:childTnLst>
                                    <p:set>
                                      <p:cBhvr>
                                        <p:cTn id="182" dur="1" fill="hold">
                                          <p:stCondLst>
                                            <p:cond delay="0"/>
                                          </p:stCondLst>
                                        </p:cTn>
                                        <p:tgtEl>
                                          <p:spTgt spid="2055"/>
                                        </p:tgtEl>
                                        <p:attrNameLst>
                                          <p:attrName>style.visibility</p:attrName>
                                        </p:attrNameLst>
                                      </p:cBhvr>
                                      <p:to>
                                        <p:strVal val="visible"/>
                                      </p:to>
                                    </p:set>
                                    <p:animEffect transition="in" filter="wipe(down)">
                                      <p:cBhvr>
                                        <p:cTn id="183" dur="580">
                                          <p:stCondLst>
                                            <p:cond delay="0"/>
                                          </p:stCondLst>
                                        </p:cTn>
                                        <p:tgtEl>
                                          <p:spTgt spid="2055"/>
                                        </p:tgtEl>
                                      </p:cBhvr>
                                    </p:animEffect>
                                    <p:anim calcmode="lin" valueType="num">
                                      <p:cBhvr>
                                        <p:cTn id="184" dur="1822" tmFilter="0,0; 0.14,0.36; 0.43,0.73; 0.71,0.91; 1.0,1.0">
                                          <p:stCondLst>
                                            <p:cond delay="0"/>
                                          </p:stCondLst>
                                        </p:cTn>
                                        <p:tgtEl>
                                          <p:spTgt spid="2055"/>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055"/>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055"/>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055"/>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055"/>
                                        </p:tgtEl>
                                        <p:attrNameLst>
                                          <p:attrName>ppt_y</p:attrName>
                                        </p:attrNameLst>
                                      </p:cBhvr>
                                      <p:tavLst>
                                        <p:tav tm="0" fmla="#ppt_y-sin(pi*$)/81">
                                          <p:val>
                                            <p:fltVal val="0"/>
                                          </p:val>
                                        </p:tav>
                                        <p:tav tm="100000">
                                          <p:val>
                                            <p:fltVal val="1"/>
                                          </p:val>
                                        </p:tav>
                                      </p:tavLst>
                                    </p:anim>
                                    <p:animScale>
                                      <p:cBhvr>
                                        <p:cTn id="189" dur="26">
                                          <p:stCondLst>
                                            <p:cond delay="650"/>
                                          </p:stCondLst>
                                        </p:cTn>
                                        <p:tgtEl>
                                          <p:spTgt spid="2055"/>
                                        </p:tgtEl>
                                      </p:cBhvr>
                                      <p:to x="100000" y="60000"/>
                                    </p:animScale>
                                    <p:animScale>
                                      <p:cBhvr>
                                        <p:cTn id="190" dur="166" decel="50000">
                                          <p:stCondLst>
                                            <p:cond delay="676"/>
                                          </p:stCondLst>
                                        </p:cTn>
                                        <p:tgtEl>
                                          <p:spTgt spid="2055"/>
                                        </p:tgtEl>
                                      </p:cBhvr>
                                      <p:to x="100000" y="100000"/>
                                    </p:animScale>
                                    <p:animScale>
                                      <p:cBhvr>
                                        <p:cTn id="191" dur="26">
                                          <p:stCondLst>
                                            <p:cond delay="1312"/>
                                          </p:stCondLst>
                                        </p:cTn>
                                        <p:tgtEl>
                                          <p:spTgt spid="2055"/>
                                        </p:tgtEl>
                                      </p:cBhvr>
                                      <p:to x="100000" y="80000"/>
                                    </p:animScale>
                                    <p:animScale>
                                      <p:cBhvr>
                                        <p:cTn id="192" dur="166" decel="50000">
                                          <p:stCondLst>
                                            <p:cond delay="1338"/>
                                          </p:stCondLst>
                                        </p:cTn>
                                        <p:tgtEl>
                                          <p:spTgt spid="2055"/>
                                        </p:tgtEl>
                                      </p:cBhvr>
                                      <p:to x="100000" y="100000"/>
                                    </p:animScale>
                                    <p:animScale>
                                      <p:cBhvr>
                                        <p:cTn id="193" dur="26">
                                          <p:stCondLst>
                                            <p:cond delay="1642"/>
                                          </p:stCondLst>
                                        </p:cTn>
                                        <p:tgtEl>
                                          <p:spTgt spid="2055"/>
                                        </p:tgtEl>
                                      </p:cBhvr>
                                      <p:to x="100000" y="90000"/>
                                    </p:animScale>
                                    <p:animScale>
                                      <p:cBhvr>
                                        <p:cTn id="194" dur="166" decel="50000">
                                          <p:stCondLst>
                                            <p:cond delay="1668"/>
                                          </p:stCondLst>
                                        </p:cTn>
                                        <p:tgtEl>
                                          <p:spTgt spid="2055"/>
                                        </p:tgtEl>
                                      </p:cBhvr>
                                      <p:to x="100000" y="100000"/>
                                    </p:animScale>
                                    <p:animScale>
                                      <p:cBhvr>
                                        <p:cTn id="195" dur="26">
                                          <p:stCondLst>
                                            <p:cond delay="1808"/>
                                          </p:stCondLst>
                                        </p:cTn>
                                        <p:tgtEl>
                                          <p:spTgt spid="2055"/>
                                        </p:tgtEl>
                                      </p:cBhvr>
                                      <p:to x="100000" y="95000"/>
                                    </p:animScale>
                                    <p:animScale>
                                      <p:cBhvr>
                                        <p:cTn id="196" dur="166" decel="50000">
                                          <p:stCondLst>
                                            <p:cond delay="1834"/>
                                          </p:stCondLst>
                                        </p:cTn>
                                        <p:tgtEl>
                                          <p:spTgt spid="2055"/>
                                        </p:tgtEl>
                                      </p:cBhvr>
                                      <p:to x="100000" y="100000"/>
                                    </p:animScale>
                                  </p:childTnLst>
                                </p:cTn>
                              </p:par>
                              <p:par>
                                <p:cTn id="197" presetID="26" presetClass="entr" presetSubtype="0" fill="hold" nodeType="withEffect">
                                  <p:stCondLst>
                                    <p:cond delay="250"/>
                                  </p:stCondLst>
                                  <p:childTnLst>
                                    <p:set>
                                      <p:cBhvr>
                                        <p:cTn id="198" dur="1" fill="hold">
                                          <p:stCondLst>
                                            <p:cond delay="0"/>
                                          </p:stCondLst>
                                        </p:cTn>
                                        <p:tgtEl>
                                          <p:spTgt spid="2060"/>
                                        </p:tgtEl>
                                        <p:attrNameLst>
                                          <p:attrName>style.visibility</p:attrName>
                                        </p:attrNameLst>
                                      </p:cBhvr>
                                      <p:to>
                                        <p:strVal val="visible"/>
                                      </p:to>
                                    </p:set>
                                    <p:animEffect transition="in" filter="wipe(down)">
                                      <p:cBhvr>
                                        <p:cTn id="199" dur="580">
                                          <p:stCondLst>
                                            <p:cond delay="0"/>
                                          </p:stCondLst>
                                        </p:cTn>
                                        <p:tgtEl>
                                          <p:spTgt spid="2060"/>
                                        </p:tgtEl>
                                      </p:cBhvr>
                                    </p:animEffect>
                                    <p:anim calcmode="lin" valueType="num">
                                      <p:cBhvr>
                                        <p:cTn id="200" dur="1822" tmFilter="0,0; 0.14,0.36; 0.43,0.73; 0.71,0.91; 1.0,1.0">
                                          <p:stCondLst>
                                            <p:cond delay="0"/>
                                          </p:stCondLst>
                                        </p:cTn>
                                        <p:tgtEl>
                                          <p:spTgt spid="2060"/>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060"/>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060"/>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060"/>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060"/>
                                        </p:tgtEl>
                                        <p:attrNameLst>
                                          <p:attrName>ppt_y</p:attrName>
                                        </p:attrNameLst>
                                      </p:cBhvr>
                                      <p:tavLst>
                                        <p:tav tm="0" fmla="#ppt_y-sin(pi*$)/81">
                                          <p:val>
                                            <p:fltVal val="0"/>
                                          </p:val>
                                        </p:tav>
                                        <p:tav tm="100000">
                                          <p:val>
                                            <p:fltVal val="1"/>
                                          </p:val>
                                        </p:tav>
                                      </p:tavLst>
                                    </p:anim>
                                    <p:animScale>
                                      <p:cBhvr>
                                        <p:cTn id="205" dur="26">
                                          <p:stCondLst>
                                            <p:cond delay="650"/>
                                          </p:stCondLst>
                                        </p:cTn>
                                        <p:tgtEl>
                                          <p:spTgt spid="2060"/>
                                        </p:tgtEl>
                                      </p:cBhvr>
                                      <p:to x="100000" y="60000"/>
                                    </p:animScale>
                                    <p:animScale>
                                      <p:cBhvr>
                                        <p:cTn id="206" dur="166" decel="50000">
                                          <p:stCondLst>
                                            <p:cond delay="676"/>
                                          </p:stCondLst>
                                        </p:cTn>
                                        <p:tgtEl>
                                          <p:spTgt spid="2060"/>
                                        </p:tgtEl>
                                      </p:cBhvr>
                                      <p:to x="100000" y="100000"/>
                                    </p:animScale>
                                    <p:animScale>
                                      <p:cBhvr>
                                        <p:cTn id="207" dur="26">
                                          <p:stCondLst>
                                            <p:cond delay="1312"/>
                                          </p:stCondLst>
                                        </p:cTn>
                                        <p:tgtEl>
                                          <p:spTgt spid="2060"/>
                                        </p:tgtEl>
                                      </p:cBhvr>
                                      <p:to x="100000" y="80000"/>
                                    </p:animScale>
                                    <p:animScale>
                                      <p:cBhvr>
                                        <p:cTn id="208" dur="166" decel="50000">
                                          <p:stCondLst>
                                            <p:cond delay="1338"/>
                                          </p:stCondLst>
                                        </p:cTn>
                                        <p:tgtEl>
                                          <p:spTgt spid="2060"/>
                                        </p:tgtEl>
                                      </p:cBhvr>
                                      <p:to x="100000" y="100000"/>
                                    </p:animScale>
                                    <p:animScale>
                                      <p:cBhvr>
                                        <p:cTn id="209" dur="26">
                                          <p:stCondLst>
                                            <p:cond delay="1642"/>
                                          </p:stCondLst>
                                        </p:cTn>
                                        <p:tgtEl>
                                          <p:spTgt spid="2060"/>
                                        </p:tgtEl>
                                      </p:cBhvr>
                                      <p:to x="100000" y="90000"/>
                                    </p:animScale>
                                    <p:animScale>
                                      <p:cBhvr>
                                        <p:cTn id="210" dur="166" decel="50000">
                                          <p:stCondLst>
                                            <p:cond delay="1668"/>
                                          </p:stCondLst>
                                        </p:cTn>
                                        <p:tgtEl>
                                          <p:spTgt spid="2060"/>
                                        </p:tgtEl>
                                      </p:cBhvr>
                                      <p:to x="100000" y="100000"/>
                                    </p:animScale>
                                    <p:animScale>
                                      <p:cBhvr>
                                        <p:cTn id="211" dur="26">
                                          <p:stCondLst>
                                            <p:cond delay="1808"/>
                                          </p:stCondLst>
                                        </p:cTn>
                                        <p:tgtEl>
                                          <p:spTgt spid="2060"/>
                                        </p:tgtEl>
                                      </p:cBhvr>
                                      <p:to x="100000" y="95000"/>
                                    </p:animScale>
                                    <p:animScale>
                                      <p:cBhvr>
                                        <p:cTn id="212" dur="166" decel="50000">
                                          <p:stCondLst>
                                            <p:cond delay="1834"/>
                                          </p:stCondLst>
                                        </p:cTn>
                                        <p:tgtEl>
                                          <p:spTgt spid="2060"/>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2054"/>
                                        </p:tgtEl>
                                        <p:attrNameLst>
                                          <p:attrName>style.visibility</p:attrName>
                                        </p:attrNameLst>
                                      </p:cBhvr>
                                      <p:to>
                                        <p:strVal val="visible"/>
                                      </p:to>
                                    </p:set>
                                    <p:animEffect transition="in" filter="wipe(down)">
                                      <p:cBhvr>
                                        <p:cTn id="215" dur="580">
                                          <p:stCondLst>
                                            <p:cond delay="0"/>
                                          </p:stCondLst>
                                        </p:cTn>
                                        <p:tgtEl>
                                          <p:spTgt spid="2054"/>
                                        </p:tgtEl>
                                      </p:cBhvr>
                                    </p:animEffect>
                                    <p:anim calcmode="lin" valueType="num">
                                      <p:cBhvr>
                                        <p:cTn id="216" dur="1822" tmFilter="0,0; 0.14,0.36; 0.43,0.73; 0.71,0.91; 1.0,1.0">
                                          <p:stCondLst>
                                            <p:cond delay="0"/>
                                          </p:stCondLst>
                                        </p:cTn>
                                        <p:tgtEl>
                                          <p:spTgt spid="2054"/>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2054"/>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2054"/>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2054"/>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2054"/>
                                        </p:tgtEl>
                                        <p:attrNameLst>
                                          <p:attrName>ppt_y</p:attrName>
                                        </p:attrNameLst>
                                      </p:cBhvr>
                                      <p:tavLst>
                                        <p:tav tm="0" fmla="#ppt_y-sin(pi*$)/81">
                                          <p:val>
                                            <p:fltVal val="0"/>
                                          </p:val>
                                        </p:tav>
                                        <p:tav tm="100000">
                                          <p:val>
                                            <p:fltVal val="1"/>
                                          </p:val>
                                        </p:tav>
                                      </p:tavLst>
                                    </p:anim>
                                    <p:animScale>
                                      <p:cBhvr>
                                        <p:cTn id="221" dur="26">
                                          <p:stCondLst>
                                            <p:cond delay="650"/>
                                          </p:stCondLst>
                                        </p:cTn>
                                        <p:tgtEl>
                                          <p:spTgt spid="2054"/>
                                        </p:tgtEl>
                                      </p:cBhvr>
                                      <p:to x="100000" y="60000"/>
                                    </p:animScale>
                                    <p:animScale>
                                      <p:cBhvr>
                                        <p:cTn id="222" dur="166" decel="50000">
                                          <p:stCondLst>
                                            <p:cond delay="676"/>
                                          </p:stCondLst>
                                        </p:cTn>
                                        <p:tgtEl>
                                          <p:spTgt spid="2054"/>
                                        </p:tgtEl>
                                      </p:cBhvr>
                                      <p:to x="100000" y="100000"/>
                                    </p:animScale>
                                    <p:animScale>
                                      <p:cBhvr>
                                        <p:cTn id="223" dur="26">
                                          <p:stCondLst>
                                            <p:cond delay="1312"/>
                                          </p:stCondLst>
                                        </p:cTn>
                                        <p:tgtEl>
                                          <p:spTgt spid="2054"/>
                                        </p:tgtEl>
                                      </p:cBhvr>
                                      <p:to x="100000" y="80000"/>
                                    </p:animScale>
                                    <p:animScale>
                                      <p:cBhvr>
                                        <p:cTn id="224" dur="166" decel="50000">
                                          <p:stCondLst>
                                            <p:cond delay="1338"/>
                                          </p:stCondLst>
                                        </p:cTn>
                                        <p:tgtEl>
                                          <p:spTgt spid="2054"/>
                                        </p:tgtEl>
                                      </p:cBhvr>
                                      <p:to x="100000" y="100000"/>
                                    </p:animScale>
                                    <p:animScale>
                                      <p:cBhvr>
                                        <p:cTn id="225" dur="26">
                                          <p:stCondLst>
                                            <p:cond delay="1642"/>
                                          </p:stCondLst>
                                        </p:cTn>
                                        <p:tgtEl>
                                          <p:spTgt spid="2054"/>
                                        </p:tgtEl>
                                      </p:cBhvr>
                                      <p:to x="100000" y="90000"/>
                                    </p:animScale>
                                    <p:animScale>
                                      <p:cBhvr>
                                        <p:cTn id="226" dur="166" decel="50000">
                                          <p:stCondLst>
                                            <p:cond delay="1668"/>
                                          </p:stCondLst>
                                        </p:cTn>
                                        <p:tgtEl>
                                          <p:spTgt spid="2054"/>
                                        </p:tgtEl>
                                      </p:cBhvr>
                                      <p:to x="100000" y="100000"/>
                                    </p:animScale>
                                    <p:animScale>
                                      <p:cBhvr>
                                        <p:cTn id="227" dur="26">
                                          <p:stCondLst>
                                            <p:cond delay="1808"/>
                                          </p:stCondLst>
                                        </p:cTn>
                                        <p:tgtEl>
                                          <p:spTgt spid="2054"/>
                                        </p:tgtEl>
                                      </p:cBhvr>
                                      <p:to x="100000" y="95000"/>
                                    </p:animScale>
                                    <p:animScale>
                                      <p:cBhvr>
                                        <p:cTn id="228" dur="166" decel="50000">
                                          <p:stCondLst>
                                            <p:cond delay="1834"/>
                                          </p:stCondLst>
                                        </p:cTn>
                                        <p:tgtEl>
                                          <p:spTgt spid="2054"/>
                                        </p:tgtEl>
                                      </p:cBhvr>
                                      <p:to x="100000" y="100000"/>
                                    </p:animScale>
                                  </p:childTnLst>
                                </p:cTn>
                              </p:par>
                              <p:par>
                                <p:cTn id="229" presetID="26" presetClass="entr" presetSubtype="0" fill="hold" nodeType="withEffect">
                                  <p:stCondLst>
                                    <p:cond delay="500"/>
                                  </p:stCondLst>
                                  <p:childTnLst>
                                    <p:set>
                                      <p:cBhvr>
                                        <p:cTn id="230" dur="1" fill="hold">
                                          <p:stCondLst>
                                            <p:cond delay="0"/>
                                          </p:stCondLst>
                                        </p:cTn>
                                        <p:tgtEl>
                                          <p:spTgt spid="2058"/>
                                        </p:tgtEl>
                                        <p:attrNameLst>
                                          <p:attrName>style.visibility</p:attrName>
                                        </p:attrNameLst>
                                      </p:cBhvr>
                                      <p:to>
                                        <p:strVal val="visible"/>
                                      </p:to>
                                    </p:set>
                                    <p:animEffect transition="in" filter="wipe(down)">
                                      <p:cBhvr>
                                        <p:cTn id="231" dur="580">
                                          <p:stCondLst>
                                            <p:cond delay="0"/>
                                          </p:stCondLst>
                                        </p:cTn>
                                        <p:tgtEl>
                                          <p:spTgt spid="2058"/>
                                        </p:tgtEl>
                                      </p:cBhvr>
                                    </p:animEffect>
                                    <p:anim calcmode="lin" valueType="num">
                                      <p:cBhvr>
                                        <p:cTn id="232" dur="1822" tmFilter="0,0; 0.14,0.36; 0.43,0.73; 0.71,0.91; 1.0,1.0">
                                          <p:stCondLst>
                                            <p:cond delay="0"/>
                                          </p:stCondLst>
                                        </p:cTn>
                                        <p:tgtEl>
                                          <p:spTgt spid="2058"/>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2058"/>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2058"/>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2058"/>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2058"/>
                                        </p:tgtEl>
                                        <p:attrNameLst>
                                          <p:attrName>ppt_y</p:attrName>
                                        </p:attrNameLst>
                                      </p:cBhvr>
                                      <p:tavLst>
                                        <p:tav tm="0" fmla="#ppt_y-sin(pi*$)/81">
                                          <p:val>
                                            <p:fltVal val="0"/>
                                          </p:val>
                                        </p:tav>
                                        <p:tav tm="100000">
                                          <p:val>
                                            <p:fltVal val="1"/>
                                          </p:val>
                                        </p:tav>
                                      </p:tavLst>
                                    </p:anim>
                                    <p:animScale>
                                      <p:cBhvr>
                                        <p:cTn id="237" dur="26">
                                          <p:stCondLst>
                                            <p:cond delay="650"/>
                                          </p:stCondLst>
                                        </p:cTn>
                                        <p:tgtEl>
                                          <p:spTgt spid="2058"/>
                                        </p:tgtEl>
                                      </p:cBhvr>
                                      <p:to x="100000" y="60000"/>
                                    </p:animScale>
                                    <p:animScale>
                                      <p:cBhvr>
                                        <p:cTn id="238" dur="166" decel="50000">
                                          <p:stCondLst>
                                            <p:cond delay="676"/>
                                          </p:stCondLst>
                                        </p:cTn>
                                        <p:tgtEl>
                                          <p:spTgt spid="2058"/>
                                        </p:tgtEl>
                                      </p:cBhvr>
                                      <p:to x="100000" y="100000"/>
                                    </p:animScale>
                                    <p:animScale>
                                      <p:cBhvr>
                                        <p:cTn id="239" dur="26">
                                          <p:stCondLst>
                                            <p:cond delay="1312"/>
                                          </p:stCondLst>
                                        </p:cTn>
                                        <p:tgtEl>
                                          <p:spTgt spid="2058"/>
                                        </p:tgtEl>
                                      </p:cBhvr>
                                      <p:to x="100000" y="80000"/>
                                    </p:animScale>
                                    <p:animScale>
                                      <p:cBhvr>
                                        <p:cTn id="240" dur="166" decel="50000">
                                          <p:stCondLst>
                                            <p:cond delay="1338"/>
                                          </p:stCondLst>
                                        </p:cTn>
                                        <p:tgtEl>
                                          <p:spTgt spid="2058"/>
                                        </p:tgtEl>
                                      </p:cBhvr>
                                      <p:to x="100000" y="100000"/>
                                    </p:animScale>
                                    <p:animScale>
                                      <p:cBhvr>
                                        <p:cTn id="241" dur="26">
                                          <p:stCondLst>
                                            <p:cond delay="1642"/>
                                          </p:stCondLst>
                                        </p:cTn>
                                        <p:tgtEl>
                                          <p:spTgt spid="2058"/>
                                        </p:tgtEl>
                                      </p:cBhvr>
                                      <p:to x="100000" y="90000"/>
                                    </p:animScale>
                                    <p:animScale>
                                      <p:cBhvr>
                                        <p:cTn id="242" dur="166" decel="50000">
                                          <p:stCondLst>
                                            <p:cond delay="1668"/>
                                          </p:stCondLst>
                                        </p:cTn>
                                        <p:tgtEl>
                                          <p:spTgt spid="2058"/>
                                        </p:tgtEl>
                                      </p:cBhvr>
                                      <p:to x="100000" y="100000"/>
                                    </p:animScale>
                                    <p:animScale>
                                      <p:cBhvr>
                                        <p:cTn id="243" dur="26">
                                          <p:stCondLst>
                                            <p:cond delay="1808"/>
                                          </p:stCondLst>
                                        </p:cTn>
                                        <p:tgtEl>
                                          <p:spTgt spid="2058"/>
                                        </p:tgtEl>
                                      </p:cBhvr>
                                      <p:to x="100000" y="95000"/>
                                    </p:animScale>
                                    <p:animScale>
                                      <p:cBhvr>
                                        <p:cTn id="244" dur="166" decel="50000">
                                          <p:stCondLst>
                                            <p:cond delay="1834"/>
                                          </p:stCondLst>
                                        </p:cTn>
                                        <p:tgtEl>
                                          <p:spTgt spid="2058"/>
                                        </p:tgtEl>
                                      </p:cBhvr>
                                      <p:to x="100000" y="100000"/>
                                    </p:animScale>
                                  </p:childTnLst>
                                </p:cTn>
                              </p:par>
                              <p:par>
                                <p:cTn id="245" presetID="26" presetClass="entr" presetSubtype="0" fill="hold" nodeType="withEffect">
                                  <p:stCondLst>
                                    <p:cond delay="500"/>
                                  </p:stCondLst>
                                  <p:childTnLst>
                                    <p:set>
                                      <p:cBhvr>
                                        <p:cTn id="246" dur="1" fill="hold">
                                          <p:stCondLst>
                                            <p:cond delay="0"/>
                                          </p:stCondLst>
                                        </p:cTn>
                                        <p:tgtEl>
                                          <p:spTgt spid="2"/>
                                        </p:tgtEl>
                                        <p:attrNameLst>
                                          <p:attrName>style.visibility</p:attrName>
                                        </p:attrNameLst>
                                      </p:cBhvr>
                                      <p:to>
                                        <p:strVal val="visible"/>
                                      </p:to>
                                    </p:set>
                                    <p:animEffect transition="in" filter="wipe(down)">
                                      <p:cBhvr>
                                        <p:cTn id="247" dur="580">
                                          <p:stCondLst>
                                            <p:cond delay="0"/>
                                          </p:stCondLst>
                                        </p:cTn>
                                        <p:tgtEl>
                                          <p:spTgt spid="2"/>
                                        </p:tgtEl>
                                      </p:cBhvr>
                                    </p:animEffect>
                                    <p:anim calcmode="lin" valueType="num">
                                      <p:cBhvr>
                                        <p:cTn id="24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53" dur="26">
                                          <p:stCondLst>
                                            <p:cond delay="650"/>
                                          </p:stCondLst>
                                        </p:cTn>
                                        <p:tgtEl>
                                          <p:spTgt spid="2"/>
                                        </p:tgtEl>
                                      </p:cBhvr>
                                      <p:to x="100000" y="60000"/>
                                    </p:animScale>
                                    <p:animScale>
                                      <p:cBhvr>
                                        <p:cTn id="254" dur="166" decel="50000">
                                          <p:stCondLst>
                                            <p:cond delay="676"/>
                                          </p:stCondLst>
                                        </p:cTn>
                                        <p:tgtEl>
                                          <p:spTgt spid="2"/>
                                        </p:tgtEl>
                                      </p:cBhvr>
                                      <p:to x="100000" y="100000"/>
                                    </p:animScale>
                                    <p:animScale>
                                      <p:cBhvr>
                                        <p:cTn id="255" dur="26">
                                          <p:stCondLst>
                                            <p:cond delay="1312"/>
                                          </p:stCondLst>
                                        </p:cTn>
                                        <p:tgtEl>
                                          <p:spTgt spid="2"/>
                                        </p:tgtEl>
                                      </p:cBhvr>
                                      <p:to x="100000" y="80000"/>
                                    </p:animScale>
                                    <p:animScale>
                                      <p:cBhvr>
                                        <p:cTn id="256" dur="166" decel="50000">
                                          <p:stCondLst>
                                            <p:cond delay="1338"/>
                                          </p:stCondLst>
                                        </p:cTn>
                                        <p:tgtEl>
                                          <p:spTgt spid="2"/>
                                        </p:tgtEl>
                                      </p:cBhvr>
                                      <p:to x="100000" y="100000"/>
                                    </p:animScale>
                                    <p:animScale>
                                      <p:cBhvr>
                                        <p:cTn id="257" dur="26">
                                          <p:stCondLst>
                                            <p:cond delay="1642"/>
                                          </p:stCondLst>
                                        </p:cTn>
                                        <p:tgtEl>
                                          <p:spTgt spid="2"/>
                                        </p:tgtEl>
                                      </p:cBhvr>
                                      <p:to x="100000" y="90000"/>
                                    </p:animScale>
                                    <p:animScale>
                                      <p:cBhvr>
                                        <p:cTn id="258" dur="166" decel="50000">
                                          <p:stCondLst>
                                            <p:cond delay="1668"/>
                                          </p:stCondLst>
                                        </p:cTn>
                                        <p:tgtEl>
                                          <p:spTgt spid="2"/>
                                        </p:tgtEl>
                                      </p:cBhvr>
                                      <p:to x="100000" y="100000"/>
                                    </p:animScale>
                                    <p:animScale>
                                      <p:cBhvr>
                                        <p:cTn id="259" dur="26">
                                          <p:stCondLst>
                                            <p:cond delay="1808"/>
                                          </p:stCondLst>
                                        </p:cTn>
                                        <p:tgtEl>
                                          <p:spTgt spid="2"/>
                                        </p:tgtEl>
                                      </p:cBhvr>
                                      <p:to x="100000" y="95000"/>
                                    </p:animScale>
                                    <p:animScale>
                                      <p:cBhvr>
                                        <p:cTn id="26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smtClean="0">
                <a:latin typeface="Lato Hairline" pitchFamily="34" charset="0"/>
              </a:rPr>
              <a:t>Yeoman</a:t>
            </a:r>
            <a:endParaRPr lang="es-ES" sz="3600" i="0" u="sng" dirty="0">
              <a:latin typeface="Lato Hairline" pitchFamily="34" charset="0"/>
            </a:endParaRPr>
          </a:p>
        </p:txBody>
      </p:sp>
      <p:sp>
        <p:nvSpPr>
          <p:cNvPr id="2" name="1 Rectángulo"/>
          <p:cNvSpPr/>
          <p:nvPr/>
        </p:nvSpPr>
        <p:spPr>
          <a:xfrm>
            <a:off x="3059832" y="583168"/>
            <a:ext cx="1976823" cy="369332"/>
          </a:xfrm>
          <a:prstGeom prst="rect">
            <a:avLst/>
          </a:prstGeom>
        </p:spPr>
        <p:txBody>
          <a:bodyPr wrap="none">
            <a:spAutoFit/>
          </a:bodyPr>
          <a:lstStyle/>
          <a:p>
            <a:r>
              <a:rPr lang="es-ES" dirty="0"/>
              <a:t>https</a:t>
            </a:r>
            <a:r>
              <a:rPr lang="es-ES" dirty="0" smtClean="0"/>
              <a:t>://</a:t>
            </a:r>
            <a:r>
              <a:rPr lang="es-ES" b="1" dirty="0" smtClean="0"/>
              <a:t>yeoman.</a:t>
            </a:r>
            <a:r>
              <a:rPr lang="es-ES" dirty="0" smtClean="0"/>
              <a:t>io</a:t>
            </a:r>
            <a:r>
              <a:rPr lang="es-ES" b="1" dirty="0"/>
              <a:t>/</a:t>
            </a:r>
            <a:endParaRPr lang="es-ES" dirty="0"/>
          </a:p>
        </p:txBody>
      </p:sp>
      <p:pic>
        <p:nvPicPr>
          <p:cNvPr id="9" name="Picture 10" descr="C:\Users\mcl\Desktop\documentacion de WUSIC\introduction-to-yeo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814554" y="1689577"/>
            <a:ext cx="7704856" cy="923330"/>
          </a:xfrm>
          <a:prstGeom prst="rect">
            <a:avLst/>
          </a:prstGeom>
          <a:noFill/>
        </p:spPr>
        <p:txBody>
          <a:bodyPr wrap="square" rtlCol="0">
            <a:spAutoFit/>
          </a:bodyPr>
          <a:lstStyle/>
          <a:p>
            <a:pPr algn="just"/>
            <a:r>
              <a:rPr lang="es-ES" b="1" dirty="0" err="1" smtClean="0"/>
              <a:t>Yeoman</a:t>
            </a:r>
            <a:r>
              <a:rPr lang="es-ES" dirty="0" smtClean="0"/>
              <a:t> es un </a:t>
            </a:r>
            <a:r>
              <a:rPr lang="es-ES" dirty="0" err="1" smtClean="0"/>
              <a:t>workflow</a:t>
            </a:r>
            <a:r>
              <a:rPr lang="es-ES" dirty="0" smtClean="0"/>
              <a:t> que nos ayuda en la creación de nuestro proyecto web, construyendo la estructura del mismo y agregando un par de herramientas que nos resultarán muy útiles durante el desarrollo del mismo</a:t>
            </a:r>
            <a:endParaRPr lang="es-ES" dirty="0"/>
          </a:p>
        </p:txBody>
      </p:sp>
      <p:pic>
        <p:nvPicPr>
          <p:cNvPr id="15" name="Picture 8" descr="C:\Users\mcl\Desktop\documentacion de WUSIC\grunt-200x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992729"/>
            <a:ext cx="1274023" cy="12740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mcl\Desktop\documentacion de WUSIC\bow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535" y="4646574"/>
            <a:ext cx="1267988" cy="1267988"/>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2519772" y="2992729"/>
            <a:ext cx="6372708" cy="1200329"/>
          </a:xfrm>
          <a:prstGeom prst="rect">
            <a:avLst/>
          </a:prstGeom>
          <a:noFill/>
        </p:spPr>
        <p:txBody>
          <a:bodyPr wrap="square" rtlCol="0">
            <a:spAutoFit/>
          </a:bodyPr>
          <a:lstStyle/>
          <a:p>
            <a:pPr algn="just"/>
            <a:r>
              <a:rPr lang="es-ES" b="1" dirty="0" err="1" smtClean="0"/>
              <a:t>Grunt</a:t>
            </a:r>
            <a:r>
              <a:rPr lang="es-ES" b="1" dirty="0" smtClean="0"/>
              <a:t>: </a:t>
            </a:r>
            <a:r>
              <a:rPr lang="es-ES" dirty="0" smtClean="0"/>
              <a:t>Automatiza tareas repetitivas, como son la </a:t>
            </a:r>
            <a:r>
              <a:rPr lang="es-ES" dirty="0" smtClean="0"/>
              <a:t>compilación</a:t>
            </a:r>
            <a:r>
              <a:rPr lang="es-ES" dirty="0"/>
              <a:t>, concatenación, </a:t>
            </a:r>
            <a:r>
              <a:rPr lang="es-ES" dirty="0" err="1"/>
              <a:t>minificación</a:t>
            </a:r>
            <a:r>
              <a:rPr lang="es-ES" dirty="0"/>
              <a:t>, </a:t>
            </a:r>
            <a:r>
              <a:rPr lang="es-ES" dirty="0" err="1"/>
              <a:t>tests</a:t>
            </a:r>
            <a:r>
              <a:rPr lang="es-ES" dirty="0"/>
              <a:t> </a:t>
            </a:r>
            <a:r>
              <a:rPr lang="es-ES" dirty="0" smtClean="0"/>
              <a:t>unitarios… podríamos </a:t>
            </a:r>
            <a:r>
              <a:rPr lang="es-ES" dirty="0"/>
              <a:t>d</a:t>
            </a:r>
            <a:r>
              <a:rPr lang="es-ES" dirty="0" smtClean="0"/>
              <a:t>ecir que</a:t>
            </a:r>
            <a:r>
              <a:rPr lang="es-ES" dirty="0"/>
              <a:t> </a:t>
            </a:r>
            <a:r>
              <a:rPr lang="es-ES" dirty="0" smtClean="0"/>
              <a:t>es como nuestro Apache o </a:t>
            </a:r>
            <a:r>
              <a:rPr lang="es-ES" dirty="0" err="1" smtClean="0"/>
              <a:t>Tomcat</a:t>
            </a:r>
            <a:r>
              <a:rPr lang="es-ES" dirty="0" smtClean="0"/>
              <a:t> algo enriquecido.</a:t>
            </a:r>
          </a:p>
          <a:p>
            <a:pPr algn="ctr"/>
            <a:r>
              <a:rPr lang="es-ES" dirty="0"/>
              <a:t>http://</a:t>
            </a:r>
            <a:r>
              <a:rPr lang="es-ES" b="1" dirty="0"/>
              <a:t>grunt</a:t>
            </a:r>
            <a:r>
              <a:rPr lang="es-ES" dirty="0"/>
              <a:t>js.com/</a:t>
            </a:r>
            <a:endParaRPr lang="es-ES" dirty="0"/>
          </a:p>
        </p:txBody>
      </p:sp>
      <p:sp>
        <p:nvSpPr>
          <p:cNvPr id="18" name="CuadroTexto 17"/>
          <p:cNvSpPr txBox="1"/>
          <p:nvPr/>
        </p:nvSpPr>
        <p:spPr>
          <a:xfrm>
            <a:off x="2519772" y="4493471"/>
            <a:ext cx="6372708" cy="1200329"/>
          </a:xfrm>
          <a:prstGeom prst="rect">
            <a:avLst/>
          </a:prstGeom>
          <a:noFill/>
        </p:spPr>
        <p:txBody>
          <a:bodyPr wrap="square" rtlCol="0">
            <a:spAutoFit/>
          </a:bodyPr>
          <a:lstStyle/>
          <a:p>
            <a:pPr algn="just"/>
            <a:r>
              <a:rPr lang="es-ES" b="1" dirty="0" err="1" smtClean="0"/>
              <a:t>Bower</a:t>
            </a:r>
            <a:r>
              <a:rPr lang="es-ES" b="1" dirty="0" smtClean="0"/>
              <a:t>: </a:t>
            </a:r>
            <a:r>
              <a:rPr lang="es-ES" dirty="0" smtClean="0"/>
              <a:t>Creado por Twitter, es </a:t>
            </a:r>
            <a:r>
              <a:rPr lang="es-ES" dirty="0" smtClean="0"/>
              <a:t>un </a:t>
            </a:r>
            <a:r>
              <a:rPr lang="es-ES" dirty="0"/>
              <a:t>gestor de paquetes (HTML, CSS, JavaScript</a:t>
            </a:r>
            <a:r>
              <a:rPr lang="es-ES" dirty="0" smtClean="0"/>
              <a:t>) para el </a:t>
            </a:r>
            <a:r>
              <a:rPr lang="es-ES" dirty="0" err="1" smtClean="0"/>
              <a:t>front-end</a:t>
            </a:r>
            <a:r>
              <a:rPr lang="es-ES" dirty="0" smtClean="0"/>
              <a:t>, </a:t>
            </a:r>
            <a:r>
              <a:rPr lang="es-ES" dirty="0"/>
              <a:t>que instala, actualiza y gestiona dependencias</a:t>
            </a:r>
            <a:r>
              <a:rPr lang="es-ES" dirty="0" smtClean="0"/>
              <a:t>.</a:t>
            </a:r>
          </a:p>
          <a:p>
            <a:pPr algn="ctr"/>
            <a:r>
              <a:rPr lang="es-ES" dirty="0"/>
              <a:t>http://</a:t>
            </a:r>
            <a:r>
              <a:rPr lang="es-ES" b="1" dirty="0"/>
              <a:t>bower</a:t>
            </a:r>
            <a:r>
              <a:rPr lang="es-ES" dirty="0"/>
              <a:t>.io/</a:t>
            </a:r>
            <a:endParaRPr lang="es-ES" dirty="0"/>
          </a:p>
        </p:txBody>
      </p:sp>
    </p:spTree>
    <p:extLst>
      <p:ext uri="{BB962C8B-B14F-4D97-AF65-F5344CB8AC3E}">
        <p14:creationId xmlns:p14="http://schemas.microsoft.com/office/powerpoint/2010/main" val="227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2000"/>
                                        <p:tgtEl>
                                          <p:spTgt spid="15"/>
                                        </p:tgtEl>
                                      </p:cBhvr>
                                    </p:animEffect>
                                  </p:childTnLst>
                                </p:cTn>
                              </p:par>
                              <p:par>
                                <p:cTn id="11" presetID="21"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pic>
        <p:nvPicPr>
          <p:cNvPr id="4" name="Imagen 3"/>
          <p:cNvPicPr>
            <a:picLocks noChangeAspect="1"/>
          </p:cNvPicPr>
          <p:nvPr/>
        </p:nvPicPr>
        <p:blipFill>
          <a:blip r:embed="rId2"/>
          <a:stretch>
            <a:fillRect/>
          </a:stretch>
        </p:blipFill>
        <p:spPr>
          <a:xfrm>
            <a:off x="0" y="1"/>
            <a:ext cx="1528431" cy="476250"/>
          </a:xfrm>
          <a:prstGeom prst="rect">
            <a:avLst/>
          </a:prstGeom>
        </p:spPr>
      </p:pic>
      <p:sp>
        <p:nvSpPr>
          <p:cNvPr id="5" name="CuadroTexto 4"/>
          <p:cNvSpPr txBox="1"/>
          <p:nvPr/>
        </p:nvSpPr>
        <p:spPr>
          <a:xfrm>
            <a:off x="1314450" y="1412776"/>
            <a:ext cx="6984776" cy="7478970"/>
          </a:xfrm>
          <a:prstGeom prst="rect">
            <a:avLst/>
          </a:prstGeom>
          <a:noFill/>
        </p:spPr>
        <p:txBody>
          <a:bodyPr wrap="square" rtlCol="0">
            <a:spAutoFit/>
          </a:bodyPr>
          <a:lstStyle/>
          <a:p>
            <a:r>
              <a:rPr lang="es-ES" dirty="0" smtClean="0"/>
              <a:t>Como su propio nombre indica es un </a:t>
            </a:r>
            <a:r>
              <a:rPr lang="es-ES" dirty="0" err="1" smtClean="0"/>
              <a:t>stack</a:t>
            </a:r>
            <a:r>
              <a:rPr lang="es-ES" dirty="0" smtClean="0"/>
              <a:t>, (conjunto) de herramientas de programación, que comprende cuatro:</a:t>
            </a:r>
          </a:p>
          <a:p>
            <a:endParaRPr lang="es-ES" dirty="0"/>
          </a:p>
          <a:p>
            <a:r>
              <a:rPr lang="es-ES" sz="4800" dirty="0" smtClean="0"/>
              <a:t>M                   </a:t>
            </a:r>
            <a:r>
              <a:rPr lang="es-ES" sz="2000" dirty="0" smtClean="0"/>
              <a:t>Base de datos </a:t>
            </a:r>
            <a:r>
              <a:rPr lang="es-ES" sz="2000" dirty="0" err="1" smtClean="0"/>
              <a:t>NoSQL</a:t>
            </a:r>
            <a:endParaRPr lang="es-ES" sz="2000" dirty="0" smtClean="0"/>
          </a:p>
          <a:p>
            <a:endParaRPr lang="es-ES" dirty="0"/>
          </a:p>
          <a:p>
            <a:r>
              <a:rPr lang="es-ES" sz="4800" dirty="0" smtClean="0"/>
              <a:t>E                     </a:t>
            </a:r>
            <a:r>
              <a:rPr lang="es-ES" sz="2000" dirty="0" err="1" smtClean="0"/>
              <a:t>framework</a:t>
            </a:r>
            <a:r>
              <a:rPr lang="es-ES" sz="2000" dirty="0" smtClean="0"/>
              <a:t> para Node.JS</a:t>
            </a:r>
          </a:p>
          <a:p>
            <a:endParaRPr lang="es-ES" sz="2000" dirty="0" smtClean="0"/>
          </a:p>
          <a:p>
            <a:r>
              <a:rPr lang="es-ES" sz="4800" dirty="0" smtClean="0"/>
              <a:t>A            </a:t>
            </a:r>
            <a:r>
              <a:rPr lang="es-ES" sz="2000" dirty="0" err="1" smtClean="0"/>
              <a:t>framework</a:t>
            </a:r>
            <a:r>
              <a:rPr lang="es-ES" sz="2000" dirty="0" smtClean="0"/>
              <a:t> JS para el lado cliente</a:t>
            </a:r>
          </a:p>
          <a:p>
            <a:endParaRPr lang="es-ES" sz="2000" dirty="0"/>
          </a:p>
          <a:p>
            <a:endParaRPr lang="es-ES" sz="2000" dirty="0" smtClean="0"/>
          </a:p>
          <a:p>
            <a:pPr lvl="0"/>
            <a:r>
              <a:rPr lang="es-ES" sz="4800" dirty="0" smtClean="0"/>
              <a:t>N</a:t>
            </a:r>
            <a:r>
              <a:rPr lang="es-ES" sz="4800" dirty="0" smtClean="0">
                <a:solidFill>
                  <a:srgbClr val="FFFFFF"/>
                </a:solidFill>
              </a:rPr>
              <a:t>            </a:t>
            </a:r>
            <a:r>
              <a:rPr lang="es-ES" sz="2000" dirty="0" err="1" smtClean="0">
                <a:solidFill>
                  <a:srgbClr val="FFFFFF"/>
                </a:solidFill>
              </a:rPr>
              <a:t>framework</a:t>
            </a:r>
            <a:r>
              <a:rPr lang="es-ES" sz="2000" dirty="0" smtClean="0">
                <a:solidFill>
                  <a:srgbClr val="FFFFFF"/>
                </a:solidFill>
              </a:rPr>
              <a:t> </a:t>
            </a:r>
            <a:r>
              <a:rPr lang="es-ES" sz="2000" dirty="0">
                <a:solidFill>
                  <a:srgbClr val="FFFFFF"/>
                </a:solidFill>
              </a:rPr>
              <a:t>JS para el lado </a:t>
            </a:r>
            <a:r>
              <a:rPr lang="es-ES" sz="2000" dirty="0" smtClean="0">
                <a:solidFill>
                  <a:srgbClr val="FFFFFF"/>
                </a:solidFill>
              </a:rPr>
              <a:t>servidor</a:t>
            </a:r>
            <a:endParaRPr lang="es-ES" sz="2000" dirty="0">
              <a:solidFill>
                <a:srgbClr val="FFFFFF"/>
              </a:solidFill>
            </a:endParaRPr>
          </a:p>
          <a:p>
            <a:endParaRPr lang="es-ES" sz="4800" dirty="0"/>
          </a:p>
          <a:p>
            <a:endParaRPr lang="es-ES" dirty="0" smtClean="0"/>
          </a:p>
          <a:p>
            <a:endParaRPr lang="es-ES" dirty="0"/>
          </a:p>
          <a:p>
            <a:endParaRPr lang="es-ES" dirty="0" smtClean="0"/>
          </a:p>
          <a:p>
            <a:endParaRPr lang="es-ES" dirty="0"/>
          </a:p>
          <a:p>
            <a:endParaRPr lang="es-ES" dirty="0" smtClean="0"/>
          </a:p>
          <a:p>
            <a:endParaRPr lang="es-ES" dirty="0"/>
          </a:p>
        </p:txBody>
      </p:sp>
      <p:pic>
        <p:nvPicPr>
          <p:cNvPr id="6" name="Imagen 5"/>
          <p:cNvPicPr>
            <a:picLocks noChangeAspect="1"/>
          </p:cNvPicPr>
          <p:nvPr/>
        </p:nvPicPr>
        <p:blipFill>
          <a:blip r:embed="rId3"/>
          <a:stretch>
            <a:fillRect/>
          </a:stretch>
        </p:blipFill>
        <p:spPr>
          <a:xfrm>
            <a:off x="1993032" y="2313886"/>
            <a:ext cx="2133600" cy="790575"/>
          </a:xfrm>
          <a:prstGeom prst="rect">
            <a:avLst/>
          </a:prstGeom>
        </p:spPr>
      </p:pic>
      <p:pic>
        <p:nvPicPr>
          <p:cNvPr id="14" name="Imagen 13"/>
          <p:cNvPicPr>
            <a:picLocks noChangeAspect="1"/>
          </p:cNvPicPr>
          <p:nvPr/>
        </p:nvPicPr>
        <p:blipFill>
          <a:blip r:embed="rId4"/>
          <a:stretch>
            <a:fillRect/>
          </a:stretch>
        </p:blipFill>
        <p:spPr>
          <a:xfrm>
            <a:off x="1971045" y="3375721"/>
            <a:ext cx="2328232" cy="559955"/>
          </a:xfrm>
          <a:prstGeom prst="rect">
            <a:avLst/>
          </a:prstGeom>
        </p:spPr>
      </p:pic>
      <p:pic>
        <p:nvPicPr>
          <p:cNvPr id="19" name="Picture 3" descr="C:\Users\mcl\Desktop\documentacion de WUSIC\angular-js-preview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1045" y="4281674"/>
            <a:ext cx="947308" cy="9473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C:\Users\mcl\Desktop\documentacion de WUSIC\nodebad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7015" y="5526360"/>
            <a:ext cx="1082817" cy="108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randombar(horizontal)">
                                      <p:cBhvr>
                                        <p:cTn id="13" dur="500"/>
                                        <p:tgtEl>
                                          <p:spTgt spid="19"/>
                                        </p:tgtEl>
                                      </p:cBhvr>
                                    </p:animEffect>
                                  </p:childTnLst>
                                </p:cTn>
                              </p:par>
                              <p:par>
                                <p:cTn id="14" presetID="14"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sp>
        <p:nvSpPr>
          <p:cNvPr id="12" name="Título 1"/>
          <p:cNvSpPr txBox="1">
            <a:spLocks/>
          </p:cNvSpPr>
          <p:nvPr/>
        </p:nvSpPr>
        <p:spPr>
          <a:xfrm>
            <a:off x="971600" y="1061416"/>
            <a:ext cx="2782080" cy="5871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¿Por qué MEAN?</a:t>
            </a:r>
            <a:endParaRPr lang="es-ES" dirty="0"/>
          </a:p>
        </p:txBody>
      </p:sp>
      <p:sp>
        <p:nvSpPr>
          <p:cNvPr id="3" name="CuadroTexto 2"/>
          <p:cNvSpPr txBox="1"/>
          <p:nvPr/>
        </p:nvSpPr>
        <p:spPr>
          <a:xfrm>
            <a:off x="971600" y="1916832"/>
            <a:ext cx="7488832" cy="3754874"/>
          </a:xfrm>
          <a:prstGeom prst="rect">
            <a:avLst/>
          </a:prstGeom>
          <a:noFill/>
        </p:spPr>
        <p:txBody>
          <a:bodyPr wrap="square" rtlCol="0">
            <a:spAutoFit/>
          </a:bodyPr>
          <a:lstStyle/>
          <a:p>
            <a:pPr algn="just"/>
            <a:r>
              <a:rPr lang="es-ES" sz="2000" dirty="0" smtClean="0"/>
              <a:t>En un principio, pensamos desarrollar nuestra aplicación con J2EE, pero poco después empezamos a interesarnos por qué lenguajes estaban más a la vanguardia, eran más jóvenes, y estaban siendo más demandados. Así fue como dimos con </a:t>
            </a:r>
            <a:r>
              <a:rPr lang="es-ES" sz="2000" b="1" dirty="0" smtClean="0"/>
              <a:t>MEAN</a:t>
            </a:r>
            <a:r>
              <a:rPr lang="es-ES" sz="2000" dirty="0" smtClean="0"/>
              <a:t>, e investigando acerca de él, resultó que se adaptaba a lo que podría necesitar una red social de cierta envergadura y que tratara con </a:t>
            </a:r>
            <a:r>
              <a:rPr lang="es-ES" sz="2000" dirty="0" err="1" smtClean="0"/>
              <a:t>big</a:t>
            </a:r>
            <a:r>
              <a:rPr lang="es-ES" sz="2000" dirty="0" smtClean="0"/>
              <a:t> data.</a:t>
            </a:r>
          </a:p>
          <a:p>
            <a:pPr algn="just"/>
            <a:endParaRPr lang="es-ES" sz="2000" dirty="0" smtClean="0"/>
          </a:p>
          <a:p>
            <a:pPr algn="just"/>
            <a:r>
              <a:rPr lang="es-ES" sz="2000" b="1" dirty="0" smtClean="0"/>
              <a:t>Big data</a:t>
            </a:r>
            <a:r>
              <a:rPr lang="es-ES" sz="2000" dirty="0" smtClean="0"/>
              <a:t>, como </a:t>
            </a:r>
            <a:r>
              <a:rPr lang="es-ES" sz="2000" dirty="0" smtClean="0"/>
              <a:t>podemos medio adivinar, se </a:t>
            </a:r>
            <a:r>
              <a:rPr lang="es-ES" sz="2000" dirty="0" smtClean="0"/>
              <a:t>llama </a:t>
            </a:r>
            <a:r>
              <a:rPr lang="es-ES" sz="2000" dirty="0"/>
              <a:t>al tratamiento y análisis de enormes repositorios de datos, tan desproporcionadamente grandes que resulta imposible tratarlos con las herramientas de bases de datos y analíticas convencionales</a:t>
            </a:r>
            <a:r>
              <a:rPr lang="es-ES" sz="2000" dirty="0" smtClean="0"/>
              <a:t>.</a:t>
            </a:r>
          </a:p>
          <a:p>
            <a:pPr algn="just"/>
            <a:endParaRPr lang="es-ES" dirty="0" smtClean="0"/>
          </a:p>
        </p:txBody>
      </p:sp>
      <p:pic>
        <p:nvPicPr>
          <p:cNvPr id="13" name="Imagen 12"/>
          <p:cNvPicPr>
            <a:picLocks noChangeAspect="1"/>
          </p:cNvPicPr>
          <p:nvPr/>
        </p:nvPicPr>
        <p:blipFill>
          <a:blip r:embed="rId2"/>
          <a:stretch>
            <a:fillRect/>
          </a:stretch>
        </p:blipFill>
        <p:spPr>
          <a:xfrm>
            <a:off x="0" y="1"/>
            <a:ext cx="1528431" cy="476250"/>
          </a:xfrm>
          <a:prstGeom prst="rect">
            <a:avLst/>
          </a:prstGeom>
        </p:spPr>
      </p:pic>
    </p:spTree>
    <p:extLst>
      <p:ext uri="{BB962C8B-B14F-4D97-AF65-F5344CB8AC3E}">
        <p14:creationId xmlns:p14="http://schemas.microsoft.com/office/powerpoint/2010/main" val="361605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sp>
        <p:nvSpPr>
          <p:cNvPr id="12" name="Título 1"/>
          <p:cNvSpPr txBox="1">
            <a:spLocks/>
          </p:cNvSpPr>
          <p:nvPr/>
        </p:nvSpPr>
        <p:spPr>
          <a:xfrm>
            <a:off x="971600" y="1061416"/>
            <a:ext cx="2782080" cy="5871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¿Por qué MEAN?</a:t>
            </a:r>
            <a:endParaRPr lang="es-ES" dirty="0"/>
          </a:p>
        </p:txBody>
      </p:sp>
      <p:sp>
        <p:nvSpPr>
          <p:cNvPr id="3" name="CuadroTexto 2"/>
          <p:cNvSpPr txBox="1"/>
          <p:nvPr/>
        </p:nvSpPr>
        <p:spPr>
          <a:xfrm>
            <a:off x="971600" y="1916832"/>
            <a:ext cx="7488832" cy="4370427"/>
          </a:xfrm>
          <a:prstGeom prst="rect">
            <a:avLst/>
          </a:prstGeom>
          <a:noFill/>
        </p:spPr>
        <p:txBody>
          <a:bodyPr wrap="square" rtlCol="0">
            <a:spAutoFit/>
          </a:bodyPr>
          <a:lstStyle/>
          <a:p>
            <a:pPr algn="just"/>
            <a:r>
              <a:rPr lang="es-ES" sz="2000" dirty="0"/>
              <a:t>MEAN nos ayuda con esto de varias </a:t>
            </a:r>
            <a:r>
              <a:rPr lang="es-ES" sz="2000" dirty="0" smtClean="0"/>
              <a:t>maneras:</a:t>
            </a:r>
          </a:p>
          <a:p>
            <a:pPr algn="just"/>
            <a:r>
              <a:rPr lang="es-ES" sz="2000" dirty="0" smtClean="0"/>
              <a:t> </a:t>
            </a:r>
            <a:r>
              <a:rPr lang="es-ES" sz="2000" dirty="0"/>
              <a:t>con </a:t>
            </a:r>
            <a:r>
              <a:rPr lang="es-ES" sz="2000" b="1" dirty="0" err="1"/>
              <a:t>MongoDB</a:t>
            </a:r>
            <a:r>
              <a:rPr lang="es-ES" sz="2000" dirty="0"/>
              <a:t> (aunque no lo utilicemos, luego explicaremos porque), aumentamos las velocidades de consulta, esto se logra porque la información se guarda a través de documentos en formato JSON. </a:t>
            </a:r>
            <a:endParaRPr lang="es-ES" sz="2000" dirty="0" smtClean="0"/>
          </a:p>
          <a:p>
            <a:pPr algn="just"/>
            <a:r>
              <a:rPr lang="es-ES" sz="2000" dirty="0" smtClean="0"/>
              <a:t>Con </a:t>
            </a:r>
            <a:r>
              <a:rPr lang="es-ES" sz="2000" b="1" dirty="0" err="1"/>
              <a:t>Node</a:t>
            </a:r>
            <a:r>
              <a:rPr lang="es-ES" sz="2000" dirty="0"/>
              <a:t>, conseguimos mucha más capacidad de concurrencia en las </a:t>
            </a:r>
            <a:r>
              <a:rPr lang="es-ES" sz="2000" dirty="0" smtClean="0"/>
              <a:t>conexiones. </a:t>
            </a:r>
          </a:p>
          <a:p>
            <a:pPr algn="just"/>
            <a:r>
              <a:rPr lang="es-ES" sz="2000" dirty="0"/>
              <a:t>U</a:t>
            </a:r>
            <a:r>
              <a:rPr lang="es-ES" sz="2000" dirty="0" smtClean="0"/>
              <a:t>tilizando </a:t>
            </a:r>
            <a:r>
              <a:rPr lang="es-ES" sz="2000" dirty="0"/>
              <a:t>todos ellos, desarrollamos de manera </a:t>
            </a:r>
            <a:r>
              <a:rPr lang="es-ES" sz="2000" b="1" dirty="0" err="1"/>
              <a:t>end</a:t>
            </a:r>
            <a:r>
              <a:rPr lang="es-ES" sz="2000" b="1" dirty="0"/>
              <a:t>-to-</a:t>
            </a:r>
            <a:r>
              <a:rPr lang="es-ES" sz="2000" b="1" dirty="0" err="1"/>
              <a:t>end</a:t>
            </a:r>
            <a:r>
              <a:rPr lang="es-ES" sz="2000" dirty="0"/>
              <a:t>, es decir, utilizando el mismo lenguaje de programación (</a:t>
            </a:r>
            <a:r>
              <a:rPr lang="es-ES" sz="2000" dirty="0" err="1"/>
              <a:t>javascript</a:t>
            </a:r>
            <a:r>
              <a:rPr lang="es-ES" sz="2000" dirty="0"/>
              <a:t>) en todos los </a:t>
            </a:r>
            <a:r>
              <a:rPr lang="es-ES" sz="2000" dirty="0" smtClean="0"/>
              <a:t>niveles, además, conseguiremos también lo que se conoce como </a:t>
            </a:r>
            <a:r>
              <a:rPr lang="es-ES" sz="2000" b="1" dirty="0" err="1" smtClean="0"/>
              <a:t>three</a:t>
            </a:r>
            <a:r>
              <a:rPr lang="es-ES" sz="2000" b="1" dirty="0" smtClean="0"/>
              <a:t> </a:t>
            </a:r>
            <a:r>
              <a:rPr lang="es-ES" sz="2000" b="1" dirty="0" err="1" smtClean="0"/>
              <a:t>way</a:t>
            </a:r>
            <a:r>
              <a:rPr lang="es-ES" sz="2000" b="1" dirty="0" smtClean="0"/>
              <a:t> </a:t>
            </a:r>
            <a:r>
              <a:rPr lang="es-ES" sz="2000" b="1" dirty="0"/>
              <a:t>data </a:t>
            </a:r>
            <a:r>
              <a:rPr lang="es-ES" sz="2000" b="1" dirty="0" err="1" smtClean="0"/>
              <a:t>binding</a:t>
            </a:r>
            <a:r>
              <a:rPr lang="es-ES" sz="2000" dirty="0" smtClean="0"/>
              <a:t>, es decir, que cualquier cambio en los datos, se reflejará automáticamente en nuestro cliente sin necesidad de refrescar siquiera.</a:t>
            </a:r>
            <a:endParaRPr lang="es-ES" sz="2000" dirty="0"/>
          </a:p>
          <a:p>
            <a:pPr algn="just"/>
            <a:endParaRPr lang="es-ES" dirty="0" smtClean="0"/>
          </a:p>
        </p:txBody>
      </p:sp>
      <p:pic>
        <p:nvPicPr>
          <p:cNvPr id="13" name="Imagen 12"/>
          <p:cNvPicPr>
            <a:picLocks noChangeAspect="1"/>
          </p:cNvPicPr>
          <p:nvPr/>
        </p:nvPicPr>
        <p:blipFill>
          <a:blip r:embed="rId2"/>
          <a:stretch>
            <a:fillRect/>
          </a:stretch>
        </p:blipFill>
        <p:spPr>
          <a:xfrm>
            <a:off x="0" y="1"/>
            <a:ext cx="1528431" cy="476250"/>
          </a:xfrm>
          <a:prstGeom prst="rect">
            <a:avLst/>
          </a:prstGeom>
        </p:spPr>
      </p:pic>
    </p:spTree>
    <p:extLst>
      <p:ext uri="{BB962C8B-B14F-4D97-AF65-F5344CB8AC3E}">
        <p14:creationId xmlns:p14="http://schemas.microsoft.com/office/powerpoint/2010/main" val="165689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ria comercial">
  <a:themeElements>
    <a:clrScheme name="feria comercial">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feria comercial">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ria comercial">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TC101859861[[fn=Feria comercial]]</Template>
  <TotalTime>923</TotalTime>
  <Words>1728</Words>
  <Application>Microsoft Office PowerPoint</Application>
  <PresentationFormat>Presentación en pantalla (4:3)</PresentationFormat>
  <Paragraphs>142</Paragraphs>
  <Slides>24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Arial Black</vt:lpstr>
      <vt:lpstr>Candara</vt:lpstr>
      <vt:lpstr>Consolas</vt:lpstr>
      <vt:lpstr>Lato Hairline</vt:lpstr>
      <vt:lpstr>Lato Light</vt:lpstr>
      <vt:lpstr>feria comercial</vt:lpstr>
      <vt:lpstr>Presentación de PowerPoint</vt:lpstr>
      <vt:lpstr>¿QUé ES?</vt:lpstr>
      <vt:lpstr>¿POR QUÉ?</vt:lpstr>
      <vt:lpstr>Presentación de PowerPoint</vt:lpstr>
      <vt:lpstr>Presentación de PowerPoint</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mcl</dc:creator>
  <cp:lastModifiedBy>Javi H</cp:lastModifiedBy>
  <cp:revision>121</cp:revision>
  <dcterms:created xsi:type="dcterms:W3CDTF">2014-06-04T22:27:54Z</dcterms:created>
  <dcterms:modified xsi:type="dcterms:W3CDTF">2014-06-16T00:08:27Z</dcterms:modified>
</cp:coreProperties>
</file>