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91" r:id="rId10"/>
    <p:sldId id="285" r:id="rId11"/>
    <p:sldId id="259" r:id="rId12"/>
    <p:sldId id="267" r:id="rId13"/>
    <p:sldId id="281" r:id="rId14"/>
    <p:sldId id="287" r:id="rId15"/>
    <p:sldId id="258" r:id="rId16"/>
    <p:sldId id="278" r:id="rId17"/>
    <p:sldId id="276" r:id="rId18"/>
    <p:sldId id="277" r:id="rId19"/>
    <p:sldId id="279" r:id="rId20"/>
    <p:sldId id="289" r:id="rId21"/>
    <p:sldId id="290" r:id="rId22"/>
    <p:sldId id="261" r:id="rId23"/>
    <p:sldId id="260" r:id="rId24"/>
    <p:sldId id="280"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147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17/10/2016</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17/10/2016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17/10/2016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17/10/2016</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17/10/2016</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17/10/2016</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17/10/2016</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17/10/2016</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17/10/2016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17/10/2016</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17/10/2016</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17/10/2016</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0" y="1340768"/>
            <a:ext cx="9144000" cy="4951458"/>
          </a:xfrm>
          <a:prstGeom prst="rect">
            <a:avLst/>
          </a:prstGeom>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smtClean="0"/>
              <a:t>Sinatra </a:t>
            </a:r>
            <a:r>
              <a:rPr lang="es-ES" i="0" dirty="0" smtClean="0"/>
              <a:t>(</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 De esta manera, podemos definir diferentes entornos donde operará nuestra aplicación, producción, desarrollo, o como queramos llamarlos, con diferentes configuraciones para cada caso, a través de las variables de entorno del sistema operativo donde se esté ejecutando.</a:t>
            </a:r>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Con </a:t>
            </a:r>
            <a:r>
              <a:rPr lang="es-ES" i="0" u="sng" dirty="0" smtClean="0"/>
              <a:t>Express</a:t>
            </a:r>
            <a:r>
              <a:rPr lang="es-ES" i="0" dirty="0" smtClean="0"/>
              <a:t> también construiremos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archivo llamado user.js, 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pPr algn="just"/>
            <a:r>
              <a:rPr lang="es-ES" sz="1900" i="0" dirty="0"/>
              <a:t>Node.js es un entorno de programación en la capa del servidor basado </a:t>
            </a:r>
            <a:r>
              <a:rPr lang="es-ES" sz="1900" i="0" dirty="0" smtClean="0"/>
              <a:t>en </a:t>
            </a:r>
            <a:r>
              <a:rPr lang="es-ES" sz="1900" b="1" i="0" dirty="0" err="1" smtClean="0"/>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pPr algn="just"/>
            <a:r>
              <a:rPr lang="es-ES" sz="1900" i="0" dirty="0" smtClean="0"/>
              <a:t>Fue </a:t>
            </a:r>
            <a:r>
              <a:rPr lang="es-ES" sz="1900" i="0" dirty="0"/>
              <a:t>creado 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u="sng"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de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u="sng"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a:t>
            </a:r>
            <a:r>
              <a:rPr lang="es-ES" sz="1700" b="1" i="0" dirty="0" err="1" smtClean="0"/>
              <a:t>nombre_módulo</a:t>
            </a:r>
            <a:r>
              <a:rPr lang="es-ES" sz="1700" b="1" i="0" dirty="0" smtClean="0"/>
              <a:t>.</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u="sng" dirty="0" smtClean="0"/>
              <a:t>Módulo </a:t>
            </a:r>
            <a:r>
              <a:rPr lang="es-ES" b="1" u="sng" dirty="0" err="1" smtClean="0"/>
              <a:t>dbfunct</a:t>
            </a:r>
            <a:endParaRPr lang="es-ES" b="1" u="sng"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1844824"/>
            <a:ext cx="7965132" cy="3286201"/>
          </a:xfrm>
        </p:spPr>
        <p:txBody>
          <a:bodyPr>
            <a:normAutofit/>
          </a:bodyPr>
          <a:lstStyle/>
          <a:p>
            <a:pPr marL="0" indent="0" algn="just">
              <a:buNone/>
            </a:pPr>
            <a:r>
              <a:rPr lang="es-ES" sz="2000" b="1" i="0" dirty="0" smtClean="0"/>
              <a:t>Angular.JS </a:t>
            </a:r>
            <a:r>
              <a:rPr lang="es-ES" sz="2000" i="0" dirty="0" smtClean="0"/>
              <a:t>es un </a:t>
            </a:r>
            <a:r>
              <a:rPr lang="es-ES" sz="2000" i="0" dirty="0" err="1" smtClean="0"/>
              <a:t>framework</a:t>
            </a:r>
            <a:r>
              <a:rPr lang="es-ES" sz="2000" i="0" dirty="0" smtClean="0"/>
              <a:t> de </a:t>
            </a:r>
            <a:r>
              <a:rPr lang="es-ES" sz="2000" i="0" dirty="0" err="1" smtClean="0"/>
              <a:t>javascript</a:t>
            </a:r>
            <a:r>
              <a:rPr lang="es-ES" sz="2000" i="0" dirty="0" smtClean="0"/>
              <a:t> para el lado cliente creado por </a:t>
            </a:r>
            <a:r>
              <a:rPr lang="es-ES" sz="2000" b="1" i="0" dirty="0" smtClean="0"/>
              <a:t>Google</a:t>
            </a:r>
            <a:r>
              <a:rPr lang="es-ES" sz="2000" i="0" dirty="0" smtClean="0"/>
              <a:t>, su funcionamiento consiste en agregar etiquetas propias a las de </a:t>
            </a:r>
            <a:r>
              <a:rPr lang="es-ES" sz="2000" i="0" dirty="0" err="1" smtClean="0"/>
              <a:t>html</a:t>
            </a:r>
            <a:r>
              <a:rPr lang="es-ES" sz="2000" i="0" dirty="0" smtClean="0"/>
              <a:t> para obtener diversas funcionalidades (</a:t>
            </a:r>
            <a:r>
              <a:rPr lang="es-ES" sz="2000" i="0" dirty="0" err="1" smtClean="0"/>
              <a:t>loops</a:t>
            </a:r>
            <a:r>
              <a:rPr lang="es-ES" sz="2000" i="0" dirty="0" smtClean="0"/>
              <a:t>, validaciones, uso de modelos…), de esta manera conseguimos unas vistas mucho mas ricas, lo que nos ayuda a desarrollar mucho más rápido. </a:t>
            </a:r>
          </a:p>
          <a:p>
            <a:pPr marL="0" indent="0" algn="just">
              <a:buNone/>
            </a:pPr>
            <a:endParaRPr lang="es-ES" sz="2000" i="0" dirty="0" smtClean="0"/>
          </a:p>
          <a:p>
            <a:pPr marL="0" indent="0" algn="just">
              <a:buNone/>
            </a:pPr>
            <a:r>
              <a:rPr lang="es-ES" sz="2000" i="0" dirty="0" smtClean="0"/>
              <a:t>Lo vemos  en funcionamiento con el ejemplo de mostrar </a:t>
            </a:r>
            <a:r>
              <a:rPr lang="es-ES" sz="2000" i="0" dirty="0" err="1" smtClean="0"/>
              <a:t>posts</a:t>
            </a:r>
            <a:r>
              <a:rPr lang="es-ES" sz="2000" i="0" dirty="0" smtClean="0"/>
              <a:t> de nuestra aplicación</a:t>
            </a:r>
            <a:endParaRPr lang="es-ES" sz="2000"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22028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
        <p:nvSpPr>
          <p:cNvPr id="5" name="CuadroTexto 4"/>
          <p:cNvSpPr txBox="1"/>
          <p:nvPr/>
        </p:nvSpPr>
        <p:spPr>
          <a:xfrm>
            <a:off x="971100" y="3885576"/>
            <a:ext cx="7777363" cy="2585323"/>
          </a:xfrm>
          <a:prstGeom prst="rect">
            <a:avLst/>
          </a:prstGeom>
          <a:noFill/>
        </p:spPr>
        <p:txBody>
          <a:bodyPr wrap="square" rtlCol="0">
            <a:spAutoFit/>
          </a:bodyPr>
          <a:lstStyle/>
          <a:p>
            <a:pPr algn="just"/>
            <a:r>
              <a:rPr lang="es-ES" dirty="0" smtClean="0"/>
              <a:t>Esta es nuestra función de obtener post en el controlador del </a:t>
            </a:r>
            <a:r>
              <a:rPr lang="es-ES" dirty="0" err="1" smtClean="0"/>
              <a:t>main</a:t>
            </a:r>
            <a:r>
              <a:rPr lang="es-ES" dirty="0" smtClean="0"/>
              <a:t> de angular, lo primero que hacemos es declarar la variable para almacenar los post </a:t>
            </a:r>
            <a:r>
              <a:rPr lang="es-ES" b="1" dirty="0" smtClean="0"/>
              <a:t>$</a:t>
            </a:r>
            <a:r>
              <a:rPr lang="es-ES" b="1" dirty="0" err="1" smtClean="0"/>
              <a:t>scope.posts</a:t>
            </a:r>
            <a:r>
              <a:rPr lang="es-ES" dirty="0" smtClean="0"/>
              <a:t>, después le decimos que haga una petición post a la ruta /post/</a:t>
            </a:r>
            <a:r>
              <a:rPr lang="es-ES" dirty="0" err="1" smtClean="0"/>
              <a:t>obtenerPost</a:t>
            </a:r>
            <a:r>
              <a:rPr lang="es-ES" dirty="0" smtClean="0"/>
              <a:t>/, ésta tiene que estar declarada correctamente en las rutas de la aplicación (routes.js) y llamar a una función de </a:t>
            </a:r>
            <a:r>
              <a:rPr lang="es-ES" dirty="0" err="1" smtClean="0"/>
              <a:t>node</a:t>
            </a:r>
            <a:r>
              <a:rPr lang="es-ES" dirty="0"/>
              <a:t>;</a:t>
            </a:r>
            <a:r>
              <a:rPr lang="es-ES" dirty="0" smtClean="0"/>
              <a:t> a esta llamada le concatenamos el id de usuario </a:t>
            </a:r>
            <a:r>
              <a:rPr lang="es-ES" b="1" dirty="0" smtClean="0"/>
              <a:t>$scope.id</a:t>
            </a:r>
            <a:r>
              <a:rPr lang="es-ES" dirty="0" smtClean="0"/>
              <a:t>, (sacado anteriormente de la variable de sesión), para que sepa de quien tiene que obtener los </a:t>
            </a:r>
            <a:r>
              <a:rPr lang="es-ES" dirty="0" err="1" smtClean="0"/>
              <a:t>posts</a:t>
            </a:r>
            <a:r>
              <a:rPr lang="es-ES" dirty="0" smtClean="0"/>
              <a:t>, y le decimos que si la llamada es satisfactoria (</a:t>
            </a:r>
            <a:r>
              <a:rPr lang="es-ES" dirty="0" err="1" smtClean="0"/>
              <a:t>success</a:t>
            </a:r>
            <a:r>
              <a:rPr lang="es-ES" dirty="0" smtClean="0"/>
              <a:t>), guarde los </a:t>
            </a:r>
            <a:r>
              <a:rPr lang="es-ES" dirty="0" err="1" smtClean="0"/>
              <a:t>posts</a:t>
            </a:r>
            <a:r>
              <a:rPr lang="es-ES" dirty="0" smtClean="0"/>
              <a:t> (</a:t>
            </a:r>
            <a:r>
              <a:rPr lang="es-ES" b="1" dirty="0" smtClean="0"/>
              <a:t>data</a:t>
            </a:r>
            <a:r>
              <a:rPr lang="es-ES" dirty="0" smtClean="0"/>
              <a:t>), en la variable </a:t>
            </a:r>
            <a:r>
              <a:rPr lang="es-ES" b="1" dirty="0" smtClean="0"/>
              <a:t>$</a:t>
            </a:r>
            <a:r>
              <a:rPr lang="es-ES" b="1" dirty="0" err="1" smtClean="0"/>
              <a:t>scope.post</a:t>
            </a:r>
            <a:endParaRPr lang="es-ES" b="1" dirty="0"/>
          </a:p>
        </p:txBody>
      </p:sp>
      <p:pic>
        <p:nvPicPr>
          <p:cNvPr id="14" name="Imagen 13"/>
          <p:cNvPicPr>
            <a:picLocks noChangeAspect="1"/>
          </p:cNvPicPr>
          <p:nvPr/>
        </p:nvPicPr>
        <p:blipFill>
          <a:blip r:embed="rId3"/>
          <a:stretch>
            <a:fillRect/>
          </a:stretch>
        </p:blipFill>
        <p:spPr>
          <a:xfrm>
            <a:off x="968070" y="1137854"/>
            <a:ext cx="4881858" cy="2562368"/>
          </a:xfrm>
          <a:prstGeom prst="rect">
            <a:avLst/>
          </a:prstGeom>
        </p:spPr>
      </p:pic>
      <p:sp>
        <p:nvSpPr>
          <p:cNvPr id="4" name="CuadroTexto 3"/>
          <p:cNvSpPr txBox="1"/>
          <p:nvPr/>
        </p:nvSpPr>
        <p:spPr>
          <a:xfrm>
            <a:off x="5852959" y="1466951"/>
            <a:ext cx="3168352" cy="646331"/>
          </a:xfrm>
          <a:prstGeom prst="rect">
            <a:avLst/>
          </a:prstGeom>
          <a:noFill/>
        </p:spPr>
        <p:txBody>
          <a:bodyPr wrap="square" rtlCol="0">
            <a:spAutoFit/>
          </a:bodyPr>
          <a:lstStyle/>
          <a:p>
            <a:r>
              <a:rPr lang="es-ES" dirty="0" smtClean="0"/>
              <a:t>scripts/</a:t>
            </a:r>
            <a:r>
              <a:rPr lang="es-ES" dirty="0" err="1" smtClean="0"/>
              <a:t>controllers</a:t>
            </a:r>
            <a:r>
              <a:rPr lang="es-ES" dirty="0" smtClean="0"/>
              <a:t>/contollers.js -&gt; </a:t>
            </a:r>
            <a:r>
              <a:rPr lang="es-ES" dirty="0" err="1" smtClean="0"/>
              <a:t>mainCtrl</a:t>
            </a:r>
            <a:endParaRPr lang="es-ES" dirty="0"/>
          </a:p>
        </p:txBody>
      </p:sp>
    </p:spTree>
    <p:extLst>
      <p:ext uri="{BB962C8B-B14F-4D97-AF65-F5344CB8AC3E}">
        <p14:creationId xmlns:p14="http://schemas.microsoft.com/office/powerpoint/2010/main" val="27396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3975101"/>
            <a:ext cx="7965132" cy="2882899"/>
          </a:xfrm>
        </p:spPr>
        <p:txBody>
          <a:bodyPr/>
          <a:lstStyle/>
          <a:p>
            <a:pPr marL="0" indent="0" algn="just">
              <a:buNone/>
            </a:pPr>
            <a:r>
              <a:rPr lang="es-ES" i="0" dirty="0" smtClean="0"/>
              <a:t>Ahora en nuestra vista del </a:t>
            </a:r>
            <a:r>
              <a:rPr lang="es-ES" i="0" dirty="0" err="1" smtClean="0"/>
              <a:t>main</a:t>
            </a:r>
            <a:r>
              <a:rPr lang="es-ES" i="0" dirty="0" smtClean="0"/>
              <a:t> definimos una lista, y a través de la etiqueta de angular </a:t>
            </a:r>
            <a:r>
              <a:rPr lang="es-ES" b="1" i="0" dirty="0" err="1" smtClean="0"/>
              <a:t>ng-repeat</a:t>
            </a:r>
            <a:r>
              <a:rPr lang="es-ES" i="0" dirty="0" smtClean="0"/>
              <a:t>, recorremos la variable </a:t>
            </a:r>
            <a:r>
              <a:rPr lang="es-ES" i="0" dirty="0" err="1" smtClean="0"/>
              <a:t>posts</a:t>
            </a:r>
            <a:r>
              <a:rPr lang="es-ES" i="0" dirty="0" smtClean="0"/>
              <a:t> devuelta desde el controlador  que contiene los </a:t>
            </a:r>
            <a:r>
              <a:rPr lang="es-ES" i="0" dirty="0" err="1" smtClean="0"/>
              <a:t>posts</a:t>
            </a:r>
            <a:r>
              <a:rPr lang="es-ES" i="0" dirty="0" smtClean="0"/>
              <a:t> para cada usuario (</a:t>
            </a:r>
            <a:r>
              <a:rPr lang="es-ES" i="0" dirty="0" err="1" smtClean="0"/>
              <a:t>ng-repeat</a:t>
            </a:r>
            <a:r>
              <a:rPr lang="es-ES" i="0" dirty="0" smtClean="0"/>
              <a:t>=“post in </a:t>
            </a:r>
            <a:r>
              <a:rPr lang="es-ES" i="0" dirty="0" err="1" smtClean="0"/>
              <a:t>posts</a:t>
            </a:r>
            <a:r>
              <a:rPr lang="es-ES" i="0" dirty="0" smtClean="0"/>
              <a:t>”). </a:t>
            </a:r>
            <a:endParaRPr lang="es-ES" i="0" dirty="0"/>
          </a:p>
          <a:p>
            <a:pPr marL="0" indent="0" algn="just">
              <a:buNone/>
            </a:pPr>
            <a:r>
              <a:rPr lang="es-ES" i="0" dirty="0" smtClean="0"/>
              <a:t>Para terminar, lo que haremos será colocar los campos obtenidos de cada post donde necesitemos, con las etiquetas propias de angular de doble paréntesis:</a:t>
            </a:r>
          </a:p>
          <a:p>
            <a:pPr marL="0" indent="0" algn="just">
              <a:buNone/>
            </a:pPr>
            <a:r>
              <a:rPr lang="es-ES" i="0" dirty="0" smtClean="0"/>
              <a:t>{{</a:t>
            </a:r>
            <a:r>
              <a:rPr lang="es-ES" i="0" dirty="0" err="1" smtClean="0"/>
              <a:t>post.nombre</a:t>
            </a:r>
            <a:r>
              <a:rPr lang="es-ES" i="0" dirty="0" smtClean="0"/>
              <a:t>}}  {{</a:t>
            </a:r>
            <a:r>
              <a:rPr lang="es-ES" i="0" dirty="0" err="1" smtClean="0"/>
              <a:t>post.fecha</a:t>
            </a:r>
            <a:r>
              <a:rPr lang="es-ES" i="0" dirty="0" smtClean="0"/>
              <a:t>}} {{</a:t>
            </a:r>
            <a:r>
              <a:rPr lang="es-ES" i="0" dirty="0" err="1" smtClean="0"/>
              <a:t>post.contenido</a:t>
            </a:r>
            <a:r>
              <a:rPr lang="es-ES" i="0" dirty="0" smtClean="0"/>
              <a:t>}} …</a:t>
            </a:r>
          </a:p>
          <a:p>
            <a:pPr marL="0" indent="0">
              <a:buNone/>
            </a:pPr>
            <a:endParaRPr lang="es-ES"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pic>
        <p:nvPicPr>
          <p:cNvPr id="9" name="Imagen 8"/>
          <p:cNvPicPr>
            <a:picLocks noChangeAspect="1"/>
          </p:cNvPicPr>
          <p:nvPr/>
        </p:nvPicPr>
        <p:blipFill>
          <a:blip r:embed="rId3"/>
          <a:stretch>
            <a:fillRect/>
          </a:stretch>
        </p:blipFill>
        <p:spPr>
          <a:xfrm>
            <a:off x="952500" y="1330965"/>
            <a:ext cx="6299498" cy="2441825"/>
          </a:xfrm>
          <a:prstGeom prst="rect">
            <a:avLst/>
          </a:prstGeom>
        </p:spPr>
      </p:pic>
      <p:sp>
        <p:nvSpPr>
          <p:cNvPr id="13" name="CuadroTexto 12"/>
          <p:cNvSpPr txBox="1"/>
          <p:nvPr/>
        </p:nvSpPr>
        <p:spPr>
          <a:xfrm>
            <a:off x="7272867" y="1162138"/>
            <a:ext cx="2232248" cy="369332"/>
          </a:xfrm>
          <a:prstGeom prst="rect">
            <a:avLst/>
          </a:prstGeom>
          <a:noFill/>
        </p:spPr>
        <p:txBody>
          <a:bodyPr wrap="square" rtlCol="0">
            <a:spAutoFit/>
          </a:bodyPr>
          <a:lstStyle/>
          <a:p>
            <a:r>
              <a:rPr lang="es-ES" dirty="0" smtClean="0"/>
              <a:t>main.html  (vista)</a:t>
            </a:r>
            <a:endParaRPr lang="es-ES" dirty="0"/>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Cuenta con su propia API con la que poder guiarnos a la hora de diseñar. Vemos un pequeño ejemplo en nuestra aplicación</a:t>
            </a:r>
            <a:endParaRPr lang="es-ES" i="0" dirty="0">
              <a:latin typeface="Lato Light" pitchFamily="34" charset="0"/>
            </a:endParaRPr>
          </a:p>
        </p:txBody>
      </p:sp>
      <p:pic>
        <p:nvPicPr>
          <p:cNvPr id="5" name="Imagen 4"/>
          <p:cNvPicPr>
            <a:picLocks noChangeAspect="1"/>
          </p:cNvPicPr>
          <p:nvPr/>
        </p:nvPicPr>
        <p:blipFill>
          <a:blip r:embed="rId3"/>
          <a:stretch>
            <a:fillRect/>
          </a:stretch>
        </p:blipFill>
        <p:spPr>
          <a:xfrm>
            <a:off x="823490" y="2943864"/>
            <a:ext cx="7560963" cy="695261"/>
          </a:xfrm>
          <a:prstGeom prst="rect">
            <a:avLst/>
          </a:prstGeom>
        </p:spPr>
      </p:pic>
      <p:pic>
        <p:nvPicPr>
          <p:cNvPr id="6" name="Imagen 5"/>
          <p:cNvPicPr>
            <a:picLocks noChangeAspect="1"/>
          </p:cNvPicPr>
          <p:nvPr/>
        </p:nvPicPr>
        <p:blipFill>
          <a:blip r:embed="rId4"/>
          <a:stretch>
            <a:fillRect/>
          </a:stretch>
        </p:blipFill>
        <p:spPr>
          <a:xfrm>
            <a:off x="2997740" y="3770636"/>
            <a:ext cx="5420122" cy="2827890"/>
          </a:xfrm>
          <a:prstGeom prst="rect">
            <a:avLst/>
          </a:prstGeom>
        </p:spPr>
      </p:pic>
      <p:cxnSp>
        <p:nvCxnSpPr>
          <p:cNvPr id="8" name="Conector recto de flecha 7"/>
          <p:cNvCxnSpPr/>
          <p:nvPr/>
        </p:nvCxnSpPr>
        <p:spPr>
          <a:xfrm>
            <a:off x="4788024" y="3140968"/>
            <a:ext cx="504056" cy="2043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727098" y="4162774"/>
            <a:ext cx="1080120" cy="369332"/>
          </a:xfrm>
          <a:prstGeom prst="rect">
            <a:avLst/>
          </a:prstGeom>
          <a:noFill/>
        </p:spPr>
        <p:txBody>
          <a:bodyPr wrap="square" rtlCol="0">
            <a:spAutoFit/>
          </a:bodyPr>
          <a:lstStyle/>
          <a:p>
            <a:r>
              <a:rPr lang="es-ES" b="1" dirty="0" smtClean="0">
                <a:solidFill>
                  <a:schemeClr val="bg1"/>
                </a:solidFill>
              </a:rPr>
              <a:t>API</a:t>
            </a:r>
            <a:endParaRPr lang="es-ES" b="1" dirty="0">
              <a:solidFill>
                <a:schemeClr val="bg1"/>
              </a:solidFill>
            </a:endParaRPr>
          </a:p>
        </p:txBody>
      </p:sp>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Torvalds</a:t>
            </a:r>
            <a:r>
              <a:rPr lang="es-ES" sz="2000" i="0" dirty="0" smtClean="0"/>
              <a:t> 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dedicadas exclusivamente 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1200329"/>
          </a:xfrm>
          <a:prstGeom prst="rect">
            <a:avLst/>
          </a:prstGeom>
          <a:noFill/>
        </p:spPr>
        <p:txBody>
          <a:bodyPr wrap="square" rtlCol="0">
            <a:spAutoFit/>
          </a:bodyPr>
          <a:lstStyle/>
          <a:p>
            <a:pPr algn="just"/>
            <a:r>
              <a:rPr lang="es-ES" b="1" dirty="0" err="1" smtClean="0"/>
              <a:t>Grunt</a:t>
            </a:r>
            <a:r>
              <a:rPr lang="es-ES" b="1" dirty="0" smtClean="0"/>
              <a:t>: </a:t>
            </a:r>
            <a:r>
              <a:rPr lang="es-ES" dirty="0" smtClean="0"/>
              <a:t>Automatiza tareas repetitivas, como son la compilación</a:t>
            </a:r>
            <a:r>
              <a:rPr lang="es-ES" dirty="0"/>
              <a:t>, concatenación, </a:t>
            </a:r>
            <a:r>
              <a:rPr lang="es-ES" dirty="0" err="1"/>
              <a:t>minificación</a:t>
            </a:r>
            <a:r>
              <a:rPr lang="es-ES" dirty="0"/>
              <a:t>, </a:t>
            </a:r>
            <a:r>
              <a:rPr lang="es-ES" dirty="0" err="1"/>
              <a:t>tests</a:t>
            </a:r>
            <a:r>
              <a:rPr lang="es-ES" dirty="0"/>
              <a:t> </a:t>
            </a:r>
            <a:r>
              <a:rPr lang="es-ES" dirty="0" smtClean="0"/>
              <a:t>unitarios… podríamos </a:t>
            </a:r>
            <a:r>
              <a:rPr lang="es-ES" dirty="0"/>
              <a:t>d</a:t>
            </a:r>
            <a:r>
              <a:rPr lang="es-ES" dirty="0" smtClean="0"/>
              <a:t>ecir que</a:t>
            </a:r>
            <a:r>
              <a:rPr lang="es-ES" dirty="0"/>
              <a:t> </a:t>
            </a:r>
            <a:r>
              <a:rPr lang="es-ES" dirty="0" smtClean="0"/>
              <a:t>es como nuestro Apache o </a:t>
            </a:r>
            <a:r>
              <a:rPr lang="es-ES" dirty="0" err="1" smtClean="0"/>
              <a:t>Tomcat</a:t>
            </a:r>
            <a:r>
              <a:rPr lang="es-ES" dirty="0" smtClean="0"/>
              <a:t> algo enriquecido.</a:t>
            </a:r>
          </a:p>
          <a:p>
            <a:pPr algn="ctr"/>
            <a:r>
              <a:rPr lang="es-ES" dirty="0"/>
              <a:t>http://</a:t>
            </a:r>
            <a:r>
              <a:rPr lang="es-ES" b="1" dirty="0"/>
              <a:t>grunt</a:t>
            </a:r>
            <a:r>
              <a:rPr lang="es-ES" dirty="0"/>
              <a:t>js.com/</a:t>
            </a:r>
          </a:p>
        </p:txBody>
      </p:sp>
      <p:sp>
        <p:nvSpPr>
          <p:cNvPr id="18" name="CuadroTexto 17"/>
          <p:cNvSpPr txBox="1"/>
          <p:nvPr/>
        </p:nvSpPr>
        <p:spPr>
          <a:xfrm>
            <a:off x="2519772" y="4493471"/>
            <a:ext cx="6372708" cy="1200329"/>
          </a:xfrm>
          <a:prstGeom prst="rect">
            <a:avLst/>
          </a:prstGeom>
          <a:noFill/>
        </p:spPr>
        <p:txBody>
          <a:bodyPr wrap="square" rtlCol="0">
            <a:spAutoFit/>
          </a:bodyPr>
          <a:lstStyle/>
          <a:p>
            <a:pPr algn="just"/>
            <a:r>
              <a:rPr lang="es-ES" b="1" dirty="0" err="1" smtClean="0"/>
              <a:t>Bower</a:t>
            </a:r>
            <a:r>
              <a:rPr lang="es-ES" b="1" dirty="0" smtClean="0"/>
              <a:t>: </a:t>
            </a:r>
            <a:r>
              <a:rPr lang="es-ES" dirty="0" smtClean="0"/>
              <a:t>Creado por Twitter, es un </a:t>
            </a:r>
            <a:r>
              <a:rPr lang="es-ES" dirty="0"/>
              <a:t>gestor de paquetes (HTML, CSS, JavaScript</a:t>
            </a:r>
            <a:r>
              <a:rPr lang="es-ES" dirty="0" smtClean="0"/>
              <a:t>) para el </a:t>
            </a:r>
            <a:r>
              <a:rPr lang="es-ES" dirty="0" err="1" smtClean="0"/>
              <a:t>front-end</a:t>
            </a:r>
            <a:r>
              <a:rPr lang="es-ES" dirty="0" smtClean="0"/>
              <a:t>, </a:t>
            </a:r>
            <a:r>
              <a:rPr lang="es-ES" dirty="0"/>
              <a:t>que instala, actualiza y gestiona dependencias</a:t>
            </a:r>
            <a:r>
              <a:rPr lang="es-ES" dirty="0" smtClean="0"/>
              <a:t>.</a:t>
            </a:r>
          </a:p>
          <a:p>
            <a:pPr algn="ctr"/>
            <a:r>
              <a:rPr lang="es-ES" dirty="0"/>
              <a:t>http://</a:t>
            </a:r>
            <a:r>
              <a:rPr lang="es-ES" b="1" dirty="0"/>
              <a:t>bower</a:t>
            </a:r>
            <a:r>
              <a:rPr lang="es-ES" dirty="0"/>
              <a:t>.io/</a:t>
            </a:r>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916832"/>
            <a:ext cx="7488832" cy="3754874"/>
          </a:xfrm>
          <a:prstGeom prst="rect">
            <a:avLst/>
          </a:prstGeom>
          <a:noFill/>
        </p:spPr>
        <p:txBody>
          <a:bodyPr wrap="square" rtlCol="0">
            <a:spAutoFit/>
          </a:bodyPr>
          <a:lstStyle/>
          <a:p>
            <a:pPr algn="just"/>
            <a:r>
              <a:rPr lang="es-ES" sz="2000" dirty="0" smtClean="0"/>
              <a:t>En un principio, pensamos desarrollar nuestra aplicación con J2EE, pero poco después empezamos a interesarnos por qué lenguajes estaban más a la vanguardia, eran más jóvenes, y estaban siendo más demandados. Así fue como dimos con </a:t>
            </a:r>
            <a:r>
              <a:rPr lang="es-ES" sz="2000" b="1" dirty="0" smtClean="0"/>
              <a:t>MEAN</a:t>
            </a:r>
            <a:r>
              <a:rPr lang="es-ES" sz="2000" dirty="0" smtClean="0"/>
              <a:t>, e investigando acerca de él, resultó que se adaptaba a lo que podría necesitar una red social de cierta envergadura y que tratara con </a:t>
            </a:r>
            <a:r>
              <a:rPr lang="es-ES" sz="2000" dirty="0" err="1" smtClean="0"/>
              <a:t>big</a:t>
            </a:r>
            <a:r>
              <a:rPr lang="es-ES" sz="2000" dirty="0" smtClean="0"/>
              <a:t> data.</a:t>
            </a:r>
          </a:p>
          <a:p>
            <a:pPr algn="just"/>
            <a:endParaRPr lang="es-ES" sz="2000" dirty="0" smtClean="0"/>
          </a:p>
          <a:p>
            <a:pPr algn="just"/>
            <a:r>
              <a:rPr lang="es-ES" sz="2000" b="1" dirty="0" smtClean="0"/>
              <a:t>Big data</a:t>
            </a:r>
            <a:r>
              <a:rPr lang="es-ES" sz="2000" dirty="0" smtClean="0"/>
              <a:t>, como podemos medio adivinar, se llama </a:t>
            </a:r>
            <a:r>
              <a:rPr lang="es-ES" sz="2000" dirty="0"/>
              <a:t>al tratamiento y análisis de enormes repositorios de datos, tan desproporcionadamente grandes que resulta imposible tratarlos con las herramientas de bases de datos y analíticas convencionales</a:t>
            </a:r>
            <a:r>
              <a:rPr lang="es-ES" sz="2000" dirty="0" smtClean="0"/>
              <a:t>.</a:t>
            </a:r>
          </a:p>
          <a:p>
            <a:pPr algn="just"/>
            <a:endParaRPr lang="es-ES" dirty="0" smtClean="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916832"/>
            <a:ext cx="7488832" cy="4370427"/>
          </a:xfrm>
          <a:prstGeom prst="rect">
            <a:avLst/>
          </a:prstGeom>
          <a:noFill/>
        </p:spPr>
        <p:txBody>
          <a:bodyPr wrap="square" rtlCol="0">
            <a:spAutoFit/>
          </a:bodyPr>
          <a:lstStyle/>
          <a:p>
            <a:pPr algn="just"/>
            <a:r>
              <a:rPr lang="es-ES" sz="2000" dirty="0"/>
              <a:t>MEAN nos ayuda con esto de varias </a:t>
            </a:r>
            <a:r>
              <a:rPr lang="es-ES" sz="2000" dirty="0" smtClean="0"/>
              <a:t>maneras:</a:t>
            </a:r>
          </a:p>
          <a:p>
            <a:pPr algn="just"/>
            <a:r>
              <a:rPr lang="es-ES" sz="2000" dirty="0" smtClean="0"/>
              <a:t> </a:t>
            </a:r>
            <a:r>
              <a:rPr lang="es-ES" sz="2000" dirty="0"/>
              <a:t>con </a:t>
            </a:r>
            <a:r>
              <a:rPr lang="es-ES" sz="2000" b="1" dirty="0" err="1"/>
              <a:t>MongoDB</a:t>
            </a:r>
            <a:r>
              <a:rPr lang="es-ES" sz="2000" dirty="0"/>
              <a:t> (aunque no lo utilicemos, luego explicaremos porque), aumentamos las velocidades de consulta, esto se logra porque la información se guarda a través de documentos en formato JSON. </a:t>
            </a:r>
            <a:endParaRPr lang="es-ES" sz="2000" dirty="0" smtClean="0"/>
          </a:p>
          <a:p>
            <a:pPr algn="just"/>
            <a:r>
              <a:rPr lang="es-ES" sz="2000" dirty="0" smtClean="0"/>
              <a:t>Con </a:t>
            </a:r>
            <a:r>
              <a:rPr lang="es-ES" sz="2000" b="1" dirty="0" err="1"/>
              <a:t>Node</a:t>
            </a:r>
            <a:r>
              <a:rPr lang="es-ES" sz="2000" dirty="0"/>
              <a:t>, conseguimos mucha más capacidad de concurrencia en las </a:t>
            </a:r>
            <a:r>
              <a:rPr lang="es-ES" sz="2000" dirty="0" smtClean="0"/>
              <a:t>conexiones. </a:t>
            </a:r>
          </a:p>
          <a:p>
            <a:pPr algn="just"/>
            <a:r>
              <a:rPr lang="es-ES" sz="2000" dirty="0"/>
              <a:t>U</a:t>
            </a:r>
            <a:r>
              <a:rPr lang="es-ES" sz="2000" dirty="0" smtClean="0"/>
              <a:t>tilizando </a:t>
            </a:r>
            <a:r>
              <a:rPr lang="es-ES" sz="2000" dirty="0"/>
              <a:t>todos ellos, desarrollamos de manera </a:t>
            </a:r>
            <a:r>
              <a:rPr lang="es-ES" sz="2000" b="1" dirty="0" err="1"/>
              <a:t>end</a:t>
            </a:r>
            <a:r>
              <a:rPr lang="es-ES" sz="2000" b="1" dirty="0"/>
              <a:t>-to-</a:t>
            </a:r>
            <a:r>
              <a:rPr lang="es-ES" sz="2000" b="1" dirty="0" err="1"/>
              <a:t>end</a:t>
            </a:r>
            <a:r>
              <a:rPr lang="es-ES" sz="2000" dirty="0"/>
              <a:t>, es decir, utilizando el mismo lenguaje de programación (</a:t>
            </a:r>
            <a:r>
              <a:rPr lang="es-ES" sz="2000" dirty="0" err="1"/>
              <a:t>javascript</a:t>
            </a:r>
            <a:r>
              <a:rPr lang="es-ES" sz="2000" dirty="0"/>
              <a:t>) en todos los </a:t>
            </a:r>
            <a:r>
              <a:rPr lang="es-ES" sz="2000" dirty="0" smtClean="0"/>
              <a:t>niveles, además, conseguiremos también lo que se conoce como </a:t>
            </a:r>
            <a:r>
              <a:rPr lang="es-ES" sz="2000" b="1" dirty="0" err="1" smtClean="0"/>
              <a:t>three</a:t>
            </a:r>
            <a:r>
              <a:rPr lang="es-ES" sz="2000" b="1" dirty="0" smtClean="0"/>
              <a:t> </a:t>
            </a:r>
            <a:r>
              <a:rPr lang="es-ES" sz="2000" b="1" dirty="0" err="1" smtClean="0"/>
              <a:t>way</a:t>
            </a:r>
            <a:r>
              <a:rPr lang="es-ES" sz="2000" b="1" dirty="0" smtClean="0"/>
              <a:t> </a:t>
            </a:r>
            <a:r>
              <a:rPr lang="es-ES" sz="2000" b="1" dirty="0"/>
              <a:t>data </a:t>
            </a:r>
            <a:r>
              <a:rPr lang="es-ES" sz="2000" b="1" dirty="0" err="1" smtClean="0"/>
              <a:t>binding</a:t>
            </a:r>
            <a:r>
              <a:rPr lang="es-ES" sz="2000" dirty="0" smtClean="0"/>
              <a:t>, es decir, que cualquier cambio en los datos, se reflejará automáticamente en nuestro cliente sin necesidad de refrescar siquiera.</a:t>
            </a:r>
            <a:endParaRPr lang="es-ES" sz="2000" dirty="0"/>
          </a:p>
          <a:p>
            <a:pPr algn="just"/>
            <a:endParaRPr lang="es-ES" dirty="0" smtClean="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165689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925</TotalTime>
  <Words>1728</Words>
  <Application>Microsoft Office PowerPoint</Application>
  <PresentationFormat>Presentación en pantalla (4:3)</PresentationFormat>
  <Paragraphs>142</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122</cp:revision>
  <dcterms:created xsi:type="dcterms:W3CDTF">2014-06-04T22:27:54Z</dcterms:created>
  <dcterms:modified xsi:type="dcterms:W3CDTF">2016-10-17T17:00:08Z</dcterms:modified>
</cp:coreProperties>
</file>