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46DB-1C09-5A06-BB12-D5A21735F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B6489A-20E9-7C11-D784-9037C579D2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E02A71-8AE5-43C4-26E9-6D5E8E3ADF00}"/>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5" name="Footer Placeholder 4">
            <a:extLst>
              <a:ext uri="{FF2B5EF4-FFF2-40B4-BE49-F238E27FC236}">
                <a16:creationId xmlns:a16="http://schemas.microsoft.com/office/drawing/2014/main" id="{832ABA04-E9C4-9594-8CAA-43421FD16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D6F35-2BF1-C6DF-47C4-77CDFEDF82F3}"/>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37424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F42A-43DC-22B6-7D34-D5C9074B4A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96FF3B-1354-0EE6-E204-57BFD62BD7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4BD610-54AA-CC7D-3008-D6AE7F71C62E}"/>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5" name="Footer Placeholder 4">
            <a:extLst>
              <a:ext uri="{FF2B5EF4-FFF2-40B4-BE49-F238E27FC236}">
                <a16:creationId xmlns:a16="http://schemas.microsoft.com/office/drawing/2014/main" id="{34F2BE03-AEDC-9072-72EF-5B77D800E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67A3E6-8854-06AF-35A8-90AE0C362328}"/>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210932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34F5A2-385C-57EE-6EEA-4EC9737CF2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B533C7-7E52-CD14-3E3A-63A95DB895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BDA3E6-48F6-813D-AAC0-32CE42883A76}"/>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5" name="Footer Placeholder 4">
            <a:extLst>
              <a:ext uri="{FF2B5EF4-FFF2-40B4-BE49-F238E27FC236}">
                <a16:creationId xmlns:a16="http://schemas.microsoft.com/office/drawing/2014/main" id="{C194DF55-2B34-5D81-2278-C67751582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AB6E-B237-0DBB-1121-1D898B9E4CA0}"/>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413253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1A9B-6951-38FA-CFFE-4312088F1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7B56DB-EB03-7285-205E-C8F90B697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2A762-4F54-8231-2441-364A6B857C2A}"/>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5" name="Footer Placeholder 4">
            <a:extLst>
              <a:ext uri="{FF2B5EF4-FFF2-40B4-BE49-F238E27FC236}">
                <a16:creationId xmlns:a16="http://schemas.microsoft.com/office/drawing/2014/main" id="{C7DF04FF-1B4F-A4E2-D3D3-EEA70AD36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D92E8-91ED-7497-0912-7B1AC1E08ED4}"/>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4801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293F-15D0-E5BD-3161-A22E4FBB63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C0128A-F7BB-58BB-2D5F-FB11FE4EE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27A4A-91D8-0B88-0277-614C8D617808}"/>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5" name="Footer Placeholder 4">
            <a:extLst>
              <a:ext uri="{FF2B5EF4-FFF2-40B4-BE49-F238E27FC236}">
                <a16:creationId xmlns:a16="http://schemas.microsoft.com/office/drawing/2014/main" id="{43C0FA27-4C2D-40A8-B041-ACEE192C0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22E6B-2283-909C-F1D1-76D0E0AD435F}"/>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212142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C802-9747-9B89-A91A-C0320DF794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D4C3E1-6FC5-515D-FA68-3B24C3B87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590B99-94CB-BDE5-3BFD-90FA78F52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633C5C-E6B0-DC4A-D566-02A294208F02}"/>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6" name="Footer Placeholder 5">
            <a:extLst>
              <a:ext uri="{FF2B5EF4-FFF2-40B4-BE49-F238E27FC236}">
                <a16:creationId xmlns:a16="http://schemas.microsoft.com/office/drawing/2014/main" id="{84BE09B5-B708-1845-B07E-576C6A8ABE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0886D-FE16-25D4-4965-F34D00793B03}"/>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31763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E4B1-0762-8448-A5A7-EDC5D6266C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1A83C0-10E3-5CF9-5405-303EF76DA7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ADBF45-76E9-23FA-A037-3E5FDA13B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E2BD2-A4F0-1756-1F35-E8BEC52BD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2173DC-2BAC-F610-D7C9-EEF24C7122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3F1F1C-F1B6-5CDF-D59B-7B9D94A37F73}"/>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8" name="Footer Placeholder 7">
            <a:extLst>
              <a:ext uri="{FF2B5EF4-FFF2-40B4-BE49-F238E27FC236}">
                <a16:creationId xmlns:a16="http://schemas.microsoft.com/office/drawing/2014/main" id="{A606BD18-9154-B7F0-C80B-66B10D812D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FD84EA-FC92-C2D9-290C-EE2B5AA75CE2}"/>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13838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71F3-C4EA-FDE3-DED0-1262F10FBB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CA48FE-E3B3-C462-602A-89E5A243C00E}"/>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4" name="Footer Placeholder 3">
            <a:extLst>
              <a:ext uri="{FF2B5EF4-FFF2-40B4-BE49-F238E27FC236}">
                <a16:creationId xmlns:a16="http://schemas.microsoft.com/office/drawing/2014/main" id="{9EE92108-0E11-7AC6-F602-633954C5FA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9B9F29-601C-E07A-0C33-74456EBB089B}"/>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9048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F0153B-2938-2907-BA7D-F8FDE3DFEC41}"/>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3" name="Footer Placeholder 2">
            <a:extLst>
              <a:ext uri="{FF2B5EF4-FFF2-40B4-BE49-F238E27FC236}">
                <a16:creationId xmlns:a16="http://schemas.microsoft.com/office/drawing/2014/main" id="{DBD749F4-9C54-6B7E-B5AC-3B31043DA3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1B173D-EE85-5768-B8C2-15FE17471401}"/>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263313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D54C-AC61-847E-BFCE-68A43F81C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9700AE-9052-C63B-B665-015F5F7CA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9E26E8-6751-FEE7-942E-9CC703C8F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30DD1B-51F6-E3E5-FECC-9C4A5BE55540}"/>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6" name="Footer Placeholder 5">
            <a:extLst>
              <a:ext uri="{FF2B5EF4-FFF2-40B4-BE49-F238E27FC236}">
                <a16:creationId xmlns:a16="http://schemas.microsoft.com/office/drawing/2014/main" id="{EA8D7342-91F8-6B09-DF5A-CA9A6EAC0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C61949-30C3-A394-F814-3357FAA5D344}"/>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163537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8747-214A-2242-0EDF-46FBB1F46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0672CA-815F-E6E0-F3E2-AFFA55B99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0C1451-C2C2-9660-4138-96A91F9E4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E850F-604C-D134-1DD8-1D97365A0BE9}"/>
              </a:ext>
            </a:extLst>
          </p:cNvPr>
          <p:cNvSpPr>
            <a:spLocks noGrp="1"/>
          </p:cNvSpPr>
          <p:nvPr>
            <p:ph type="dt" sz="half" idx="10"/>
          </p:nvPr>
        </p:nvSpPr>
        <p:spPr/>
        <p:txBody>
          <a:bodyPr/>
          <a:lstStyle/>
          <a:p>
            <a:fld id="{EC96CEFA-B355-4259-AA30-950B458664F4}" type="datetimeFigureOut">
              <a:rPr lang="en-IN" smtClean="0"/>
              <a:t>21-10-2024</a:t>
            </a:fld>
            <a:endParaRPr lang="en-IN"/>
          </a:p>
        </p:txBody>
      </p:sp>
      <p:sp>
        <p:nvSpPr>
          <p:cNvPr id="6" name="Footer Placeholder 5">
            <a:extLst>
              <a:ext uri="{FF2B5EF4-FFF2-40B4-BE49-F238E27FC236}">
                <a16:creationId xmlns:a16="http://schemas.microsoft.com/office/drawing/2014/main" id="{852DF8BF-5E6E-4AC2-27F7-A15DB51F66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F3D606-7E09-7FAF-0450-CE35F63F2FC8}"/>
              </a:ext>
            </a:extLst>
          </p:cNvPr>
          <p:cNvSpPr>
            <a:spLocks noGrp="1"/>
          </p:cNvSpPr>
          <p:nvPr>
            <p:ph type="sldNum" sz="quarter" idx="12"/>
          </p:nvPr>
        </p:nvSpPr>
        <p:spPr/>
        <p:txBody>
          <a:bodyPr/>
          <a:lstStyle/>
          <a:p>
            <a:fld id="{D3CED053-59C2-4209-BBFB-63656F2B6D36}" type="slidenum">
              <a:rPr lang="en-IN" smtClean="0"/>
              <a:t>‹#›</a:t>
            </a:fld>
            <a:endParaRPr lang="en-IN"/>
          </a:p>
        </p:txBody>
      </p:sp>
    </p:spTree>
    <p:extLst>
      <p:ext uri="{BB962C8B-B14F-4D97-AF65-F5344CB8AC3E}">
        <p14:creationId xmlns:p14="http://schemas.microsoft.com/office/powerpoint/2010/main" val="761176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81928-0B3E-AF74-99E5-D234B953D8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53508-9810-F11E-F1CB-BB2E696BA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0A775-0F11-C483-DE35-44804593F8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6CEFA-B355-4259-AA30-950B458664F4}" type="datetimeFigureOut">
              <a:rPr lang="en-IN" smtClean="0"/>
              <a:t>21-10-2024</a:t>
            </a:fld>
            <a:endParaRPr lang="en-IN"/>
          </a:p>
        </p:txBody>
      </p:sp>
      <p:sp>
        <p:nvSpPr>
          <p:cNvPr id="5" name="Footer Placeholder 4">
            <a:extLst>
              <a:ext uri="{FF2B5EF4-FFF2-40B4-BE49-F238E27FC236}">
                <a16:creationId xmlns:a16="http://schemas.microsoft.com/office/drawing/2014/main" id="{C12270F2-9057-FFB7-6E21-EEA8F866B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3E1FF9-8413-89A6-6807-59624CBBE9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ED053-59C2-4209-BBFB-63656F2B6D36}" type="slidenum">
              <a:rPr lang="en-IN" smtClean="0"/>
              <a:t>‹#›</a:t>
            </a:fld>
            <a:endParaRPr lang="en-IN"/>
          </a:p>
        </p:txBody>
      </p:sp>
    </p:spTree>
    <p:extLst>
      <p:ext uri="{BB962C8B-B14F-4D97-AF65-F5344CB8AC3E}">
        <p14:creationId xmlns:p14="http://schemas.microsoft.com/office/powerpoint/2010/main" val="4007782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91DC-AD9F-F13B-2A9D-9B9C1C73E0D4}"/>
              </a:ext>
            </a:extLst>
          </p:cNvPr>
          <p:cNvSpPr>
            <a:spLocks noGrp="1"/>
          </p:cNvSpPr>
          <p:nvPr>
            <p:ph type="ctrTitle"/>
          </p:nvPr>
        </p:nvSpPr>
        <p:spPr>
          <a:xfrm>
            <a:off x="3575901" y="899998"/>
            <a:ext cx="9144000" cy="2387600"/>
          </a:xfrm>
        </p:spPr>
        <p:txBody>
          <a:bodyPr>
            <a:normAutofit fontScale="90000"/>
          </a:bodyPr>
          <a:lstStyle/>
          <a:p>
            <a:r>
              <a:rPr lang="en-US" sz="6000" b="1" kern="0" spc="-136" dirty="0">
                <a:solidFill>
                  <a:srgbClr val="F95F88"/>
                </a:solidFill>
                <a:latin typeface="Petrona Bold" pitchFamily="34" charset="0"/>
                <a:ea typeface="Petrona Bold" pitchFamily="34" charset="-122"/>
                <a:cs typeface="Petrona Bold" pitchFamily="34" charset="-120"/>
              </a:rPr>
              <a:t>Demography of </a:t>
            </a:r>
            <a:br>
              <a:rPr lang="en-US" sz="6000" b="1" kern="0" spc="-136" dirty="0">
                <a:solidFill>
                  <a:srgbClr val="F95F88"/>
                </a:solidFill>
                <a:latin typeface="Petrona Bold" pitchFamily="34" charset="0"/>
                <a:ea typeface="Petrona Bold" pitchFamily="34" charset="-122"/>
                <a:cs typeface="Petrona Bold" pitchFamily="34" charset="-120"/>
              </a:rPr>
            </a:br>
            <a:r>
              <a:rPr lang="en-US" sz="6000" b="1" kern="0" spc="-136" dirty="0">
                <a:solidFill>
                  <a:srgbClr val="F95F88"/>
                </a:solidFill>
                <a:latin typeface="Petrona Bold" pitchFamily="34" charset="0"/>
                <a:ea typeface="Petrona Bold" pitchFamily="34" charset="-122"/>
                <a:cs typeface="Petrona Bold" pitchFamily="34" charset="-120"/>
              </a:rPr>
              <a:t>Sikkim</a:t>
            </a:r>
            <a:br>
              <a:rPr lang="en-US" sz="6000" dirty="0"/>
            </a:br>
            <a:endParaRPr lang="en-IN" dirty="0"/>
          </a:p>
        </p:txBody>
      </p:sp>
      <p:sp>
        <p:nvSpPr>
          <p:cNvPr id="3" name="Subtitle 2">
            <a:extLst>
              <a:ext uri="{FF2B5EF4-FFF2-40B4-BE49-F238E27FC236}">
                <a16:creationId xmlns:a16="http://schemas.microsoft.com/office/drawing/2014/main" id="{F25CBB2E-0749-F687-FC52-42E1A81C444E}"/>
              </a:ext>
            </a:extLst>
          </p:cNvPr>
          <p:cNvSpPr>
            <a:spLocks noGrp="1"/>
          </p:cNvSpPr>
          <p:nvPr>
            <p:ph type="subTitle" idx="1"/>
          </p:nvPr>
        </p:nvSpPr>
        <p:spPr>
          <a:xfrm>
            <a:off x="4901939" y="3466969"/>
            <a:ext cx="7186367" cy="2649194"/>
          </a:xfrm>
        </p:spPr>
        <p:txBody>
          <a:bodyPr>
            <a:normAutofit/>
          </a:bodyPr>
          <a:lstStyle/>
          <a:p>
            <a:r>
              <a:rPr lang="en-US" sz="2400" kern="0" spc="-36" dirty="0">
                <a:solidFill>
                  <a:srgbClr val="272525"/>
                </a:solidFill>
                <a:latin typeface="Inter" pitchFamily="34" charset="0"/>
                <a:ea typeface="Inter" pitchFamily="34" charset="-122"/>
                <a:cs typeface="Inter" pitchFamily="34" charset="-120"/>
              </a:rPr>
              <a:t>Sikkim, a small state nestled in the Himalayas, boasts a diverse and unique demography. Its </a:t>
            </a:r>
            <a:r>
              <a:rPr lang="en-US" sz="2400" kern="0" spc="-36" dirty="0" err="1">
                <a:solidFill>
                  <a:srgbClr val="272525"/>
                </a:solidFill>
                <a:latin typeface="Inter" pitchFamily="34" charset="0"/>
                <a:ea typeface="Inter" pitchFamily="34" charset="-122"/>
                <a:cs typeface="Inter" pitchFamily="34" charset="-120"/>
              </a:rPr>
              <a:t>populationA</a:t>
            </a:r>
            <a:r>
              <a:rPr lang="en-US" sz="2400" kern="0" spc="-36" dirty="0">
                <a:solidFill>
                  <a:srgbClr val="272525"/>
                </a:solidFill>
                <a:latin typeface="Inter" pitchFamily="34" charset="0"/>
                <a:ea typeface="Inter" pitchFamily="34" charset="-122"/>
                <a:cs typeface="Inter" pitchFamily="34" charset="-120"/>
              </a:rPr>
              <a:t> reflects the rich cultural tapestry of the region, blending influences from Tibet, Nepal, and Bhutan.</a:t>
            </a:r>
            <a:endParaRPr lang="en-US" sz="2400" dirty="0"/>
          </a:p>
          <a:p>
            <a:endParaRPr lang="en-IN" dirty="0"/>
          </a:p>
        </p:txBody>
      </p:sp>
      <p:pic>
        <p:nvPicPr>
          <p:cNvPr id="4" name="Image 0" descr="preencoded.png">
            <a:extLst>
              <a:ext uri="{FF2B5EF4-FFF2-40B4-BE49-F238E27FC236}">
                <a16:creationId xmlns:a16="http://schemas.microsoft.com/office/drawing/2014/main" id="{4A40284C-2748-062D-9361-1E9A15A4A474}"/>
              </a:ext>
            </a:extLst>
          </p:cNvPr>
          <p:cNvPicPr>
            <a:picLocks noChangeAspect="1"/>
          </p:cNvPicPr>
          <p:nvPr/>
        </p:nvPicPr>
        <p:blipFill>
          <a:blip r:embed="rId2"/>
          <a:stretch>
            <a:fillRect/>
          </a:stretch>
        </p:blipFill>
        <p:spPr>
          <a:xfrm>
            <a:off x="0" y="0"/>
            <a:ext cx="4572000" cy="6858000"/>
          </a:xfrm>
          <a:prstGeom prst="rect">
            <a:avLst/>
          </a:prstGeom>
        </p:spPr>
      </p:pic>
    </p:spTree>
    <p:extLst>
      <p:ext uri="{BB962C8B-B14F-4D97-AF65-F5344CB8AC3E}">
        <p14:creationId xmlns:p14="http://schemas.microsoft.com/office/powerpoint/2010/main" val="213356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024B-A1AA-9300-DD0C-11679EC081E1}"/>
              </a:ext>
            </a:extLst>
          </p:cNvPr>
          <p:cNvSpPr>
            <a:spLocks noGrp="1"/>
          </p:cNvSpPr>
          <p:nvPr>
            <p:ph type="title"/>
          </p:nvPr>
        </p:nvSpPr>
        <p:spPr>
          <a:xfrm>
            <a:off x="838200" y="581941"/>
            <a:ext cx="10515600" cy="1325563"/>
          </a:xfrm>
        </p:spPr>
        <p:txBody>
          <a:bodyPr/>
          <a:lstStyle/>
          <a:p>
            <a:r>
              <a:rPr lang="en-US" sz="4400" b="1" kern="0" spc="-98" dirty="0">
                <a:solidFill>
                  <a:srgbClr val="F95F88"/>
                </a:solidFill>
                <a:latin typeface="Petrona Bold" pitchFamily="34" charset="0"/>
                <a:ea typeface="Petrona Bold" pitchFamily="34" charset="-122"/>
                <a:cs typeface="Petrona Bold" pitchFamily="34" charset="-120"/>
              </a:rPr>
              <a:t>Geographic location and climate</a:t>
            </a:r>
            <a:br>
              <a:rPr lang="en-US" sz="4400" dirty="0"/>
            </a:br>
            <a:endParaRPr lang="en-IN" dirty="0"/>
          </a:p>
        </p:txBody>
      </p:sp>
      <p:sp>
        <p:nvSpPr>
          <p:cNvPr id="3" name="Content Placeholder 2">
            <a:extLst>
              <a:ext uri="{FF2B5EF4-FFF2-40B4-BE49-F238E27FC236}">
                <a16:creationId xmlns:a16="http://schemas.microsoft.com/office/drawing/2014/main" id="{A781F2B6-55D6-3A40-CE6B-9DC923B7C9CB}"/>
              </a:ext>
            </a:extLst>
          </p:cNvPr>
          <p:cNvSpPr>
            <a:spLocks noGrp="1"/>
          </p:cNvSpPr>
          <p:nvPr>
            <p:ph idx="1"/>
          </p:nvPr>
        </p:nvSpPr>
        <p:spPr>
          <a:xfrm>
            <a:off x="225458" y="2853146"/>
            <a:ext cx="5260942" cy="2538986"/>
          </a:xfrm>
        </p:spPr>
        <p:txBody>
          <a:bodyPr>
            <a:normAutofit/>
          </a:bodyPr>
          <a:lstStyle/>
          <a:p>
            <a:pPr marL="0" indent="0">
              <a:lnSpc>
                <a:spcPts val="2850"/>
              </a:lnSpc>
              <a:buNone/>
            </a:pPr>
            <a:r>
              <a:rPr lang="en-US" b="1" kern="0" spc="-49" dirty="0">
                <a:solidFill>
                  <a:srgbClr val="F95F88"/>
                </a:solidFill>
                <a:latin typeface="Petrona Bold" pitchFamily="34" charset="0"/>
                <a:ea typeface="Petrona Bold" pitchFamily="34" charset="-122"/>
                <a:cs typeface="Petrona Bold" pitchFamily="34" charset="-120"/>
              </a:rPr>
              <a:t>Geographical Highlights</a:t>
            </a:r>
            <a:endParaRPr lang="en-US" kern="0" spc="-36" dirty="0">
              <a:solidFill>
                <a:srgbClr val="272525"/>
              </a:solidFill>
              <a:latin typeface="Inter" pitchFamily="34" charset="0"/>
              <a:ea typeface="Inter" pitchFamily="34" charset="-122"/>
              <a:cs typeface="Inter" pitchFamily="34" charset="-120"/>
            </a:endParaRPr>
          </a:p>
          <a:p>
            <a:pPr marL="0" indent="0">
              <a:lnSpc>
                <a:spcPts val="2850"/>
              </a:lnSpc>
              <a:buNone/>
            </a:pPr>
            <a:r>
              <a:rPr lang="en-US" sz="2000" kern="0" spc="-36" dirty="0">
                <a:solidFill>
                  <a:srgbClr val="272525"/>
                </a:solidFill>
                <a:latin typeface="Inter" pitchFamily="34" charset="0"/>
                <a:ea typeface="Inter" pitchFamily="34" charset="-122"/>
                <a:cs typeface="Inter" pitchFamily="34" charset="-120"/>
              </a:rPr>
              <a:t>Sikkim is situated in the northeastern</a:t>
            </a:r>
          </a:p>
          <a:p>
            <a:pPr marL="0" indent="0">
              <a:lnSpc>
                <a:spcPts val="2850"/>
              </a:lnSpc>
              <a:buNone/>
            </a:pPr>
            <a:r>
              <a:rPr lang="en-US" sz="2000" kern="0" spc="-36" dirty="0">
                <a:solidFill>
                  <a:srgbClr val="272525"/>
                </a:solidFill>
                <a:latin typeface="Inter" pitchFamily="34" charset="0"/>
                <a:ea typeface="Inter" pitchFamily="34" charset="-122"/>
                <a:cs typeface="Inter" pitchFamily="34" charset="-120"/>
              </a:rPr>
              <a:t> part of India, bordered by Tibet, Nepal, </a:t>
            </a:r>
          </a:p>
          <a:p>
            <a:pPr marL="0" indent="0">
              <a:lnSpc>
                <a:spcPts val="2850"/>
              </a:lnSpc>
              <a:buNone/>
            </a:pPr>
            <a:r>
              <a:rPr lang="en-US" sz="2000" kern="0" spc="-36" dirty="0">
                <a:solidFill>
                  <a:srgbClr val="272525"/>
                </a:solidFill>
                <a:latin typeface="Inter" pitchFamily="34" charset="0"/>
                <a:ea typeface="Inter" pitchFamily="34" charset="-122"/>
                <a:cs typeface="Inter" pitchFamily="34" charset="-120"/>
              </a:rPr>
              <a:t>and Bhutan. It is known for its rugged, </a:t>
            </a:r>
          </a:p>
          <a:p>
            <a:pPr marL="0" indent="0">
              <a:lnSpc>
                <a:spcPts val="2850"/>
              </a:lnSpc>
              <a:buNone/>
            </a:pPr>
            <a:r>
              <a:rPr lang="en-US" sz="2000" kern="0" spc="-36" dirty="0">
                <a:solidFill>
                  <a:srgbClr val="272525"/>
                </a:solidFill>
                <a:latin typeface="Inter" pitchFamily="34" charset="0"/>
                <a:ea typeface="Inter" pitchFamily="34" charset="-122"/>
                <a:cs typeface="Inter" pitchFamily="34" charset="-120"/>
              </a:rPr>
              <a:t>mountainous terrain and diverse ecosystems.</a:t>
            </a:r>
            <a:endParaRPr lang="en-US" sz="2000" dirty="0"/>
          </a:p>
          <a:p>
            <a:endParaRPr lang="en-IN" sz="2000" dirty="0"/>
          </a:p>
        </p:txBody>
      </p:sp>
      <p:sp>
        <p:nvSpPr>
          <p:cNvPr id="4" name="TextBox 3">
            <a:extLst>
              <a:ext uri="{FF2B5EF4-FFF2-40B4-BE49-F238E27FC236}">
                <a16:creationId xmlns:a16="http://schemas.microsoft.com/office/drawing/2014/main" id="{BB4C1762-647D-9E75-18F2-40D1BF7CFAFB}"/>
              </a:ext>
            </a:extLst>
          </p:cNvPr>
          <p:cNvSpPr txBox="1"/>
          <p:nvPr/>
        </p:nvSpPr>
        <p:spPr>
          <a:xfrm>
            <a:off x="6096000" y="2853146"/>
            <a:ext cx="5975867" cy="2228815"/>
          </a:xfrm>
          <a:prstGeom prst="rect">
            <a:avLst/>
          </a:prstGeom>
          <a:noFill/>
        </p:spPr>
        <p:txBody>
          <a:bodyPr wrap="none" rtlCol="0">
            <a:spAutoFit/>
          </a:bodyPr>
          <a:lstStyle/>
          <a:p>
            <a:pPr>
              <a:lnSpc>
                <a:spcPts val="2850"/>
              </a:lnSpc>
            </a:pPr>
            <a:r>
              <a:rPr lang="en-US" sz="2800" b="1" kern="0" spc="-49" dirty="0">
                <a:solidFill>
                  <a:srgbClr val="F95F88"/>
                </a:solidFill>
                <a:latin typeface="Petrona Bold" pitchFamily="34" charset="0"/>
                <a:ea typeface="Petrona Bold" pitchFamily="34" charset="-122"/>
                <a:cs typeface="Petrona Bold" pitchFamily="34" charset="-120"/>
              </a:rPr>
              <a:t>Climatic Variations</a:t>
            </a:r>
            <a:endParaRPr lang="en-US" sz="2800" kern="0" spc="-36" dirty="0">
              <a:solidFill>
                <a:srgbClr val="272525"/>
              </a:solidFill>
              <a:latin typeface="Inter" pitchFamily="34" charset="0"/>
              <a:ea typeface="Inter" pitchFamily="34" charset="-122"/>
              <a:cs typeface="Inter" pitchFamily="34" charset="-120"/>
            </a:endParaRPr>
          </a:p>
          <a:p>
            <a:pPr marL="0" indent="0">
              <a:lnSpc>
                <a:spcPts val="2850"/>
              </a:lnSpc>
              <a:buNone/>
            </a:pPr>
            <a:r>
              <a:rPr lang="en-US" sz="2000" kern="0" spc="-36" dirty="0">
                <a:solidFill>
                  <a:srgbClr val="272525"/>
                </a:solidFill>
                <a:latin typeface="Inter" pitchFamily="34" charset="0"/>
                <a:ea typeface="Inter" pitchFamily="34" charset="-122"/>
                <a:cs typeface="Inter" pitchFamily="34" charset="-120"/>
              </a:rPr>
              <a:t>The state experiences a varied climate, ranging </a:t>
            </a:r>
          </a:p>
          <a:p>
            <a:pPr marL="0" indent="0">
              <a:lnSpc>
                <a:spcPts val="2850"/>
              </a:lnSpc>
              <a:buNone/>
            </a:pPr>
            <a:r>
              <a:rPr lang="en-US" sz="2000" kern="0" spc="-36" dirty="0">
                <a:solidFill>
                  <a:srgbClr val="272525"/>
                </a:solidFill>
                <a:latin typeface="Inter" pitchFamily="34" charset="0"/>
                <a:ea typeface="Inter" pitchFamily="34" charset="-122"/>
                <a:cs typeface="Inter" pitchFamily="34" charset="-120"/>
              </a:rPr>
              <a:t>from subtropical in the south to alpine in the northern </a:t>
            </a:r>
          </a:p>
          <a:p>
            <a:pPr marL="0" indent="0">
              <a:lnSpc>
                <a:spcPts val="2850"/>
              </a:lnSpc>
              <a:buNone/>
            </a:pPr>
            <a:r>
              <a:rPr lang="en-US" sz="2000" kern="0" spc="-36" dirty="0">
                <a:solidFill>
                  <a:srgbClr val="272525"/>
                </a:solidFill>
                <a:latin typeface="Inter" pitchFamily="34" charset="0"/>
                <a:ea typeface="Inter" pitchFamily="34" charset="-122"/>
                <a:cs typeface="Inter" pitchFamily="34" charset="-120"/>
              </a:rPr>
              <a:t>regions. This diversity supports a rich array of flora</a:t>
            </a:r>
          </a:p>
          <a:p>
            <a:pPr marL="0" indent="0">
              <a:lnSpc>
                <a:spcPts val="2850"/>
              </a:lnSpc>
              <a:buNone/>
            </a:pPr>
            <a:r>
              <a:rPr lang="en-US" sz="2000" kern="0" spc="-36" dirty="0">
                <a:solidFill>
                  <a:srgbClr val="272525"/>
                </a:solidFill>
                <a:latin typeface="Inter" pitchFamily="34" charset="0"/>
                <a:ea typeface="Inter" pitchFamily="34" charset="-122"/>
                <a:cs typeface="Inter" pitchFamily="34" charset="-120"/>
              </a:rPr>
              <a:t> and fauna.</a:t>
            </a:r>
            <a:endParaRPr lang="en-US" sz="2000" dirty="0"/>
          </a:p>
          <a:p>
            <a:endParaRPr lang="en-IN" dirty="0"/>
          </a:p>
        </p:txBody>
      </p:sp>
    </p:spTree>
    <p:extLst>
      <p:ext uri="{BB962C8B-B14F-4D97-AF65-F5344CB8AC3E}">
        <p14:creationId xmlns:p14="http://schemas.microsoft.com/office/powerpoint/2010/main" val="117958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1A03-6E54-F93A-F298-6D73A0BF8330}"/>
              </a:ext>
            </a:extLst>
          </p:cNvPr>
          <p:cNvSpPr>
            <a:spLocks noGrp="1"/>
          </p:cNvSpPr>
          <p:nvPr>
            <p:ph type="title"/>
          </p:nvPr>
        </p:nvSpPr>
        <p:spPr>
          <a:xfrm>
            <a:off x="4788815" y="122547"/>
            <a:ext cx="7202079" cy="6617618"/>
          </a:xfrm>
        </p:spPr>
        <p:txBody>
          <a:bodyPr>
            <a:noAutofit/>
          </a:bodyPr>
          <a:lstStyle/>
          <a:p>
            <a:pPr>
              <a:lnSpc>
                <a:spcPts val="2350"/>
              </a:lnSpc>
            </a:pPr>
            <a:r>
              <a:rPr lang="en-US" sz="3600" b="1" kern="0" spc="-82" dirty="0">
                <a:solidFill>
                  <a:srgbClr val="F95F88"/>
                </a:solidFill>
                <a:latin typeface="Petrona Bold" pitchFamily="34" charset="0"/>
                <a:ea typeface="Petrona Bold" pitchFamily="34" charset="-122"/>
                <a:cs typeface="Petrona Bold" pitchFamily="34" charset="-120"/>
              </a:rPr>
              <a:t>Population statistics and trends</a:t>
            </a:r>
            <a:br>
              <a:rPr lang="en-US" sz="3600" b="1" kern="0" spc="-82" dirty="0">
                <a:solidFill>
                  <a:srgbClr val="F95F88"/>
                </a:solidFill>
                <a:latin typeface="Petrona Bold" pitchFamily="34" charset="0"/>
                <a:ea typeface="Petrona Bold" pitchFamily="34" charset="-122"/>
                <a:cs typeface="Petrona Bold" pitchFamily="34" charset="-120"/>
              </a:rPr>
            </a:br>
            <a:br>
              <a:rPr lang="en-US" sz="1800" dirty="0"/>
            </a:br>
            <a:r>
              <a:rPr lang="en-US" sz="1800" b="1" kern="0" spc="-41" dirty="0">
                <a:solidFill>
                  <a:srgbClr val="272525"/>
                </a:solidFill>
                <a:latin typeface="Petrona Bold" pitchFamily="34" charset="0"/>
                <a:ea typeface="Petrona Bold" pitchFamily="34" charset="-122"/>
                <a:cs typeface="Petrona Bold" pitchFamily="34" charset="-120"/>
              </a:rPr>
              <a:t>Population Growth</a:t>
            </a:r>
            <a:br>
              <a:rPr lang="en-US" sz="1800" kern="0" spc="-30" dirty="0">
                <a:solidFill>
                  <a:srgbClr val="272525"/>
                </a:solidFill>
                <a:latin typeface="Inter" pitchFamily="34" charset="0"/>
                <a:ea typeface="Inter" pitchFamily="34" charset="-122"/>
                <a:cs typeface="Inter" pitchFamily="34" charset="-120"/>
              </a:rPr>
            </a:br>
            <a:r>
              <a:rPr lang="en-US" sz="1800" kern="0" spc="-30" dirty="0">
                <a:solidFill>
                  <a:srgbClr val="272525"/>
                </a:solidFill>
                <a:latin typeface="Inter" pitchFamily="34" charset="0"/>
                <a:ea typeface="Inter" pitchFamily="34" charset="-122"/>
                <a:cs typeface="Inter" pitchFamily="34" charset="-120"/>
              </a:rPr>
              <a:t>Sikkim has experienced steady population growth in recent decades, driven by natural increase and migration from neighboring regions.</a:t>
            </a:r>
            <a:br>
              <a:rPr lang="en-US" sz="1800" kern="0" spc="-30" dirty="0">
                <a:solidFill>
                  <a:srgbClr val="272525"/>
                </a:solidFill>
                <a:latin typeface="Inter" pitchFamily="34" charset="0"/>
                <a:ea typeface="Inter" pitchFamily="34" charset="-122"/>
                <a:cs typeface="Inter" pitchFamily="34" charset="-120"/>
              </a:rPr>
            </a:br>
            <a:br>
              <a:rPr lang="en-US" sz="1800" kern="0" spc="-30" dirty="0">
                <a:solidFill>
                  <a:srgbClr val="272525"/>
                </a:solidFill>
                <a:latin typeface="Inter" pitchFamily="34" charset="0"/>
                <a:ea typeface="Inter" pitchFamily="34" charset="-122"/>
                <a:cs typeface="Inter" pitchFamily="34" charset="-120"/>
              </a:rPr>
            </a:br>
            <a:br>
              <a:rPr lang="en-US" sz="1800" dirty="0"/>
            </a:br>
            <a:r>
              <a:rPr lang="en-US" sz="1800" b="1" kern="0" spc="-41" dirty="0">
                <a:solidFill>
                  <a:srgbClr val="272525"/>
                </a:solidFill>
                <a:latin typeface="Petrona Bold" pitchFamily="34" charset="0"/>
                <a:ea typeface="Petrona Bold" pitchFamily="34" charset="-122"/>
                <a:cs typeface="Petrona Bold" pitchFamily="34" charset="-120"/>
              </a:rPr>
              <a:t>Urbanization </a:t>
            </a:r>
            <a:br>
              <a:rPr lang="en-US" sz="1800" b="1" kern="0" spc="-41" dirty="0">
                <a:solidFill>
                  <a:srgbClr val="272525"/>
                </a:solidFill>
                <a:latin typeface="Petrona Bold" pitchFamily="34" charset="0"/>
                <a:ea typeface="Petrona Bold" pitchFamily="34" charset="-122"/>
                <a:cs typeface="Petrona Bold" pitchFamily="34" charset="-120"/>
              </a:rPr>
            </a:br>
            <a:r>
              <a:rPr lang="en-US" sz="1800" kern="0" spc="-30" dirty="0">
                <a:solidFill>
                  <a:srgbClr val="272525"/>
                </a:solidFill>
                <a:latin typeface="Inter" pitchFamily="34" charset="0"/>
                <a:ea typeface="Inter" pitchFamily="34" charset="-122"/>
                <a:cs typeface="Inter" pitchFamily="34" charset="-120"/>
              </a:rPr>
              <a:t>The state's urban population has been rapidly increasing, with more people moving to cities like Gangtok for economic and educational opportunities.</a:t>
            </a:r>
            <a:br>
              <a:rPr lang="en-US" sz="1800" kern="0" spc="-30" dirty="0">
                <a:solidFill>
                  <a:srgbClr val="272525"/>
                </a:solidFill>
                <a:latin typeface="Inter" pitchFamily="34" charset="0"/>
                <a:ea typeface="Inter" pitchFamily="34" charset="-122"/>
                <a:cs typeface="Inter" pitchFamily="34" charset="-120"/>
              </a:rPr>
            </a:br>
            <a:br>
              <a:rPr lang="en-US" sz="1800" kern="0" spc="-30" dirty="0">
                <a:solidFill>
                  <a:srgbClr val="272525"/>
                </a:solidFill>
                <a:latin typeface="Inter" pitchFamily="34" charset="0"/>
                <a:ea typeface="Inter" pitchFamily="34" charset="-122"/>
                <a:cs typeface="Inter" pitchFamily="34" charset="-120"/>
              </a:rPr>
            </a:br>
            <a:br>
              <a:rPr lang="en-US" sz="1800" kern="0" spc="-30" dirty="0">
                <a:solidFill>
                  <a:srgbClr val="272525"/>
                </a:solidFill>
                <a:latin typeface="Inter" pitchFamily="34" charset="0"/>
                <a:ea typeface="Inter" pitchFamily="34" charset="-122"/>
                <a:cs typeface="Inter" pitchFamily="34" charset="-120"/>
              </a:rPr>
            </a:br>
            <a:br>
              <a:rPr lang="en-US" sz="1800" dirty="0"/>
            </a:br>
            <a:r>
              <a:rPr lang="en-US" sz="1800" b="1" kern="0" spc="-41" dirty="0">
                <a:solidFill>
                  <a:srgbClr val="272525"/>
                </a:solidFill>
                <a:latin typeface="Petrona Bold" pitchFamily="34" charset="0"/>
                <a:ea typeface="Petrona Bold" pitchFamily="34" charset="-122"/>
                <a:cs typeface="Petrona Bold" pitchFamily="34" charset="-120"/>
              </a:rPr>
              <a:t>Aging Population</a:t>
            </a:r>
            <a:br>
              <a:rPr lang="en-US" sz="1800" kern="0" spc="-30" dirty="0">
                <a:solidFill>
                  <a:srgbClr val="272525"/>
                </a:solidFill>
                <a:latin typeface="Inter" pitchFamily="34" charset="0"/>
                <a:ea typeface="Inter" pitchFamily="34" charset="-122"/>
                <a:cs typeface="Inter" pitchFamily="34" charset="-120"/>
              </a:rPr>
            </a:br>
            <a:r>
              <a:rPr lang="en-US" sz="1800" kern="0" spc="-30" dirty="0">
                <a:solidFill>
                  <a:srgbClr val="272525"/>
                </a:solidFill>
                <a:latin typeface="Inter" pitchFamily="34" charset="0"/>
                <a:ea typeface="Inter" pitchFamily="34" charset="-122"/>
                <a:cs typeface="Inter" pitchFamily="34" charset="-120"/>
              </a:rPr>
              <a:t>Sikkim, like many other parts of India, is witnessing a gradual aging of its population, posing challenges for social welfare and healthcare services.</a:t>
            </a:r>
            <a:br>
              <a:rPr lang="en-US" sz="1800" dirty="0"/>
            </a:br>
            <a:endParaRPr lang="en-IN" sz="1800" dirty="0"/>
          </a:p>
        </p:txBody>
      </p:sp>
      <p:pic>
        <p:nvPicPr>
          <p:cNvPr id="4" name="Image 0" descr="preencoded.png"/>
          <p:cNvPicPr>
            <a:picLocks noChangeAspect="1"/>
          </p:cNvPicPr>
          <p:nvPr/>
        </p:nvPicPr>
        <p:blipFill>
          <a:blip r:embed="rId2"/>
          <a:stretch>
            <a:fillRect/>
          </a:stretch>
        </p:blipFill>
        <p:spPr>
          <a:xfrm>
            <a:off x="1" y="0"/>
            <a:ext cx="4590854" cy="6886281"/>
          </a:xfrm>
          <a:prstGeom prst="rect">
            <a:avLst/>
          </a:prstGeom>
        </p:spPr>
      </p:pic>
    </p:spTree>
    <p:extLst>
      <p:ext uri="{BB962C8B-B14F-4D97-AF65-F5344CB8AC3E}">
        <p14:creationId xmlns:p14="http://schemas.microsoft.com/office/powerpoint/2010/main" val="339030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6C5-0B05-35FF-929B-642683B3EC4D}"/>
              </a:ext>
            </a:extLst>
          </p:cNvPr>
          <p:cNvSpPr>
            <a:spLocks noGrp="1"/>
          </p:cNvSpPr>
          <p:nvPr>
            <p:ph type="title"/>
          </p:nvPr>
        </p:nvSpPr>
        <p:spPr>
          <a:xfrm>
            <a:off x="4965289" y="524688"/>
            <a:ext cx="7620001" cy="735292"/>
          </a:xfrm>
        </p:spPr>
        <p:txBody>
          <a:bodyPr>
            <a:noAutofit/>
          </a:bodyPr>
          <a:lstStyle/>
          <a:p>
            <a:r>
              <a:rPr lang="en-US" sz="3600" b="1" kern="0" spc="-90" dirty="0">
                <a:solidFill>
                  <a:srgbClr val="F95F88"/>
                </a:solidFill>
                <a:latin typeface="Petrona Bold" pitchFamily="34" charset="0"/>
                <a:ea typeface="Petrona Bold" pitchFamily="34" charset="-122"/>
                <a:cs typeface="Petrona Bold" pitchFamily="34" charset="-120"/>
              </a:rPr>
              <a:t>Ethnic diversity and demographics</a:t>
            </a:r>
            <a:br>
              <a:rPr lang="en-US" sz="3600" dirty="0"/>
            </a:br>
            <a:endParaRPr lang="en-IN" sz="3600" dirty="0"/>
          </a:p>
        </p:txBody>
      </p:sp>
      <p:pic>
        <p:nvPicPr>
          <p:cNvPr id="4" name="Image 0" descr="preencoded.png"/>
          <p:cNvPicPr>
            <a:picLocks noChangeAspect="1"/>
          </p:cNvPicPr>
          <p:nvPr/>
        </p:nvPicPr>
        <p:blipFill>
          <a:blip r:embed="rId2"/>
          <a:stretch>
            <a:fillRect/>
          </a:stretch>
        </p:blipFill>
        <p:spPr>
          <a:xfrm>
            <a:off x="0" y="0"/>
            <a:ext cx="4572000" cy="6858000"/>
          </a:xfrm>
          <a:prstGeom prst="rect">
            <a:avLst/>
          </a:prstGeom>
        </p:spPr>
      </p:pic>
      <p:sp>
        <p:nvSpPr>
          <p:cNvPr id="6" name="Shape 1">
            <a:extLst>
              <a:ext uri="{FF2B5EF4-FFF2-40B4-BE49-F238E27FC236}">
                <a16:creationId xmlns:a16="http://schemas.microsoft.com/office/drawing/2014/main" id="{CC6DC17F-B52E-69DF-FAA8-B15E67DAADF8}"/>
              </a:ext>
            </a:extLst>
          </p:cNvPr>
          <p:cNvSpPr>
            <a:spLocks noGrp="1"/>
          </p:cNvSpPr>
          <p:nvPr>
            <p:ph idx="1"/>
          </p:nvPr>
        </p:nvSpPr>
        <p:spPr>
          <a:xfrm>
            <a:off x="4707119" y="1532254"/>
            <a:ext cx="3497133" cy="2390081"/>
          </a:xfrm>
          <a:prstGeom prst="roundRect">
            <a:avLst>
              <a:gd name="adj" fmla="val 3390"/>
            </a:avLst>
          </a:prstGeom>
          <a:solidFill>
            <a:srgbClr val="E0D7F4"/>
          </a:solidFill>
          <a:ln w="7620">
            <a:solidFill>
              <a:srgbClr val="C6BDDA"/>
            </a:solidFill>
            <a:prstDash val="solid"/>
          </a:ln>
        </p:spPr>
        <p:txBody>
          <a:bodyPr>
            <a:normAutofit/>
          </a:bodyPr>
          <a:lstStyle/>
          <a:p>
            <a:pPr marL="0" indent="0">
              <a:lnSpc>
                <a:spcPts val="2600"/>
              </a:lnSpc>
              <a:buNone/>
            </a:pPr>
            <a:r>
              <a:rPr lang="en-US" sz="1600" b="1" kern="0" spc="-45" dirty="0">
                <a:solidFill>
                  <a:srgbClr val="272525"/>
                </a:solidFill>
                <a:latin typeface="Arial" panose="020B0604020202020204" pitchFamily="34" charset="0"/>
                <a:ea typeface="Petrona Bold" pitchFamily="34" charset="-122"/>
                <a:cs typeface="Arial" panose="020B0604020202020204" pitchFamily="34" charset="0"/>
              </a:rPr>
              <a:t>Lepcha</a:t>
            </a:r>
            <a:endParaRPr lang="en-US" sz="1600" kern="0" spc="-33" dirty="0">
              <a:solidFill>
                <a:srgbClr val="272525"/>
              </a:solidFill>
              <a:latin typeface="Arial" panose="020B0604020202020204" pitchFamily="34" charset="0"/>
              <a:ea typeface="Inter" pitchFamily="34" charset="-122"/>
              <a:cs typeface="Arial" panose="020B0604020202020204" pitchFamily="34" charset="0"/>
            </a:endParaRPr>
          </a:p>
          <a:p>
            <a:pPr marL="0" indent="0">
              <a:lnSpc>
                <a:spcPts val="2600"/>
              </a:lnSpc>
              <a:buNone/>
            </a:pPr>
            <a:r>
              <a:rPr lang="en-US" sz="1600" kern="0" spc="-33" dirty="0">
                <a:solidFill>
                  <a:srgbClr val="272525"/>
                </a:solidFill>
                <a:latin typeface="Arial" panose="020B0604020202020204" pitchFamily="34" charset="0"/>
                <a:ea typeface="Inter" pitchFamily="34" charset="-122"/>
                <a:cs typeface="Arial" panose="020B0604020202020204" pitchFamily="34" charset="0"/>
              </a:rPr>
              <a:t>The indigenous Lepcha people are one of the main ethnic groups in Sikkim, known for their rich cultural heritage and close connection to the land.</a:t>
            </a:r>
            <a:endParaRPr lang="en-US"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p:txBody>
      </p:sp>
      <p:sp>
        <p:nvSpPr>
          <p:cNvPr id="7" name="Shape 1">
            <a:extLst>
              <a:ext uri="{FF2B5EF4-FFF2-40B4-BE49-F238E27FC236}">
                <a16:creationId xmlns:a16="http://schemas.microsoft.com/office/drawing/2014/main" id="{DD0A1D19-ECF2-A6BF-E335-ADAC6F5344B4}"/>
              </a:ext>
            </a:extLst>
          </p:cNvPr>
          <p:cNvSpPr/>
          <p:nvPr/>
        </p:nvSpPr>
        <p:spPr>
          <a:xfrm>
            <a:off x="8394565" y="1532254"/>
            <a:ext cx="3568041" cy="2391093"/>
          </a:xfrm>
          <a:prstGeom prst="roundRect">
            <a:avLst>
              <a:gd name="adj" fmla="val 3390"/>
            </a:avLst>
          </a:prstGeom>
          <a:solidFill>
            <a:srgbClr val="E0D7F4"/>
          </a:solidFill>
          <a:ln w="7620">
            <a:solidFill>
              <a:srgbClr val="C6BDDA"/>
            </a:solidFill>
            <a:prstDash val="solid"/>
          </a:ln>
        </p:spPr>
      </p:sp>
      <p:sp>
        <p:nvSpPr>
          <p:cNvPr id="8" name="Shape 1">
            <a:extLst>
              <a:ext uri="{FF2B5EF4-FFF2-40B4-BE49-F238E27FC236}">
                <a16:creationId xmlns:a16="http://schemas.microsoft.com/office/drawing/2014/main" id="{432154BE-457E-DEA2-60BA-E9FB8649775F}"/>
              </a:ext>
            </a:extLst>
          </p:cNvPr>
          <p:cNvSpPr/>
          <p:nvPr/>
        </p:nvSpPr>
        <p:spPr>
          <a:xfrm>
            <a:off x="4696338" y="4129704"/>
            <a:ext cx="3497133" cy="2311974"/>
          </a:xfrm>
          <a:prstGeom prst="roundRect">
            <a:avLst>
              <a:gd name="adj" fmla="val 3390"/>
            </a:avLst>
          </a:prstGeom>
          <a:solidFill>
            <a:srgbClr val="E0D7F4"/>
          </a:solidFill>
          <a:ln w="7620">
            <a:solidFill>
              <a:srgbClr val="C6BDDA"/>
            </a:solidFill>
            <a:prstDash val="solid"/>
          </a:ln>
        </p:spPr>
      </p:sp>
      <p:sp>
        <p:nvSpPr>
          <p:cNvPr id="9" name="Shape 1">
            <a:extLst>
              <a:ext uri="{FF2B5EF4-FFF2-40B4-BE49-F238E27FC236}">
                <a16:creationId xmlns:a16="http://schemas.microsoft.com/office/drawing/2014/main" id="{44BF464E-E63F-523C-9C79-9ACF85F5587F}"/>
              </a:ext>
            </a:extLst>
          </p:cNvPr>
          <p:cNvSpPr/>
          <p:nvPr/>
        </p:nvSpPr>
        <p:spPr>
          <a:xfrm>
            <a:off x="8394565" y="4129704"/>
            <a:ext cx="3568040" cy="2390082"/>
          </a:xfrm>
          <a:prstGeom prst="roundRect">
            <a:avLst>
              <a:gd name="adj" fmla="val 3390"/>
            </a:avLst>
          </a:prstGeom>
          <a:solidFill>
            <a:srgbClr val="E0D7F4"/>
          </a:solidFill>
          <a:ln w="7620">
            <a:solidFill>
              <a:srgbClr val="C6BDDA"/>
            </a:solidFill>
            <a:prstDash val="solid"/>
          </a:ln>
        </p:spPr>
      </p:sp>
      <p:sp>
        <p:nvSpPr>
          <p:cNvPr id="10" name="TextBox 9">
            <a:extLst>
              <a:ext uri="{FF2B5EF4-FFF2-40B4-BE49-F238E27FC236}">
                <a16:creationId xmlns:a16="http://schemas.microsoft.com/office/drawing/2014/main" id="{194FFBFF-E667-855B-365F-2F5B7A42B406}"/>
              </a:ext>
            </a:extLst>
          </p:cNvPr>
          <p:cNvSpPr txBox="1"/>
          <p:nvPr/>
        </p:nvSpPr>
        <p:spPr>
          <a:xfrm>
            <a:off x="8458777" y="1656646"/>
            <a:ext cx="3320268" cy="2369880"/>
          </a:xfrm>
          <a:prstGeom prst="rect">
            <a:avLst/>
          </a:prstGeom>
          <a:noFill/>
        </p:spPr>
        <p:txBody>
          <a:bodyPr wrap="square" rtlCol="0">
            <a:spAutoFit/>
          </a:bodyPr>
          <a:lstStyle/>
          <a:p>
            <a:pPr>
              <a:lnSpc>
                <a:spcPts val="2600"/>
              </a:lnSpc>
            </a:pPr>
            <a:r>
              <a:rPr lang="en-US" sz="1600" b="1" kern="0" spc="-45" dirty="0">
                <a:solidFill>
                  <a:srgbClr val="272525"/>
                </a:solidFill>
                <a:latin typeface="Arial" panose="020B0604020202020204" pitchFamily="34" charset="0"/>
                <a:ea typeface="Petrona Bold" pitchFamily="34" charset="-122"/>
                <a:cs typeface="Arial" panose="020B0604020202020204" pitchFamily="34" charset="0"/>
              </a:rPr>
              <a:t>Bhutia</a:t>
            </a:r>
            <a:endParaRPr lang="en-US" sz="1600" kern="0" spc="-33" dirty="0">
              <a:solidFill>
                <a:srgbClr val="272525"/>
              </a:solidFill>
              <a:latin typeface="Arial" panose="020B0604020202020204" pitchFamily="34" charset="0"/>
              <a:ea typeface="Inter" pitchFamily="34" charset="-122"/>
              <a:cs typeface="Arial" panose="020B0604020202020204" pitchFamily="34" charset="0"/>
            </a:endParaRPr>
          </a:p>
          <a:p>
            <a:pPr marL="0" indent="0">
              <a:lnSpc>
                <a:spcPts val="2600"/>
              </a:lnSpc>
              <a:buNone/>
            </a:pPr>
            <a:r>
              <a:rPr lang="en-US" sz="1600" kern="0" spc="-33" dirty="0">
                <a:solidFill>
                  <a:srgbClr val="272525"/>
                </a:solidFill>
                <a:latin typeface="Arial" panose="020B0604020202020204" pitchFamily="34" charset="0"/>
                <a:ea typeface="Inter" pitchFamily="34" charset="-122"/>
                <a:cs typeface="Arial" panose="020B0604020202020204" pitchFamily="34" charset="0"/>
              </a:rPr>
              <a:t>The Bhutia community, with roots in Tibet, form a significant portion of Sikkim's population and have</a:t>
            </a:r>
          </a:p>
          <a:p>
            <a:pPr marL="0" indent="0">
              <a:lnSpc>
                <a:spcPts val="2600"/>
              </a:lnSpc>
              <a:buNone/>
            </a:pPr>
            <a:r>
              <a:rPr lang="en-US" sz="1600" kern="0" spc="-33" dirty="0">
                <a:solidFill>
                  <a:srgbClr val="272525"/>
                </a:solidFill>
                <a:latin typeface="Arial" panose="020B0604020202020204" pitchFamily="34" charset="0"/>
                <a:ea typeface="Inter" pitchFamily="34" charset="-122"/>
                <a:cs typeface="Arial" panose="020B0604020202020204" pitchFamily="34" charset="0"/>
              </a:rPr>
              <a:t>played a crucial role in the state’s</a:t>
            </a:r>
          </a:p>
          <a:p>
            <a:pPr marL="0" indent="0">
              <a:lnSpc>
                <a:spcPts val="2600"/>
              </a:lnSpc>
              <a:buNone/>
            </a:pPr>
            <a:r>
              <a:rPr lang="en-US" sz="1600" kern="0" spc="-33" dirty="0">
                <a:solidFill>
                  <a:srgbClr val="272525"/>
                </a:solidFill>
                <a:latin typeface="Arial" panose="020B0604020202020204" pitchFamily="34" charset="0"/>
                <a:ea typeface="Inter" pitchFamily="34" charset="-122"/>
                <a:cs typeface="Arial" panose="020B0604020202020204" pitchFamily="34" charset="0"/>
              </a:rPr>
              <a:t> history.</a:t>
            </a:r>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A4A50ED-343D-798D-CBAE-ACB2E993BE85}"/>
              </a:ext>
            </a:extLst>
          </p:cNvPr>
          <p:cNvSpPr txBox="1"/>
          <p:nvPr/>
        </p:nvSpPr>
        <p:spPr>
          <a:xfrm>
            <a:off x="4802275" y="4187744"/>
            <a:ext cx="3285258" cy="2369880"/>
          </a:xfrm>
          <a:prstGeom prst="rect">
            <a:avLst/>
          </a:prstGeom>
          <a:noFill/>
        </p:spPr>
        <p:txBody>
          <a:bodyPr wrap="none" rtlCol="0">
            <a:spAutoFit/>
          </a:bodyPr>
          <a:lstStyle/>
          <a:p>
            <a:pPr>
              <a:lnSpc>
                <a:spcPts val="2600"/>
              </a:lnSpc>
            </a:pPr>
            <a:r>
              <a:rPr lang="en-US" sz="1800" b="1" kern="0" spc="-45" dirty="0">
                <a:solidFill>
                  <a:srgbClr val="272525"/>
                </a:solidFill>
                <a:latin typeface="Arial" panose="020B0604020202020204" pitchFamily="34" charset="0"/>
                <a:ea typeface="Petrona Bold" pitchFamily="34" charset="-122"/>
                <a:cs typeface="Arial" panose="020B0604020202020204" pitchFamily="34" charset="0"/>
              </a:rPr>
              <a:t>Nepali</a:t>
            </a:r>
            <a:endParaRPr lang="en-US" sz="1800" kern="0" spc="-33" dirty="0">
              <a:solidFill>
                <a:srgbClr val="272525"/>
              </a:solidFill>
              <a:latin typeface="Arial" panose="020B0604020202020204" pitchFamily="34" charset="0"/>
              <a:ea typeface="Inter" pitchFamily="34" charset="-122"/>
              <a:cs typeface="Arial" panose="020B0604020202020204" pitchFamily="34" charset="0"/>
            </a:endParaRPr>
          </a:p>
          <a:p>
            <a:pPr marL="0" indent="0">
              <a:lnSpc>
                <a:spcPts val="2600"/>
              </a:lnSpc>
              <a:buNone/>
            </a:pPr>
            <a:r>
              <a:rPr lang="en-US" sz="1800" kern="0" spc="-33" dirty="0">
                <a:solidFill>
                  <a:srgbClr val="272525"/>
                </a:solidFill>
                <a:latin typeface="Arial" panose="020B0604020202020204" pitchFamily="34" charset="0"/>
                <a:ea typeface="Inter" pitchFamily="34" charset="-122"/>
                <a:cs typeface="Arial" panose="020B0604020202020204" pitchFamily="34" charset="0"/>
              </a:rPr>
              <a:t>A large Nepali-speaking </a:t>
            </a:r>
          </a:p>
          <a:p>
            <a:pPr marL="0" indent="0">
              <a:lnSpc>
                <a:spcPts val="2600"/>
              </a:lnSpc>
              <a:buNone/>
            </a:pPr>
            <a:r>
              <a:rPr lang="en-US" sz="1800" kern="0" spc="-33" dirty="0">
                <a:solidFill>
                  <a:srgbClr val="272525"/>
                </a:solidFill>
                <a:latin typeface="Arial" panose="020B0604020202020204" pitchFamily="34" charset="0"/>
                <a:ea typeface="Inter" pitchFamily="34" charset="-122"/>
                <a:cs typeface="Arial" panose="020B0604020202020204" pitchFamily="34" charset="0"/>
              </a:rPr>
              <a:t>population, including Gorkhas, </a:t>
            </a:r>
          </a:p>
          <a:p>
            <a:pPr marL="0" indent="0">
              <a:lnSpc>
                <a:spcPts val="2600"/>
              </a:lnSpc>
              <a:buNone/>
            </a:pPr>
            <a:r>
              <a:rPr lang="en-US" sz="1800" kern="0" spc="-33" dirty="0" err="1">
                <a:solidFill>
                  <a:srgbClr val="272525"/>
                </a:solidFill>
                <a:latin typeface="Arial" panose="020B0604020202020204" pitchFamily="34" charset="0"/>
                <a:ea typeface="Inter" pitchFamily="34" charset="-122"/>
                <a:cs typeface="Arial" panose="020B0604020202020204" pitchFamily="34" charset="0"/>
              </a:rPr>
              <a:t>Rais</a:t>
            </a:r>
            <a:r>
              <a:rPr lang="en-US" sz="1800" kern="0" spc="-33" dirty="0">
                <a:solidFill>
                  <a:srgbClr val="272525"/>
                </a:solidFill>
                <a:latin typeface="Arial" panose="020B0604020202020204" pitchFamily="34" charset="0"/>
                <a:ea typeface="Inter" pitchFamily="34" charset="-122"/>
                <a:cs typeface="Arial" panose="020B0604020202020204" pitchFamily="34" charset="0"/>
              </a:rPr>
              <a:t>, Limbus, and others, has </a:t>
            </a:r>
          </a:p>
          <a:p>
            <a:pPr marL="0" indent="0">
              <a:lnSpc>
                <a:spcPts val="2600"/>
              </a:lnSpc>
              <a:buNone/>
            </a:pPr>
            <a:r>
              <a:rPr lang="en-US" sz="1800" kern="0" spc="-33" dirty="0">
                <a:solidFill>
                  <a:srgbClr val="272525"/>
                </a:solidFill>
                <a:latin typeface="Arial" panose="020B0604020202020204" pitchFamily="34" charset="0"/>
                <a:ea typeface="Inter" pitchFamily="34" charset="-122"/>
                <a:cs typeface="Arial" panose="020B0604020202020204" pitchFamily="34" charset="0"/>
              </a:rPr>
              <a:t>settled in Sikkim, contributing to</a:t>
            </a:r>
          </a:p>
          <a:p>
            <a:pPr marL="0" indent="0">
              <a:lnSpc>
                <a:spcPts val="2600"/>
              </a:lnSpc>
              <a:buNone/>
            </a:pPr>
            <a:r>
              <a:rPr lang="en-US" sz="1800" kern="0" spc="-33" dirty="0">
                <a:solidFill>
                  <a:srgbClr val="272525"/>
                </a:solidFill>
                <a:latin typeface="Arial" panose="020B0604020202020204" pitchFamily="34" charset="0"/>
                <a:ea typeface="Inter" pitchFamily="34" charset="-122"/>
                <a:cs typeface="Arial" panose="020B0604020202020204" pitchFamily="34" charset="0"/>
              </a:rPr>
              <a:t> its cultural mosaic.</a:t>
            </a:r>
            <a:endParaRPr lang="en-US"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305E45C-BC5C-794C-40CA-C01E3D12FC15}"/>
              </a:ext>
            </a:extLst>
          </p:cNvPr>
          <p:cNvSpPr txBox="1"/>
          <p:nvPr/>
        </p:nvSpPr>
        <p:spPr>
          <a:xfrm>
            <a:off x="8500503" y="4225654"/>
            <a:ext cx="3357200" cy="2369880"/>
          </a:xfrm>
          <a:prstGeom prst="rect">
            <a:avLst/>
          </a:prstGeom>
          <a:noFill/>
        </p:spPr>
        <p:txBody>
          <a:bodyPr wrap="square" rtlCol="0">
            <a:spAutoFit/>
          </a:bodyPr>
          <a:lstStyle/>
          <a:p>
            <a:pPr>
              <a:lnSpc>
                <a:spcPts val="2600"/>
              </a:lnSpc>
            </a:pPr>
            <a:r>
              <a:rPr lang="en-US" sz="1800" b="1" kern="0" spc="-45" dirty="0">
                <a:solidFill>
                  <a:srgbClr val="272525"/>
                </a:solidFill>
                <a:latin typeface="Arial" panose="020B0604020202020204" pitchFamily="34" charset="0"/>
                <a:ea typeface="Petrona Bold" pitchFamily="34" charset="-122"/>
                <a:cs typeface="Arial" panose="020B0604020202020204" pitchFamily="34" charset="0"/>
              </a:rPr>
              <a:t>Other Groups</a:t>
            </a:r>
            <a:endParaRPr lang="en-US" sz="1800" kern="0" spc="-33" dirty="0">
              <a:solidFill>
                <a:srgbClr val="272525"/>
              </a:solidFill>
              <a:latin typeface="Arial" panose="020B0604020202020204" pitchFamily="34" charset="0"/>
              <a:ea typeface="Inter" pitchFamily="34" charset="-122"/>
              <a:cs typeface="Arial" panose="020B0604020202020204" pitchFamily="34" charset="0"/>
            </a:endParaRPr>
          </a:p>
          <a:p>
            <a:pPr marL="0" indent="0">
              <a:lnSpc>
                <a:spcPts val="2600"/>
              </a:lnSpc>
              <a:buNone/>
            </a:pPr>
            <a:r>
              <a:rPr lang="en-US" sz="1800" kern="0" spc="-33" dirty="0">
                <a:solidFill>
                  <a:srgbClr val="272525"/>
                </a:solidFill>
                <a:latin typeface="Arial" panose="020B0604020202020204" pitchFamily="34" charset="0"/>
                <a:ea typeface="Inter" pitchFamily="34" charset="-122"/>
                <a:cs typeface="Arial" panose="020B0604020202020204" pitchFamily="34" charset="0"/>
              </a:rPr>
              <a:t>Sikkim is also home to smaller</a:t>
            </a:r>
          </a:p>
          <a:p>
            <a:pPr marL="0" indent="0">
              <a:lnSpc>
                <a:spcPts val="2600"/>
              </a:lnSpc>
              <a:buNone/>
            </a:pPr>
            <a:r>
              <a:rPr lang="en-US" sz="1800" kern="0" spc="-33" dirty="0">
                <a:solidFill>
                  <a:srgbClr val="272525"/>
                </a:solidFill>
                <a:latin typeface="Arial" panose="020B0604020202020204" pitchFamily="34" charset="0"/>
                <a:ea typeface="Inter" pitchFamily="34" charset="-122"/>
                <a:cs typeface="Arial" panose="020B0604020202020204" pitchFamily="34" charset="0"/>
              </a:rPr>
              <a:t> ethnic groups like the </a:t>
            </a:r>
            <a:r>
              <a:rPr lang="en-US" sz="1800" kern="0" spc="-33" dirty="0" err="1">
                <a:solidFill>
                  <a:srgbClr val="272525"/>
                </a:solidFill>
                <a:latin typeface="Arial" panose="020B0604020202020204" pitchFamily="34" charset="0"/>
                <a:ea typeface="Inter" pitchFamily="34" charset="-122"/>
                <a:cs typeface="Arial" panose="020B0604020202020204" pitchFamily="34" charset="0"/>
              </a:rPr>
              <a:t>Limboos</a:t>
            </a:r>
            <a:r>
              <a:rPr lang="en-US" sz="1800" kern="0" spc="-33" dirty="0">
                <a:solidFill>
                  <a:srgbClr val="272525"/>
                </a:solidFill>
                <a:latin typeface="Arial" panose="020B0604020202020204" pitchFamily="34" charset="0"/>
                <a:ea typeface="Inter" pitchFamily="34" charset="-122"/>
                <a:cs typeface="Arial" panose="020B0604020202020204" pitchFamily="34" charset="0"/>
              </a:rPr>
              <a:t>, </a:t>
            </a:r>
          </a:p>
          <a:p>
            <a:pPr marL="0" indent="0">
              <a:lnSpc>
                <a:spcPts val="2600"/>
              </a:lnSpc>
              <a:buNone/>
            </a:pPr>
            <a:r>
              <a:rPr lang="en-US" sz="1800" kern="0" spc="-33" dirty="0" err="1">
                <a:solidFill>
                  <a:srgbClr val="272525"/>
                </a:solidFill>
                <a:latin typeface="Arial" panose="020B0604020202020204" pitchFamily="34" charset="0"/>
                <a:ea typeface="Inter" pitchFamily="34" charset="-122"/>
                <a:cs typeface="Arial" panose="020B0604020202020204" pitchFamily="34" charset="0"/>
              </a:rPr>
              <a:t>Tamangs</a:t>
            </a:r>
            <a:r>
              <a:rPr lang="en-US" sz="1800" kern="0" spc="-33" dirty="0">
                <a:solidFill>
                  <a:srgbClr val="272525"/>
                </a:solidFill>
                <a:latin typeface="Arial" panose="020B0604020202020204" pitchFamily="34" charset="0"/>
                <a:ea typeface="Inter" pitchFamily="34" charset="-122"/>
                <a:cs typeface="Arial" panose="020B0604020202020204" pitchFamily="34" charset="0"/>
              </a:rPr>
              <a:t>, and Sherpas, all of </a:t>
            </a:r>
          </a:p>
          <a:p>
            <a:pPr marL="0" indent="0">
              <a:lnSpc>
                <a:spcPts val="2600"/>
              </a:lnSpc>
              <a:buNone/>
            </a:pPr>
            <a:r>
              <a:rPr lang="en-US" sz="1800" kern="0" spc="-33" dirty="0">
                <a:solidFill>
                  <a:srgbClr val="272525"/>
                </a:solidFill>
                <a:latin typeface="Arial" panose="020B0604020202020204" pitchFamily="34" charset="0"/>
                <a:ea typeface="Inter" pitchFamily="34" charset="-122"/>
                <a:cs typeface="Arial" panose="020B0604020202020204" pitchFamily="34" charset="0"/>
              </a:rPr>
              <a:t>whom add to the state's rich </a:t>
            </a:r>
          </a:p>
          <a:p>
            <a:pPr marL="0" indent="0">
              <a:lnSpc>
                <a:spcPts val="2600"/>
              </a:lnSpc>
              <a:buNone/>
            </a:pPr>
            <a:r>
              <a:rPr lang="en-US" sz="1800" kern="0" spc="-33" dirty="0">
                <a:solidFill>
                  <a:srgbClr val="272525"/>
                </a:solidFill>
                <a:latin typeface="Arial" panose="020B0604020202020204" pitchFamily="34" charset="0"/>
                <a:ea typeface="Inter" pitchFamily="34" charset="-122"/>
                <a:cs typeface="Arial" panose="020B0604020202020204" pitchFamily="34" charset="0"/>
              </a:rPr>
              <a:t>diversity.</a:t>
            </a:r>
            <a:endParaRPr lang="en-US"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59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61DC-03A6-C820-C97F-461ACD67B940}"/>
              </a:ext>
            </a:extLst>
          </p:cNvPr>
          <p:cNvSpPr>
            <a:spLocks noGrp="1"/>
          </p:cNvSpPr>
          <p:nvPr>
            <p:ph type="title"/>
          </p:nvPr>
        </p:nvSpPr>
        <p:spPr>
          <a:xfrm>
            <a:off x="307257" y="365125"/>
            <a:ext cx="7106265" cy="1325563"/>
          </a:xfrm>
        </p:spPr>
        <p:txBody>
          <a:bodyPr>
            <a:normAutofit fontScale="90000"/>
          </a:bodyPr>
          <a:lstStyle/>
          <a:p>
            <a:r>
              <a:rPr lang="en-US" sz="4400" b="1" kern="0" spc="-88" dirty="0">
                <a:solidFill>
                  <a:srgbClr val="F95F88"/>
                </a:solidFill>
                <a:latin typeface="Petrona Bold" pitchFamily="34" charset="0"/>
                <a:ea typeface="Petrona Bold" pitchFamily="34" charset="-122"/>
                <a:cs typeface="Petrona Bold" pitchFamily="34" charset="-120"/>
              </a:rPr>
              <a:t>Challenges and opportunities</a:t>
            </a:r>
            <a:br>
              <a:rPr lang="en-US" sz="4400" dirty="0"/>
            </a:br>
            <a:endParaRPr lang="en-IN" dirty="0"/>
          </a:p>
        </p:txBody>
      </p:sp>
      <p:pic>
        <p:nvPicPr>
          <p:cNvPr id="4" name="Image 0" descr="preencoded.png"/>
          <p:cNvPicPr>
            <a:picLocks noChangeAspect="1"/>
          </p:cNvPicPr>
          <p:nvPr/>
        </p:nvPicPr>
        <p:blipFill>
          <a:blip r:embed="rId2"/>
          <a:stretch>
            <a:fillRect/>
          </a:stretch>
        </p:blipFill>
        <p:spPr>
          <a:xfrm>
            <a:off x="7460226" y="88490"/>
            <a:ext cx="4572000" cy="6858000"/>
          </a:xfrm>
          <a:prstGeom prst="rect">
            <a:avLst/>
          </a:prstGeom>
        </p:spPr>
      </p:pic>
      <p:sp>
        <p:nvSpPr>
          <p:cNvPr id="5" name="Text 0"/>
          <p:cNvSpPr/>
          <p:nvPr/>
        </p:nvSpPr>
        <p:spPr>
          <a:xfrm>
            <a:off x="712946" y="826413"/>
            <a:ext cx="7266384" cy="700207"/>
          </a:xfrm>
          <a:prstGeom prst="rect">
            <a:avLst/>
          </a:prstGeom>
          <a:noFill/>
          <a:ln/>
        </p:spPr>
        <p:txBody>
          <a:bodyPr wrap="none" lIns="0" tIns="0" rIns="0" bIns="0" rtlCol="0" anchor="t"/>
          <a:lstStyle/>
          <a:p>
            <a:pPr marL="0" indent="0">
              <a:lnSpc>
                <a:spcPts val="5500"/>
              </a:lnSpc>
              <a:buNone/>
            </a:pPr>
            <a:endParaRPr lang="en-US" sz="4400" dirty="0"/>
          </a:p>
        </p:txBody>
      </p:sp>
      <p:pic>
        <p:nvPicPr>
          <p:cNvPr id="6" name="Image 1" descr="preencoded.png"/>
          <p:cNvPicPr>
            <a:picLocks noChangeAspect="1"/>
          </p:cNvPicPr>
          <p:nvPr/>
        </p:nvPicPr>
        <p:blipFill>
          <a:blip r:embed="rId3"/>
          <a:stretch>
            <a:fillRect/>
          </a:stretch>
        </p:blipFill>
        <p:spPr>
          <a:xfrm>
            <a:off x="280958" y="1637437"/>
            <a:ext cx="820835" cy="1496676"/>
          </a:xfrm>
          <a:prstGeom prst="rect">
            <a:avLst/>
          </a:prstGeom>
        </p:spPr>
      </p:pic>
      <p:sp>
        <p:nvSpPr>
          <p:cNvPr id="7" name="Text 1"/>
          <p:cNvSpPr/>
          <p:nvPr/>
        </p:nvSpPr>
        <p:spPr>
          <a:xfrm>
            <a:off x="1602359" y="1634549"/>
            <a:ext cx="3273623" cy="350044"/>
          </a:xfrm>
          <a:prstGeom prst="rect">
            <a:avLst/>
          </a:prstGeom>
          <a:noFill/>
          <a:ln/>
        </p:spPr>
        <p:txBody>
          <a:bodyPr wrap="none" lIns="0" tIns="0" rIns="0" bIns="0" rtlCol="0" anchor="t"/>
          <a:lstStyle/>
          <a:p>
            <a:pPr marL="0" indent="0" algn="l">
              <a:lnSpc>
                <a:spcPts val="2750"/>
              </a:lnSpc>
              <a:buNone/>
            </a:pPr>
            <a:r>
              <a:rPr lang="en-US" sz="2200" b="1" kern="0" spc="-44" dirty="0">
                <a:solidFill>
                  <a:srgbClr val="272525"/>
                </a:solidFill>
                <a:latin typeface="Petrona Bold" pitchFamily="34" charset="0"/>
                <a:ea typeface="Petrona Bold" pitchFamily="34" charset="-122"/>
                <a:cs typeface="Petrona Bold" pitchFamily="34" charset="-120"/>
              </a:rPr>
              <a:t>Environmental Challenges</a:t>
            </a:r>
            <a:endParaRPr lang="en-US" sz="2200" dirty="0"/>
          </a:p>
        </p:txBody>
      </p:sp>
      <p:sp>
        <p:nvSpPr>
          <p:cNvPr id="8" name="Text 2"/>
          <p:cNvSpPr/>
          <p:nvPr/>
        </p:nvSpPr>
        <p:spPr>
          <a:xfrm>
            <a:off x="1309334" y="2146249"/>
            <a:ext cx="6394133" cy="977622"/>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Arial" panose="020B0604020202020204" pitchFamily="34" charset="0"/>
                <a:ea typeface="Inter" pitchFamily="34" charset="-122"/>
                <a:cs typeface="Arial" panose="020B0604020202020204" pitchFamily="34" charset="0"/>
              </a:rPr>
              <a:t>Sikkim's fragile ecosystem faces threats from climate change, deforestation, and unsustainable development, requiring collaborative efforts to protect its natural resources.</a:t>
            </a:r>
            <a:endParaRPr lang="en-US" sz="1600" dirty="0">
              <a:latin typeface="Arial" panose="020B0604020202020204" pitchFamily="34" charset="0"/>
              <a:cs typeface="Arial" panose="020B0604020202020204" pitchFamily="34" charset="0"/>
            </a:endParaRPr>
          </a:p>
        </p:txBody>
      </p:sp>
      <p:pic>
        <p:nvPicPr>
          <p:cNvPr id="9" name="Image 2" descr="preencoded.png"/>
          <p:cNvPicPr>
            <a:picLocks noChangeAspect="1"/>
          </p:cNvPicPr>
          <p:nvPr/>
        </p:nvPicPr>
        <p:blipFill>
          <a:blip r:embed="rId4"/>
          <a:stretch>
            <a:fillRect/>
          </a:stretch>
        </p:blipFill>
        <p:spPr>
          <a:xfrm>
            <a:off x="302527" y="3437179"/>
            <a:ext cx="820835" cy="1496675"/>
          </a:xfrm>
          <a:prstGeom prst="rect">
            <a:avLst/>
          </a:prstGeom>
        </p:spPr>
      </p:pic>
      <p:sp>
        <p:nvSpPr>
          <p:cNvPr id="10" name="Text 3"/>
          <p:cNvSpPr/>
          <p:nvPr/>
        </p:nvSpPr>
        <p:spPr>
          <a:xfrm>
            <a:off x="1387992" y="3425621"/>
            <a:ext cx="3458528" cy="350044"/>
          </a:xfrm>
          <a:prstGeom prst="rect">
            <a:avLst/>
          </a:prstGeom>
          <a:noFill/>
          <a:ln/>
        </p:spPr>
        <p:txBody>
          <a:bodyPr wrap="none" lIns="0" tIns="0" rIns="0" bIns="0" rtlCol="0" anchor="t"/>
          <a:lstStyle/>
          <a:p>
            <a:pPr marL="0" indent="0" algn="l">
              <a:lnSpc>
                <a:spcPts val="2750"/>
              </a:lnSpc>
              <a:buNone/>
            </a:pPr>
            <a:r>
              <a:rPr lang="en-US" sz="2200" b="1" kern="0" spc="-44" dirty="0">
                <a:solidFill>
                  <a:srgbClr val="272525"/>
                </a:solidFill>
                <a:latin typeface="Petrona Bold" pitchFamily="34" charset="0"/>
                <a:ea typeface="Petrona Bold" pitchFamily="34" charset="-122"/>
                <a:cs typeface="Petrona Bold" pitchFamily="34" charset="-120"/>
              </a:rPr>
              <a:t>Infrastructure Development</a:t>
            </a:r>
            <a:endParaRPr lang="en-US" sz="2200" dirty="0"/>
          </a:p>
        </p:txBody>
      </p:sp>
      <p:sp>
        <p:nvSpPr>
          <p:cNvPr id="11" name="Text 4"/>
          <p:cNvSpPr/>
          <p:nvPr/>
        </p:nvSpPr>
        <p:spPr>
          <a:xfrm>
            <a:off x="1309334" y="3873337"/>
            <a:ext cx="6394133" cy="977622"/>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Arial" panose="020B0604020202020204" pitchFamily="34" charset="0"/>
                <a:ea typeface="Inter" pitchFamily="34" charset="-122"/>
                <a:cs typeface="Arial" panose="020B0604020202020204" pitchFamily="34" charset="0"/>
              </a:rPr>
              <a:t>Improving transportation, communication, and healthcare infrastructure in the mountainous terrain is crucial for the state's economic and social progress</a:t>
            </a:r>
            <a:r>
              <a:rPr lang="en-US" sz="1600" kern="0" spc="-32" dirty="0">
                <a:solidFill>
                  <a:srgbClr val="272525"/>
                </a:solidFill>
                <a:latin typeface="Inter" pitchFamily="34" charset="0"/>
                <a:ea typeface="Inter" pitchFamily="34" charset="-122"/>
                <a:cs typeface="Inter" pitchFamily="34" charset="-120"/>
              </a:rPr>
              <a:t>.</a:t>
            </a:r>
            <a:endParaRPr lang="en-US" sz="1600" dirty="0"/>
          </a:p>
        </p:txBody>
      </p:sp>
      <p:pic>
        <p:nvPicPr>
          <p:cNvPr id="12" name="Image 3" descr="preencoded.png"/>
          <p:cNvPicPr>
            <a:picLocks noChangeAspect="1"/>
          </p:cNvPicPr>
          <p:nvPr/>
        </p:nvPicPr>
        <p:blipFill>
          <a:blip r:embed="rId5"/>
          <a:stretch>
            <a:fillRect/>
          </a:stretch>
        </p:blipFill>
        <p:spPr>
          <a:xfrm>
            <a:off x="302528" y="5092191"/>
            <a:ext cx="820835" cy="1496675"/>
          </a:xfrm>
          <a:prstGeom prst="rect">
            <a:avLst/>
          </a:prstGeom>
        </p:spPr>
      </p:pic>
      <p:sp>
        <p:nvSpPr>
          <p:cNvPr id="13" name="Text 5"/>
          <p:cNvSpPr/>
          <p:nvPr/>
        </p:nvSpPr>
        <p:spPr>
          <a:xfrm>
            <a:off x="1490968" y="4971652"/>
            <a:ext cx="2800826" cy="350044"/>
          </a:xfrm>
          <a:prstGeom prst="rect">
            <a:avLst/>
          </a:prstGeom>
          <a:noFill/>
          <a:ln/>
        </p:spPr>
        <p:txBody>
          <a:bodyPr wrap="none" lIns="0" tIns="0" rIns="0" bIns="0" rtlCol="0" anchor="t"/>
          <a:lstStyle/>
          <a:p>
            <a:pPr marL="0" indent="0" algn="l">
              <a:lnSpc>
                <a:spcPts val="2750"/>
              </a:lnSpc>
              <a:buNone/>
            </a:pPr>
            <a:r>
              <a:rPr lang="en-US" sz="2200" b="1" kern="0" spc="-44" dirty="0">
                <a:solidFill>
                  <a:srgbClr val="272525"/>
                </a:solidFill>
                <a:latin typeface="Petrona Bold" pitchFamily="34" charset="0"/>
                <a:ea typeface="Petrona Bold" pitchFamily="34" charset="-122"/>
                <a:cs typeface="Petrona Bold" pitchFamily="34" charset="-120"/>
              </a:rPr>
              <a:t>Preserving Culture</a:t>
            </a:r>
            <a:endParaRPr lang="en-US" sz="2200" dirty="0"/>
          </a:p>
        </p:txBody>
      </p:sp>
      <p:sp>
        <p:nvSpPr>
          <p:cNvPr id="14" name="Text 6"/>
          <p:cNvSpPr/>
          <p:nvPr/>
        </p:nvSpPr>
        <p:spPr>
          <a:xfrm>
            <a:off x="1319977" y="5515253"/>
            <a:ext cx="6394133" cy="977622"/>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Arial" panose="020B0604020202020204" pitchFamily="34" charset="0"/>
                <a:ea typeface="Inter" pitchFamily="34" charset="-122"/>
                <a:cs typeface="Arial" panose="020B0604020202020204" pitchFamily="34" charset="0"/>
              </a:rPr>
              <a:t>Safeguarding the unique cultural traditions and heritage of Sikkim's diverse ethnic groups is a key priority, as the state navigates modernization.</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7930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408</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Inter</vt:lpstr>
      <vt:lpstr>Petrona Bold</vt:lpstr>
      <vt:lpstr>Office Theme</vt:lpstr>
      <vt:lpstr>Demography of  Sikkim </vt:lpstr>
      <vt:lpstr>Geographic location and climate </vt:lpstr>
      <vt:lpstr>Population statistics and trends  Population Growth Sikkim has experienced steady population growth in recent decades, driven by natural increase and migration from neighboring regions.   Urbanization  The state's urban population has been rapidly increasing, with more people moving to cities like Gangtok for economic and educational opportunities.    Aging Population Sikkim, like many other parts of India, is witnessing a gradual aging of its population, posing challenges for social welfare and healthcare services. </vt:lpstr>
      <vt:lpstr>Ethnic diversity and demographics </vt:lpstr>
      <vt:lpstr>Challenges and opportunities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Gagan Jha</dc:creator>
  <cp:lastModifiedBy>Gagan Jha</cp:lastModifiedBy>
  <cp:revision>6</cp:revision>
  <dcterms:created xsi:type="dcterms:W3CDTF">2024-10-12T19:54:46Z</dcterms:created>
  <dcterms:modified xsi:type="dcterms:W3CDTF">2024-10-21T14:07:13Z</dcterms:modified>
</cp:coreProperties>
</file>