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FF2141-CFCB-480D-BC57-67C03511026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89569-B165-445B-8564-6E8BC2B26829}" type="slidenum">
              <a:rPr lang="en-US" smtClean="0"/>
              <a:t>‹#›</a:t>
            </a:fld>
            <a:endParaRPr lang="en-US"/>
          </a:p>
        </p:txBody>
      </p:sp>
    </p:spTree>
    <p:extLst>
      <p:ext uri="{BB962C8B-B14F-4D97-AF65-F5344CB8AC3E}">
        <p14:creationId xmlns:p14="http://schemas.microsoft.com/office/powerpoint/2010/main" val="2814505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FF2141-CFCB-480D-BC57-67C03511026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89569-B165-445B-8564-6E8BC2B26829}" type="slidenum">
              <a:rPr lang="en-US" smtClean="0"/>
              <a:t>‹#›</a:t>
            </a:fld>
            <a:endParaRPr lang="en-US"/>
          </a:p>
        </p:txBody>
      </p:sp>
    </p:spTree>
    <p:extLst>
      <p:ext uri="{BB962C8B-B14F-4D97-AF65-F5344CB8AC3E}">
        <p14:creationId xmlns:p14="http://schemas.microsoft.com/office/powerpoint/2010/main" val="3120144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FF2141-CFCB-480D-BC57-67C03511026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89569-B165-445B-8564-6E8BC2B26829}" type="slidenum">
              <a:rPr lang="en-US" smtClean="0"/>
              <a:t>‹#›</a:t>
            </a:fld>
            <a:endParaRPr lang="en-US"/>
          </a:p>
        </p:txBody>
      </p:sp>
    </p:spTree>
    <p:extLst>
      <p:ext uri="{BB962C8B-B14F-4D97-AF65-F5344CB8AC3E}">
        <p14:creationId xmlns:p14="http://schemas.microsoft.com/office/powerpoint/2010/main" val="2669338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FF2141-CFCB-480D-BC57-67C03511026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89569-B165-445B-8564-6E8BC2B26829}" type="slidenum">
              <a:rPr lang="en-US" smtClean="0"/>
              <a:t>‹#›</a:t>
            </a:fld>
            <a:endParaRPr lang="en-US"/>
          </a:p>
        </p:txBody>
      </p:sp>
    </p:spTree>
    <p:extLst>
      <p:ext uri="{BB962C8B-B14F-4D97-AF65-F5344CB8AC3E}">
        <p14:creationId xmlns:p14="http://schemas.microsoft.com/office/powerpoint/2010/main" val="3925316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FF2141-CFCB-480D-BC57-67C03511026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89569-B165-445B-8564-6E8BC2B26829}" type="slidenum">
              <a:rPr lang="en-US" smtClean="0"/>
              <a:t>‹#›</a:t>
            </a:fld>
            <a:endParaRPr lang="en-US"/>
          </a:p>
        </p:txBody>
      </p:sp>
    </p:spTree>
    <p:extLst>
      <p:ext uri="{BB962C8B-B14F-4D97-AF65-F5344CB8AC3E}">
        <p14:creationId xmlns:p14="http://schemas.microsoft.com/office/powerpoint/2010/main" val="3937139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FF2141-CFCB-480D-BC57-67C03511026A}"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89569-B165-445B-8564-6E8BC2B26829}" type="slidenum">
              <a:rPr lang="en-US" smtClean="0"/>
              <a:t>‹#›</a:t>
            </a:fld>
            <a:endParaRPr lang="en-US"/>
          </a:p>
        </p:txBody>
      </p:sp>
    </p:spTree>
    <p:extLst>
      <p:ext uri="{BB962C8B-B14F-4D97-AF65-F5344CB8AC3E}">
        <p14:creationId xmlns:p14="http://schemas.microsoft.com/office/powerpoint/2010/main" val="2591536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FF2141-CFCB-480D-BC57-67C03511026A}" type="datetimeFigureOut">
              <a:rPr lang="en-US" smtClean="0"/>
              <a:t>3/14/2019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189569-B165-445B-8564-6E8BC2B26829}" type="slidenum">
              <a:rPr lang="en-US" smtClean="0"/>
              <a:t>‹#›</a:t>
            </a:fld>
            <a:endParaRPr lang="en-US"/>
          </a:p>
        </p:txBody>
      </p:sp>
    </p:spTree>
    <p:extLst>
      <p:ext uri="{BB962C8B-B14F-4D97-AF65-F5344CB8AC3E}">
        <p14:creationId xmlns:p14="http://schemas.microsoft.com/office/powerpoint/2010/main" val="454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FF2141-CFCB-480D-BC57-67C03511026A}" type="datetimeFigureOut">
              <a:rPr lang="en-US" smtClean="0"/>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189569-B165-445B-8564-6E8BC2B26829}" type="slidenum">
              <a:rPr lang="en-US" smtClean="0"/>
              <a:t>‹#›</a:t>
            </a:fld>
            <a:endParaRPr lang="en-US"/>
          </a:p>
        </p:txBody>
      </p:sp>
    </p:spTree>
    <p:extLst>
      <p:ext uri="{BB962C8B-B14F-4D97-AF65-F5344CB8AC3E}">
        <p14:creationId xmlns:p14="http://schemas.microsoft.com/office/powerpoint/2010/main" val="1138800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F2141-CFCB-480D-BC57-67C03511026A}" type="datetimeFigureOut">
              <a:rPr lang="en-US" smtClean="0"/>
              <a:t>3/14/2019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189569-B165-445B-8564-6E8BC2B26829}" type="slidenum">
              <a:rPr lang="en-US" smtClean="0"/>
              <a:t>‹#›</a:t>
            </a:fld>
            <a:endParaRPr lang="en-US"/>
          </a:p>
        </p:txBody>
      </p:sp>
    </p:spTree>
    <p:extLst>
      <p:ext uri="{BB962C8B-B14F-4D97-AF65-F5344CB8AC3E}">
        <p14:creationId xmlns:p14="http://schemas.microsoft.com/office/powerpoint/2010/main" val="201851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FF2141-CFCB-480D-BC57-67C03511026A}"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89569-B165-445B-8564-6E8BC2B26829}" type="slidenum">
              <a:rPr lang="en-US" smtClean="0"/>
              <a:t>‹#›</a:t>
            </a:fld>
            <a:endParaRPr lang="en-US"/>
          </a:p>
        </p:txBody>
      </p:sp>
    </p:spTree>
    <p:extLst>
      <p:ext uri="{BB962C8B-B14F-4D97-AF65-F5344CB8AC3E}">
        <p14:creationId xmlns:p14="http://schemas.microsoft.com/office/powerpoint/2010/main" val="319760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FF2141-CFCB-480D-BC57-67C03511026A}"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89569-B165-445B-8564-6E8BC2B26829}" type="slidenum">
              <a:rPr lang="en-US" smtClean="0"/>
              <a:t>‹#›</a:t>
            </a:fld>
            <a:endParaRPr lang="en-US"/>
          </a:p>
        </p:txBody>
      </p:sp>
    </p:spTree>
    <p:extLst>
      <p:ext uri="{BB962C8B-B14F-4D97-AF65-F5344CB8AC3E}">
        <p14:creationId xmlns:p14="http://schemas.microsoft.com/office/powerpoint/2010/main" val="3890972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F2141-CFCB-480D-BC57-67C03511026A}" type="datetimeFigureOut">
              <a:rPr lang="en-US" smtClean="0"/>
              <a:t>3/14/2019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89569-B165-445B-8564-6E8BC2B26829}" type="slidenum">
              <a:rPr lang="en-US" smtClean="0"/>
              <a:t>‹#›</a:t>
            </a:fld>
            <a:endParaRPr lang="en-US"/>
          </a:p>
        </p:txBody>
      </p:sp>
    </p:spTree>
    <p:extLst>
      <p:ext uri="{BB962C8B-B14F-4D97-AF65-F5344CB8AC3E}">
        <p14:creationId xmlns:p14="http://schemas.microsoft.com/office/powerpoint/2010/main" val="1513634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96455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99935"/>
            <a:ext cx="10515600" cy="2577028"/>
          </a:xfrm>
        </p:spPr>
        <p:txBody>
          <a:bodyPr>
            <a:normAutofit fontScale="92500" lnSpcReduction="10000"/>
          </a:bodyPr>
          <a:lstStyle/>
          <a:p>
            <a:pPr marL="0" indent="0" fontAlgn="base">
              <a:buNone/>
            </a:pPr>
            <a:r>
              <a:rPr lang="en-US" dirty="0"/>
              <a:t>To involve your client when using </a:t>
            </a:r>
            <a:r>
              <a:rPr lang="en-US" dirty="0" smtClean="0"/>
              <a:t>Scrum, </a:t>
            </a:r>
            <a:r>
              <a:rPr lang="en-US" dirty="0"/>
              <a:t>you'll need to make sure they are monitoring the </a:t>
            </a:r>
            <a:r>
              <a:rPr lang="en-US" dirty="0" smtClean="0"/>
              <a:t>product backlog. </a:t>
            </a:r>
            <a:r>
              <a:rPr lang="en-US" dirty="0"/>
              <a:t>This is a key element in the Scrum methodology process and the client is responsible for making entries or adjustments to the project throughout the project process. While the client is responsible for the upkeep of the product backlog, your team is responsible for developing the client's requests</a:t>
            </a:r>
            <a:r>
              <a:rPr lang="en-US" dirty="0" smtClean="0"/>
              <a:t>.</a:t>
            </a:r>
            <a:r>
              <a:rPr lang="en-US" dirty="0"/>
              <a:t/>
            </a:r>
            <a:br>
              <a:rPr lang="en-US" dirty="0"/>
            </a:br>
            <a:endParaRPr lang="en-US" dirty="0"/>
          </a:p>
        </p:txBody>
      </p:sp>
      <p:pic>
        <p:nvPicPr>
          <p:cNvPr id="2050" name="Picture 2" descr="Image result for sprint client in agile method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6092" y="387180"/>
            <a:ext cx="3691381" cy="307271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37751" y="1080870"/>
            <a:ext cx="6614984" cy="1200329"/>
          </a:xfrm>
          <a:prstGeom prst="rect">
            <a:avLst/>
          </a:prstGeom>
          <a:noFill/>
        </p:spPr>
        <p:txBody>
          <a:bodyPr wrap="square" lIns="91440" tIns="45720" rIns="91440" bIns="45720">
            <a:spAutoFit/>
          </a:bodyPr>
          <a:lstStyle/>
          <a:p>
            <a:pPr algn="ctr"/>
            <a:r>
              <a:rPr lang="en-US" sz="72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Sprint Client </a:t>
            </a:r>
            <a:endParaRPr lang="en-US" sz="7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50977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56237"/>
            <a:ext cx="10515600" cy="3120725"/>
          </a:xfrm>
        </p:spPr>
        <p:txBody>
          <a:bodyPr>
            <a:normAutofit fontScale="92500" lnSpcReduction="20000"/>
          </a:bodyPr>
          <a:lstStyle/>
          <a:p>
            <a:pPr marL="0" indent="0">
              <a:buNone/>
            </a:pPr>
            <a:r>
              <a:rPr lang="en-US" dirty="0"/>
              <a:t>An Agile retrospective is a meeting that's held at the end of an </a:t>
            </a:r>
            <a:r>
              <a:rPr lang="en-US" dirty="0" smtClean="0"/>
              <a:t>iteration</a:t>
            </a:r>
            <a:r>
              <a:rPr lang="en-US" dirty="0"/>
              <a:t> in Agile software development </a:t>
            </a:r>
            <a:r>
              <a:rPr lang="en-US" dirty="0" smtClean="0"/>
              <a:t>(ASD). </a:t>
            </a:r>
            <a:r>
              <a:rPr lang="en-US" dirty="0"/>
              <a:t>During the retrospective, the team reflects on what happened in the iteration and identifies actions for improvement going forward</a:t>
            </a:r>
            <a:r>
              <a:rPr lang="en-US" dirty="0" smtClean="0"/>
              <a:t>.</a:t>
            </a:r>
          </a:p>
          <a:p>
            <a:pPr marL="0" indent="0">
              <a:buNone/>
            </a:pPr>
            <a:r>
              <a:rPr lang="en-US" dirty="0" smtClean="0"/>
              <a:t>General questions asked are:-</a:t>
            </a:r>
          </a:p>
          <a:p>
            <a:pPr marL="0" indent="0">
              <a:buNone/>
            </a:pPr>
            <a:r>
              <a:rPr lang="en-US" dirty="0" smtClean="0"/>
              <a:t>1.</a:t>
            </a:r>
            <a:r>
              <a:rPr lang="en-US" dirty="0"/>
              <a:t> What worked well for us?</a:t>
            </a:r>
          </a:p>
          <a:p>
            <a:pPr marL="0" indent="0">
              <a:buNone/>
            </a:pPr>
            <a:r>
              <a:rPr lang="en-US" dirty="0" smtClean="0"/>
              <a:t>2.What </a:t>
            </a:r>
            <a:r>
              <a:rPr lang="en-US" dirty="0"/>
              <a:t>did not work well for </a:t>
            </a:r>
            <a:r>
              <a:rPr lang="en-US" dirty="0" smtClean="0"/>
              <a:t>us?</a:t>
            </a:r>
          </a:p>
          <a:p>
            <a:pPr marL="0" indent="0">
              <a:buNone/>
            </a:pPr>
            <a:r>
              <a:rPr lang="en-US" dirty="0" smtClean="0"/>
              <a:t>3.What </a:t>
            </a:r>
            <a:r>
              <a:rPr lang="en-US" dirty="0"/>
              <a:t>actions can we take to improve our process going forward?</a:t>
            </a:r>
          </a:p>
          <a:p>
            <a:pPr marL="0" indent="0">
              <a:buNone/>
            </a:pPr>
            <a:endParaRPr lang="en-US" dirty="0"/>
          </a:p>
        </p:txBody>
      </p:sp>
      <p:sp>
        <p:nvSpPr>
          <p:cNvPr id="4" name="Rectangle 3"/>
          <p:cNvSpPr/>
          <p:nvPr/>
        </p:nvSpPr>
        <p:spPr>
          <a:xfrm>
            <a:off x="487612" y="660739"/>
            <a:ext cx="5493059" cy="923330"/>
          </a:xfrm>
          <a:prstGeom prst="rect">
            <a:avLst/>
          </a:prstGeom>
          <a:noFill/>
        </p:spPr>
        <p:txBody>
          <a:bodyPr wrap="square" lIns="91440" tIns="45720" rIns="91440" bIns="45720">
            <a:spAutoFit/>
          </a:bodyPr>
          <a:lstStyle/>
          <a:p>
            <a:r>
              <a:rPr lang="en-US" sz="5400" dirty="0">
                <a:ln w="0"/>
                <a:solidFill>
                  <a:schemeClr val="accent1"/>
                </a:solidFill>
                <a:effectLst>
                  <a:outerShdw blurRad="38100" dist="25400" dir="5400000" algn="ctr" rotWithShape="0">
                    <a:srgbClr val="6E747A">
                      <a:alpha val="43000"/>
                    </a:srgbClr>
                  </a:outerShdw>
                </a:effectLst>
              </a:rPr>
              <a:t>Agile retrospective</a:t>
            </a:r>
          </a:p>
        </p:txBody>
      </p:sp>
      <p:pic>
        <p:nvPicPr>
          <p:cNvPr id="3074" name="Picture 2" descr="Image result for retrospective in agile sc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1373" y="288325"/>
            <a:ext cx="5338866" cy="2628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275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1065" y="4744994"/>
            <a:ext cx="10515600" cy="1572012"/>
          </a:xfrm>
        </p:spPr>
        <p:txBody>
          <a:bodyPr>
            <a:normAutofit fontScale="70000" lnSpcReduction="20000"/>
          </a:bodyPr>
          <a:lstStyle/>
          <a:p>
            <a:pPr marL="0" indent="0">
              <a:buNone/>
            </a:pPr>
            <a:r>
              <a:rPr lang="en-US" dirty="0"/>
              <a:t>A </a:t>
            </a:r>
            <a:r>
              <a:rPr lang="en-US" b="1" dirty="0"/>
              <a:t>burn down chart</a:t>
            </a:r>
            <a:r>
              <a:rPr lang="en-US" dirty="0"/>
              <a:t> is a graphical representation of work left to do versus time. The outstanding work (or backlog) is often on the vertical axis, with time along the horizontal. That is, it is a </a:t>
            </a:r>
            <a:r>
              <a:rPr lang="en-US" dirty="0" smtClean="0"/>
              <a:t>run chart</a:t>
            </a:r>
            <a:r>
              <a:rPr lang="en-US" dirty="0"/>
              <a:t> of outstanding work. It is useful for predicting when all of the work will be completed. It is often used in </a:t>
            </a:r>
            <a:r>
              <a:rPr lang="en-US" dirty="0" smtClean="0"/>
              <a:t>agile software development</a:t>
            </a:r>
            <a:r>
              <a:rPr lang="en-US" dirty="0"/>
              <a:t> methodologies such as </a:t>
            </a:r>
            <a:r>
              <a:rPr lang="en-US" dirty="0" smtClean="0"/>
              <a:t>Scrum. </a:t>
            </a:r>
            <a:r>
              <a:rPr lang="en-US" dirty="0"/>
              <a:t>However, burn down charts can be applied to any project containing measurable progress over </a:t>
            </a:r>
            <a:r>
              <a:rPr lang="en-US" dirty="0" smtClean="0"/>
              <a:t>time. Outstanding </a:t>
            </a:r>
            <a:r>
              <a:rPr lang="en-US" dirty="0"/>
              <a:t>work can be represented in terms of either time or story points</a:t>
            </a:r>
          </a:p>
          <a:p>
            <a:endParaRPr lang="en-US" dirty="0"/>
          </a:p>
        </p:txBody>
      </p:sp>
      <p:pic>
        <p:nvPicPr>
          <p:cNvPr id="4102" name="Picture 6" descr="Image result for burn down chart ag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6370" y="501778"/>
            <a:ext cx="5661614" cy="39631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86565" y="1179724"/>
            <a:ext cx="5139805"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Burn Down Chart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637441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796"/>
            <a:ext cx="10515600" cy="1325563"/>
          </a:xfrm>
        </p:spPr>
        <p:txBody>
          <a:bodyPr/>
          <a:lstStyle/>
          <a:p>
            <a:r>
              <a:rPr lang="en-US" b="1" dirty="0" smtClean="0">
                <a:solidFill>
                  <a:schemeClr val="accent1">
                    <a:lumMod val="75000"/>
                  </a:schemeClr>
                </a:solidFill>
              </a:rPr>
              <a:t>Scrum product owner</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r>
              <a:rPr lang="en-US" dirty="0" smtClean="0"/>
              <a:t> The Product Owner is the sole person responsible for managing the    Product Backlog. Product Backlog management includes:</a:t>
            </a:r>
          </a:p>
          <a:p>
            <a:r>
              <a:rPr lang="en-US" dirty="0"/>
              <a:t>Clearly expressing Product Backlog items</a:t>
            </a:r>
            <a:r>
              <a:rPr lang="en-US" dirty="0" smtClean="0"/>
              <a:t>.</a:t>
            </a:r>
          </a:p>
          <a:p>
            <a:r>
              <a:rPr lang="en-US" dirty="0"/>
              <a:t>Ordering the items in the Product Backlog to best achieve goals and missions.</a:t>
            </a:r>
          </a:p>
          <a:p>
            <a:r>
              <a:rPr lang="en-US" dirty="0"/>
              <a:t>Optimizing the value of the work the Development Team </a:t>
            </a:r>
            <a:r>
              <a:rPr lang="en-US" dirty="0" smtClean="0"/>
              <a:t>performs.</a:t>
            </a:r>
          </a:p>
          <a:p>
            <a:r>
              <a:rPr lang="en-US" dirty="0"/>
              <a:t>Ensuring the Development Team understands items in the Product Backlog to the level needed</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607138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Velocity</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r>
              <a:rPr lang="en-US" dirty="0" smtClean="0"/>
              <a:t>Velocity is a metric that predicts how much work an Agile software development team can successfully complete within a two-week sprint </a:t>
            </a:r>
          </a:p>
          <a:p>
            <a:r>
              <a:rPr lang="en-US" dirty="0"/>
              <a:t>Velocity is a key feedback mechanism for the Team.</a:t>
            </a:r>
            <a:endParaRPr lang="en-US" dirty="0" smtClean="0"/>
          </a:p>
          <a:p>
            <a:r>
              <a:rPr lang="en-US" dirty="0" smtClean="0"/>
              <a:t>Velocity is a useful planning tool for estimating how fast work can be completed.</a:t>
            </a:r>
          </a:p>
          <a:p>
            <a:r>
              <a:rPr lang="en-US" dirty="0" smtClean="0"/>
              <a:t>Generally, velocity remains somewhat constant during a development project</a:t>
            </a:r>
          </a:p>
          <a:p>
            <a:r>
              <a:rPr lang="en-US" dirty="0"/>
              <a:t>By knowing Velocity, a </a:t>
            </a:r>
            <a:r>
              <a:rPr lang="en-US" dirty="0" smtClean="0"/>
              <a:t> product owner</a:t>
            </a:r>
            <a:r>
              <a:rPr lang="en-US" dirty="0"/>
              <a:t> can figure out how many Sprints it will take the Team to achieve a desired level of </a:t>
            </a:r>
            <a:r>
              <a:rPr lang="en-US" dirty="0" smtClean="0"/>
              <a:t>functionality.</a:t>
            </a:r>
          </a:p>
          <a:p>
            <a:endParaRPr lang="en-US" dirty="0"/>
          </a:p>
        </p:txBody>
      </p:sp>
    </p:spTree>
    <p:extLst>
      <p:ext uri="{BB962C8B-B14F-4D97-AF65-F5344CB8AC3E}">
        <p14:creationId xmlns:p14="http://schemas.microsoft.com/office/powerpoint/2010/main" val="5276791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 </a:t>
            </a:r>
            <a:r>
              <a:rPr lang="en-US" b="1" dirty="0" smtClean="0">
                <a:solidFill>
                  <a:schemeClr val="accent1">
                    <a:lumMod val="75000"/>
                  </a:schemeClr>
                </a:solidFill>
              </a:rPr>
              <a:t>Spring Backlog</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r>
              <a:rPr lang="en-US" dirty="0"/>
              <a:t>T</a:t>
            </a:r>
            <a:r>
              <a:rPr lang="en-US" dirty="0" smtClean="0"/>
              <a:t>he Sprint Backlog is the set of Product Backlog items selected for the Sprint.</a:t>
            </a:r>
          </a:p>
          <a:p>
            <a:r>
              <a:rPr lang="en-US" dirty="0" smtClean="0"/>
              <a:t>The Sprint Backlog is a forecast by the Development Team about what functionality will be in the next Increment and the work needed to deliver that functionality.</a:t>
            </a:r>
          </a:p>
          <a:p>
            <a:r>
              <a:rPr lang="en-US" dirty="0"/>
              <a:t>The Team determines how best to work through the Sprint </a:t>
            </a:r>
            <a:r>
              <a:rPr lang="en-US" dirty="0" smtClean="0"/>
              <a:t>Backlog.</a:t>
            </a:r>
          </a:p>
          <a:p>
            <a:r>
              <a:rPr lang="en-US" dirty="0" smtClean="0"/>
              <a:t>The Sprint Backlog is a plan with enough detail that changes in progress can be understood in the Daily Scrum.</a:t>
            </a:r>
          </a:p>
          <a:p>
            <a:pPr marL="0" indent="0">
              <a:buNone/>
            </a:pPr>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911351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95" y="107092"/>
            <a:ext cx="10948086" cy="6590270"/>
          </a:xfrm>
          <a:prstGeom prst="rect">
            <a:avLst/>
          </a:prstGeom>
        </p:spPr>
      </p:pic>
    </p:spTree>
    <p:extLst>
      <p:ext uri="{BB962C8B-B14F-4D97-AF65-F5344CB8AC3E}">
        <p14:creationId xmlns:p14="http://schemas.microsoft.com/office/powerpoint/2010/main" val="4187205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1475308" cy="6858000"/>
          </a:xfrm>
        </p:spPr>
      </p:pic>
    </p:spTree>
    <p:extLst>
      <p:ext uri="{BB962C8B-B14F-4D97-AF65-F5344CB8AC3E}">
        <p14:creationId xmlns:p14="http://schemas.microsoft.com/office/powerpoint/2010/main" val="1111718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855" y="0"/>
            <a:ext cx="12117860" cy="6814988"/>
          </a:xfrm>
        </p:spPr>
      </p:pic>
    </p:spTree>
    <p:extLst>
      <p:ext uri="{BB962C8B-B14F-4D97-AF65-F5344CB8AC3E}">
        <p14:creationId xmlns:p14="http://schemas.microsoft.com/office/powerpoint/2010/main" val="2082100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758" y="-208242"/>
            <a:ext cx="12051957" cy="6963269"/>
          </a:xfrm>
        </p:spPr>
      </p:pic>
    </p:spTree>
    <p:extLst>
      <p:ext uri="{BB962C8B-B14F-4D97-AF65-F5344CB8AC3E}">
        <p14:creationId xmlns:p14="http://schemas.microsoft.com/office/powerpoint/2010/main" val="2112603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092" y="-98855"/>
            <a:ext cx="12192000" cy="6779741"/>
          </a:xfrm>
        </p:spPr>
      </p:pic>
    </p:spTree>
    <p:extLst>
      <p:ext uri="{BB962C8B-B14F-4D97-AF65-F5344CB8AC3E}">
        <p14:creationId xmlns:p14="http://schemas.microsoft.com/office/powerpoint/2010/main" val="1355874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328" y="123568"/>
            <a:ext cx="11755395" cy="6582032"/>
          </a:xfrm>
        </p:spPr>
      </p:pic>
    </p:spTree>
    <p:extLst>
      <p:ext uri="{BB962C8B-B14F-4D97-AF65-F5344CB8AC3E}">
        <p14:creationId xmlns:p14="http://schemas.microsoft.com/office/powerpoint/2010/main" val="130414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569" y="-354227"/>
            <a:ext cx="12109623" cy="6985686"/>
          </a:xfrm>
        </p:spPr>
      </p:pic>
    </p:spTree>
    <p:extLst>
      <p:ext uri="{BB962C8B-B14F-4D97-AF65-F5344CB8AC3E}">
        <p14:creationId xmlns:p14="http://schemas.microsoft.com/office/powerpoint/2010/main" val="2108724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1870" y="4211638"/>
            <a:ext cx="9144000" cy="1655762"/>
          </a:xfrm>
        </p:spPr>
        <p:txBody>
          <a:bodyPr/>
          <a:lstStyle/>
          <a:p>
            <a:r>
              <a:rPr lang="en-US" dirty="0"/>
              <a:t>A </a:t>
            </a:r>
            <a:r>
              <a:rPr lang="en-US" b="1" dirty="0"/>
              <a:t>user story</a:t>
            </a:r>
            <a:r>
              <a:rPr lang="en-US" dirty="0"/>
              <a:t> is a tool used in </a:t>
            </a:r>
            <a:r>
              <a:rPr lang="en-US" b="1" dirty="0"/>
              <a:t>Agile</a:t>
            </a:r>
            <a:r>
              <a:rPr lang="en-US" dirty="0"/>
              <a:t> software development to capture a description of a software feature from an end-</a:t>
            </a:r>
            <a:r>
              <a:rPr lang="en-US" b="1" dirty="0"/>
              <a:t>user</a:t>
            </a:r>
            <a:r>
              <a:rPr lang="en-US" dirty="0"/>
              <a:t> perspective. The </a:t>
            </a:r>
            <a:r>
              <a:rPr lang="en-US" b="1" dirty="0"/>
              <a:t>user story</a:t>
            </a:r>
            <a:r>
              <a:rPr lang="en-US" dirty="0"/>
              <a:t> describes the type of </a:t>
            </a:r>
            <a:r>
              <a:rPr lang="en-US" b="1" dirty="0"/>
              <a:t>user</a:t>
            </a:r>
            <a:r>
              <a:rPr lang="en-US" dirty="0"/>
              <a:t>, what they want and why. A </a:t>
            </a:r>
            <a:r>
              <a:rPr lang="en-US" b="1" dirty="0"/>
              <a:t>user story</a:t>
            </a:r>
            <a:r>
              <a:rPr lang="en-US" dirty="0"/>
              <a:t> helps to create a simplified description of a requirement.</a:t>
            </a:r>
          </a:p>
        </p:txBody>
      </p:sp>
      <p:sp>
        <p:nvSpPr>
          <p:cNvPr id="4" name="Rectangle 3"/>
          <p:cNvSpPr/>
          <p:nvPr/>
        </p:nvSpPr>
        <p:spPr>
          <a:xfrm>
            <a:off x="543697" y="1369194"/>
            <a:ext cx="4267199" cy="1200329"/>
          </a:xfrm>
          <a:prstGeom prst="rect">
            <a:avLst/>
          </a:prstGeom>
          <a:noFill/>
        </p:spPr>
        <p:txBody>
          <a:bodyPr wrap="square" lIns="91440" tIns="45720" rIns="91440" bIns="45720">
            <a:spAutoFit/>
          </a:bodyPr>
          <a:lstStyle/>
          <a:p>
            <a:pPr algn="ctr"/>
            <a:r>
              <a:rPr lang="en-US" sz="72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User Story</a:t>
            </a:r>
            <a:endParaRPr lang="en-US" sz="7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1026" name="Picture 2" descr="Image result for user story in ag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9265" y="393785"/>
            <a:ext cx="5938837" cy="356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044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239</Words>
  <Application>Microsoft Office PowerPoint</Application>
  <PresentationFormat>Widescreen</PresentationFormat>
  <Paragraphs>33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Scrum product owner</vt:lpstr>
      <vt:lpstr>Velocity</vt:lpstr>
      <vt:lpstr> Spring Backlog</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 hwdlab1D</dc:creator>
  <cp:lastModifiedBy>IG, hwdlab1D</cp:lastModifiedBy>
  <cp:revision>5</cp:revision>
  <dcterms:created xsi:type="dcterms:W3CDTF">2019-03-14T08:46:03Z</dcterms:created>
  <dcterms:modified xsi:type="dcterms:W3CDTF">2019-03-14T09:22:40Z</dcterms:modified>
</cp:coreProperties>
</file>