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28D04-8CFC-4C41-B3BA-BFB22F38E724}" type="datetimeFigureOut">
              <a:rPr lang="en-IN" smtClean="0"/>
              <a:t>24-05-2024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CA4D3B6-1709-4C79-83F0-B22C9EBAB00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5406757"/>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28D04-8CFC-4C41-B3BA-BFB22F38E72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4D3B6-1709-4C79-83F0-B22C9EBAB00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2897830"/>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28D04-8CFC-4C41-B3BA-BFB22F38E72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4D3B6-1709-4C79-83F0-B22C9EBAB00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7332006"/>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28D04-8CFC-4C41-B3BA-BFB22F38E72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4D3B6-1709-4C79-83F0-B22C9EBAB00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132976"/>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28D04-8CFC-4C41-B3BA-BFB22F38E72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4D3B6-1709-4C79-83F0-B22C9EBAB00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40814"/>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C28D04-8CFC-4C41-B3BA-BFB22F38E724}"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4D3B6-1709-4C79-83F0-B22C9EBAB00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6137472"/>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28D04-8CFC-4C41-B3BA-BFB22F38E724}"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A4D3B6-1709-4C79-83F0-B22C9EBAB00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5299329"/>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28D04-8CFC-4C41-B3BA-BFB22F38E724}"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A4D3B6-1709-4C79-83F0-B22C9EBAB00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110272"/>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28D04-8CFC-4C41-B3BA-BFB22F38E724}"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A4D3B6-1709-4C79-83F0-B22C9EBAB004}" type="slidenum">
              <a:rPr lang="en-IN" smtClean="0"/>
              <a:t>‹#›</a:t>
            </a:fld>
            <a:endParaRPr lang="en-IN"/>
          </a:p>
        </p:txBody>
      </p:sp>
    </p:spTree>
    <p:extLst>
      <p:ext uri="{BB962C8B-B14F-4D97-AF65-F5344CB8AC3E}">
        <p14:creationId xmlns:p14="http://schemas.microsoft.com/office/powerpoint/2010/main" val="2745396874"/>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C28D04-8CFC-4C41-B3BA-BFB22F38E724}"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4D3B6-1709-4C79-83F0-B22C9EBAB00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500443"/>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0C28D04-8CFC-4C41-B3BA-BFB22F38E724}" type="datetimeFigureOut">
              <a:rPr lang="en-IN" smtClean="0"/>
              <a:t>24-05-2024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CA4D3B6-1709-4C79-83F0-B22C9EBAB00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0503657"/>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0C28D04-8CFC-4C41-B3BA-BFB22F38E724}" type="datetimeFigureOut">
              <a:rPr lang="en-IN" smtClean="0"/>
              <a:t>24-05-2024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A4D3B6-1709-4C79-83F0-B22C9EBAB00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3034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advTm="10"/>
    </mc:Choice>
    <mc:Fallback>
      <p:transition spd="slow" advTm="10"/>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msn.com/en-in/video/news/cnbc-techcheck-evening-edition-may-23-2024/vi-BB1mVPIx"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freepngimg.com/png/32329-technology"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pxhere.com/en/photo/131550"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s://www.hindustantimes.com/cities/pune-news/25th-anniversary-of-pokhran-nuclear-test-ii-mod-organizes-public-exhibition-on-cbrn-aggression-and-protection-101683222722078.html" TargetMode="External"/><Relationship Id="rId2" Type="http://schemas.openxmlformats.org/officeDocument/2006/relationships/hyperlink" Target="https://www.hindustantimes.com/topic/narendra-modi" TargetMode="External"/><Relationship Id="rId1" Type="http://schemas.openxmlformats.org/officeDocument/2006/relationships/slideLayout" Target="../slideLayouts/slideLayout7.xml"/><Relationship Id="rId5" Type="http://schemas.openxmlformats.org/officeDocument/2006/relationships/hyperlink" Target="https://pxhere.com/en/photo/1205726"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0C85-E4DE-CE21-B1BF-28E2B1D8EBDE}"/>
              </a:ext>
            </a:extLst>
          </p:cNvPr>
          <p:cNvSpPr>
            <a:spLocks noGrp="1"/>
          </p:cNvSpPr>
          <p:nvPr>
            <p:ph type="ctrTitle"/>
          </p:nvPr>
        </p:nvSpPr>
        <p:spPr>
          <a:xfrm>
            <a:off x="2235200" y="1174044"/>
            <a:ext cx="8819652" cy="2152752"/>
          </a:xfrm>
        </p:spPr>
        <p:txBody>
          <a:bodyPr/>
          <a:lstStyle/>
          <a:p>
            <a:r>
              <a:rPr lang="en-IN" dirty="0"/>
              <a:t>national technology day </a:t>
            </a:r>
          </a:p>
        </p:txBody>
      </p:sp>
      <p:sp>
        <p:nvSpPr>
          <p:cNvPr id="3" name="Subtitle 2">
            <a:extLst>
              <a:ext uri="{FF2B5EF4-FFF2-40B4-BE49-F238E27FC236}">
                <a16:creationId xmlns:a16="http://schemas.microsoft.com/office/drawing/2014/main" id="{96149631-1737-2627-A8A7-0D5D675856F7}"/>
              </a:ext>
            </a:extLst>
          </p:cNvPr>
          <p:cNvSpPr>
            <a:spLocks noGrp="1"/>
          </p:cNvSpPr>
          <p:nvPr>
            <p:ph type="subTitle" idx="1"/>
          </p:nvPr>
        </p:nvSpPr>
        <p:spPr>
          <a:xfrm>
            <a:off x="2417780" y="3531204"/>
            <a:ext cx="8637072" cy="1774574"/>
          </a:xfrm>
        </p:spPr>
        <p:txBody>
          <a:bodyPr>
            <a:normAutofit fontScale="25000" lnSpcReduction="20000"/>
          </a:bodyPr>
          <a:lstStyle/>
          <a:p>
            <a:pPr algn="just"/>
            <a:r>
              <a:rPr lang="en-US" sz="7200" b="0" i="0" dirty="0">
                <a:solidFill>
                  <a:srgbClr val="4D5156"/>
                </a:solidFill>
                <a:effectLst/>
                <a:highlight>
                  <a:srgbClr val="FFFFFF"/>
                </a:highlight>
                <a:latin typeface="Roboto" panose="02000000000000000000" pitchFamily="2" charset="0"/>
              </a:rPr>
              <a:t>Former Prime Minister Atal Bihari Vajpayee designated May 11 as National Technology Day in India to commemorate the historic Pokhran nuclear tests conducted by the Indian Army in Rajasthan in 1998. The following year, on May 11, 1999, the Council for Technology </a:t>
            </a:r>
            <a:r>
              <a:rPr lang="en-US" sz="7200" b="0" i="0" dirty="0" err="1">
                <a:solidFill>
                  <a:srgbClr val="4D5156"/>
                </a:solidFill>
                <a:effectLst/>
                <a:highlight>
                  <a:srgbClr val="FFFFFF"/>
                </a:highlight>
                <a:latin typeface="Roboto" panose="02000000000000000000" pitchFamily="2" charset="0"/>
              </a:rPr>
              <a:t>organised</a:t>
            </a:r>
            <a:r>
              <a:rPr lang="en-US" sz="7200" b="0" i="0" dirty="0">
                <a:solidFill>
                  <a:srgbClr val="4D5156"/>
                </a:solidFill>
                <a:effectLst/>
                <a:highlight>
                  <a:srgbClr val="FFFFFF"/>
                </a:highlight>
                <a:latin typeface="Roboto" panose="02000000000000000000" pitchFamily="2" charset="0"/>
              </a:rPr>
              <a:t> the inaugural celebration of National Technology Day.</a:t>
            </a:r>
          </a:p>
          <a:p>
            <a:pPr algn="just"/>
            <a:endParaRPr lang="en-IN" dirty="0"/>
          </a:p>
        </p:txBody>
      </p:sp>
    </p:spTree>
    <p:extLst>
      <p:ext uri="{BB962C8B-B14F-4D97-AF65-F5344CB8AC3E}">
        <p14:creationId xmlns:p14="http://schemas.microsoft.com/office/powerpoint/2010/main" val="1364331282"/>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37BE-DAD2-2C46-2454-EFDFDEF445FA}"/>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0B921AC1-FC99-F361-63FF-870871FF0D5B}"/>
              </a:ext>
            </a:extLst>
          </p:cNvPr>
          <p:cNvSpPr>
            <a:spLocks noGrp="1"/>
          </p:cNvSpPr>
          <p:nvPr>
            <p:ph type="body" sz="half" idx="2"/>
          </p:nvPr>
        </p:nvSpPr>
        <p:spPr/>
        <p:txBody>
          <a:bodyPr>
            <a:normAutofit fontScale="85000" lnSpcReduction="10000"/>
          </a:bodyPr>
          <a:lstStyle/>
          <a:p>
            <a:pPr algn="l" fontAlgn="t">
              <a:buFont typeface="Arial" panose="020B0604020202020204" pitchFamily="34" charset="0"/>
              <a:buChar char="•"/>
            </a:pPr>
            <a:r>
              <a:rPr lang="en-US" b="0" i="0" dirty="0">
                <a:solidFill>
                  <a:srgbClr val="4D5156"/>
                </a:solidFill>
                <a:effectLst/>
                <a:highlight>
                  <a:srgbClr val="FFFFFF"/>
                </a:highlight>
                <a:latin typeface="Roboto" panose="02000000000000000000" pitchFamily="2" charset="0"/>
              </a:rPr>
              <a:t>Browse Getty Images’ premium collection of high-quality, authentic National Technology Day stock photos, royalty-free images, and pictures. National Technology Day stock photos are available in a variety of sizes and formats to fit your needs.</a:t>
            </a:r>
          </a:p>
          <a:p>
            <a:br>
              <a:rPr lang="en-US" dirty="0"/>
            </a:br>
            <a:endParaRPr lang="en-IN" dirty="0"/>
          </a:p>
        </p:txBody>
      </p:sp>
      <p:pic>
        <p:nvPicPr>
          <p:cNvPr id="10" name="Picture Placeholder 9">
            <a:extLst>
              <a:ext uri="{FF2B5EF4-FFF2-40B4-BE49-F238E27FC236}">
                <a16:creationId xmlns:a16="http://schemas.microsoft.com/office/drawing/2014/main" id="{AB2A6E66-BF57-78C7-8DC5-56788D6F4CB2}"/>
              </a:ext>
            </a:extLst>
          </p:cNvPr>
          <p:cNvPicPr>
            <a:picLocks noGrp="1" noChangeAspect="1"/>
          </p:cNvPicPr>
          <p:nvPr>
            <p:ph type="pic" idx="1"/>
          </p:nvPr>
        </p:nvPicPr>
        <p:blipFill>
          <a:blip r:embed="rId2"/>
          <a:srcRect l="25944" r="25944"/>
          <a:stretch>
            <a:fillRect/>
          </a:stretch>
        </p:blipFill>
        <p:spPr>
          <a:xfrm>
            <a:off x="7845778" y="857956"/>
            <a:ext cx="3386665" cy="4402666"/>
          </a:xfrm>
          <a:prstGeom prst="rect">
            <a:avLst/>
          </a:prstGeom>
        </p:spPr>
      </p:pic>
    </p:spTree>
    <p:extLst>
      <p:ext uri="{BB962C8B-B14F-4D97-AF65-F5344CB8AC3E}">
        <p14:creationId xmlns:p14="http://schemas.microsoft.com/office/powerpoint/2010/main" val="98628470"/>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E58409-BCFE-4F02-8F83-CA7FEEB32C89}"/>
              </a:ext>
            </a:extLst>
          </p:cNvPr>
          <p:cNvSpPr>
            <a:spLocks noChangeArrowheads="1"/>
          </p:cNvSpPr>
          <p:nvPr/>
        </p:nvSpPr>
        <p:spPr bwMode="auto">
          <a:xfrm>
            <a:off x="123825" y="864131"/>
            <a:ext cx="12068175" cy="4738623"/>
          </a:xfrm>
          <a:prstGeom prst="rect">
            <a:avLst/>
          </a:prstGeom>
          <a:solidFill>
            <a:srgbClr val="2424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5010" rIns="91440" bIns="18250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National Technology Day will be celebrated on May 11, 2024 which will fall on Saturday. Every year a theme for the event is decided by the Technology Development Board (TDB).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The theme for this year's event is “School to Startups-Igniting Young Minds to Innovate”. The theme for National Technology Day this year is aimed at inspiring young minds to innovate, get them towards the path of a opening a startup while also </a:t>
            </a:r>
            <a:r>
              <a:rPr kumimoji="0" lang="en-US" altLang="en-US" sz="1800" b="0" i="0" u="none" strike="noStrike" cap="none" normalizeH="0" baseline="0" dirty="0" err="1">
                <a:ln>
                  <a:noFill/>
                </a:ln>
                <a:solidFill>
                  <a:srgbClr val="F5F5F5"/>
                </a:solidFill>
                <a:effectLst/>
                <a:latin typeface="Segoe UI" panose="020B0502040204020203" pitchFamily="34" charset="0"/>
                <a:cs typeface="Segoe UI" panose="020B0502040204020203" pitchFamily="34" charset="0"/>
              </a:rPr>
              <a:t>undersstanding</a:t>
            </a:r>
            <a:r>
              <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 the remarkable scientific </a:t>
            </a:r>
            <a:r>
              <a:rPr kumimoji="0" lang="en-US" altLang="en-US" sz="1800" b="0" i="0" u="none" strike="noStrike" cap="none" normalizeH="0" baseline="0" dirty="0" err="1">
                <a:ln>
                  <a:noFill/>
                </a:ln>
                <a:solidFill>
                  <a:srgbClr val="F5F5F5"/>
                </a:solidFill>
                <a:effectLst/>
                <a:latin typeface="Segoe UI" panose="020B0502040204020203" pitchFamily="34" charset="0"/>
                <a:cs typeface="Segoe UI" panose="020B0502040204020203" pitchFamily="34" charset="0"/>
              </a:rPr>
              <a:t>achivements</a:t>
            </a:r>
            <a:r>
              <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 of  the country.</a:t>
            </a:r>
            <a:endParaRPr kumimoji="0" lang="en-US" altLang="en-US" sz="2200" b="0" i="0" u="none" strike="noStrike" cap="none" normalizeH="0" baseline="0" dirty="0">
              <a:ln>
                <a:noFill/>
              </a:ln>
              <a:solidFill>
                <a:srgbClr val="F5F5F5"/>
              </a:solidFill>
              <a:effectLst/>
              <a:latin typeface="Eb Garamond" panose="00000500000000000000" pitchFamily="2"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F5F5F5"/>
                </a:solidFill>
                <a:effectLst/>
                <a:latin typeface="Eb Garamond" panose="00000500000000000000" pitchFamily="2" charset="0"/>
                <a:cs typeface="Segoe UI" panose="020B0502040204020203" pitchFamily="34" charset="0"/>
              </a:rPr>
              <a:t>National Technology Day: History and significance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As part of “Operation Shakti”, India successfully conducted the Nuclear Missile Test at the Indian Army's Pokhran range on May 11, 1998. The successful testing in Pokhran made India only the sixth country in the world to possess nuclear weapons. </a:t>
            </a:r>
            <a:endPar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The government under Prime Minister Atal Bihari Vajpayee directed the Council for Technology to conduct the National Technology Day celebrations on May 11 from next year. Since then, the event has been an annual affair aimed at </a:t>
            </a:r>
            <a:r>
              <a:rPr kumimoji="0" lang="en-US" altLang="en-US" sz="1800" b="0" i="0" u="none" strike="noStrike" cap="none" normalizeH="0" baseline="0" dirty="0" err="1">
                <a:ln>
                  <a:noFill/>
                </a:ln>
                <a:solidFill>
                  <a:srgbClr val="F5F5F5"/>
                </a:solidFill>
                <a:effectLst/>
                <a:latin typeface="Segoe UI" panose="020B0502040204020203" pitchFamily="34" charset="0"/>
                <a:cs typeface="Segoe UI" panose="020B0502040204020203" pitchFamily="34" charset="0"/>
              </a:rPr>
              <a:t>highliting</a:t>
            </a:r>
            <a:r>
              <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 India's quest for scientific inquiry, technological creativity and innovation.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The central government also uses  the platform to announce the winners for </a:t>
            </a:r>
            <a:r>
              <a:rPr kumimoji="0" lang="en-US" altLang="en-US" sz="1800" b="0" i="0" u="none" strike="noStrike" cap="none" normalizeH="0" baseline="0" dirty="0" err="1">
                <a:ln>
                  <a:noFill/>
                </a:ln>
                <a:solidFill>
                  <a:srgbClr val="F5F5F5"/>
                </a:solidFill>
                <a:effectLst/>
                <a:latin typeface="Segoe UI" panose="020B0502040204020203" pitchFamily="34" charset="0"/>
                <a:cs typeface="Segoe UI" panose="020B0502040204020203" pitchFamily="34" charset="0"/>
              </a:rPr>
              <a:t>Rashtriya</a:t>
            </a:r>
            <a:r>
              <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 Vigyan </a:t>
            </a:r>
            <a:r>
              <a:rPr kumimoji="0" lang="en-US" altLang="en-US" sz="1800" b="0" i="0" u="none" strike="noStrike" cap="none" normalizeH="0" baseline="0" dirty="0" err="1">
                <a:ln>
                  <a:noFill/>
                </a:ln>
                <a:solidFill>
                  <a:srgbClr val="F5F5F5"/>
                </a:solidFill>
                <a:effectLst/>
                <a:latin typeface="Segoe UI" panose="020B0502040204020203" pitchFamily="34" charset="0"/>
                <a:cs typeface="Segoe UI" panose="020B0502040204020203" pitchFamily="34" charset="0"/>
              </a:rPr>
              <a:t>Purashkar</a:t>
            </a:r>
            <a:r>
              <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 or National Science Awards. Meanwhile, to mark India's technological </a:t>
            </a:r>
            <a:r>
              <a:rPr kumimoji="0" lang="en-US" altLang="en-US" sz="1800" b="0" i="0" u="none" strike="noStrike" cap="none" normalizeH="0" baseline="0" dirty="0" err="1">
                <a:ln>
                  <a:noFill/>
                </a:ln>
                <a:solidFill>
                  <a:srgbClr val="F5F5F5"/>
                </a:solidFill>
                <a:effectLst/>
                <a:latin typeface="Segoe UI" panose="020B0502040204020203" pitchFamily="34" charset="0"/>
                <a:cs typeface="Segoe UI" panose="020B0502040204020203" pitchFamily="34" charset="0"/>
              </a:rPr>
              <a:t>prowress</a:t>
            </a:r>
            <a:r>
              <a:rPr kumimoji="0" lang="en-US" altLang="en-US" sz="1800" b="0" i="0" u="none" strike="noStrike" cap="none" normalizeH="0" baseline="0" dirty="0">
                <a:ln>
                  <a:noFill/>
                </a:ln>
                <a:solidFill>
                  <a:srgbClr val="F5F5F5"/>
                </a:solidFill>
                <a:effectLst/>
                <a:latin typeface="Segoe UI" panose="020B0502040204020203" pitchFamily="34" charset="0"/>
                <a:cs typeface="Segoe UI" panose="020B0502040204020203" pitchFamily="34" charset="0"/>
              </a:rPr>
              <a:t>, several seminars, conferences and exhibitions are conducted across the country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  </a:t>
            </a:r>
            <a:r>
              <a:rPr kumimoji="0" lang="en-US" altLang="en-US" sz="900" b="1" i="0" u="none" strike="noStrike" cap="none" normalizeH="0" baseline="0" dirty="0">
                <a:ln>
                  <a:noFill/>
                </a:ln>
                <a:solidFill>
                  <a:srgbClr val="FFFFFF"/>
                </a:solidFill>
                <a:effectLst/>
                <a:latin typeface="Segoe UI" panose="020B0502040204020203" pitchFamily="34" charset="0"/>
                <a:cs typeface="Segoe UI" panose="020B0502040204020203" pitchFamily="34" charset="0"/>
              </a:rPr>
              <a:t> </a:t>
            </a:r>
            <a:endParaRPr kumimoji="0" lang="en-US" altLang="en-US" sz="7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E2AF1701-D046-7553-81A2-BF3CD4A7D654}"/>
              </a:ext>
            </a:extLst>
          </p:cNvPr>
          <p:cNvSpPr>
            <a:spLocks noChangeArrowheads="1"/>
          </p:cNvSpPr>
          <p:nvPr/>
        </p:nvSpPr>
        <p:spPr bwMode="auto">
          <a:xfrm>
            <a:off x="11883444" y="924659"/>
            <a:ext cx="184731" cy="369332"/>
          </a:xfrm>
          <a:prstGeom prst="rect">
            <a:avLst/>
          </a:prstGeom>
          <a:solidFill>
            <a:srgbClr val="2424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5BF96220-EB79-A831-69DC-171FCDA2D429}"/>
              </a:ext>
            </a:extLst>
          </p:cNvPr>
          <p:cNvSpPr>
            <a:spLocks noChangeArrowheads="1"/>
          </p:cNvSpPr>
          <p:nvPr/>
        </p:nvSpPr>
        <p:spPr bwMode="auto">
          <a:xfrm>
            <a:off x="1930400" y="914400"/>
            <a:ext cx="12192000" cy="0"/>
          </a:xfrm>
          <a:prstGeom prst="rect">
            <a:avLst/>
          </a:prstGeom>
          <a:solidFill>
            <a:srgbClr val="24242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5F5F5"/>
                </a:solidFill>
                <a:effectLst/>
                <a:latin typeface="Segoe UI" panose="020B0502040204020203" pitchFamily="34" charset="0"/>
                <a:cs typeface="Segoe UI" panose="020B0502040204020203"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AutoShape 2">
            <a:extLst>
              <a:ext uri="{FF2B5EF4-FFF2-40B4-BE49-F238E27FC236}">
                <a16:creationId xmlns:a16="http://schemas.microsoft.com/office/drawing/2014/main" id="{AE4FA2AE-227C-9102-E070-096AE09CBB68}"/>
              </a:ext>
            </a:extLst>
          </p:cNvPr>
          <p:cNvSpPr>
            <a:spLocks noChangeAspect="1" noChangeArrowheads="1"/>
          </p:cNvSpPr>
          <p:nvPr/>
        </p:nvSpPr>
        <p:spPr bwMode="auto">
          <a:xfrm>
            <a:off x="123825" y="3349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a:extLst>
              <a:ext uri="{FF2B5EF4-FFF2-40B4-BE49-F238E27FC236}">
                <a16:creationId xmlns:a16="http://schemas.microsoft.com/office/drawing/2014/main" id="{05A10431-9218-1AB1-D957-F9A40FB01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762000"/>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5" descr="View on Watch">
            <a:hlinkClick r:id="rId3"/>
            <a:extLst>
              <a:ext uri="{FF2B5EF4-FFF2-40B4-BE49-F238E27FC236}">
                <a16:creationId xmlns:a16="http://schemas.microsoft.com/office/drawing/2014/main" id="{5B78926A-67A5-AE4B-AE06-7F4AA5B43D49}"/>
              </a:ext>
            </a:extLst>
          </p:cNvPr>
          <p:cNvSpPr>
            <a:spLocks noChangeAspect="1" noChangeArrowheads="1"/>
          </p:cNvSpPr>
          <p:nvPr/>
        </p:nvSpPr>
        <p:spPr bwMode="auto">
          <a:xfrm>
            <a:off x="820738" y="106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73768636"/>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23E9-8BE1-01D3-74E3-D29EBDAC8F8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FD8AFAC-B7AA-7128-4560-AE2C23EDCB90}"/>
              </a:ext>
            </a:extLst>
          </p:cNvPr>
          <p:cNvSpPr>
            <a:spLocks noGrp="1"/>
          </p:cNvSpPr>
          <p:nvPr>
            <p:ph type="subTitle" idx="1"/>
          </p:nvPr>
        </p:nvSpPr>
        <p:spPr>
          <a:xfrm>
            <a:off x="2417780" y="440267"/>
            <a:ext cx="8637072" cy="5068711"/>
          </a:xfrm>
        </p:spPr>
        <p:txBody>
          <a:bodyPr>
            <a:normAutofit fontScale="92500"/>
          </a:bodyPr>
          <a:lstStyle/>
          <a:p>
            <a:pPr algn="l"/>
            <a:r>
              <a:rPr lang="en-US" b="1" i="0" dirty="0">
                <a:solidFill>
                  <a:srgbClr val="000000"/>
                </a:solidFill>
                <a:effectLst/>
                <a:highlight>
                  <a:srgbClr val="FFFFFF"/>
                </a:highlight>
                <a:latin typeface="Roboto" panose="02000000000000000000" pitchFamily="2" charset="0"/>
              </a:rPr>
              <a:t>Why is National Technology Day celebrated on May 11?</a:t>
            </a:r>
            <a:endParaRPr lang="en-US" b="1" i="0" dirty="0">
              <a:solidFill>
                <a:srgbClr val="4D5156"/>
              </a:solidFill>
              <a:effectLst/>
              <a:highlight>
                <a:srgbClr val="FFFFFF"/>
              </a:highlight>
              <a:latin typeface="Roboto" panose="02000000000000000000" pitchFamily="2" charset="0"/>
            </a:endParaRPr>
          </a:p>
          <a:p>
            <a:pPr algn="l" fontAlgn="t">
              <a:buFont typeface="Arial" panose="020B0604020202020204" pitchFamily="34" charset="0"/>
              <a:buChar char="•"/>
            </a:pPr>
            <a:r>
              <a:rPr lang="en-US" b="0" i="0" dirty="0">
                <a:solidFill>
                  <a:srgbClr val="4D5156"/>
                </a:solidFill>
                <a:effectLst/>
                <a:highlight>
                  <a:srgbClr val="FFFFFF"/>
                </a:highlight>
                <a:latin typeface="Roboto" panose="02000000000000000000" pitchFamily="2" charset="0"/>
              </a:rPr>
              <a:t>On the same day, they also tested their first indigenous aircraft, Hansa-3, and conducted a successful test firing of the </a:t>
            </a:r>
            <a:r>
              <a:rPr lang="en-US" b="0" i="0" dirty="0" err="1">
                <a:solidFill>
                  <a:srgbClr val="4D5156"/>
                </a:solidFill>
                <a:effectLst/>
                <a:highlight>
                  <a:srgbClr val="FFFFFF"/>
                </a:highlight>
                <a:latin typeface="Roboto" panose="02000000000000000000" pitchFamily="2" charset="0"/>
              </a:rPr>
              <a:t>Trishul</a:t>
            </a:r>
            <a:r>
              <a:rPr lang="en-US" b="0" i="0" dirty="0">
                <a:solidFill>
                  <a:srgbClr val="4D5156"/>
                </a:solidFill>
                <a:effectLst/>
                <a:highlight>
                  <a:srgbClr val="FFFFFF"/>
                </a:highlight>
                <a:latin typeface="Roboto" panose="02000000000000000000" pitchFamily="2" charset="0"/>
              </a:rPr>
              <a:t> missile. The Prime Minister at the time, Atal Bihari Vajpayee, declared May 11 as a day of significant achievement for the country, and National Technology Day was observed for the first time on May 11, 1999.</a:t>
            </a:r>
          </a:p>
          <a:p>
            <a:pPr algn="l" fontAlgn="t">
              <a:buFont typeface="Arial" panose="020B0604020202020204" pitchFamily="34" charset="0"/>
              <a:buChar char="•"/>
            </a:pPr>
            <a:endParaRPr lang="en-US" dirty="0">
              <a:solidFill>
                <a:srgbClr val="4D5156"/>
              </a:solidFill>
              <a:highlight>
                <a:srgbClr val="FFFFFF"/>
              </a:highlight>
              <a:latin typeface="Roboto" panose="02000000000000000000" pitchFamily="2" charset="0"/>
            </a:endParaRPr>
          </a:p>
          <a:p>
            <a:pPr algn="l" fontAlgn="t">
              <a:buFont typeface="Arial" panose="020B0604020202020204" pitchFamily="34" charset="0"/>
              <a:buChar char="•"/>
            </a:pPr>
            <a:r>
              <a:rPr lang="en-US" b="0" i="0" dirty="0">
                <a:solidFill>
                  <a:srgbClr val="33244A"/>
                </a:solidFill>
                <a:effectLst/>
                <a:highlight>
                  <a:srgbClr val="F7F8F9"/>
                </a:highlight>
                <a:latin typeface="montserrat" panose="020F0502020204030204" pitchFamily="2" charset="0"/>
              </a:rPr>
              <a:t>The Prime Minister at the time, Atal Bihari Vajpayee, declared May 11 as a day of significant achievement for the country, and National Technology Day was observed for the first time on May 11, 1999. Since then, the Technology Development Board has been honoring scientists and engineers and their technological innovations that have added to the growth of India.</a:t>
            </a:r>
            <a:endParaRPr lang="en-US" b="0" i="0" dirty="0">
              <a:solidFill>
                <a:srgbClr val="4D5156"/>
              </a:solidFill>
              <a:effectLst/>
              <a:highlight>
                <a:srgbClr val="FFFFFF"/>
              </a:highlight>
              <a:latin typeface="Roboto" panose="02000000000000000000" pitchFamily="2" charset="0"/>
            </a:endParaRPr>
          </a:p>
          <a:p>
            <a:endParaRPr lang="en-IN" dirty="0"/>
          </a:p>
        </p:txBody>
      </p:sp>
    </p:spTree>
    <p:extLst>
      <p:ext uri="{BB962C8B-B14F-4D97-AF65-F5344CB8AC3E}">
        <p14:creationId xmlns:p14="http://schemas.microsoft.com/office/powerpoint/2010/main" val="3294561283"/>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8DB90E-9547-56B5-DF99-59CABDEA281C}"/>
              </a:ext>
            </a:extLst>
          </p:cNvPr>
          <p:cNvSpPr txBox="1"/>
          <p:nvPr/>
        </p:nvSpPr>
        <p:spPr>
          <a:xfrm>
            <a:off x="124178" y="135467"/>
            <a:ext cx="9028288" cy="3139321"/>
          </a:xfrm>
          <a:prstGeom prst="rect">
            <a:avLst/>
          </a:prstGeom>
          <a:noFill/>
        </p:spPr>
        <p:txBody>
          <a:bodyPr wrap="square">
            <a:spAutoFit/>
          </a:bodyPr>
          <a:lstStyle/>
          <a:p>
            <a:pPr algn="l"/>
            <a:r>
              <a:rPr lang="en-US" b="0" i="0" dirty="0">
                <a:solidFill>
                  <a:srgbClr val="33244A"/>
                </a:solidFill>
                <a:effectLst/>
                <a:highlight>
                  <a:srgbClr val="F7F8F9"/>
                </a:highlight>
                <a:latin typeface="montserrat" panose="00000500000000000000" pitchFamily="2" charset="0"/>
              </a:rPr>
              <a:t>We can all agree that technological advancements have been some of mankind’s greatest achievements. It has definitely made our lives easier, more efficient, and more productive, and we are always thankful for that.</a:t>
            </a:r>
          </a:p>
          <a:p>
            <a:pPr algn="l"/>
            <a:r>
              <a:rPr lang="en-US" b="0" i="0" dirty="0">
                <a:solidFill>
                  <a:srgbClr val="33244A"/>
                </a:solidFill>
                <a:effectLst/>
                <a:highlight>
                  <a:srgbClr val="F7F8F9"/>
                </a:highlight>
                <a:latin typeface="montserrat" panose="00000500000000000000" pitchFamily="2" charset="0"/>
              </a:rPr>
              <a:t>The people of India showed their thanks when they declared May 11 as National Technology Day in 1999, following their grand achievements in the field on that day, the previous year. </a:t>
            </a:r>
          </a:p>
          <a:p>
            <a:pPr algn="l"/>
            <a:r>
              <a:rPr lang="en-US" b="0" i="0" dirty="0">
                <a:solidFill>
                  <a:srgbClr val="33244A"/>
                </a:solidFill>
                <a:effectLst/>
                <a:highlight>
                  <a:srgbClr val="F7F8F9"/>
                </a:highlight>
                <a:latin typeface="montserrat" panose="00000500000000000000" pitchFamily="2" charset="0"/>
              </a:rPr>
              <a:t>On May 11, 1998, the country conducted three successful nuclear tests at the Indian Army’s Pokhran Test Range under Operation Shakti. Two more nuclear tests were conducted on May 13, led by late President Dr. A.P.J. Abdul Kalam, which made India an official member of the elite club of nuclear power nations.</a:t>
            </a:r>
          </a:p>
        </p:txBody>
      </p:sp>
      <p:sp>
        <p:nvSpPr>
          <p:cNvPr id="4" name="Rectangle: Rounded Corners 3">
            <a:extLst>
              <a:ext uri="{FF2B5EF4-FFF2-40B4-BE49-F238E27FC236}">
                <a16:creationId xmlns:a16="http://schemas.microsoft.com/office/drawing/2014/main" id="{C3DD410A-5EE5-2687-2F5E-78FF5BFDBFFA}"/>
              </a:ext>
            </a:extLst>
          </p:cNvPr>
          <p:cNvSpPr/>
          <p:nvPr/>
        </p:nvSpPr>
        <p:spPr>
          <a:xfrm>
            <a:off x="8376357" y="3429000"/>
            <a:ext cx="3488266" cy="2384778"/>
          </a:xfrm>
          <a:prstGeom prst="round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8CD53758-2775-515E-0BEF-7C86D0CC1693}"/>
              </a:ext>
            </a:extLst>
          </p:cNvPr>
          <p:cNvSpPr/>
          <p:nvPr/>
        </p:nvSpPr>
        <p:spPr>
          <a:xfrm>
            <a:off x="338667" y="3429000"/>
            <a:ext cx="3251200" cy="2204156"/>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5583357"/>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227352-F311-8E09-704C-5EBFC2FB5CD5}"/>
              </a:ext>
            </a:extLst>
          </p:cNvPr>
          <p:cNvSpPr txBox="1"/>
          <p:nvPr/>
        </p:nvSpPr>
        <p:spPr>
          <a:xfrm>
            <a:off x="79021" y="158044"/>
            <a:ext cx="11740445" cy="2308324"/>
          </a:xfrm>
          <a:prstGeom prst="rect">
            <a:avLst/>
          </a:prstGeom>
          <a:noFill/>
        </p:spPr>
        <p:txBody>
          <a:bodyPr wrap="square">
            <a:spAutoFit/>
          </a:bodyPr>
          <a:lstStyle/>
          <a:p>
            <a:pPr algn="l"/>
            <a:r>
              <a:rPr lang="en-US" b="0" i="0" u="none" strike="noStrike" dirty="0">
                <a:solidFill>
                  <a:srgbClr val="424242"/>
                </a:solidFill>
                <a:effectLst/>
                <a:highlight>
                  <a:srgbClr val="FFFFFF"/>
                </a:highlight>
                <a:latin typeface="Lato" panose="020F0502020204030204" pitchFamily="34" charset="0"/>
              </a:rPr>
              <a:t>The day stands as a reminder for India’s achievements in science and technology and is celebrated to </a:t>
            </a:r>
            <a:r>
              <a:rPr lang="en-US" b="0" i="0" u="none" strike="noStrike" dirty="0" err="1">
                <a:solidFill>
                  <a:srgbClr val="424242"/>
                </a:solidFill>
                <a:effectLst/>
                <a:highlight>
                  <a:srgbClr val="FFFFFF"/>
                </a:highlight>
                <a:latin typeface="Lato" panose="020F0502020204030204" pitchFamily="34" charset="0"/>
              </a:rPr>
              <a:t>honour</a:t>
            </a:r>
            <a:r>
              <a:rPr lang="en-US" b="0" i="0" u="none" strike="noStrike" dirty="0">
                <a:solidFill>
                  <a:srgbClr val="424242"/>
                </a:solidFill>
                <a:effectLst/>
                <a:highlight>
                  <a:srgbClr val="FFFFFF"/>
                </a:highlight>
                <a:latin typeface="Lato" panose="020F0502020204030204" pitchFamily="34" charset="0"/>
              </a:rPr>
              <a:t> leaders in space travel, defense, healthcare, agriculture and more. It serves to </a:t>
            </a:r>
            <a:r>
              <a:rPr lang="en-US" b="0" i="0" u="none" strike="noStrike" dirty="0" err="1">
                <a:solidFill>
                  <a:srgbClr val="424242"/>
                </a:solidFill>
                <a:effectLst/>
                <a:highlight>
                  <a:srgbClr val="FFFFFF"/>
                </a:highlight>
                <a:latin typeface="Lato" panose="020F0502020204030204" pitchFamily="34" charset="0"/>
              </a:rPr>
              <a:t>recognise</a:t>
            </a:r>
            <a:r>
              <a:rPr lang="en-US" b="0" i="0" u="none" strike="noStrike" dirty="0">
                <a:solidFill>
                  <a:srgbClr val="424242"/>
                </a:solidFill>
                <a:effectLst/>
                <a:highlight>
                  <a:srgbClr val="FFFFFF"/>
                </a:highlight>
                <a:latin typeface="Lato" panose="020F0502020204030204" pitchFamily="34" charset="0"/>
              </a:rPr>
              <a:t> the contributions of Indian scientists, engineers, and technologists to their respective fields and the country’s development. Involving the youth in appreciating such talents will help build inspiration and motivation to pursue excellence in similar fields.</a:t>
            </a:r>
          </a:p>
          <a:p>
            <a:pPr algn="l"/>
            <a:r>
              <a:rPr lang="en-US" b="1" i="0" u="none" strike="noStrike" dirty="0">
                <a:solidFill>
                  <a:srgbClr val="2F2F2F"/>
                </a:solidFill>
                <a:effectLst/>
                <a:highlight>
                  <a:srgbClr val="FFFFFF"/>
                </a:highlight>
                <a:latin typeface="Lato" panose="020F0502020204030204" pitchFamily="34" charset="0"/>
              </a:rPr>
              <a:t>Celebration</a:t>
            </a:r>
          </a:p>
          <a:p>
            <a:pPr algn="l"/>
            <a:r>
              <a:rPr lang="en-US" b="0" i="0" u="none" strike="noStrike" dirty="0">
                <a:solidFill>
                  <a:srgbClr val="424242"/>
                </a:solidFill>
                <a:effectLst/>
                <a:highlight>
                  <a:srgbClr val="FFFFFF"/>
                </a:highlight>
                <a:latin typeface="Lato" panose="020F0502020204030204" pitchFamily="34" charset="0"/>
              </a:rPr>
              <a:t>To mark the occasion, several events, seminars, conferences, and exhibitions are conducted to demonstrate India's technological prowess. The day shines light on the importance of investment in technology and provides a platform for innovators to exchange ideas and work on collaborations.</a:t>
            </a:r>
          </a:p>
        </p:txBody>
      </p:sp>
      <p:sp>
        <p:nvSpPr>
          <p:cNvPr id="5" name="TextBox 4">
            <a:extLst>
              <a:ext uri="{FF2B5EF4-FFF2-40B4-BE49-F238E27FC236}">
                <a16:creationId xmlns:a16="http://schemas.microsoft.com/office/drawing/2014/main" id="{D3879DB1-879F-B2E6-3F49-F07857AC8921}"/>
              </a:ext>
            </a:extLst>
          </p:cNvPr>
          <p:cNvSpPr txBox="1"/>
          <p:nvPr/>
        </p:nvSpPr>
        <p:spPr>
          <a:xfrm>
            <a:off x="79021" y="2466368"/>
            <a:ext cx="6101644" cy="3139321"/>
          </a:xfrm>
          <a:prstGeom prst="rect">
            <a:avLst/>
          </a:prstGeom>
          <a:noFill/>
        </p:spPr>
        <p:txBody>
          <a:bodyPr wrap="square">
            <a:spAutoFit/>
          </a:bodyPr>
          <a:lstStyle/>
          <a:p>
            <a:pPr algn="l"/>
            <a:r>
              <a:rPr lang="en-US" b="0" i="0" u="none" strike="noStrike" dirty="0">
                <a:solidFill>
                  <a:srgbClr val="00B1CD"/>
                </a:solidFill>
                <a:effectLst/>
                <a:highlight>
                  <a:srgbClr val="FFFFFF"/>
                </a:highlight>
                <a:latin typeface="Lato" panose="020F0502020204030204" pitchFamily="34" charset="0"/>
                <a:hlinkClick r:id="rId2"/>
              </a:rPr>
              <a:t>Prime Minister Narendra Modi </a:t>
            </a:r>
            <a:r>
              <a:rPr lang="en-US" b="0" i="0" u="none" strike="noStrike" dirty="0">
                <a:solidFill>
                  <a:srgbClr val="424242"/>
                </a:solidFill>
                <a:effectLst/>
                <a:highlight>
                  <a:srgbClr val="FFFFFF"/>
                </a:highlight>
                <a:latin typeface="Lato" panose="020F0502020204030204" pitchFamily="34" charset="0"/>
              </a:rPr>
              <a:t>on Thursday hailed the 1998 nuclear tests in Pokhran as one of the most glorious days in India's history, and asserted that technology for the country is not about showing its dominance but a tool to speed up its development.</a:t>
            </a:r>
          </a:p>
          <a:p>
            <a:pPr algn="l"/>
            <a:r>
              <a:rPr lang="en-US" b="0" i="0" u="none" strike="noStrike" dirty="0">
                <a:solidFill>
                  <a:srgbClr val="424242"/>
                </a:solidFill>
                <a:effectLst/>
                <a:highlight>
                  <a:srgbClr val="FFFFFF"/>
                </a:highlight>
                <a:latin typeface="Lato" panose="020F0502020204030204" pitchFamily="34" charset="0"/>
              </a:rPr>
              <a:t>Addressing an event on the National Technology Day in Delhi, the PM said the country is moving in every direction which is needed to be a tech leader.</a:t>
            </a:r>
          </a:p>
          <a:p>
            <a:pPr algn="l"/>
            <a:r>
              <a:rPr lang="en-US" b="0" i="0" u="none" strike="noStrike" dirty="0">
                <a:solidFill>
                  <a:srgbClr val="424242"/>
                </a:solidFill>
                <a:effectLst/>
                <a:highlight>
                  <a:srgbClr val="FFFFFF"/>
                </a:highlight>
                <a:latin typeface="Lato" panose="020F0502020204030204" pitchFamily="34" charset="0"/>
              </a:rPr>
              <a:t>The </a:t>
            </a:r>
            <a:r>
              <a:rPr lang="en-US" b="0" i="0" u="none" strike="noStrike" dirty="0" err="1">
                <a:solidFill>
                  <a:srgbClr val="424242"/>
                </a:solidFill>
                <a:effectLst/>
                <a:highlight>
                  <a:srgbClr val="FFFFFF"/>
                </a:highlight>
                <a:latin typeface="Lato" panose="020F0502020204030204" pitchFamily="34" charset="0"/>
              </a:rPr>
              <a:t>programme</a:t>
            </a:r>
            <a:r>
              <a:rPr lang="en-US" b="0" i="0" u="none" strike="noStrike" dirty="0">
                <a:solidFill>
                  <a:srgbClr val="424242"/>
                </a:solidFill>
                <a:effectLst/>
                <a:highlight>
                  <a:srgbClr val="FFFFFF"/>
                </a:highlight>
                <a:latin typeface="Lato" panose="020F0502020204030204" pitchFamily="34" charset="0"/>
              </a:rPr>
              <a:t> also marked the commencement of </a:t>
            </a:r>
            <a:r>
              <a:rPr lang="en-US" b="0" i="0" u="none" strike="noStrike" dirty="0">
                <a:solidFill>
                  <a:srgbClr val="00B1CD"/>
                </a:solidFill>
                <a:effectLst/>
                <a:highlight>
                  <a:srgbClr val="FFFFFF"/>
                </a:highlight>
                <a:latin typeface="Lato" panose="020F0502020204030204" pitchFamily="34" charset="0"/>
                <a:hlinkClick r:id="rId3"/>
              </a:rPr>
              <a:t>25th year celebrations of National Technology Day</a:t>
            </a:r>
            <a:r>
              <a:rPr lang="en-US" b="0" i="0" u="none" strike="noStrike" dirty="0">
                <a:solidFill>
                  <a:srgbClr val="424242"/>
                </a:solidFill>
                <a:effectLst/>
                <a:highlight>
                  <a:srgbClr val="FFFFFF"/>
                </a:highlight>
                <a:latin typeface="Lato" panose="020F0502020204030204" pitchFamily="34" charset="0"/>
              </a:rPr>
              <a:t>, which will be held from May 11-14.</a:t>
            </a:r>
          </a:p>
        </p:txBody>
      </p:sp>
      <p:sp>
        <p:nvSpPr>
          <p:cNvPr id="6" name="Oval 5">
            <a:extLst>
              <a:ext uri="{FF2B5EF4-FFF2-40B4-BE49-F238E27FC236}">
                <a16:creationId xmlns:a16="http://schemas.microsoft.com/office/drawing/2014/main" id="{DC9897D3-C927-49DB-2F1E-B1B328CBC975}"/>
              </a:ext>
            </a:extLst>
          </p:cNvPr>
          <p:cNvSpPr/>
          <p:nvPr/>
        </p:nvSpPr>
        <p:spPr>
          <a:xfrm>
            <a:off x="7518399" y="2466368"/>
            <a:ext cx="3160889" cy="3025422"/>
          </a:xfrm>
          <a:prstGeom prst="ellipse">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84676242"/>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5A5364-2BCD-413D-21D8-EF5A2D377186}"/>
              </a:ext>
            </a:extLst>
          </p:cNvPr>
          <p:cNvSpPr txBox="1"/>
          <p:nvPr/>
        </p:nvSpPr>
        <p:spPr>
          <a:xfrm>
            <a:off x="349956" y="225778"/>
            <a:ext cx="5644444" cy="5632311"/>
          </a:xfrm>
          <a:prstGeom prst="rect">
            <a:avLst/>
          </a:prstGeom>
          <a:noFill/>
        </p:spPr>
        <p:txBody>
          <a:bodyPr wrap="square">
            <a:spAutoFit/>
          </a:bodyPr>
          <a:lstStyle/>
          <a:p>
            <a:pPr algn="l"/>
            <a:r>
              <a:rPr lang="en-US" b="0" i="0" dirty="0">
                <a:solidFill>
                  <a:srgbClr val="F5F5F5"/>
                </a:solidFill>
                <a:effectLst/>
                <a:highlight>
                  <a:srgbClr val="242424"/>
                </a:highlight>
                <a:latin typeface="Eb Garamond" panose="00000500000000000000" pitchFamily="2" charset="0"/>
              </a:rPr>
              <a:t>National Technology Day: History and significance</a:t>
            </a:r>
          </a:p>
          <a:p>
            <a:pPr algn="l"/>
            <a:r>
              <a:rPr lang="en-US" b="0" i="0" dirty="0">
                <a:solidFill>
                  <a:srgbClr val="F5F5F5"/>
                </a:solidFill>
                <a:effectLst/>
                <a:highlight>
                  <a:srgbClr val="242424"/>
                </a:highlight>
                <a:latin typeface="Segoe UI" panose="020B0502040204020203" pitchFamily="34" charset="0"/>
              </a:rPr>
              <a:t>As part of “Operation Shakti”, India successfully conducted the Nuclear Missile Test at the Indian Army's Pokhran range on May 11, 1998. The successful testing in Pokhran made India only the sixth country in the world to possess nuclear weapons. </a:t>
            </a:r>
          </a:p>
          <a:p>
            <a:pPr algn="l"/>
            <a:r>
              <a:rPr lang="en-US" b="0" i="0" dirty="0">
                <a:solidFill>
                  <a:srgbClr val="F5F5F5"/>
                </a:solidFill>
                <a:effectLst/>
                <a:highlight>
                  <a:srgbClr val="242424"/>
                </a:highlight>
                <a:latin typeface="Segoe UI" panose="020B0502040204020203" pitchFamily="34" charset="0"/>
              </a:rPr>
              <a:t>The government under Prime Minister Atal Bihari Vajpayee directed the Council for Technology to conduct the National Technology Day celebrations on May 11 from next year. Since then, the event has been an annual affair aimed at </a:t>
            </a:r>
            <a:r>
              <a:rPr lang="en-US" b="0" i="0" dirty="0" err="1">
                <a:solidFill>
                  <a:srgbClr val="F5F5F5"/>
                </a:solidFill>
                <a:effectLst/>
                <a:highlight>
                  <a:srgbClr val="242424"/>
                </a:highlight>
                <a:latin typeface="Segoe UI" panose="020B0502040204020203" pitchFamily="34" charset="0"/>
              </a:rPr>
              <a:t>highliting</a:t>
            </a:r>
            <a:r>
              <a:rPr lang="en-US" b="0" i="0" dirty="0">
                <a:solidFill>
                  <a:srgbClr val="F5F5F5"/>
                </a:solidFill>
                <a:effectLst/>
                <a:highlight>
                  <a:srgbClr val="242424"/>
                </a:highlight>
                <a:latin typeface="Segoe UI" panose="020B0502040204020203" pitchFamily="34" charset="0"/>
              </a:rPr>
              <a:t> India's quest for scientific inquiry, technological creativity and innovation.</a:t>
            </a:r>
          </a:p>
          <a:p>
            <a:pPr algn="l"/>
            <a:r>
              <a:rPr lang="en-US" b="0" i="0" dirty="0">
                <a:solidFill>
                  <a:srgbClr val="F5F5F5"/>
                </a:solidFill>
                <a:effectLst/>
                <a:highlight>
                  <a:srgbClr val="242424"/>
                </a:highlight>
                <a:latin typeface="Segoe UI" panose="020B0502040204020203" pitchFamily="34" charset="0"/>
              </a:rPr>
              <a:t>The central government also uses  the platform to announce the winners for </a:t>
            </a:r>
            <a:r>
              <a:rPr lang="en-US" b="0" i="0" dirty="0" err="1">
                <a:solidFill>
                  <a:srgbClr val="F5F5F5"/>
                </a:solidFill>
                <a:effectLst/>
                <a:highlight>
                  <a:srgbClr val="242424"/>
                </a:highlight>
                <a:latin typeface="Segoe UI" panose="020B0502040204020203" pitchFamily="34" charset="0"/>
              </a:rPr>
              <a:t>Rashtriya</a:t>
            </a:r>
            <a:r>
              <a:rPr lang="en-US" b="0" i="0" dirty="0">
                <a:solidFill>
                  <a:srgbClr val="F5F5F5"/>
                </a:solidFill>
                <a:effectLst/>
                <a:highlight>
                  <a:srgbClr val="242424"/>
                </a:highlight>
                <a:latin typeface="Segoe UI" panose="020B0502040204020203" pitchFamily="34" charset="0"/>
              </a:rPr>
              <a:t> Vigyan </a:t>
            </a:r>
            <a:r>
              <a:rPr lang="en-US" b="0" i="0" dirty="0" err="1">
                <a:solidFill>
                  <a:srgbClr val="F5F5F5"/>
                </a:solidFill>
                <a:effectLst/>
                <a:highlight>
                  <a:srgbClr val="242424"/>
                </a:highlight>
                <a:latin typeface="Segoe UI" panose="020B0502040204020203" pitchFamily="34" charset="0"/>
              </a:rPr>
              <a:t>Purashkar</a:t>
            </a:r>
            <a:r>
              <a:rPr lang="en-US" b="0" i="0" dirty="0">
                <a:solidFill>
                  <a:srgbClr val="F5F5F5"/>
                </a:solidFill>
                <a:effectLst/>
                <a:highlight>
                  <a:srgbClr val="242424"/>
                </a:highlight>
                <a:latin typeface="Segoe UI" panose="020B0502040204020203" pitchFamily="34" charset="0"/>
              </a:rPr>
              <a:t>, or National Science Awards. Meanwhile, to mark India's technological </a:t>
            </a:r>
            <a:r>
              <a:rPr lang="en-US" b="0" i="0" dirty="0" err="1">
                <a:solidFill>
                  <a:srgbClr val="F5F5F5"/>
                </a:solidFill>
                <a:effectLst/>
                <a:highlight>
                  <a:srgbClr val="242424"/>
                </a:highlight>
                <a:latin typeface="Segoe UI" panose="020B0502040204020203" pitchFamily="34" charset="0"/>
              </a:rPr>
              <a:t>prowress</a:t>
            </a:r>
            <a:r>
              <a:rPr lang="en-US" b="0" i="0" dirty="0">
                <a:solidFill>
                  <a:srgbClr val="F5F5F5"/>
                </a:solidFill>
                <a:effectLst/>
                <a:highlight>
                  <a:srgbClr val="242424"/>
                </a:highlight>
                <a:latin typeface="Segoe UI" panose="020B0502040204020203" pitchFamily="34" charset="0"/>
              </a:rPr>
              <a:t>, several seminars, conferences and exhibitions are conducted across the country </a:t>
            </a:r>
          </a:p>
        </p:txBody>
      </p:sp>
      <p:sp>
        <p:nvSpPr>
          <p:cNvPr id="5" name="TextBox 4">
            <a:extLst>
              <a:ext uri="{FF2B5EF4-FFF2-40B4-BE49-F238E27FC236}">
                <a16:creationId xmlns:a16="http://schemas.microsoft.com/office/drawing/2014/main" id="{146E0620-4C78-D1D2-44B8-978E832270BB}"/>
              </a:ext>
            </a:extLst>
          </p:cNvPr>
          <p:cNvSpPr txBox="1"/>
          <p:nvPr/>
        </p:nvSpPr>
        <p:spPr>
          <a:xfrm>
            <a:off x="6355643" y="225778"/>
            <a:ext cx="5746045" cy="5078313"/>
          </a:xfrm>
          <a:prstGeom prst="rect">
            <a:avLst/>
          </a:prstGeom>
          <a:noFill/>
        </p:spPr>
        <p:txBody>
          <a:bodyPr wrap="square">
            <a:spAutoFit/>
          </a:bodyPr>
          <a:lstStyle/>
          <a:p>
            <a:pPr algn="l"/>
            <a:r>
              <a:rPr lang="en-US" b="0" i="0" dirty="0">
                <a:solidFill>
                  <a:srgbClr val="F5F5F5"/>
                </a:solidFill>
                <a:effectLst/>
                <a:highlight>
                  <a:srgbClr val="242424"/>
                </a:highlight>
                <a:latin typeface="Segoe UI" panose="020B0502040204020203" pitchFamily="34" charset="0"/>
              </a:rPr>
              <a:t>Beyond commemorating past achievements, National Technology Day serves as a beacon for the nation's future. Its primary objective is to </a:t>
            </a:r>
            <a:r>
              <a:rPr lang="en-US" b="0" i="0" dirty="0" err="1">
                <a:solidFill>
                  <a:srgbClr val="F5F5F5"/>
                </a:solidFill>
                <a:effectLst/>
                <a:highlight>
                  <a:srgbClr val="242424"/>
                </a:highlight>
                <a:latin typeface="Segoe UI" panose="020B0502040204020203" pitchFamily="34" charset="0"/>
              </a:rPr>
              <a:t>instil</a:t>
            </a:r>
            <a:r>
              <a:rPr lang="en-US" b="0" i="0" dirty="0">
                <a:solidFill>
                  <a:srgbClr val="F5F5F5"/>
                </a:solidFill>
                <a:effectLst/>
                <a:highlight>
                  <a:srgbClr val="242424"/>
                </a:highlight>
                <a:latin typeface="Segoe UI" panose="020B0502040204020203" pitchFamily="34" charset="0"/>
              </a:rPr>
              <a:t> a passion for science and technology among the younger generation, encouraging them to pursue careers in fields such as engineering, mathematics, and innovation. By fostering a scientific mindset from an early age, the hope is to cultivate a pool of talented individuals who can contribute to India's technological growth.</a:t>
            </a:r>
          </a:p>
          <a:p>
            <a:pPr algn="l"/>
            <a:r>
              <a:rPr lang="en-US" b="0" i="0" dirty="0">
                <a:solidFill>
                  <a:srgbClr val="F5F5F5"/>
                </a:solidFill>
                <a:effectLst/>
                <a:highlight>
                  <a:srgbClr val="242424"/>
                </a:highlight>
                <a:latin typeface="Segoe UI" panose="020B0502040204020203" pitchFamily="34" charset="0"/>
              </a:rPr>
              <a:t>Moreover, the day </a:t>
            </a:r>
            <a:r>
              <a:rPr lang="en-US" b="0" i="0" dirty="0" err="1">
                <a:solidFill>
                  <a:srgbClr val="F5F5F5"/>
                </a:solidFill>
                <a:effectLst/>
                <a:highlight>
                  <a:srgbClr val="242424"/>
                </a:highlight>
                <a:latin typeface="Segoe UI" panose="020B0502040204020203" pitchFamily="34" charset="0"/>
              </a:rPr>
              <a:t>emphasises</a:t>
            </a:r>
            <a:r>
              <a:rPr lang="en-US" b="0" i="0" dirty="0">
                <a:solidFill>
                  <a:srgbClr val="F5F5F5"/>
                </a:solidFill>
                <a:effectLst/>
                <a:highlight>
                  <a:srgbClr val="242424"/>
                </a:highlight>
                <a:latin typeface="Segoe UI" panose="020B0502040204020203" pitchFamily="34" charset="0"/>
              </a:rPr>
              <a:t> collaboration between various stakeholders — academia, industry, and government. This collaboration is crucial for addressing contemporary challenges through technological innovation. By bringing together experts from different sectors, National Technology Day facilitates discussions on emerging trends and encourages the exchange of ideas that can lead to groundbreaking solutions.</a:t>
            </a:r>
          </a:p>
        </p:txBody>
      </p:sp>
    </p:spTree>
    <p:extLst>
      <p:ext uri="{BB962C8B-B14F-4D97-AF65-F5344CB8AC3E}">
        <p14:creationId xmlns:p14="http://schemas.microsoft.com/office/powerpoint/2010/main" val="1452110783"/>
      </p:ext>
    </p:extLst>
  </p:cSld>
  <p:clrMapOvr>
    <a:masterClrMapping/>
  </p:clrMapOvr>
  <mc:AlternateContent xmlns:mc="http://schemas.openxmlformats.org/markup-compatibility/2006">
    <mc:Choice xmlns:p14="http://schemas.microsoft.com/office/powerpoint/2010/main" Requires="p14">
      <p:transition spd="slow" p14:dur="2000" advTm="10"/>
    </mc:Choice>
    <mc:Fallback>
      <p:transition spd="slow" advTm="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TotalTime>
  <Words>1111</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Eb Garamond</vt:lpstr>
      <vt:lpstr>Gill Sans MT</vt:lpstr>
      <vt:lpstr>Lato</vt:lpstr>
      <vt:lpstr>montserrat</vt:lpstr>
      <vt:lpstr>Roboto</vt:lpstr>
      <vt:lpstr>Segoe UI</vt:lpstr>
      <vt:lpstr>Gallery</vt:lpstr>
      <vt:lpstr>national technology day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technology day</dc:title>
  <dc:creator>admin</dc:creator>
  <cp:lastModifiedBy>admin</cp:lastModifiedBy>
  <cp:revision>2</cp:revision>
  <dcterms:created xsi:type="dcterms:W3CDTF">2024-05-23T09:58:54Z</dcterms:created>
  <dcterms:modified xsi:type="dcterms:W3CDTF">2024-05-24T10:18:07Z</dcterms:modified>
</cp:coreProperties>
</file>