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1" r:id="rId21"/>
    <p:sldId id="276" r:id="rId22"/>
    <p:sldId id="277" r:id="rId23"/>
    <p:sldId id="278" r:id="rId24"/>
    <p:sldId id="279" r:id="rId25"/>
    <p:sldId id="280" r:id="rId26"/>
    <p:sldId id="290" r:id="rId27"/>
    <p:sldId id="282" r:id="rId28"/>
    <p:sldId id="283" r:id="rId29"/>
    <p:sldId id="284" r:id="rId30"/>
    <p:sldId id="285" r:id="rId31"/>
    <p:sldId id="287" r:id="rId32"/>
    <p:sldId id="288" r:id="rId33"/>
    <p:sldId id="289" r:id="rId34"/>
    <p:sldId id="29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80" d="100"/>
          <a:sy n="80" d="100"/>
        </p:scale>
        <p:origin x="1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9/26/2022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4390" y="2404531"/>
            <a:ext cx="7766936" cy="1646302"/>
          </a:xfrm>
        </p:spPr>
        <p:txBody>
          <a:bodyPr/>
          <a:lstStyle/>
          <a:p>
            <a:r>
              <a:rPr lang="en-US" dirty="0" smtClean="0"/>
              <a:t>Presentation on </a:t>
            </a:r>
            <a:r>
              <a:rPr lang="en-US" dirty="0" err="1" smtClean="0"/>
              <a:t>Git</a:t>
            </a:r>
            <a:endParaRPr lang="en-US" dirty="0"/>
          </a:p>
        </p:txBody>
      </p:sp>
      <p:sp>
        <p:nvSpPr>
          <p:cNvPr id="3" name="Subtitle 2"/>
          <p:cNvSpPr>
            <a:spLocks noGrp="1"/>
          </p:cNvSpPr>
          <p:nvPr>
            <p:ph type="subTitle" idx="1"/>
          </p:nvPr>
        </p:nvSpPr>
        <p:spPr>
          <a:xfrm>
            <a:off x="5193015" y="5097580"/>
            <a:ext cx="4071302" cy="1096899"/>
          </a:xfrm>
        </p:spPr>
        <p:txBody>
          <a:bodyPr/>
          <a:lstStyle/>
          <a:p>
            <a:pPr algn="l"/>
            <a:r>
              <a:rPr lang="en-US" dirty="0" smtClean="0">
                <a:solidFill>
                  <a:schemeClr val="tx1"/>
                </a:solidFill>
              </a:rPr>
              <a:t>Abhishek Kumar </a:t>
            </a:r>
            <a:r>
              <a:rPr lang="en-US" dirty="0" err="1" smtClean="0">
                <a:solidFill>
                  <a:schemeClr val="tx1"/>
                </a:solidFill>
              </a:rPr>
              <a:t>Jha</a:t>
            </a:r>
            <a:endParaRPr lang="en-US" dirty="0" smtClean="0">
              <a:solidFill>
                <a:schemeClr val="tx1"/>
              </a:solidFill>
            </a:endParaRPr>
          </a:p>
          <a:p>
            <a:pPr algn="l"/>
            <a:r>
              <a:rPr lang="en-US" dirty="0">
                <a:solidFill>
                  <a:schemeClr val="tx1"/>
                </a:solidFill>
              </a:rPr>
              <a:t>https://github.com/jhaabhishek115</a:t>
            </a:r>
            <a:endParaRPr lang="en-US" dirty="0">
              <a:solidFill>
                <a:schemeClr val="tx1"/>
              </a:solidFill>
            </a:endParaRPr>
          </a:p>
        </p:txBody>
      </p:sp>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Installation</a:t>
            </a:r>
            <a:endParaRPr lang="en-US" dirty="0"/>
          </a:p>
        </p:txBody>
      </p:sp>
      <p:sp>
        <p:nvSpPr>
          <p:cNvPr id="3" name="Content Placeholder 2"/>
          <p:cNvSpPr>
            <a:spLocks noGrp="1"/>
          </p:cNvSpPr>
          <p:nvPr>
            <p:ph idx="1"/>
          </p:nvPr>
        </p:nvSpPr>
        <p:spPr/>
        <p:txBody>
          <a:bodyPr/>
          <a:lstStyle/>
          <a:p>
            <a:r>
              <a:rPr lang="en-US" b="1" dirty="0" smtClean="0"/>
              <a:t>Go to </a:t>
            </a:r>
            <a:r>
              <a:rPr lang="en-US" b="1" dirty="0"/>
              <a:t>https://git-scm.com/downloads and choose appropriate platform to install </a:t>
            </a:r>
            <a:r>
              <a:rPr lang="en-US" b="1" dirty="0" err="1"/>
              <a:t>Git</a:t>
            </a:r>
            <a:r>
              <a:rPr lang="en-US" b="1" dirty="0"/>
              <a:t>. </a:t>
            </a:r>
            <a:endParaRPr lang="en-US" b="1" dirty="0" smtClean="0"/>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8857" y="2930769"/>
            <a:ext cx="4809250" cy="3674421"/>
          </a:xfrm>
          <a:prstGeom prst="rect">
            <a:avLst/>
          </a:prstGeom>
        </p:spPr>
      </p:pic>
    </p:spTree>
    <p:extLst>
      <p:ext uri="{BB962C8B-B14F-4D97-AF65-F5344CB8AC3E}">
        <p14:creationId xmlns:p14="http://schemas.microsoft.com/office/powerpoint/2010/main" val="1803874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Installation</a:t>
            </a:r>
            <a:endParaRPr lang="en-US" dirty="0"/>
          </a:p>
        </p:txBody>
      </p:sp>
      <p:sp>
        <p:nvSpPr>
          <p:cNvPr id="3" name="Content Placeholder 2"/>
          <p:cNvSpPr>
            <a:spLocks noGrp="1"/>
          </p:cNvSpPr>
          <p:nvPr>
            <p:ph idx="1"/>
          </p:nvPr>
        </p:nvSpPr>
        <p:spPr/>
        <p:txBody>
          <a:bodyPr/>
          <a:lstStyle/>
          <a:p>
            <a:r>
              <a:rPr lang="en-US" b="1" dirty="0">
                <a:solidFill>
                  <a:srgbClr val="00B0F0"/>
                </a:solidFill>
              </a:rPr>
              <a:t>Installing </a:t>
            </a:r>
            <a:r>
              <a:rPr lang="en-US" b="1" dirty="0" err="1">
                <a:solidFill>
                  <a:srgbClr val="00B0F0"/>
                </a:solidFill>
              </a:rPr>
              <a:t>Git</a:t>
            </a:r>
            <a:r>
              <a:rPr lang="en-US" b="1" dirty="0">
                <a:solidFill>
                  <a:srgbClr val="00B0F0"/>
                </a:solidFill>
              </a:rPr>
              <a:t> on Windows </a:t>
            </a:r>
            <a:endParaRPr lang="en-US" dirty="0">
              <a:solidFill>
                <a:srgbClr val="00B0F0"/>
              </a:solidFill>
            </a:endParaRPr>
          </a:p>
          <a:p>
            <a:pPr marL="0" indent="0">
              <a:buNone/>
            </a:pPr>
            <a:r>
              <a:rPr lang="en-US" b="1" dirty="0" smtClean="0"/>
              <a:t>     Download </a:t>
            </a:r>
            <a:r>
              <a:rPr lang="en-US" b="1" dirty="0"/>
              <a:t>exe from the above mentioned page and install it on windows. </a:t>
            </a:r>
            <a:endParaRPr lang="en-US" dirty="0"/>
          </a:p>
          <a:p>
            <a:r>
              <a:rPr lang="en-US" b="1" dirty="0">
                <a:solidFill>
                  <a:srgbClr val="00B0F0"/>
                </a:solidFill>
              </a:rPr>
              <a:t>Installing </a:t>
            </a:r>
            <a:r>
              <a:rPr lang="en-US" b="1" dirty="0" err="1">
                <a:solidFill>
                  <a:srgbClr val="00B0F0"/>
                </a:solidFill>
              </a:rPr>
              <a:t>Git</a:t>
            </a:r>
            <a:r>
              <a:rPr lang="en-US" b="1" dirty="0">
                <a:solidFill>
                  <a:srgbClr val="00B0F0"/>
                </a:solidFill>
              </a:rPr>
              <a:t> on Linux </a:t>
            </a:r>
            <a:endParaRPr lang="en-US" dirty="0">
              <a:solidFill>
                <a:srgbClr val="00B0F0"/>
              </a:solidFill>
            </a:endParaRPr>
          </a:p>
          <a:p>
            <a:pPr marL="0" indent="0">
              <a:buNone/>
            </a:pPr>
            <a:r>
              <a:rPr lang="en-US" b="1" dirty="0" smtClean="0"/>
              <a:t>     For </a:t>
            </a:r>
            <a:r>
              <a:rPr lang="en-US" b="1" dirty="0"/>
              <a:t>Ubuntu/</a:t>
            </a:r>
            <a:r>
              <a:rPr lang="en-US" b="1" dirty="0" err="1"/>
              <a:t>Debian</a:t>
            </a:r>
            <a:r>
              <a:rPr lang="en-US" b="1" dirty="0"/>
              <a:t> OS, run the following as ‘root</a:t>
            </a:r>
            <a:r>
              <a:rPr lang="en-US" b="1" dirty="0" smtClean="0"/>
              <a:t>’</a:t>
            </a:r>
          </a:p>
          <a:p>
            <a:pPr marL="0" indent="0">
              <a:buNone/>
            </a:pPr>
            <a:r>
              <a:rPr lang="en-US" b="1" dirty="0" smtClean="0"/>
              <a:t>     </a:t>
            </a:r>
            <a:r>
              <a:rPr lang="en-US" dirty="0" smtClean="0"/>
              <a:t>$ </a:t>
            </a:r>
            <a:r>
              <a:rPr lang="en-US" dirty="0"/>
              <a:t>apt install </a:t>
            </a:r>
            <a:r>
              <a:rPr lang="en-US" dirty="0" err="1" smtClean="0"/>
              <a:t>git</a:t>
            </a:r>
            <a:endParaRPr lang="en-US" dirty="0" smtClean="0"/>
          </a:p>
          <a:p>
            <a:pPr marL="0" indent="0">
              <a:buNone/>
            </a:pPr>
            <a:r>
              <a:rPr lang="en-US" dirty="0"/>
              <a:t> </a:t>
            </a:r>
            <a:r>
              <a:rPr lang="en-US" dirty="0" smtClean="0"/>
              <a:t>    </a:t>
            </a:r>
            <a:r>
              <a:rPr lang="en-US" b="1" dirty="0" smtClean="0"/>
              <a:t>For </a:t>
            </a:r>
            <a:r>
              <a:rPr lang="en-US" b="1" dirty="0"/>
              <a:t>Centos/Fedora </a:t>
            </a:r>
            <a:r>
              <a:rPr lang="en-US" b="1" dirty="0" smtClean="0"/>
              <a:t>OS</a:t>
            </a:r>
            <a:endParaRPr lang="en-US" b="1" dirty="0"/>
          </a:p>
          <a:p>
            <a:pPr marL="0" indent="0">
              <a:buNone/>
            </a:pPr>
            <a:r>
              <a:rPr lang="en-US" b="1" dirty="0" smtClean="0"/>
              <a:t>     </a:t>
            </a:r>
            <a:r>
              <a:rPr lang="en-US" dirty="0"/>
              <a:t>$ yum install </a:t>
            </a:r>
            <a:r>
              <a:rPr lang="en-US" dirty="0" err="1" smtClean="0"/>
              <a:t>git</a:t>
            </a:r>
            <a:endParaRPr lang="en-US" dirty="0" smtClean="0"/>
          </a:p>
          <a:p>
            <a:pPr marL="0" indent="0">
              <a:buNone/>
            </a:pPr>
            <a:endParaRPr lang="en-US" dirty="0"/>
          </a:p>
        </p:txBody>
      </p:sp>
    </p:spTree>
    <p:extLst>
      <p:ext uri="{BB962C8B-B14F-4D97-AF65-F5344CB8AC3E}">
        <p14:creationId xmlns:p14="http://schemas.microsoft.com/office/powerpoint/2010/main" val="484258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Setup</a:t>
            </a:r>
            <a:endParaRPr lang="en-US" dirty="0"/>
          </a:p>
        </p:txBody>
      </p:sp>
      <p:sp>
        <p:nvSpPr>
          <p:cNvPr id="3" name="Content Placeholder 2"/>
          <p:cNvSpPr>
            <a:spLocks noGrp="1"/>
          </p:cNvSpPr>
          <p:nvPr>
            <p:ph idx="1"/>
          </p:nvPr>
        </p:nvSpPr>
        <p:spPr>
          <a:xfrm>
            <a:off x="677334" y="1595105"/>
            <a:ext cx="8596668" cy="3880773"/>
          </a:xfrm>
        </p:spPr>
        <p:txBody>
          <a:bodyPr/>
          <a:lstStyle/>
          <a:p>
            <a:endParaRPr lang="en-US" b="1" dirty="0" smtClean="0"/>
          </a:p>
          <a:p>
            <a:r>
              <a:rPr lang="en-US" b="1" dirty="0" smtClean="0"/>
              <a:t>Set </a:t>
            </a:r>
            <a:r>
              <a:rPr lang="en-US" b="1" dirty="0"/>
              <a:t>the user configuration </a:t>
            </a:r>
            <a:r>
              <a:rPr lang="en-US" b="1" dirty="0" err="1"/>
              <a:t>i.e</a:t>
            </a:r>
            <a:r>
              <a:rPr lang="en-US" b="1" dirty="0"/>
              <a:t> name and email for </a:t>
            </a:r>
            <a:r>
              <a:rPr lang="en-US" b="1" dirty="0" err="1"/>
              <a:t>Git</a:t>
            </a:r>
            <a:r>
              <a:rPr lang="en-US" b="1" dirty="0"/>
              <a:t> to use when you commit</a:t>
            </a:r>
            <a:r>
              <a:rPr lang="en-US" b="1" dirty="0" smtClean="0"/>
              <a:t>.</a:t>
            </a:r>
          </a:p>
          <a:p>
            <a:endParaRPr lang="en-US" dirty="0"/>
          </a:p>
          <a:p>
            <a:r>
              <a:rPr lang="en-US" dirty="0"/>
              <a:t>Open </a:t>
            </a:r>
            <a:r>
              <a:rPr lang="en-US" dirty="0" err="1"/>
              <a:t>gitbash</a:t>
            </a:r>
            <a:r>
              <a:rPr lang="en-US" dirty="0"/>
              <a:t> command prompt and run the following </a:t>
            </a:r>
            <a:r>
              <a:rPr lang="en-US" dirty="0" err="1"/>
              <a:t>cmds</a:t>
            </a:r>
            <a:r>
              <a:rPr lang="en-US" dirty="0"/>
              <a:t>: </a:t>
            </a:r>
          </a:p>
          <a:p>
            <a:pPr marL="0" indent="0">
              <a:buNone/>
            </a:pPr>
            <a:r>
              <a:rPr lang="en-US" b="1" dirty="0"/>
              <a:t>	</a:t>
            </a:r>
            <a:r>
              <a:rPr lang="en-US" b="1" dirty="0" smtClean="0"/>
              <a:t>$ </a:t>
            </a:r>
            <a:r>
              <a:rPr lang="en-US" b="1" dirty="0" err="1"/>
              <a:t>git</a:t>
            </a:r>
            <a:r>
              <a:rPr lang="en-US" b="1" dirty="0"/>
              <a:t> </a:t>
            </a:r>
            <a:r>
              <a:rPr lang="en-US" b="1" dirty="0" err="1"/>
              <a:t>config</a:t>
            </a:r>
            <a:r>
              <a:rPr lang="en-US" b="1" dirty="0"/>
              <a:t> --global user.name “Adam M</a:t>
            </a:r>
            <a:r>
              <a:rPr lang="en-US" b="1" dirty="0" smtClean="0"/>
              <a:t>”</a:t>
            </a:r>
          </a:p>
          <a:p>
            <a:pPr marL="0" indent="0">
              <a:buNone/>
            </a:pPr>
            <a:r>
              <a:rPr lang="en-US" b="1" dirty="0"/>
              <a:t>	</a:t>
            </a:r>
            <a:r>
              <a:rPr lang="en-US" b="1" dirty="0" smtClean="0"/>
              <a:t>$ </a:t>
            </a:r>
            <a:r>
              <a:rPr lang="en-US" b="1" dirty="0" err="1"/>
              <a:t>git</a:t>
            </a:r>
            <a:r>
              <a:rPr lang="en-US" b="1" dirty="0"/>
              <a:t> </a:t>
            </a:r>
            <a:r>
              <a:rPr lang="en-US" b="1" dirty="0" err="1"/>
              <a:t>config</a:t>
            </a:r>
            <a:r>
              <a:rPr lang="en-US" b="1" dirty="0"/>
              <a:t> --global </a:t>
            </a:r>
            <a:r>
              <a:rPr lang="en-US" b="1" dirty="0" err="1"/>
              <a:t>user.email</a:t>
            </a:r>
            <a:r>
              <a:rPr lang="en-US" b="1" dirty="0"/>
              <a:t> mailme@wezva.com </a:t>
            </a:r>
            <a:endParaRPr lang="en-US" b="1" dirty="0" smtClean="0"/>
          </a:p>
          <a:p>
            <a:pPr marL="0" indent="0">
              <a:buNone/>
            </a:pPr>
            <a:r>
              <a:rPr lang="en-US" b="1" dirty="0"/>
              <a:t>		</a:t>
            </a:r>
            <a:endParaRPr lang="en-US" dirty="0"/>
          </a:p>
        </p:txBody>
      </p:sp>
    </p:spTree>
    <p:extLst>
      <p:ext uri="{BB962C8B-B14F-4D97-AF65-F5344CB8AC3E}">
        <p14:creationId xmlns:p14="http://schemas.microsoft.com/office/powerpoint/2010/main" val="978758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a:t>
            </a:r>
            <a:r>
              <a:rPr lang="en-US" dirty="0" smtClean="0"/>
              <a:t>Up </a:t>
            </a:r>
            <a:r>
              <a:rPr lang="en-US" dirty="0" smtClean="0"/>
              <a:t>Remote Repository locally</a:t>
            </a:r>
            <a:endParaRPr lang="en-US" dirty="0"/>
          </a:p>
        </p:txBody>
      </p:sp>
      <p:sp>
        <p:nvSpPr>
          <p:cNvPr id="3" name="Content Placeholder 2"/>
          <p:cNvSpPr>
            <a:spLocks noGrp="1"/>
          </p:cNvSpPr>
          <p:nvPr>
            <p:ph idx="1"/>
          </p:nvPr>
        </p:nvSpPr>
        <p:spPr>
          <a:xfrm>
            <a:off x="677334" y="1571041"/>
            <a:ext cx="8596668" cy="3880773"/>
          </a:xfrm>
        </p:spPr>
        <p:txBody>
          <a:bodyPr/>
          <a:lstStyle/>
          <a:p>
            <a:endParaRPr lang="en-US" b="1" dirty="0" smtClean="0"/>
          </a:p>
          <a:p>
            <a:r>
              <a:rPr lang="en-US" b="1" dirty="0" smtClean="0"/>
              <a:t>Bare </a:t>
            </a:r>
            <a:r>
              <a:rPr lang="en-US" b="1" dirty="0"/>
              <a:t>repository contains the version control information and no working files. By convention the name of a bare repository should end with the .</a:t>
            </a:r>
            <a:r>
              <a:rPr lang="en-US" b="1" dirty="0" err="1"/>
              <a:t>git</a:t>
            </a:r>
            <a:r>
              <a:rPr lang="en-US" b="1" dirty="0"/>
              <a:t> </a:t>
            </a:r>
            <a:r>
              <a:rPr lang="en-US" b="1" dirty="0" smtClean="0"/>
              <a:t>extension.</a:t>
            </a:r>
          </a:p>
          <a:p>
            <a:r>
              <a:rPr lang="en-US" b="1" dirty="0"/>
              <a:t>Create a new </a:t>
            </a:r>
            <a:r>
              <a:rPr lang="en-US" b="1" dirty="0" smtClean="0"/>
              <a:t>directory </a:t>
            </a:r>
            <a:r>
              <a:rPr lang="en-US" b="1" dirty="0"/>
              <a:t>&amp; run the following from it</a:t>
            </a:r>
            <a:r>
              <a:rPr lang="en-US" b="1" dirty="0" smtClean="0"/>
              <a:t>:</a:t>
            </a:r>
          </a:p>
          <a:p>
            <a:r>
              <a:rPr lang="en-US" dirty="0"/>
              <a:t>$ </a:t>
            </a:r>
            <a:r>
              <a:rPr lang="en-US" dirty="0" err="1"/>
              <a:t>mkdir</a:t>
            </a:r>
            <a:r>
              <a:rPr lang="en-US" dirty="0"/>
              <a:t> </a:t>
            </a:r>
            <a:r>
              <a:rPr lang="en-US" dirty="0" err="1"/>
              <a:t>demo.git</a:t>
            </a:r>
            <a:r>
              <a:rPr lang="en-US" dirty="0"/>
              <a:t> </a:t>
            </a:r>
          </a:p>
          <a:p>
            <a:r>
              <a:rPr lang="en-US" dirty="0"/>
              <a:t>$ cd </a:t>
            </a:r>
            <a:r>
              <a:rPr lang="en-US" dirty="0" err="1"/>
              <a:t>demo.git</a:t>
            </a:r>
            <a:r>
              <a:rPr lang="en-US" dirty="0"/>
              <a:t> </a:t>
            </a:r>
          </a:p>
          <a:p>
            <a:r>
              <a:rPr lang="en-US" b="1" dirty="0"/>
              <a:t>$ </a:t>
            </a:r>
            <a:r>
              <a:rPr lang="en-US" b="1" dirty="0" err="1"/>
              <a:t>git</a:t>
            </a:r>
            <a:r>
              <a:rPr lang="en-US" b="1" dirty="0"/>
              <a:t> </a:t>
            </a:r>
            <a:r>
              <a:rPr lang="en-US" b="1" dirty="0" err="1"/>
              <a:t>init</a:t>
            </a:r>
            <a:r>
              <a:rPr lang="en-US" b="1" dirty="0"/>
              <a:t> </a:t>
            </a:r>
            <a:endParaRPr lang="en-US" dirty="0"/>
          </a:p>
        </p:txBody>
      </p:sp>
    </p:spTree>
    <p:extLst>
      <p:ext uri="{BB962C8B-B14F-4D97-AF65-F5344CB8AC3E}">
        <p14:creationId xmlns:p14="http://schemas.microsoft.com/office/powerpoint/2010/main" val="4073722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Lifecycle</a:t>
            </a:r>
            <a:endParaRPr lang="en-US" dirty="0"/>
          </a:p>
        </p:txBody>
      </p:sp>
      <p:sp>
        <p:nvSpPr>
          <p:cNvPr id="3" name="Content Placeholder 2"/>
          <p:cNvSpPr>
            <a:spLocks noGrp="1"/>
          </p:cNvSpPr>
          <p:nvPr>
            <p:ph idx="1"/>
          </p:nvPr>
        </p:nvSpPr>
        <p:spPr>
          <a:xfrm>
            <a:off x="677334" y="1679326"/>
            <a:ext cx="8596668" cy="3880773"/>
          </a:xfrm>
        </p:spPr>
        <p:txBody>
          <a:bodyPr/>
          <a:lstStyle/>
          <a:p>
            <a:r>
              <a:rPr lang="en-US" b="1" dirty="0"/>
              <a:t>General workflow is as follows: </a:t>
            </a:r>
            <a:endParaRPr lang="en-US" dirty="0"/>
          </a:p>
          <a:p>
            <a:r>
              <a:rPr lang="en-US" dirty="0"/>
              <a:t>• You clone the </a:t>
            </a:r>
            <a:r>
              <a:rPr lang="en-US" dirty="0" err="1"/>
              <a:t>Git</a:t>
            </a:r>
            <a:r>
              <a:rPr lang="en-US" dirty="0"/>
              <a:t> repository as a working copy. </a:t>
            </a:r>
          </a:p>
          <a:p>
            <a:r>
              <a:rPr lang="en-US" dirty="0"/>
              <a:t>• You modify the working copy by adding/editing files. </a:t>
            </a:r>
          </a:p>
          <a:p>
            <a:r>
              <a:rPr lang="en-US" dirty="0"/>
              <a:t>• If necessary, you also update the working copy by taking other developers' changes. </a:t>
            </a:r>
          </a:p>
          <a:p>
            <a:r>
              <a:rPr lang="en-US" dirty="0"/>
              <a:t>• You review the changes before commit. </a:t>
            </a:r>
          </a:p>
          <a:p>
            <a:r>
              <a:rPr lang="en-US" dirty="0"/>
              <a:t>• You commit changes. If everything is fine, then you push the changes to the repository. </a:t>
            </a:r>
          </a:p>
          <a:p>
            <a:r>
              <a:rPr lang="en-US" dirty="0"/>
              <a:t>• </a:t>
            </a:r>
            <a:r>
              <a:rPr lang="en-US" b="1" dirty="0"/>
              <a:t>After committing, if you realize something is wrong, then you correct the last commit and push the changes to the repository. </a:t>
            </a:r>
            <a:endParaRPr lang="en-US" dirty="0"/>
          </a:p>
          <a:p>
            <a:endParaRPr lang="en-US" dirty="0"/>
          </a:p>
        </p:txBody>
      </p:sp>
    </p:spTree>
    <p:extLst>
      <p:ext uri="{BB962C8B-B14F-4D97-AF65-F5344CB8AC3E}">
        <p14:creationId xmlns:p14="http://schemas.microsoft.com/office/powerpoint/2010/main" val="1584120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Git</a:t>
            </a:r>
            <a:r>
              <a:rPr lang="en-US" b="1" dirty="0"/>
              <a:t> User Workflow</a:t>
            </a:r>
            <a:endParaRPr lang="en-US" dirty="0"/>
          </a:p>
        </p:txBody>
      </p:sp>
      <p:sp>
        <p:nvSpPr>
          <p:cNvPr id="3" name="Content Placeholder 2"/>
          <p:cNvSpPr>
            <a:spLocks noGrp="1"/>
          </p:cNvSpPr>
          <p:nvPr>
            <p:ph idx="1"/>
          </p:nvPr>
        </p:nvSpPr>
        <p:spPr>
          <a:xfrm>
            <a:off x="677334" y="1763547"/>
            <a:ext cx="8596668" cy="3880773"/>
          </a:xfrm>
        </p:spPr>
        <p:txBody>
          <a:bodyPr/>
          <a:lstStyle/>
          <a:p>
            <a:r>
              <a:rPr lang="en-US" b="1" dirty="0" err="1"/>
              <a:t>git</a:t>
            </a:r>
            <a:r>
              <a:rPr lang="en-US" b="1" dirty="0"/>
              <a:t> clone &lt;</a:t>
            </a:r>
            <a:r>
              <a:rPr lang="en-US" b="1" dirty="0" err="1" smtClean="0"/>
              <a:t>CentralRepoURL</a:t>
            </a:r>
            <a:r>
              <a:rPr lang="en-US" b="1" dirty="0" smtClean="0"/>
              <a:t>&gt; &lt;Local Directory&gt;</a:t>
            </a:r>
          </a:p>
          <a:p>
            <a:pPr marL="0" indent="0">
              <a:buNone/>
            </a:pPr>
            <a:r>
              <a:rPr lang="en-US" b="1" dirty="0" smtClean="0"/>
              <a:t>     Once </a:t>
            </a:r>
            <a:r>
              <a:rPr lang="en-US" b="1" dirty="0"/>
              <a:t>the workspace is created, cd to the </a:t>
            </a:r>
            <a:r>
              <a:rPr lang="en-US" b="1" dirty="0" err="1"/>
              <a:t>dir</a:t>
            </a:r>
            <a:r>
              <a:rPr lang="en-US" b="1" dirty="0"/>
              <a:t> &amp; make </a:t>
            </a:r>
            <a:r>
              <a:rPr lang="en-US" b="1" dirty="0" smtClean="0"/>
              <a:t>changes</a:t>
            </a:r>
          </a:p>
          <a:p>
            <a:endParaRPr lang="en-US" dirty="0"/>
          </a:p>
          <a:p>
            <a:r>
              <a:rPr lang="en-US" dirty="0"/>
              <a:t>Show the list of all new files or modified files </a:t>
            </a:r>
          </a:p>
          <a:p>
            <a:pPr marL="0" indent="0">
              <a:buNone/>
            </a:pPr>
            <a:r>
              <a:rPr lang="en-US" dirty="0" smtClean="0"/>
              <a:t>     </a:t>
            </a:r>
            <a:r>
              <a:rPr lang="en-US" b="1" dirty="0" err="1" smtClean="0"/>
              <a:t>git</a:t>
            </a:r>
            <a:r>
              <a:rPr lang="en-US" b="1" dirty="0" smtClean="0"/>
              <a:t> status</a:t>
            </a:r>
          </a:p>
          <a:p>
            <a:endParaRPr lang="en-US" dirty="0"/>
          </a:p>
          <a:p>
            <a:r>
              <a:rPr lang="en-US" dirty="0"/>
              <a:t>Add changes to the staging area </a:t>
            </a:r>
          </a:p>
          <a:p>
            <a:pPr marL="0" indent="0">
              <a:buNone/>
            </a:pPr>
            <a:r>
              <a:rPr lang="en-US" b="1" dirty="0" smtClean="0"/>
              <a:t>     </a:t>
            </a:r>
            <a:r>
              <a:rPr lang="en-US" b="1" dirty="0" err="1" smtClean="0"/>
              <a:t>git</a:t>
            </a:r>
            <a:r>
              <a:rPr lang="en-US" b="1" dirty="0" smtClean="0"/>
              <a:t> </a:t>
            </a:r>
            <a:r>
              <a:rPr lang="en-US" b="1" dirty="0"/>
              <a:t>add .</a:t>
            </a:r>
            <a:endParaRPr lang="en-US" dirty="0"/>
          </a:p>
        </p:txBody>
      </p:sp>
    </p:spTree>
    <p:extLst>
      <p:ext uri="{BB962C8B-B14F-4D97-AF65-F5344CB8AC3E}">
        <p14:creationId xmlns:p14="http://schemas.microsoft.com/office/powerpoint/2010/main" val="1363091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811" y="726831"/>
            <a:ext cx="8596668" cy="5064369"/>
          </a:xfrm>
        </p:spPr>
        <p:txBody>
          <a:bodyPr/>
          <a:lstStyle/>
          <a:p>
            <a:endParaRPr lang="en-US" dirty="0"/>
          </a:p>
          <a:p>
            <a:r>
              <a:rPr lang="en-US" dirty="0" err="1"/>
              <a:t>Checkin</a:t>
            </a:r>
            <a:r>
              <a:rPr lang="en-US" dirty="0"/>
              <a:t> the changes permanently to repository </a:t>
            </a:r>
          </a:p>
          <a:p>
            <a:pPr marL="0" indent="0">
              <a:buNone/>
            </a:pPr>
            <a:r>
              <a:rPr lang="en-US" b="1" dirty="0" smtClean="0"/>
              <a:t>     </a:t>
            </a:r>
            <a:r>
              <a:rPr lang="en-US" b="1" dirty="0" err="1" smtClean="0"/>
              <a:t>git</a:t>
            </a:r>
            <a:r>
              <a:rPr lang="en-US" b="1" dirty="0" smtClean="0"/>
              <a:t> </a:t>
            </a:r>
            <a:r>
              <a:rPr lang="en-US" b="1" dirty="0"/>
              <a:t>commit –m </a:t>
            </a:r>
            <a:r>
              <a:rPr lang="en-US" b="1" dirty="0" smtClean="0"/>
              <a:t>“&lt;commit message&gt;”</a:t>
            </a:r>
          </a:p>
          <a:p>
            <a:endParaRPr lang="en-US" dirty="0"/>
          </a:p>
          <a:p>
            <a:r>
              <a:rPr lang="en-US" dirty="0"/>
              <a:t>Show the list of all the commit id’s from latest to oldest order </a:t>
            </a:r>
          </a:p>
          <a:p>
            <a:pPr marL="0" indent="0">
              <a:buNone/>
            </a:pPr>
            <a:r>
              <a:rPr lang="en-US" b="1" dirty="0" smtClean="0"/>
              <a:t>     $ </a:t>
            </a:r>
            <a:r>
              <a:rPr lang="en-US" b="1" dirty="0" err="1"/>
              <a:t>git</a:t>
            </a:r>
            <a:r>
              <a:rPr lang="en-US" b="1" dirty="0"/>
              <a:t> log # lists all the commits in full format </a:t>
            </a:r>
            <a:endParaRPr lang="en-US" dirty="0"/>
          </a:p>
          <a:p>
            <a:pPr marL="0" indent="0">
              <a:buNone/>
            </a:pPr>
            <a:r>
              <a:rPr lang="en-US" b="1" dirty="0"/>
              <a:t> </a:t>
            </a:r>
            <a:r>
              <a:rPr lang="en-US" b="1" dirty="0" smtClean="0"/>
              <a:t>    $ </a:t>
            </a:r>
            <a:r>
              <a:rPr lang="en-US" b="1" dirty="0" err="1"/>
              <a:t>git</a:t>
            </a:r>
            <a:r>
              <a:rPr lang="en-US" b="1" dirty="0"/>
              <a:t> log --</a:t>
            </a:r>
            <a:r>
              <a:rPr lang="en-US" b="1" dirty="0" err="1"/>
              <a:t>oneline</a:t>
            </a:r>
            <a:r>
              <a:rPr lang="en-US" b="1" dirty="0"/>
              <a:t> # lists all the commits in short format </a:t>
            </a:r>
            <a:endParaRPr lang="en-US" dirty="0"/>
          </a:p>
          <a:p>
            <a:pPr marL="0" indent="0">
              <a:buNone/>
            </a:pPr>
            <a:r>
              <a:rPr lang="en-US" b="1" dirty="0"/>
              <a:t> </a:t>
            </a:r>
            <a:r>
              <a:rPr lang="en-US" b="1" dirty="0" smtClean="0"/>
              <a:t>    $ </a:t>
            </a:r>
            <a:r>
              <a:rPr lang="en-US" b="1" dirty="0" err="1"/>
              <a:t>git</a:t>
            </a:r>
            <a:r>
              <a:rPr lang="en-US" b="1" dirty="0"/>
              <a:t> log –</a:t>
            </a:r>
            <a:r>
              <a:rPr lang="en-US" b="1" dirty="0" err="1"/>
              <a:t>oneline</a:t>
            </a:r>
            <a:r>
              <a:rPr lang="en-US" b="1" dirty="0"/>
              <a:t> -&lt;</a:t>
            </a:r>
            <a:r>
              <a:rPr lang="en-US" b="1" dirty="0" err="1"/>
              <a:t>num</a:t>
            </a:r>
            <a:r>
              <a:rPr lang="en-US" b="1" dirty="0"/>
              <a:t>&gt; # lists only the specified number of commit </a:t>
            </a:r>
            <a:r>
              <a:rPr lang="en-US" b="1" dirty="0" smtClean="0"/>
              <a:t>ids</a:t>
            </a:r>
          </a:p>
          <a:p>
            <a:endParaRPr lang="en-US" dirty="0"/>
          </a:p>
          <a:p>
            <a:r>
              <a:rPr lang="en-US" dirty="0"/>
              <a:t>Share the modified commits from local to central repository </a:t>
            </a:r>
          </a:p>
          <a:p>
            <a:pPr marL="0" indent="0">
              <a:buNone/>
            </a:pPr>
            <a:r>
              <a:rPr lang="en-US" b="1" dirty="0" smtClean="0"/>
              <a:t>     $ </a:t>
            </a:r>
            <a:r>
              <a:rPr lang="en-US" b="1" dirty="0" err="1" smtClean="0"/>
              <a:t>git</a:t>
            </a:r>
            <a:r>
              <a:rPr lang="en-US" b="1" dirty="0" smtClean="0"/>
              <a:t> </a:t>
            </a:r>
            <a:r>
              <a:rPr lang="en-US" b="1" dirty="0"/>
              <a:t>push</a:t>
            </a:r>
            <a:endParaRPr lang="en-US" dirty="0"/>
          </a:p>
        </p:txBody>
      </p:sp>
    </p:spTree>
    <p:extLst>
      <p:ext uri="{BB962C8B-B14F-4D97-AF65-F5344CB8AC3E}">
        <p14:creationId xmlns:p14="http://schemas.microsoft.com/office/powerpoint/2010/main" val="1556612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95980" y="296620"/>
            <a:ext cx="8596668" cy="3880773"/>
          </a:xfrm>
        </p:spPr>
        <p:txBody>
          <a:bodyPr/>
          <a:lstStyle/>
          <a:p>
            <a:endParaRPr lang="en-US" dirty="0" smtClean="0"/>
          </a:p>
          <a:p>
            <a:endParaRPr lang="en-US" dirty="0"/>
          </a:p>
          <a:p>
            <a:r>
              <a:rPr lang="en-US" dirty="0" smtClean="0"/>
              <a:t>Clone the repository</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428" y="1984650"/>
            <a:ext cx="7695238" cy="2466667"/>
          </a:xfrm>
          <a:prstGeom prst="rect">
            <a:avLst/>
          </a:prstGeom>
        </p:spPr>
      </p:pic>
    </p:spTree>
    <p:extLst>
      <p:ext uri="{BB962C8B-B14F-4D97-AF65-F5344CB8AC3E}">
        <p14:creationId xmlns:p14="http://schemas.microsoft.com/office/powerpoint/2010/main" val="2821842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5477"/>
            <a:ext cx="8596668" cy="1320800"/>
          </a:xfrm>
        </p:spPr>
        <p:txBody>
          <a:bodyPr/>
          <a:lstStyle/>
          <a:p>
            <a:r>
              <a:rPr lang="en-US" dirty="0" err="1" smtClean="0"/>
              <a:t>Git</a:t>
            </a:r>
            <a:r>
              <a:rPr lang="en-US" dirty="0" smtClean="0"/>
              <a:t> Branches	</a:t>
            </a:r>
            <a:endParaRPr lang="en-US" dirty="0"/>
          </a:p>
        </p:txBody>
      </p:sp>
      <p:sp>
        <p:nvSpPr>
          <p:cNvPr id="3" name="Content Placeholder 2"/>
          <p:cNvSpPr>
            <a:spLocks noGrp="1"/>
          </p:cNvSpPr>
          <p:nvPr>
            <p:ph idx="1"/>
          </p:nvPr>
        </p:nvSpPr>
        <p:spPr>
          <a:xfrm>
            <a:off x="677334" y="1270000"/>
            <a:ext cx="8596668" cy="5001846"/>
          </a:xfrm>
        </p:spPr>
        <p:txBody>
          <a:bodyPr>
            <a:noAutofit/>
          </a:bodyPr>
          <a:lstStyle/>
          <a:p>
            <a:endParaRPr lang="en-US" sz="1600" b="1" dirty="0" smtClean="0"/>
          </a:p>
          <a:p>
            <a:r>
              <a:rPr lang="en-US" sz="1600" b="1" dirty="0" smtClean="0"/>
              <a:t>A </a:t>
            </a:r>
            <a:r>
              <a:rPr lang="en-US" sz="1600" b="1" dirty="0"/>
              <a:t>branch represents an independent line of development</a:t>
            </a:r>
            <a:r>
              <a:rPr lang="en-US" sz="1600" b="1" dirty="0" smtClean="0"/>
              <a:t>.</a:t>
            </a:r>
          </a:p>
          <a:p>
            <a:r>
              <a:rPr lang="en-US" sz="1600" b="1" dirty="0"/>
              <a:t>The default branch name in </a:t>
            </a:r>
            <a:r>
              <a:rPr lang="en-US" sz="1600" b="1" dirty="0" err="1"/>
              <a:t>Git</a:t>
            </a:r>
            <a:r>
              <a:rPr lang="en-US" sz="1600" b="1" dirty="0"/>
              <a:t> is master</a:t>
            </a:r>
            <a:r>
              <a:rPr lang="en-US" sz="1600" b="1" dirty="0" smtClean="0"/>
              <a:t>.</a:t>
            </a:r>
          </a:p>
          <a:p>
            <a:r>
              <a:rPr lang="en-US" sz="1600" b="1" dirty="0"/>
              <a:t>As you initially make commits, you’re given a master branch that points to the last commit you made</a:t>
            </a:r>
            <a:r>
              <a:rPr lang="en-US" sz="1600" b="1" dirty="0" smtClean="0"/>
              <a:t>.</a:t>
            </a:r>
          </a:p>
          <a:p>
            <a:r>
              <a:rPr lang="en-US" sz="1600" b="1" dirty="0" smtClean="0"/>
              <a:t>Every </a:t>
            </a:r>
            <a:r>
              <a:rPr lang="en-US" sz="1600" b="1" dirty="0"/>
              <a:t>time you commit, it moves forward automatically</a:t>
            </a:r>
            <a:r>
              <a:rPr lang="en-US" sz="1600" b="1" dirty="0" smtClean="0"/>
              <a:t>.</a:t>
            </a:r>
          </a:p>
          <a:p>
            <a:r>
              <a:rPr lang="en-US" sz="1600" b="1" dirty="0" smtClean="0"/>
              <a:t>Show the list of all branches:</a:t>
            </a:r>
          </a:p>
          <a:p>
            <a:pPr marL="0" indent="0">
              <a:buNone/>
            </a:pPr>
            <a:r>
              <a:rPr lang="en-US" sz="1600" b="1" dirty="0" smtClean="0"/>
              <a:t>	$ </a:t>
            </a:r>
            <a:r>
              <a:rPr lang="en-US" sz="1600" b="1" dirty="0" err="1"/>
              <a:t>git</a:t>
            </a:r>
            <a:r>
              <a:rPr lang="en-US" sz="1600" b="1" dirty="0"/>
              <a:t> branch</a:t>
            </a:r>
          </a:p>
          <a:p>
            <a:pPr marL="0" indent="0">
              <a:buNone/>
            </a:pPr>
            <a:r>
              <a:rPr lang="en-US" sz="1600" b="1" dirty="0"/>
              <a:t>	 $ </a:t>
            </a:r>
            <a:r>
              <a:rPr lang="en-US" sz="1600" b="1" dirty="0" err="1"/>
              <a:t>git</a:t>
            </a:r>
            <a:r>
              <a:rPr lang="en-US" sz="1600" b="1" dirty="0"/>
              <a:t> branch –a  # lists the branches which are in remote </a:t>
            </a:r>
            <a:r>
              <a:rPr lang="en-US" sz="1600" b="1" dirty="0" smtClean="0"/>
              <a:t>repository</a:t>
            </a:r>
            <a:endParaRPr lang="en-US" sz="1600" dirty="0"/>
          </a:p>
          <a:p>
            <a:r>
              <a:rPr lang="en-US" sz="1600" b="1" dirty="0" smtClean="0"/>
              <a:t>Create a new branch:</a:t>
            </a:r>
          </a:p>
          <a:p>
            <a:pPr marL="0" indent="0">
              <a:buNone/>
            </a:pPr>
            <a:r>
              <a:rPr lang="en-US" sz="1600" b="1" dirty="0" smtClean="0"/>
              <a:t>	$ </a:t>
            </a:r>
            <a:r>
              <a:rPr lang="en-US" sz="1600" b="1" dirty="0" err="1"/>
              <a:t>git</a:t>
            </a:r>
            <a:r>
              <a:rPr lang="en-US" sz="1600" b="1" dirty="0"/>
              <a:t> branch &lt;</a:t>
            </a:r>
            <a:r>
              <a:rPr lang="en-US" sz="1600" b="1" dirty="0" err="1"/>
              <a:t>NewBranchName</a:t>
            </a:r>
            <a:r>
              <a:rPr lang="en-US" sz="1600" b="1" dirty="0"/>
              <a:t>&gt; </a:t>
            </a:r>
            <a:endParaRPr lang="en-US" sz="1600" b="1" dirty="0" smtClean="0"/>
          </a:p>
          <a:p>
            <a:r>
              <a:rPr lang="en-US" sz="1600" dirty="0" err="1"/>
              <a:t>Swtich</a:t>
            </a:r>
            <a:r>
              <a:rPr lang="en-US" sz="1600" dirty="0"/>
              <a:t> to a particular branch </a:t>
            </a:r>
          </a:p>
          <a:p>
            <a:pPr marL="0" indent="0">
              <a:buNone/>
            </a:pPr>
            <a:r>
              <a:rPr lang="en-US" sz="1600" b="1" dirty="0"/>
              <a:t>	$ </a:t>
            </a:r>
            <a:r>
              <a:rPr lang="en-US" sz="1600" b="1" dirty="0" err="1"/>
              <a:t>git</a:t>
            </a:r>
            <a:r>
              <a:rPr lang="en-US" sz="1600" b="1" dirty="0"/>
              <a:t> checkout &lt;</a:t>
            </a:r>
            <a:r>
              <a:rPr lang="en-US" sz="1600" b="1" dirty="0" err="1"/>
              <a:t>BranchName</a:t>
            </a:r>
            <a:r>
              <a:rPr lang="en-US" sz="1600" b="1" dirty="0"/>
              <a:t>&gt; </a:t>
            </a:r>
          </a:p>
          <a:p>
            <a:pPr marL="0" indent="0">
              <a:buNone/>
            </a:pPr>
            <a:endParaRPr lang="en-US" sz="1600" b="1" dirty="0" smtClean="0"/>
          </a:p>
          <a:p>
            <a:pPr marL="0" indent="0">
              <a:buNone/>
            </a:pPr>
            <a:endParaRPr lang="en-US" sz="1600" b="1" dirty="0" smtClean="0"/>
          </a:p>
          <a:p>
            <a:pPr marL="0" indent="0">
              <a:buNone/>
            </a:pPr>
            <a:r>
              <a:rPr lang="en-US" sz="1600" b="1" dirty="0" smtClean="0"/>
              <a:t>	</a:t>
            </a:r>
          </a:p>
          <a:p>
            <a:pPr marL="0" indent="0">
              <a:buNone/>
            </a:pPr>
            <a:endParaRPr lang="en-US" sz="1600" b="1" dirty="0" smtClean="0"/>
          </a:p>
          <a:p>
            <a:pPr marL="0" indent="0">
              <a:buNone/>
            </a:pPr>
            <a:endParaRPr lang="en-US" sz="1600" b="1" dirty="0" smtClean="0"/>
          </a:p>
          <a:p>
            <a:pPr marL="0" indent="0">
              <a:buNone/>
            </a:pPr>
            <a:endParaRPr lang="en-US" sz="1600" b="1" dirty="0"/>
          </a:p>
          <a:p>
            <a:pPr marL="0" indent="0">
              <a:buNone/>
            </a:pPr>
            <a:endParaRPr lang="en-US" sz="1600" dirty="0"/>
          </a:p>
        </p:txBody>
      </p:sp>
    </p:spTree>
    <p:extLst>
      <p:ext uri="{BB962C8B-B14F-4D97-AF65-F5344CB8AC3E}">
        <p14:creationId xmlns:p14="http://schemas.microsoft.com/office/powerpoint/2010/main" val="4181898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7181" y="719138"/>
            <a:ext cx="6950350" cy="5540375"/>
          </a:xfrm>
        </p:spPr>
      </p:pic>
    </p:spTree>
    <p:extLst>
      <p:ext uri="{BB962C8B-B14F-4D97-AF65-F5344CB8AC3E}">
        <p14:creationId xmlns:p14="http://schemas.microsoft.com/office/powerpoint/2010/main" val="1454811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Git</a:t>
            </a:r>
            <a:r>
              <a:rPr lang="en-US" dirty="0" smtClean="0"/>
              <a:t>?</a:t>
            </a:r>
            <a:endParaRPr lang="en-US" dirty="0"/>
          </a:p>
        </p:txBody>
      </p:sp>
      <p:sp>
        <p:nvSpPr>
          <p:cNvPr id="3" name="Content Placeholder 2"/>
          <p:cNvSpPr>
            <a:spLocks noGrp="1"/>
          </p:cNvSpPr>
          <p:nvPr>
            <p:ph idx="1"/>
          </p:nvPr>
        </p:nvSpPr>
        <p:spPr/>
        <p:txBody>
          <a:bodyPr>
            <a:normAutofit fontScale="92500"/>
          </a:bodyPr>
          <a:lstStyle/>
          <a:p>
            <a:endParaRPr lang="en-US" dirty="0"/>
          </a:p>
          <a:p>
            <a:r>
              <a:rPr lang="en-US" dirty="0"/>
              <a:t> </a:t>
            </a:r>
            <a:r>
              <a:rPr lang="en-US" b="1" dirty="0" err="1"/>
              <a:t>Git</a:t>
            </a:r>
            <a:r>
              <a:rPr lang="en-US" b="1" dirty="0"/>
              <a:t> is a distributed </a:t>
            </a:r>
            <a:r>
              <a:rPr lang="en-US" b="1" dirty="0" smtClean="0"/>
              <a:t>version </a:t>
            </a:r>
            <a:r>
              <a:rPr lang="en-US" b="1" dirty="0"/>
              <a:t>control and source code management system with an emphasis on speed. </a:t>
            </a:r>
            <a:r>
              <a:rPr lang="en-US" b="1" dirty="0" err="1"/>
              <a:t>Git</a:t>
            </a:r>
            <a:r>
              <a:rPr lang="en-US" b="1" dirty="0"/>
              <a:t> was initially designed and developed by Linus </a:t>
            </a:r>
            <a:r>
              <a:rPr lang="en-US" b="1" dirty="0" smtClean="0"/>
              <a:t>Torvalds </a:t>
            </a:r>
            <a:r>
              <a:rPr lang="en-US" b="1" dirty="0"/>
              <a:t>for Linux kernel development. </a:t>
            </a:r>
            <a:endParaRPr lang="en-US" b="1" dirty="0" smtClean="0"/>
          </a:p>
          <a:p>
            <a:r>
              <a:rPr lang="en-US" b="1" dirty="0"/>
              <a:t>Version Control System (VCS) is a software that helps to implement SCM in software development lifecycle </a:t>
            </a:r>
            <a:endParaRPr lang="en-US" b="1" dirty="0" smtClean="0"/>
          </a:p>
          <a:p>
            <a:r>
              <a:rPr lang="en-US" b="1" dirty="0"/>
              <a:t>VCS can be classified into two types: </a:t>
            </a:r>
            <a:endParaRPr lang="en-US" b="1" dirty="0" smtClean="0"/>
          </a:p>
          <a:p>
            <a:pPr marL="0" indent="0">
              <a:buNone/>
            </a:pPr>
            <a:r>
              <a:rPr lang="en-US" dirty="0"/>
              <a:t> </a:t>
            </a:r>
            <a:r>
              <a:rPr lang="en-US" dirty="0" smtClean="0"/>
              <a:t>    Centralized </a:t>
            </a:r>
            <a:r>
              <a:rPr lang="en-US" dirty="0"/>
              <a:t>version control system (CVCS) </a:t>
            </a:r>
            <a:r>
              <a:rPr lang="en-US" dirty="0" smtClean="0"/>
              <a:t>: </a:t>
            </a:r>
            <a:r>
              <a:rPr lang="en-US" b="1" dirty="0" smtClean="0"/>
              <a:t>Centralized </a:t>
            </a:r>
            <a:r>
              <a:rPr lang="en-US" b="1" dirty="0"/>
              <a:t>version control </a:t>
            </a:r>
            <a:r>
              <a:rPr lang="en-US" b="1" dirty="0" smtClean="0"/>
              <a:t> system </a:t>
            </a:r>
            <a:r>
              <a:rPr lang="en-US" b="1" dirty="0"/>
              <a:t>(CVCS) uses a central server to store all files and enables team collaboration. </a:t>
            </a:r>
            <a:endParaRPr lang="en-US" b="1" dirty="0" smtClean="0"/>
          </a:p>
          <a:p>
            <a:pPr marL="0" indent="0">
              <a:buNone/>
            </a:pPr>
            <a:r>
              <a:rPr lang="en-US" b="1" dirty="0"/>
              <a:t> </a:t>
            </a:r>
            <a:r>
              <a:rPr lang="en-US" b="1" dirty="0" smtClean="0"/>
              <a:t>    </a:t>
            </a:r>
            <a:r>
              <a:rPr lang="en-US" b="1" dirty="0"/>
              <a:t>But the major drawback of CVCS is its single point of failure, i.e., failure of the central server. Unfortunately, if the central server goes down for an hour, then during that hour, no one can collaborate at all. </a:t>
            </a:r>
            <a:endParaRPr lang="en-US" dirty="0"/>
          </a:p>
        </p:txBody>
      </p:sp>
    </p:spTree>
    <p:extLst>
      <p:ext uri="{BB962C8B-B14F-4D97-AF65-F5344CB8AC3E}">
        <p14:creationId xmlns:p14="http://schemas.microsoft.com/office/powerpoint/2010/main" val="2385977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Merge</a:t>
            </a:r>
            <a:endParaRPr lang="en-US" dirty="0"/>
          </a:p>
        </p:txBody>
      </p:sp>
      <p:sp>
        <p:nvSpPr>
          <p:cNvPr id="3" name="Content Placeholder 2"/>
          <p:cNvSpPr>
            <a:spLocks noGrp="1"/>
          </p:cNvSpPr>
          <p:nvPr>
            <p:ph idx="1"/>
          </p:nvPr>
        </p:nvSpPr>
        <p:spPr>
          <a:xfrm>
            <a:off x="677334" y="1621328"/>
            <a:ext cx="8596668" cy="4451226"/>
          </a:xfrm>
        </p:spPr>
        <p:txBody>
          <a:bodyPr/>
          <a:lstStyle/>
          <a:p>
            <a:r>
              <a:rPr lang="en-US" b="1" dirty="0" err="1"/>
              <a:t>Git</a:t>
            </a:r>
            <a:r>
              <a:rPr lang="en-US" b="1" dirty="0"/>
              <a:t> merge will combine multiple sequences of commits into one unified history. </a:t>
            </a:r>
            <a:endParaRPr lang="en-US" b="1" dirty="0" smtClean="0"/>
          </a:p>
          <a:p>
            <a:r>
              <a:rPr lang="en-US" b="1" dirty="0" err="1"/>
              <a:t>Git</a:t>
            </a:r>
            <a:r>
              <a:rPr lang="en-US" b="1" dirty="0"/>
              <a:t> merge will take the commits from a source branch and update the target branch by integrating its existing commits. </a:t>
            </a:r>
            <a:endParaRPr lang="en-US" b="1" dirty="0" smtClean="0"/>
          </a:p>
          <a:p>
            <a:r>
              <a:rPr lang="en-US" b="1" dirty="0"/>
              <a:t>While merging branches, it’s a best practice to be on the destination branch. </a:t>
            </a:r>
            <a:endParaRPr lang="en-US" b="1"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361" y="3692931"/>
            <a:ext cx="7209524" cy="2590476"/>
          </a:xfrm>
          <a:prstGeom prst="rect">
            <a:avLst/>
          </a:prstGeom>
        </p:spPr>
      </p:pic>
    </p:spTree>
    <p:extLst>
      <p:ext uri="{BB962C8B-B14F-4D97-AF65-F5344CB8AC3E}">
        <p14:creationId xmlns:p14="http://schemas.microsoft.com/office/powerpoint/2010/main" val="537552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Resolving merge conflicts </a:t>
            </a:r>
            <a:endParaRPr lang="en-US" dirty="0"/>
          </a:p>
        </p:txBody>
      </p:sp>
      <p:sp>
        <p:nvSpPr>
          <p:cNvPr id="3" name="Content Placeholder 2"/>
          <p:cNvSpPr>
            <a:spLocks noGrp="1"/>
          </p:cNvSpPr>
          <p:nvPr>
            <p:ph idx="1"/>
          </p:nvPr>
        </p:nvSpPr>
        <p:spPr>
          <a:xfrm>
            <a:off x="677334" y="1703389"/>
            <a:ext cx="8596668" cy="3880773"/>
          </a:xfrm>
        </p:spPr>
        <p:txBody>
          <a:bodyPr/>
          <a:lstStyle/>
          <a:p>
            <a:r>
              <a:rPr lang="en-US" b="1" dirty="0"/>
              <a:t>If the two branches you're trying to merge both changed the same part of the same file, </a:t>
            </a:r>
            <a:r>
              <a:rPr lang="en-US" b="1" dirty="0" err="1"/>
              <a:t>Git</a:t>
            </a:r>
            <a:r>
              <a:rPr lang="en-US" b="1" dirty="0"/>
              <a:t> won't be able to figure out which version to use. </a:t>
            </a:r>
            <a:endParaRPr lang="en-US" b="1" dirty="0" smtClean="0"/>
          </a:p>
          <a:p>
            <a:r>
              <a:rPr lang="en-US" b="1" dirty="0"/>
              <a:t>When such a situation occurs, it stops right before the merge commit so that you can resolve the </a:t>
            </a:r>
            <a:r>
              <a:rPr lang="en-US" b="1" dirty="0" smtClean="0"/>
              <a:t>conflicts </a:t>
            </a:r>
            <a:r>
              <a:rPr lang="en-US" b="1" dirty="0"/>
              <a:t>manually. </a:t>
            </a:r>
            <a:endParaRPr lang="en-US" b="1" dirty="0" smtClean="0"/>
          </a:p>
          <a:p>
            <a:endParaRPr lang="en-US" b="1"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183" y="3117448"/>
            <a:ext cx="7238095" cy="3342857"/>
          </a:xfrm>
          <a:prstGeom prst="rect">
            <a:avLst/>
          </a:prstGeom>
        </p:spPr>
      </p:pic>
    </p:spTree>
    <p:extLst>
      <p:ext uri="{BB962C8B-B14F-4D97-AF65-F5344CB8AC3E}">
        <p14:creationId xmlns:p14="http://schemas.microsoft.com/office/powerpoint/2010/main" val="1851081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6635" y="966658"/>
            <a:ext cx="8597900" cy="4833958"/>
          </a:xfrm>
        </p:spPr>
      </p:pic>
    </p:spTree>
    <p:extLst>
      <p:ext uri="{BB962C8B-B14F-4D97-AF65-F5344CB8AC3E}">
        <p14:creationId xmlns:p14="http://schemas.microsoft.com/office/powerpoint/2010/main" val="1749727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Branching Methodology </a:t>
            </a:r>
            <a:endParaRPr lang="en-US" dirty="0"/>
          </a:p>
        </p:txBody>
      </p:sp>
      <p:sp>
        <p:nvSpPr>
          <p:cNvPr id="3" name="Content Placeholder 2"/>
          <p:cNvSpPr>
            <a:spLocks noGrp="1"/>
          </p:cNvSpPr>
          <p:nvPr>
            <p:ph idx="1"/>
          </p:nvPr>
        </p:nvSpPr>
        <p:spPr/>
        <p:txBody>
          <a:bodyPr/>
          <a:lstStyle/>
          <a:p>
            <a:r>
              <a:rPr lang="en-US" b="1" dirty="0"/>
              <a:t>Instead of committing directly on </a:t>
            </a:r>
            <a:r>
              <a:rPr lang="en-US" b="1" dirty="0" smtClean="0"/>
              <a:t>the </a:t>
            </a:r>
            <a:r>
              <a:rPr lang="en-US" b="1" dirty="0"/>
              <a:t>local master branch, developers create a new branch every time they start work on a new feature. </a:t>
            </a:r>
            <a:endParaRPr lang="en-US" b="1" dirty="0" smtClean="0"/>
          </a:p>
          <a:p>
            <a:r>
              <a:rPr lang="en-US" b="1" dirty="0"/>
              <a:t>Feature branches should have descriptive names </a:t>
            </a:r>
            <a:r>
              <a:rPr lang="en-US" b="1" dirty="0" smtClean="0"/>
              <a:t>for identification.</a:t>
            </a:r>
          </a:p>
          <a:p>
            <a:r>
              <a:rPr lang="en-US" b="1" dirty="0" err="1"/>
              <a:t>Git</a:t>
            </a:r>
            <a:r>
              <a:rPr lang="en-US" b="1" dirty="0"/>
              <a:t> makes no technical distinction between the master branch and feature branches, so developers can edit, stage, and commit changes to a feature branch. </a:t>
            </a:r>
            <a:endParaRPr lang="en-US" b="1" dirty="0" smtClean="0"/>
          </a:p>
          <a:p>
            <a:r>
              <a:rPr lang="en-US" b="1" dirty="0"/>
              <a:t>In addition, feature branches can (and should) be pushed to the central repository. This makes it possible to share a feature with other developers without touching any official code </a:t>
            </a:r>
            <a:endParaRPr lang="en-US" dirty="0"/>
          </a:p>
        </p:txBody>
      </p:sp>
    </p:spTree>
    <p:extLst>
      <p:ext uri="{BB962C8B-B14F-4D97-AF65-F5344CB8AC3E}">
        <p14:creationId xmlns:p14="http://schemas.microsoft.com/office/powerpoint/2010/main" val="934679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 Methodology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4815" y="2160588"/>
            <a:ext cx="7362408" cy="3881437"/>
          </a:xfrm>
        </p:spPr>
      </p:pic>
    </p:spTree>
    <p:extLst>
      <p:ext uri="{BB962C8B-B14F-4D97-AF65-F5344CB8AC3E}">
        <p14:creationId xmlns:p14="http://schemas.microsoft.com/office/powerpoint/2010/main" val="496825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stash</a:t>
            </a:r>
            <a:endParaRPr lang="en-US" dirty="0"/>
          </a:p>
        </p:txBody>
      </p:sp>
      <p:sp>
        <p:nvSpPr>
          <p:cNvPr id="3" name="Content Placeholder 2"/>
          <p:cNvSpPr>
            <a:spLocks noGrp="1"/>
          </p:cNvSpPr>
          <p:nvPr>
            <p:ph idx="1"/>
          </p:nvPr>
        </p:nvSpPr>
        <p:spPr>
          <a:xfrm>
            <a:off x="677334" y="1619168"/>
            <a:ext cx="8596668" cy="3880773"/>
          </a:xfrm>
        </p:spPr>
        <p:txBody>
          <a:bodyPr/>
          <a:lstStyle/>
          <a:p>
            <a:r>
              <a:rPr lang="en-US" b="1" dirty="0" err="1"/>
              <a:t>git</a:t>
            </a:r>
            <a:r>
              <a:rPr lang="en-US" b="1" dirty="0"/>
              <a:t> stash temporarily shelves (or stashes) changes you've made to your working copy so you can work on something else, and then come back and re-apply them later on. </a:t>
            </a:r>
            <a:endParaRPr lang="en-US" b="1" dirty="0" smtClean="0"/>
          </a:p>
          <a:p>
            <a:r>
              <a:rPr lang="en-US" b="1" dirty="0"/>
              <a:t>Stashing is handy if you need to quickly switch context and work on something else, but you're mid-way through a code change and aren't quite ready to commit. </a:t>
            </a:r>
            <a:endParaRPr lang="en-US" b="1" dirty="0" smtClean="0"/>
          </a:p>
          <a:p>
            <a:r>
              <a:rPr lang="en-US" b="1" dirty="0"/>
              <a:t>Stashing will record untracked files. </a:t>
            </a:r>
            <a:endParaRPr lang="en-US" dirty="0"/>
          </a:p>
          <a:p>
            <a:r>
              <a:rPr lang="en-US" b="1" dirty="0"/>
              <a:t>Create stash – take a backup &amp; undo the change </a:t>
            </a:r>
            <a:endParaRPr lang="en-US" b="1" dirty="0" smtClean="0"/>
          </a:p>
          <a:p>
            <a:pPr marL="0" indent="0">
              <a:buNone/>
            </a:pPr>
            <a:r>
              <a:rPr lang="en-US" b="1" dirty="0" smtClean="0"/>
              <a:t>	$ </a:t>
            </a:r>
            <a:r>
              <a:rPr lang="en-US" b="1" dirty="0" err="1"/>
              <a:t>git</a:t>
            </a:r>
            <a:r>
              <a:rPr lang="en-US" b="1" dirty="0"/>
              <a:t> stash </a:t>
            </a:r>
            <a:endParaRPr lang="en-US" b="1" dirty="0" smtClean="0"/>
          </a:p>
          <a:p>
            <a:pPr marL="0" indent="0">
              <a:buNone/>
            </a:pPr>
            <a:endParaRPr lang="en-US" dirty="0"/>
          </a:p>
          <a:p>
            <a:endParaRPr lang="en-US" dirty="0"/>
          </a:p>
        </p:txBody>
      </p:sp>
    </p:spTree>
    <p:extLst>
      <p:ext uri="{BB962C8B-B14F-4D97-AF65-F5344CB8AC3E}">
        <p14:creationId xmlns:p14="http://schemas.microsoft.com/office/powerpoint/2010/main" val="1201480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4416" y="1318452"/>
            <a:ext cx="8596312" cy="3830695"/>
          </a:xfrm>
          <a:prstGeom prst="rect">
            <a:avLst/>
          </a:prstGeom>
        </p:spPr>
      </p:pic>
    </p:spTree>
    <p:extLst>
      <p:ext uri="{BB962C8B-B14F-4D97-AF65-F5344CB8AC3E}">
        <p14:creationId xmlns:p14="http://schemas.microsoft.com/office/powerpoint/2010/main" val="2973229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273" y="601420"/>
            <a:ext cx="8596668" cy="5494580"/>
          </a:xfrm>
        </p:spPr>
        <p:txBody>
          <a:bodyPr/>
          <a:lstStyle/>
          <a:p>
            <a:endParaRPr lang="en-US" dirty="0"/>
          </a:p>
          <a:p>
            <a:r>
              <a:rPr lang="en-US" dirty="0"/>
              <a:t>List all the available backup for the repository </a:t>
            </a:r>
          </a:p>
          <a:p>
            <a:r>
              <a:rPr lang="en-US" b="1" dirty="0"/>
              <a:t>$ </a:t>
            </a:r>
            <a:r>
              <a:rPr lang="en-US" b="1" dirty="0" err="1"/>
              <a:t>git</a:t>
            </a:r>
            <a:r>
              <a:rPr lang="en-US" b="1" dirty="0"/>
              <a:t> stash list </a:t>
            </a:r>
            <a:endParaRPr lang="en-US" b="1" dirty="0" smtClean="0"/>
          </a:p>
          <a:p>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417" y="2086563"/>
            <a:ext cx="8409524" cy="3552381"/>
          </a:xfrm>
          <a:prstGeom prst="rect">
            <a:avLst/>
          </a:prstGeom>
        </p:spPr>
      </p:pic>
    </p:spTree>
    <p:extLst>
      <p:ext uri="{BB962C8B-B14F-4D97-AF65-F5344CB8AC3E}">
        <p14:creationId xmlns:p14="http://schemas.microsoft.com/office/powerpoint/2010/main" val="23640614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Undo uncommitted changes </a:t>
            </a:r>
            <a:endParaRPr lang="en-US" dirty="0"/>
          </a:p>
        </p:txBody>
      </p:sp>
      <p:sp>
        <p:nvSpPr>
          <p:cNvPr id="3" name="Content Placeholder 2"/>
          <p:cNvSpPr>
            <a:spLocks noGrp="1"/>
          </p:cNvSpPr>
          <p:nvPr>
            <p:ph idx="1"/>
          </p:nvPr>
        </p:nvSpPr>
        <p:spPr>
          <a:xfrm>
            <a:off x="677334" y="1668220"/>
            <a:ext cx="8596668" cy="4380888"/>
          </a:xfrm>
        </p:spPr>
        <p:txBody>
          <a:bodyPr/>
          <a:lstStyle/>
          <a:p>
            <a:r>
              <a:rPr lang="en-US" b="1" dirty="0"/>
              <a:t>Undoing changes doesn’t just happen from only the files, since </a:t>
            </a:r>
            <a:r>
              <a:rPr lang="en-US" b="1" dirty="0" err="1"/>
              <a:t>Git</a:t>
            </a:r>
            <a:r>
              <a:rPr lang="en-US" b="1" dirty="0"/>
              <a:t> has 3 working areas the changes has to be reverted from all the 3 areas respectively. </a:t>
            </a:r>
            <a:endParaRPr lang="en-US" b="1" dirty="0" smtClean="0"/>
          </a:p>
          <a:p>
            <a:r>
              <a:rPr lang="en-US" b="1" dirty="0"/>
              <a:t>Before committing any change if we need to undo the changes then use reset </a:t>
            </a:r>
            <a:endParaRPr lang="en-US" b="1" dirty="0" smtClean="0"/>
          </a:p>
          <a:p>
            <a:r>
              <a:rPr lang="en-US" b="1" dirty="0"/>
              <a:t>Syntax: </a:t>
            </a:r>
            <a:endParaRPr lang="en-US" dirty="0"/>
          </a:p>
          <a:p>
            <a:r>
              <a:rPr lang="en-US" b="1" dirty="0"/>
              <a:t>$ </a:t>
            </a:r>
            <a:r>
              <a:rPr lang="en-US" b="1" dirty="0" err="1"/>
              <a:t>git</a:t>
            </a:r>
            <a:r>
              <a:rPr lang="en-US" b="1" dirty="0"/>
              <a:t> reset &lt;file&gt; --[mode] </a:t>
            </a:r>
            <a:endParaRPr lang="en-US" dirty="0"/>
          </a:p>
          <a:p>
            <a:r>
              <a:rPr lang="en-US" b="1" dirty="0"/>
              <a:t>Where mode is “soft/mixed/hard” </a:t>
            </a:r>
            <a:endParaRPr lang="en-US" dirty="0"/>
          </a:p>
          <a:p>
            <a:r>
              <a:rPr lang="en-US" b="1" dirty="0"/>
              <a:t>Undo changes from the repository &amp; move reference of HEAD pointer </a:t>
            </a:r>
            <a:endParaRPr lang="en-US" dirty="0"/>
          </a:p>
          <a:p>
            <a:pPr marL="0" indent="0">
              <a:buNone/>
            </a:pPr>
            <a:r>
              <a:rPr lang="en-US" b="1" dirty="0" smtClean="0"/>
              <a:t>	$ </a:t>
            </a:r>
            <a:r>
              <a:rPr lang="en-US" b="1" dirty="0" err="1"/>
              <a:t>git</a:t>
            </a:r>
            <a:r>
              <a:rPr lang="en-US" b="1" dirty="0"/>
              <a:t> reset --soft </a:t>
            </a:r>
            <a:endParaRPr lang="en-US" dirty="0"/>
          </a:p>
        </p:txBody>
      </p:sp>
    </p:spTree>
    <p:extLst>
      <p:ext uri="{BB962C8B-B14F-4D97-AF65-F5344CB8AC3E}">
        <p14:creationId xmlns:p14="http://schemas.microsoft.com/office/powerpoint/2010/main" val="749304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Revert committed changes </a:t>
            </a:r>
            <a:endParaRPr lang="en-US" dirty="0"/>
          </a:p>
        </p:txBody>
      </p:sp>
      <p:sp>
        <p:nvSpPr>
          <p:cNvPr id="3" name="Content Placeholder 2"/>
          <p:cNvSpPr>
            <a:spLocks noGrp="1"/>
          </p:cNvSpPr>
          <p:nvPr>
            <p:ph idx="1"/>
          </p:nvPr>
        </p:nvSpPr>
        <p:spPr>
          <a:xfrm>
            <a:off x="677334" y="1930400"/>
            <a:ext cx="8596668" cy="3880773"/>
          </a:xfrm>
        </p:spPr>
        <p:txBody>
          <a:bodyPr/>
          <a:lstStyle/>
          <a:p>
            <a:r>
              <a:rPr lang="en-US" b="1" dirty="0"/>
              <a:t>The </a:t>
            </a:r>
            <a:r>
              <a:rPr lang="en-US" b="1" dirty="0" err="1"/>
              <a:t>git</a:t>
            </a:r>
            <a:r>
              <a:rPr lang="en-US" b="1" dirty="0"/>
              <a:t> revert command can be considered an 'undo' type command, however, it is not a traditional undo operation. </a:t>
            </a:r>
            <a:endParaRPr lang="en-US" b="1" dirty="0" smtClean="0"/>
          </a:p>
          <a:p>
            <a:r>
              <a:rPr lang="en-US" b="1" dirty="0"/>
              <a:t>Instead of removing the commit from the project history, it figures out how to invert the changes introduced by the commit and appends a new commit with the resulting inverse content. </a:t>
            </a:r>
            <a:endParaRPr lang="en-US" b="1" dirty="0" smtClean="0"/>
          </a:p>
          <a:p>
            <a:r>
              <a:rPr lang="en-US" b="1" dirty="0"/>
              <a:t>This prevents </a:t>
            </a:r>
            <a:r>
              <a:rPr lang="en-US" b="1" dirty="0" err="1"/>
              <a:t>Git</a:t>
            </a:r>
            <a:r>
              <a:rPr lang="en-US" b="1" dirty="0"/>
              <a:t> from losing history, which is important for the integrity of your revision history and for reliable collaboration. </a:t>
            </a:r>
            <a:endParaRPr lang="en-US" b="1" dirty="0" smtClean="0"/>
          </a:p>
          <a:p>
            <a:r>
              <a:rPr lang="en-US" b="1" dirty="0"/>
              <a:t>A revert operation will take the specified commit, inverse the changes from that commit, and create a new "revert commit". </a:t>
            </a:r>
            <a:endParaRPr lang="en-US" b="1" dirty="0" smtClean="0"/>
          </a:p>
          <a:p>
            <a:r>
              <a:rPr lang="en-US" b="1" dirty="0"/>
              <a:t>The ref pointers are then updated to point at the new revert commit making it the tip of the branch. </a:t>
            </a:r>
            <a:endParaRPr lang="en-US" dirty="0"/>
          </a:p>
        </p:txBody>
      </p:sp>
    </p:spTree>
    <p:extLst>
      <p:ext uri="{BB962C8B-B14F-4D97-AF65-F5344CB8AC3E}">
        <p14:creationId xmlns:p14="http://schemas.microsoft.com/office/powerpoint/2010/main" val="3415059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is a Decentralized VCS</a:t>
            </a:r>
            <a:endParaRPr lang="en-US" dirty="0"/>
          </a:p>
        </p:txBody>
      </p:sp>
      <p:sp>
        <p:nvSpPr>
          <p:cNvPr id="3" name="Content Placeholder 2"/>
          <p:cNvSpPr>
            <a:spLocks noGrp="1"/>
          </p:cNvSpPr>
          <p:nvPr>
            <p:ph idx="1"/>
          </p:nvPr>
        </p:nvSpPr>
        <p:spPr/>
        <p:txBody>
          <a:bodyPr/>
          <a:lstStyle/>
          <a:p>
            <a:endParaRPr lang="en-US" dirty="0"/>
          </a:p>
          <a:p>
            <a:r>
              <a:rPr lang="en-US" b="1" dirty="0"/>
              <a:t>Distributed/Decentralized version control system (DVCS) </a:t>
            </a:r>
            <a:endParaRPr lang="en-US" dirty="0"/>
          </a:p>
          <a:p>
            <a:r>
              <a:rPr lang="en-US" b="1" dirty="0"/>
              <a:t>There is no server in DVCS and everything is a workspace. Every workspace will have a complete copy of the actual repository. If the central server/repository goes down, then the repository from any client can be copied back to the server to restore it. </a:t>
            </a:r>
            <a:endParaRPr lang="en-US" dirty="0"/>
          </a:p>
          <a:p>
            <a:r>
              <a:rPr lang="en-US" b="1" dirty="0" err="1"/>
              <a:t>Git</a:t>
            </a:r>
            <a:r>
              <a:rPr lang="en-US" b="1" dirty="0"/>
              <a:t> does not rely on the central server and that is why you can perform many operations when you are offline. You can commit changes, create branches, view logs, and perform other operations when you are offline. You require network connection only to publish your changes and take the latest changes. </a:t>
            </a:r>
            <a:endParaRPr lang="en-US" dirty="0"/>
          </a:p>
        </p:txBody>
      </p:sp>
    </p:spTree>
    <p:extLst>
      <p:ext uri="{BB962C8B-B14F-4D97-AF65-F5344CB8AC3E}">
        <p14:creationId xmlns:p14="http://schemas.microsoft.com/office/powerpoint/2010/main" val="5428716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4597" y="284898"/>
            <a:ext cx="8596668" cy="5600087"/>
          </a:xfrm>
        </p:spPr>
        <p:txBody>
          <a:bodyPr/>
          <a:lstStyle/>
          <a:p>
            <a:r>
              <a:rPr lang="en-US" b="1" dirty="0"/>
              <a:t>$ </a:t>
            </a:r>
            <a:r>
              <a:rPr lang="en-US" b="1" dirty="0" err="1"/>
              <a:t>git</a:t>
            </a:r>
            <a:r>
              <a:rPr lang="en-US" b="1" dirty="0"/>
              <a:t> revert </a:t>
            </a:r>
            <a:r>
              <a:rPr lang="en-US" dirty="0" smtClean="0"/>
              <a:t>47adcb0</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331" y="685589"/>
            <a:ext cx="5322623" cy="218637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331" y="2871959"/>
            <a:ext cx="5686038" cy="3131795"/>
          </a:xfrm>
          <a:prstGeom prst="rect">
            <a:avLst/>
          </a:prstGeom>
        </p:spPr>
      </p:pic>
    </p:spTree>
    <p:extLst>
      <p:ext uri="{BB962C8B-B14F-4D97-AF65-F5344CB8AC3E}">
        <p14:creationId xmlns:p14="http://schemas.microsoft.com/office/powerpoint/2010/main" val="20626686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Ignoring certain files </a:t>
            </a:r>
            <a:endParaRPr lang="en-US" dirty="0"/>
          </a:p>
        </p:txBody>
      </p:sp>
      <p:sp>
        <p:nvSpPr>
          <p:cNvPr id="3" name="Content Placeholder 2"/>
          <p:cNvSpPr>
            <a:spLocks noGrp="1"/>
          </p:cNvSpPr>
          <p:nvPr>
            <p:ph idx="1"/>
          </p:nvPr>
        </p:nvSpPr>
        <p:spPr/>
        <p:txBody>
          <a:bodyPr/>
          <a:lstStyle/>
          <a:p>
            <a:endParaRPr lang="en-US" b="1" dirty="0" smtClean="0"/>
          </a:p>
          <a:p>
            <a:r>
              <a:rPr lang="en-US" b="1" dirty="0" err="1" smtClean="0"/>
              <a:t>Git</a:t>
            </a:r>
            <a:r>
              <a:rPr lang="en-US" b="1" dirty="0" smtClean="0"/>
              <a:t> </a:t>
            </a:r>
            <a:r>
              <a:rPr lang="en-US" b="1" dirty="0"/>
              <a:t>by default considers all the files under the working </a:t>
            </a:r>
            <a:r>
              <a:rPr lang="en-US" b="1" dirty="0" err="1"/>
              <a:t>dir</a:t>
            </a:r>
            <a:r>
              <a:rPr lang="en-US" b="1" dirty="0"/>
              <a:t> &amp; an </a:t>
            </a:r>
            <a:r>
              <a:rPr lang="en-US" b="1" dirty="0" err="1"/>
              <a:t>gitignore</a:t>
            </a:r>
            <a:r>
              <a:rPr lang="en-US" b="1" dirty="0"/>
              <a:t> file specifies intentionally untracked files that </a:t>
            </a:r>
            <a:r>
              <a:rPr lang="en-US" b="1" dirty="0" err="1"/>
              <a:t>Git</a:t>
            </a:r>
            <a:r>
              <a:rPr lang="en-US" b="1" dirty="0"/>
              <a:t> should ignore. </a:t>
            </a:r>
            <a:endParaRPr lang="en-US" b="1" dirty="0" smtClean="0"/>
          </a:p>
          <a:p>
            <a:r>
              <a:rPr lang="en-US" dirty="0"/>
              <a:t>Files already tracked by </a:t>
            </a:r>
            <a:r>
              <a:rPr lang="en-US" dirty="0" err="1"/>
              <a:t>Git</a:t>
            </a:r>
            <a:r>
              <a:rPr lang="en-US" dirty="0"/>
              <a:t> are not affected </a:t>
            </a:r>
            <a:r>
              <a:rPr lang="en-US" dirty="0" smtClean="0"/>
              <a:t>‘</a:t>
            </a:r>
          </a:p>
          <a:p>
            <a:r>
              <a:rPr lang="en-US" b="1" dirty="0" err="1"/>
              <a:t>Git</a:t>
            </a:r>
            <a:r>
              <a:rPr lang="en-US" b="1" dirty="0"/>
              <a:t> never ignores files which are already tracked, so changes in the .</a:t>
            </a:r>
            <a:r>
              <a:rPr lang="en-US" b="1" dirty="0" err="1"/>
              <a:t>gitignore</a:t>
            </a:r>
            <a:r>
              <a:rPr lang="en-US" b="1" dirty="0"/>
              <a:t> file only affect new files. Commit the .</a:t>
            </a:r>
            <a:r>
              <a:rPr lang="en-US" b="1" dirty="0" err="1"/>
              <a:t>gitignore</a:t>
            </a:r>
            <a:r>
              <a:rPr lang="en-US" b="1" dirty="0"/>
              <a:t> to the </a:t>
            </a:r>
            <a:r>
              <a:rPr lang="en-US" b="1" dirty="0" err="1"/>
              <a:t>Git</a:t>
            </a:r>
            <a:r>
              <a:rPr lang="en-US" b="1" dirty="0"/>
              <a:t> repository as a best practice. </a:t>
            </a:r>
            <a:endParaRPr lang="en-US" dirty="0"/>
          </a:p>
        </p:txBody>
      </p:sp>
    </p:spTree>
    <p:extLst>
      <p:ext uri="{BB962C8B-B14F-4D97-AF65-F5344CB8AC3E}">
        <p14:creationId xmlns:p14="http://schemas.microsoft.com/office/powerpoint/2010/main" val="10208428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Tags </a:t>
            </a:r>
            <a:endParaRPr lang="en-US" dirty="0"/>
          </a:p>
        </p:txBody>
      </p:sp>
      <p:sp>
        <p:nvSpPr>
          <p:cNvPr id="3" name="Content Placeholder 2"/>
          <p:cNvSpPr>
            <a:spLocks noGrp="1"/>
          </p:cNvSpPr>
          <p:nvPr>
            <p:ph idx="1"/>
          </p:nvPr>
        </p:nvSpPr>
        <p:spPr>
          <a:xfrm>
            <a:off x="677334" y="1457205"/>
            <a:ext cx="8596668" cy="4732580"/>
          </a:xfrm>
        </p:spPr>
        <p:txBody>
          <a:bodyPr/>
          <a:lstStyle/>
          <a:p>
            <a:r>
              <a:rPr lang="en-US" b="1" dirty="0" err="1"/>
              <a:t>Git</a:t>
            </a:r>
            <a:r>
              <a:rPr lang="en-US" b="1" dirty="0"/>
              <a:t> has the option to </a:t>
            </a:r>
            <a:r>
              <a:rPr lang="en-US" b="1" i="1" dirty="0"/>
              <a:t>tag </a:t>
            </a:r>
            <a:r>
              <a:rPr lang="en-US" b="1" dirty="0"/>
              <a:t>a commit in the repository history so that you find it easier at a later point in time. </a:t>
            </a:r>
            <a:endParaRPr lang="en-US" b="1" dirty="0" smtClean="0"/>
          </a:p>
          <a:p>
            <a:r>
              <a:rPr lang="en-US" b="1" dirty="0"/>
              <a:t>A single </a:t>
            </a:r>
            <a:r>
              <a:rPr lang="en-US" b="1" dirty="0" err="1"/>
              <a:t>commitID</a:t>
            </a:r>
            <a:r>
              <a:rPr lang="en-US" b="1" dirty="0"/>
              <a:t> can have many tags, whereas a </a:t>
            </a:r>
            <a:r>
              <a:rPr lang="en-US" b="1" dirty="0" smtClean="0"/>
              <a:t>tag name </a:t>
            </a:r>
            <a:r>
              <a:rPr lang="en-US" b="1" dirty="0"/>
              <a:t>cannot be attached to multiple commits. </a:t>
            </a:r>
            <a:endParaRPr lang="en-US" dirty="0"/>
          </a:p>
          <a:p>
            <a:r>
              <a:rPr lang="en-US" b="1" dirty="0"/>
              <a:t>Create &amp; Apply a tag </a:t>
            </a:r>
            <a:endParaRPr lang="en-US" dirty="0"/>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255" y="3375681"/>
            <a:ext cx="6790476" cy="2685714"/>
          </a:xfrm>
          <a:prstGeom prst="rect">
            <a:avLst/>
          </a:prstGeom>
        </p:spPr>
      </p:pic>
    </p:spTree>
    <p:extLst>
      <p:ext uri="{BB962C8B-B14F-4D97-AF65-F5344CB8AC3E}">
        <p14:creationId xmlns:p14="http://schemas.microsoft.com/office/powerpoint/2010/main" val="15161538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272" y="531081"/>
            <a:ext cx="8596668" cy="4380888"/>
          </a:xfrm>
        </p:spPr>
        <p:txBody>
          <a:bodyPr/>
          <a:lstStyle/>
          <a:p>
            <a:endParaRPr lang="en-US" dirty="0"/>
          </a:p>
          <a:p>
            <a:r>
              <a:rPr lang="en-US" dirty="0"/>
              <a:t>Show the contents of the tag </a:t>
            </a:r>
          </a:p>
          <a:p>
            <a:pPr marL="0" indent="0">
              <a:buNone/>
            </a:pPr>
            <a:r>
              <a:rPr lang="en-US" dirty="0" smtClean="0"/>
              <a:t>	</a:t>
            </a:r>
            <a:r>
              <a:rPr lang="en-US" dirty="0" err="1" smtClean="0"/>
              <a:t>git</a:t>
            </a:r>
            <a:r>
              <a:rPr lang="en-US" dirty="0" smtClean="0"/>
              <a:t> </a:t>
            </a:r>
            <a:r>
              <a:rPr lang="en-US" dirty="0"/>
              <a:t>show </a:t>
            </a:r>
            <a:r>
              <a:rPr lang="en-US" dirty="0" smtClean="0"/>
              <a:t>merge</a:t>
            </a:r>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103" y="1731138"/>
            <a:ext cx="7097115" cy="3067478"/>
          </a:xfrm>
          <a:prstGeom prst="rect">
            <a:avLst/>
          </a:prstGeom>
        </p:spPr>
      </p:pic>
    </p:spTree>
    <p:extLst>
      <p:ext uri="{BB962C8B-B14F-4D97-AF65-F5344CB8AC3E}">
        <p14:creationId xmlns:p14="http://schemas.microsoft.com/office/powerpoint/2010/main" val="41989555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3887" y="589697"/>
            <a:ext cx="8596668" cy="5506303"/>
          </a:xfrm>
        </p:spPr>
        <p:txBody>
          <a:bodyPr/>
          <a:lstStyle/>
          <a:p>
            <a:endParaRPr lang="en-US" dirty="0"/>
          </a:p>
          <a:p>
            <a:r>
              <a:rPr lang="en-US" dirty="0"/>
              <a:t>List all the available tags </a:t>
            </a:r>
          </a:p>
          <a:p>
            <a:pPr marL="0" indent="0">
              <a:buNone/>
            </a:pPr>
            <a:r>
              <a:rPr lang="en-US" b="1" dirty="0" smtClean="0"/>
              <a:t>	$ </a:t>
            </a:r>
            <a:r>
              <a:rPr lang="en-US" b="1" dirty="0" err="1"/>
              <a:t>git</a:t>
            </a:r>
            <a:r>
              <a:rPr lang="en-US" b="1" dirty="0"/>
              <a:t> tag </a:t>
            </a:r>
            <a:endParaRPr lang="en-US" b="1" dirty="0" smtClean="0"/>
          </a:p>
          <a:p>
            <a:pPr marL="0" indent="0">
              <a:buNone/>
            </a:pPr>
            <a:endParaRPr lang="en-US" b="1" dirty="0" smtClean="0"/>
          </a:p>
          <a:p>
            <a:pPr marL="0" indent="0">
              <a:buNone/>
            </a:pPr>
            <a:endParaRPr lang="en-US" dirty="0"/>
          </a:p>
          <a:p>
            <a:endParaRPr lang="en-US" dirty="0" smtClean="0"/>
          </a:p>
          <a:p>
            <a:r>
              <a:rPr lang="en-US" dirty="0" smtClean="0"/>
              <a:t>Delete </a:t>
            </a:r>
            <a:r>
              <a:rPr lang="en-US" dirty="0"/>
              <a:t>a tag </a:t>
            </a:r>
          </a:p>
          <a:p>
            <a:pPr marL="0" indent="0">
              <a:buNone/>
            </a:pPr>
            <a:r>
              <a:rPr lang="en-US" b="1" dirty="0" smtClean="0"/>
              <a:t>	$ </a:t>
            </a:r>
            <a:r>
              <a:rPr lang="en-US" b="1" dirty="0" err="1"/>
              <a:t>git</a:t>
            </a:r>
            <a:r>
              <a:rPr lang="en-US" b="1" dirty="0"/>
              <a:t> tag –d </a:t>
            </a:r>
            <a:r>
              <a:rPr lang="en-US" b="1" dirty="0" smtClean="0"/>
              <a:t>merge </a:t>
            </a: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084" y="1769762"/>
            <a:ext cx="4915586" cy="80973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110" y="3858950"/>
            <a:ext cx="5077534" cy="2000529"/>
          </a:xfrm>
          <a:prstGeom prst="rect">
            <a:avLst/>
          </a:prstGeom>
        </p:spPr>
      </p:pic>
    </p:spTree>
    <p:extLst>
      <p:ext uri="{BB962C8B-B14F-4D97-AF65-F5344CB8AC3E}">
        <p14:creationId xmlns:p14="http://schemas.microsoft.com/office/powerpoint/2010/main" val="3684644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SCM Terminologies</a:t>
            </a:r>
            <a:endParaRPr lang="en-US" dirty="0"/>
          </a:p>
        </p:txBody>
      </p:sp>
      <p:sp>
        <p:nvSpPr>
          <p:cNvPr id="3" name="Content Placeholder 2"/>
          <p:cNvSpPr>
            <a:spLocks noGrp="1"/>
          </p:cNvSpPr>
          <p:nvPr>
            <p:ph idx="1"/>
          </p:nvPr>
        </p:nvSpPr>
        <p:spPr/>
        <p:txBody>
          <a:bodyPr/>
          <a:lstStyle/>
          <a:p>
            <a:endParaRPr lang="en-US" b="1" dirty="0" smtClean="0"/>
          </a:p>
          <a:p>
            <a:r>
              <a:rPr lang="en-US" b="1" dirty="0" smtClean="0"/>
              <a:t>Server</a:t>
            </a:r>
            <a:r>
              <a:rPr lang="en-US" b="1" dirty="0"/>
              <a:t>: Server is a machine which holds the collection of all the changes for every product. Server contains many repositories in it. </a:t>
            </a:r>
            <a:endParaRPr lang="en-US" dirty="0"/>
          </a:p>
          <a:p>
            <a:r>
              <a:rPr lang="en-US" b="1" dirty="0"/>
              <a:t>Repository: Folder or location under server where all the changes specific to project is stored. </a:t>
            </a:r>
            <a:endParaRPr lang="en-US" dirty="0"/>
          </a:p>
          <a:p>
            <a:r>
              <a:rPr lang="en-US" b="1" dirty="0"/>
              <a:t>Client: Client is a software which connects to the server assisting users to perform necessary actions </a:t>
            </a:r>
            <a:endParaRPr lang="en-US" b="1" dirty="0" smtClean="0"/>
          </a:p>
          <a:p>
            <a:r>
              <a:rPr lang="en-US" b="1" dirty="0"/>
              <a:t>Workspace: Is a folder in your local machine where we you see the files respective to a repository in the server, modify them </a:t>
            </a:r>
            <a:endParaRPr lang="en-US" dirty="0"/>
          </a:p>
        </p:txBody>
      </p:sp>
    </p:spTree>
    <p:extLst>
      <p:ext uri="{BB962C8B-B14F-4D97-AF65-F5344CB8AC3E}">
        <p14:creationId xmlns:p14="http://schemas.microsoft.com/office/powerpoint/2010/main" val="2154386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r>
              <a:rPr lang="en-US" b="1" dirty="0"/>
              <a:t>Checkout: An action which helps us to fetch the files from the repository and displays in the workspace, which are later modified </a:t>
            </a:r>
            <a:endParaRPr lang="en-US" dirty="0"/>
          </a:p>
          <a:p>
            <a:r>
              <a:rPr lang="en-US" b="1" dirty="0" err="1"/>
              <a:t>Checkin</a:t>
            </a:r>
            <a:r>
              <a:rPr lang="en-US" b="1" dirty="0"/>
              <a:t>: An action where the changes made in the workspace are stored back in the repository </a:t>
            </a:r>
            <a:endParaRPr lang="en-US" dirty="0"/>
          </a:p>
          <a:p>
            <a:r>
              <a:rPr lang="en-US" b="1" dirty="0"/>
              <a:t>Versions: References created in the repository for every </a:t>
            </a:r>
            <a:r>
              <a:rPr lang="en-US" b="1" dirty="0" err="1"/>
              <a:t>checkin</a:t>
            </a:r>
            <a:r>
              <a:rPr lang="en-US" b="1" dirty="0"/>
              <a:t>, which holds the transaction details of who modified, what was modified and when was it modified </a:t>
            </a:r>
            <a:endParaRPr lang="en-US" dirty="0"/>
          </a:p>
        </p:txBody>
      </p:sp>
    </p:spTree>
    <p:extLst>
      <p:ext uri="{BB962C8B-B14F-4D97-AF65-F5344CB8AC3E}">
        <p14:creationId xmlns:p14="http://schemas.microsoft.com/office/powerpoint/2010/main" val="2755406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Local Workspace</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local workspace has three areas:</a:t>
            </a:r>
          </a:p>
          <a:p>
            <a:endParaRPr lang="en-US" dirty="0"/>
          </a:p>
        </p:txBody>
      </p:sp>
      <p:pic>
        <p:nvPicPr>
          <p:cNvPr id="4" name="Picture 3"/>
          <p:cNvPicPr>
            <a:picLocks noChangeAspect="1"/>
          </p:cNvPicPr>
          <p:nvPr/>
        </p:nvPicPr>
        <p:blipFill>
          <a:blip r:embed="rId2"/>
          <a:stretch>
            <a:fillRect/>
          </a:stretch>
        </p:blipFill>
        <p:spPr>
          <a:xfrm>
            <a:off x="1696870" y="2661139"/>
            <a:ext cx="5604540" cy="3235274"/>
          </a:xfrm>
          <a:prstGeom prst="rect">
            <a:avLst/>
          </a:prstGeom>
        </p:spPr>
      </p:pic>
    </p:spTree>
    <p:extLst>
      <p:ext uri="{BB962C8B-B14F-4D97-AF65-F5344CB8AC3E}">
        <p14:creationId xmlns:p14="http://schemas.microsoft.com/office/powerpoint/2010/main" val="59643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Local Workspace</a:t>
            </a:r>
            <a:endParaRPr lang="en-US" dirty="0"/>
          </a:p>
        </p:txBody>
      </p:sp>
      <p:sp>
        <p:nvSpPr>
          <p:cNvPr id="3" name="Content Placeholder 2"/>
          <p:cNvSpPr>
            <a:spLocks noGrp="1"/>
          </p:cNvSpPr>
          <p:nvPr>
            <p:ph idx="1"/>
          </p:nvPr>
        </p:nvSpPr>
        <p:spPr>
          <a:xfrm>
            <a:off x="593112" y="1149936"/>
            <a:ext cx="8596668" cy="3880773"/>
          </a:xfrm>
        </p:spPr>
        <p:txBody>
          <a:bodyPr/>
          <a:lstStyle/>
          <a:p>
            <a:endParaRPr lang="en-US" b="1" dirty="0" smtClean="0"/>
          </a:p>
          <a:p>
            <a:endParaRPr lang="en-US" b="1" dirty="0"/>
          </a:p>
          <a:p>
            <a:r>
              <a:rPr lang="en-US" b="1" dirty="0" smtClean="0"/>
              <a:t>Working </a:t>
            </a:r>
            <a:r>
              <a:rPr lang="en-US" b="1" dirty="0"/>
              <a:t>directory is the folder where we see the files and modify them </a:t>
            </a:r>
            <a:endParaRPr lang="en-US" b="1" dirty="0" smtClean="0"/>
          </a:p>
          <a:p>
            <a:r>
              <a:rPr lang="en-US" b="1" dirty="0"/>
              <a:t>The changes are then pushed to Staging area where snapshots would be taken </a:t>
            </a:r>
            <a:endParaRPr lang="en-US" b="1" dirty="0" smtClean="0"/>
          </a:p>
          <a:p>
            <a:r>
              <a:rPr lang="en-US" b="1" dirty="0"/>
              <a:t>We then perform commit operation that moves the contents from the staging area and stores it into the repository by creating a </a:t>
            </a:r>
            <a:r>
              <a:rPr lang="en-US" b="1" dirty="0" err="1"/>
              <a:t>commitID</a:t>
            </a:r>
            <a:r>
              <a:rPr lang="en-US" b="1" dirty="0"/>
              <a:t> </a:t>
            </a:r>
            <a:endParaRPr lang="en-US" dirty="0"/>
          </a:p>
        </p:txBody>
      </p:sp>
    </p:spTree>
    <p:extLst>
      <p:ext uri="{BB962C8B-B14F-4D97-AF65-F5344CB8AC3E}">
        <p14:creationId xmlns:p14="http://schemas.microsoft.com/office/powerpoint/2010/main" val="1654916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File Status Lifecycle</a:t>
            </a:r>
            <a:endParaRPr lang="en-US" dirty="0"/>
          </a:p>
        </p:txBody>
      </p:sp>
      <p:pic>
        <p:nvPicPr>
          <p:cNvPr id="4" name="Content Placeholder 3"/>
          <p:cNvPicPr>
            <a:picLocks noGrp="1" noChangeAspect="1"/>
          </p:cNvPicPr>
          <p:nvPr>
            <p:ph idx="1"/>
          </p:nvPr>
        </p:nvPicPr>
        <p:blipFill>
          <a:blip r:embed="rId2"/>
          <a:stretch>
            <a:fillRect/>
          </a:stretch>
        </p:blipFill>
        <p:spPr>
          <a:xfrm>
            <a:off x="2114123" y="2355153"/>
            <a:ext cx="4321846" cy="2740050"/>
          </a:xfrm>
          <a:prstGeom prst="rect">
            <a:avLst/>
          </a:prstGeom>
        </p:spPr>
      </p:pic>
    </p:spTree>
    <p:extLst>
      <p:ext uri="{BB962C8B-B14F-4D97-AF65-F5344CB8AC3E}">
        <p14:creationId xmlns:p14="http://schemas.microsoft.com/office/powerpoint/2010/main" val="213902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File Status Lifecycle</a:t>
            </a:r>
            <a:endParaRPr lang="en-US" dirty="0"/>
          </a:p>
        </p:txBody>
      </p:sp>
      <p:sp>
        <p:nvSpPr>
          <p:cNvPr id="3" name="Content Placeholder 2"/>
          <p:cNvSpPr>
            <a:spLocks noGrp="1"/>
          </p:cNvSpPr>
          <p:nvPr>
            <p:ph idx="1"/>
          </p:nvPr>
        </p:nvSpPr>
        <p:spPr/>
        <p:txBody>
          <a:bodyPr/>
          <a:lstStyle/>
          <a:p>
            <a:endParaRPr lang="en-US" b="1" dirty="0" smtClean="0"/>
          </a:p>
          <a:p>
            <a:r>
              <a:rPr lang="en-US" b="1" dirty="0" smtClean="0"/>
              <a:t>All </a:t>
            </a:r>
            <a:r>
              <a:rPr lang="en-US" b="1" dirty="0"/>
              <a:t>new files are considered untracked, any files under the repository are called tracked files. </a:t>
            </a:r>
            <a:endParaRPr lang="en-US" b="1" dirty="0" smtClean="0"/>
          </a:p>
          <a:p>
            <a:r>
              <a:rPr lang="en-US" b="1" dirty="0"/>
              <a:t>However files status would be unmodified if it’s a clone workspace and changes are done. </a:t>
            </a:r>
            <a:endParaRPr lang="en-US" b="1" dirty="0" smtClean="0"/>
          </a:p>
          <a:p>
            <a:r>
              <a:rPr lang="en-US" b="1" dirty="0"/>
              <a:t>Status would be modified if files are modified compared to repository content. </a:t>
            </a:r>
            <a:endParaRPr lang="en-US" b="1" dirty="0" smtClean="0"/>
          </a:p>
          <a:p>
            <a:r>
              <a:rPr lang="en-US" dirty="0"/>
              <a:t>Once the changes are </a:t>
            </a:r>
            <a:r>
              <a:rPr lang="en-US" b="1" dirty="0"/>
              <a:t>moved to staging area the file status will be staged. </a:t>
            </a:r>
            <a:endParaRPr lang="en-US" b="1" dirty="0" smtClean="0"/>
          </a:p>
          <a:p>
            <a:r>
              <a:rPr lang="en-US" b="1" dirty="0"/>
              <a:t>When these changes are </a:t>
            </a:r>
            <a:r>
              <a:rPr lang="en-US" b="1" dirty="0" err="1"/>
              <a:t>checkedin</a:t>
            </a:r>
            <a:r>
              <a:rPr lang="en-US" b="1" dirty="0"/>
              <a:t> the file status would be unmodified. </a:t>
            </a:r>
            <a:endParaRPr lang="en-US" dirty="0"/>
          </a:p>
        </p:txBody>
      </p:sp>
    </p:spTree>
    <p:extLst>
      <p:ext uri="{BB962C8B-B14F-4D97-AF65-F5344CB8AC3E}">
        <p14:creationId xmlns:p14="http://schemas.microsoft.com/office/powerpoint/2010/main" val="30605992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tf00001240_wac</Template>
  <TotalTime>374</TotalTime>
  <Words>1632</Words>
  <Application>Microsoft Office PowerPoint</Application>
  <PresentationFormat>Widescreen</PresentationFormat>
  <Paragraphs>172</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Trebuchet MS</vt:lpstr>
      <vt:lpstr>Wingdings 3</vt:lpstr>
      <vt:lpstr>Facet</vt:lpstr>
      <vt:lpstr>Presentation on Git</vt:lpstr>
      <vt:lpstr>What is Git?</vt:lpstr>
      <vt:lpstr>Git is a Decentralized VCS</vt:lpstr>
      <vt:lpstr>SCM Terminologies</vt:lpstr>
      <vt:lpstr>PowerPoint Presentation</vt:lpstr>
      <vt:lpstr>Git Local Workspace</vt:lpstr>
      <vt:lpstr>Git Local Workspace</vt:lpstr>
      <vt:lpstr>Git File Status Lifecycle</vt:lpstr>
      <vt:lpstr>Git File Status Lifecycle</vt:lpstr>
      <vt:lpstr>Git Installation</vt:lpstr>
      <vt:lpstr>Git Installation</vt:lpstr>
      <vt:lpstr>Git Setup</vt:lpstr>
      <vt:lpstr>Setting Up Remote Repository locally</vt:lpstr>
      <vt:lpstr>Git Lifecycle</vt:lpstr>
      <vt:lpstr>Git User Workflow</vt:lpstr>
      <vt:lpstr>PowerPoint Presentation</vt:lpstr>
      <vt:lpstr>PowerPoint Presentation</vt:lpstr>
      <vt:lpstr>Git Branches </vt:lpstr>
      <vt:lpstr>PowerPoint Presentation</vt:lpstr>
      <vt:lpstr>Git Merge</vt:lpstr>
      <vt:lpstr>Resolving merge conflicts </vt:lpstr>
      <vt:lpstr>PowerPoint Presentation</vt:lpstr>
      <vt:lpstr>Branching Methodology </vt:lpstr>
      <vt:lpstr>Branching Methodology</vt:lpstr>
      <vt:lpstr>Git stash</vt:lpstr>
      <vt:lpstr>PowerPoint Presentation</vt:lpstr>
      <vt:lpstr>PowerPoint Presentation</vt:lpstr>
      <vt:lpstr>Undo uncommitted changes </vt:lpstr>
      <vt:lpstr>Revert committed changes </vt:lpstr>
      <vt:lpstr>PowerPoint Presentation</vt:lpstr>
      <vt:lpstr>Ignoring certain files </vt:lpstr>
      <vt:lpstr>Tags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Git</dc:title>
  <dc:creator>pc</dc:creator>
  <cp:lastModifiedBy>pc</cp:lastModifiedBy>
  <cp:revision>16</cp:revision>
  <dcterms:created xsi:type="dcterms:W3CDTF">2022-09-26T06:04:43Z</dcterms:created>
  <dcterms:modified xsi:type="dcterms:W3CDTF">2022-09-26T12:20:04Z</dcterms:modified>
</cp:coreProperties>
</file>