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75" r:id="rId3"/>
    <p:sldId id="257" r:id="rId4"/>
    <p:sldId id="258" r:id="rId5"/>
    <p:sldId id="276" r:id="rId6"/>
    <p:sldId id="278" r:id="rId7"/>
    <p:sldId id="279" r:id="rId8"/>
    <p:sldId id="283" r:id="rId9"/>
    <p:sldId id="280" r:id="rId10"/>
    <p:sldId id="281" r:id="rId11"/>
    <p:sldId id="282" r:id="rId12"/>
    <p:sldId id="284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654AF-7EA1-0FEE-D15B-37F44F531116}" v="11" dt="2019-11-04T23:16:17.354"/>
    <p1510:client id="{027E4E53-AA9D-BA61-311B-0E328654812B}" v="167" dt="2019-11-27T17:13:10.716"/>
    <p1510:client id="{04F548A9-7212-DC22-519B-E64BCB33B715}" v="2" dt="2019-11-03T22:50:45.436"/>
    <p1510:client id="{251A5423-F950-E380-9E28-1C5555C94DFF}" v="331" dt="2019-12-04T20:52:02.578"/>
    <p1510:client id="{27C9F9AC-DCBB-AFC1-A002-A5608125F83C}" v="5" dt="2019-11-03T18:21:32.303"/>
    <p1510:client id="{2A9A39B8-90ED-A493-72AB-EBEEFD80ABE8}" v="7" dt="2019-12-09T16:00:37.951"/>
    <p1510:client id="{3D06696B-4CB5-A948-B299-40C17C940224}" v="132" dt="2019-11-05T01:55:35.712"/>
    <p1510:client id="{5EBAF769-A70F-8362-1263-7DC8A091FD2F}" v="23" dt="2019-11-04T23:20:12.050"/>
    <p1510:client id="{9B0018B5-E99A-6DE8-2B32-1BFEA84ADE84}" v="6" dt="2019-11-04T23:22:27.018"/>
    <p1510:client id="{A5B4B0CA-E3B2-3539-18DF-FF1BF9309734}" v="222" dt="2019-12-09T07:48:20.217"/>
    <p1510:client id="{B56655EF-4012-4A49-BB9C-EE3F64F5B9BC}" v="10" dt="2019-12-08T23:16:34.339"/>
    <p1510:client id="{FA124FEF-014E-2F60-49A2-44758B55DD37}" v="95" dt="2019-12-02T14:26:18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82efa1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082efa1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a4d47e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a4d47e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a4d47e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a4d47e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61819" y="2027476"/>
            <a:ext cx="3182181" cy="31160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457200" y="1903444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sz="3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457200" y="322018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algn="ctr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742951"/>
            <a:ext cx="2537578" cy="82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sz="24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392782" y="1143001"/>
            <a:ext cx="5294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65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700"/>
              <a:buChar char="─"/>
              <a:defRPr sz="1700"/>
            </a:lvl2pPr>
            <a:lvl3pPr marL="1371600" lvl="2" indent="-3238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3pPr>
            <a:lvl4pPr marL="1828800" lvl="3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443917" y="1143000"/>
            <a:ext cx="2673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23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w="15875" cap="flat" cmpd="sng">
            <a:solidFill>
              <a:srgbClr val="B5B5B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Caption">
  <p:cSld name="Photo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>
            <a:spLocks noGrp="1"/>
          </p:cNvSpPr>
          <p:nvPr>
            <p:ph type="pic" idx="2"/>
          </p:nvPr>
        </p:nvSpPr>
        <p:spPr>
          <a:xfrm>
            <a:off x="457200" y="1143000"/>
            <a:ext cx="58674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6553200" y="1143000"/>
            <a:ext cx="2133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Verdana"/>
              <a:buNone/>
              <a:defRPr sz="1500"/>
            </a:lvl1pPr>
            <a:lvl2pPr marL="914400" lvl="1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marL="1371600" lvl="2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marL="1828800" lvl="3" indent="-2984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marL="2286000" lvl="4" indent="-2984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Red">
  <p:cSld name="BlankRed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9598" y="800125"/>
            <a:ext cx="3344804" cy="33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69106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sz="3000" b="1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69106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69106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0" name="Google Shape;70;p16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61819" y="2027476"/>
            <a:ext cx="3182181" cy="311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/>
            </a:lvl2pPr>
            <a:lvl3pPr marL="1371600" lvl="2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4pPr>
            <a:lvl5pPr marL="2286000" lvl="4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2">
  <p:cSld name="Title2">
    <p:bg>
      <p:bgPr>
        <a:solidFill>
          <a:srgbClr val="AB192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742951"/>
            <a:ext cx="2537579" cy="82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8387" y="2020489"/>
            <a:ext cx="3195614" cy="312917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>
            <a:off x="457200" y="1903444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  <a:defRPr sz="3000" b="1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457200" y="322018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marL="1371600" lvl="2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marL="1371600" lvl="2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7620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7620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marL="1371600" lvl="2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marL="1828800" lvl="3" indent="-2984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marL="2286000" lvl="4" indent="-2984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04800" algn="l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3"/>
          </p:nvPr>
        </p:nvSpPr>
        <p:spPr>
          <a:xfrm>
            <a:off x="46482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4"/>
          </p:nvPr>
        </p:nvSpPr>
        <p:spPr>
          <a:xfrm>
            <a:off x="46482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marL="1371600" lvl="2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marL="1828800" lvl="3" indent="-2984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marL="2286000" lvl="4" indent="-2984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04800" algn="l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1" y="4793743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sz="24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486400" y="4800600"/>
            <a:ext cx="335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sz="1100"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xa.info/paper/81ad8e5b8306aee758f09fd5c1caa8a23c63c2d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rexa.info/paper/0a882383e36d72c5890e2d191326433e23e53c9b" TargetMode="External"/><Relationship Id="rId4" Type="http://schemas.openxmlformats.org/officeDocument/2006/relationships/hyperlink" Target="http://rexa.info/paper/abe4b819b1c9858440502f14d418706d2446c38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ctrTitle"/>
          </p:nvPr>
        </p:nvSpPr>
        <p:spPr>
          <a:xfrm>
            <a:off x="457200" y="1882270"/>
            <a:ext cx="7768200" cy="14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">
                <a:solidFill>
                  <a:srgbClr val="000000"/>
                </a:solidFill>
              </a:rPr>
              <a:t>Classification via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rPr lang="en">
                <a:solidFill>
                  <a:srgbClr val="000000"/>
                </a:solidFill>
              </a:rPr>
              <a:t>Linear Discriminant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1"/>
          </p:nvPr>
        </p:nvSpPr>
        <p:spPr>
          <a:xfrm>
            <a:off x="457200" y="3601180"/>
            <a:ext cx="68580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</a:pPr>
            <a:r>
              <a:rPr lang="en"/>
              <a:t>Oscar Garcia Fernandez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</a:pPr>
            <a:r>
              <a:rPr lang="en"/>
              <a:t>Jannik Haas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CD1F-7BF4-4816-885B-6AEA2FD4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Glass Classification via LDA- Results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9FF216-CB0F-4360-B562-13EA0933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26" y="1017160"/>
            <a:ext cx="4945156" cy="38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6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F7DF-97E6-4602-A53A-02DADDCB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 vs. PCA</a:t>
            </a:r>
          </a:p>
        </p:txBody>
      </p:sp>
      <p:pic>
        <p:nvPicPr>
          <p:cNvPr id="8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ACAC3D-C63A-4D9E-B67F-D2209838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1" y="1160035"/>
            <a:ext cx="3692899" cy="2848643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A7476E-913E-4E05-9227-B16D8BB7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60" y="1158765"/>
            <a:ext cx="3718111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2DE5-106C-415B-9523-77ED039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 Performance vs. Other Simple Classifiers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698189-EF99-4C2B-BA74-E0A0FB00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7" y="1089843"/>
            <a:ext cx="5230906" cy="36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lynda.com/course/477451/477451-636198978267245657-16x9.jpg">
            <a:extLst>
              <a:ext uri="{FF2B5EF4-FFF2-40B4-BE49-F238E27FC236}">
                <a16:creationId xmlns:a16="http://schemas.microsoft.com/office/drawing/2014/main" id="{B8779309-1649-4477-8E6A-BD022979C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86D9-F2E4-489F-9375-50FFB98F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6DC8-D9C6-40CC-880B-CD155B254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 Loan Prediction</a:t>
            </a:r>
            <a:endParaRPr lang="en-US" dirty="0"/>
          </a:p>
          <a:p>
            <a:r>
              <a:rPr lang="en-US"/>
              <a:t>Image/Video/Sound Classification</a:t>
            </a:r>
            <a:endParaRPr lang="en-US" dirty="0"/>
          </a:p>
          <a:p>
            <a:r>
              <a:rPr lang="en-US"/>
              <a:t>Text Classification</a:t>
            </a:r>
            <a:endParaRPr lang="en-US" dirty="0"/>
          </a:p>
          <a:p>
            <a:r>
              <a:rPr lang="en-US"/>
              <a:t>Glass Classification</a:t>
            </a:r>
          </a:p>
          <a:p>
            <a:pPr lvl="1"/>
            <a:r>
              <a:rPr lang="en-US"/>
              <a:t>Forensic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"/>
              <a:t>Application Importance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78840-0DD3-4910-A2A1-424D45937C9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Be able to classify items based on their features.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D53F-D85F-4F80-92D9-C8AEA9B0C52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Glass Classification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D64FA-D731-46FD-A735-2BEAE8AA670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Forensic Evidence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1C4B25-3671-4C7A-A01A-607965C85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 Classification</a:t>
            </a:r>
          </a:p>
        </p:txBody>
      </p:sp>
      <p:pic>
        <p:nvPicPr>
          <p:cNvPr id="5" name="Picture 5" descr="A picture containing bottle, bed&#10;&#10;Description generated with very high confidence">
            <a:extLst>
              <a:ext uri="{FF2B5EF4-FFF2-40B4-BE49-F238E27FC236}">
                <a16:creationId xmlns:a16="http://schemas.microsoft.com/office/drawing/2014/main" id="{1F8127DD-6938-441B-8D73-82388FD1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50" y="2548047"/>
            <a:ext cx="4750096" cy="1961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"/>
              <a:t>Other Methods used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4427" cy="348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" dirty="0"/>
              <a:t>Support Vector Machine:</a:t>
            </a:r>
            <a:endParaRPr lang="en-US" dirty="0"/>
          </a:p>
          <a:p>
            <a:pPr marL="139700" indent="0">
              <a:buNone/>
            </a:pPr>
            <a:r>
              <a:rPr lang="en" sz="1400" dirty="0"/>
              <a:t> </a:t>
            </a:r>
            <a:r>
              <a:rPr lang="en" sz="1400" dirty="0">
                <a:hlinkClick r:id="rId3"/>
              </a:rPr>
              <a:t>http://rexa.info/paper/81ad8e5b8306aee758f09fd5c1caa8a23c63c2d6</a:t>
            </a:r>
            <a:endParaRPr lang="en" sz="1400"/>
          </a:p>
          <a:p>
            <a:pPr marL="139700" indent="0">
              <a:buNone/>
            </a:pPr>
            <a:endParaRPr lang="en" sz="1400" dirty="0"/>
          </a:p>
          <a:p>
            <a:r>
              <a:rPr lang="en" dirty="0"/>
              <a:t>Neural Networks:</a:t>
            </a:r>
          </a:p>
          <a:p>
            <a:pPr marL="139700" indent="0">
              <a:buNone/>
            </a:pPr>
            <a:r>
              <a:rPr lang="en" sz="1400" dirty="0"/>
              <a:t> </a:t>
            </a:r>
            <a:r>
              <a:rPr lang="en" sz="1400" dirty="0">
                <a:hlinkClick r:id="rId4"/>
              </a:rPr>
              <a:t>http://rexa.info/paper/abe4b819b1c9858440502f14d418706d2446c387</a:t>
            </a:r>
          </a:p>
          <a:p>
            <a:pPr marL="139700" indent="0">
              <a:buNone/>
            </a:pPr>
            <a:endParaRPr lang="en" sz="1400" dirty="0"/>
          </a:p>
          <a:p>
            <a:r>
              <a:rPr lang="en" dirty="0"/>
              <a:t>Genetic Algorithms:</a:t>
            </a:r>
            <a:endParaRPr lang="en" sz="1400" dirty="0"/>
          </a:p>
          <a:p>
            <a:pPr marL="139700" indent="0">
              <a:buNone/>
            </a:pPr>
            <a:r>
              <a:rPr lang="en" sz="1400" dirty="0">
                <a:hlinkClick r:id="rId5"/>
              </a:rPr>
              <a:t>http://rexa.info/paper/0a882383e36d72c5890e2d191326433e23e53c9b</a:t>
            </a:r>
            <a:endParaRPr lang="e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ED9-0A5E-402A-A0BB-1EA3F37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Discriminant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0347-2450-48C9-B78A-52C9BEAC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7A81F-9BD7-4427-9098-11E53575EA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Easy to implement</a:t>
            </a:r>
          </a:p>
          <a:p>
            <a:r>
              <a:rPr lang="en-US"/>
              <a:t>Low computational cost</a:t>
            </a:r>
          </a:p>
          <a:p>
            <a:r>
              <a:rPr lang="en-US"/>
              <a:t>Good input for other algorithms</a:t>
            </a:r>
            <a:endParaRPr lang="en-US" dirty="0"/>
          </a:p>
          <a:p>
            <a:r>
              <a:rPr lang="en-US"/>
              <a:t>Good standard for other more complex classifiers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C8587-B67E-4275-90A1-7E3441DA1DD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06641D-DA37-4406-B85A-F2E78975563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AI methods will generally outperform it</a:t>
            </a:r>
          </a:p>
          <a:p>
            <a:r>
              <a:rPr lang="en-US" dirty="0"/>
              <a:t>Performance can be affected if its assumptions are not met:</a:t>
            </a:r>
          </a:p>
          <a:p>
            <a:pPr marL="933450" lvl="1" indent="-342900">
              <a:buAutoNum type="arabicPeriod"/>
            </a:pPr>
            <a:r>
              <a:rPr lang="en-US" dirty="0"/>
              <a:t>Normally distributed data</a:t>
            </a:r>
          </a:p>
          <a:p>
            <a:pPr marL="933450" lvl="1" indent="-342900">
              <a:buAutoNum type="arabicPeriod"/>
            </a:pPr>
            <a:r>
              <a:rPr lang="en-US" dirty="0"/>
              <a:t>Equal covariances among classes </a:t>
            </a:r>
          </a:p>
          <a:p>
            <a:pPr marL="933450" lvl="1" indent="-342900">
              <a:buAutoNum type="arabicPeriod"/>
            </a:pPr>
            <a:r>
              <a:rPr lang="en-US" dirty="0"/>
              <a:t>Independent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B293-9759-4063-988D-4EE85097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Glass Classification via LDA- Data Exploration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6E4F0D8-1E9A-44CF-9128-1CBC75D8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027729"/>
            <a:ext cx="2743200" cy="192745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BEEF05-1F18-471E-BC3E-C7C380DE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1021752"/>
            <a:ext cx="2743200" cy="186907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A0238E-340C-4D03-8F4A-EBEF12C04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562" y="973252"/>
            <a:ext cx="2743200" cy="1983658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2C8F3E-4095-4933-944A-41046EE1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023" y="2925879"/>
            <a:ext cx="2743200" cy="1947021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BEE6E8-7F2D-4C2C-A2CE-EAC4C61C2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23" y="2922111"/>
            <a:ext cx="2743200" cy="1972138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915050-86B9-4AFD-8502-5D1029B43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2927944"/>
            <a:ext cx="2743200" cy="19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B293-9759-4063-988D-4EE85097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Glass Classification via LDA- Data Exploration</a:t>
            </a:r>
          </a:p>
        </p:txBody>
      </p:sp>
      <p:pic>
        <p:nvPicPr>
          <p:cNvPr id="5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1E7129-4169-4F8A-93AB-A81A0B94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23" y="1609751"/>
            <a:ext cx="2743200" cy="190641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D8D7D0-965F-433B-9936-7C0EFAF4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23" y="1587378"/>
            <a:ext cx="2743200" cy="1933575"/>
          </a:xfrm>
          <a:prstGeom prst="rect">
            <a:avLst/>
          </a:prstGeom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4C0BEDD-15CE-4330-96DC-C47672BD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24013"/>
            <a:ext cx="2743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1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3FD8-686E-47B0-8A01-08399929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Glass Classification via LDA- Types of Glass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79CB-810E-4B51-A183-1E9D7C921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Building Windows Float Processed</a:t>
            </a:r>
          </a:p>
          <a:p>
            <a:r>
              <a:rPr lang="en-US"/>
              <a:t>Building Windows Non Float Processed</a:t>
            </a:r>
          </a:p>
          <a:p>
            <a:r>
              <a:rPr lang="en-US"/>
              <a:t>Vehicle Windows Float Processed</a:t>
            </a:r>
          </a:p>
          <a:p>
            <a:r>
              <a:rPr lang="en-US"/>
              <a:t>Vehicle Windows Non Float Processed (none in this database)</a:t>
            </a:r>
          </a:p>
          <a:p>
            <a:r>
              <a:rPr lang="en-US"/>
              <a:t>Containers</a:t>
            </a:r>
          </a:p>
          <a:p>
            <a:r>
              <a:rPr lang="en-US"/>
              <a:t>Tableware</a:t>
            </a:r>
          </a:p>
          <a:p>
            <a:r>
              <a:rPr lang="en-US"/>
              <a:t>Headlamps</a:t>
            </a:r>
          </a:p>
        </p:txBody>
      </p:sp>
    </p:spTree>
    <p:extLst>
      <p:ext uri="{BB962C8B-B14F-4D97-AF65-F5344CB8AC3E}">
        <p14:creationId xmlns:p14="http://schemas.microsoft.com/office/powerpoint/2010/main" val="368969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B293-9759-4063-988D-4EE85097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Glass Classification via LDA-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D2DB2-7DFB-494E-984D-750D8FA98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data into training and testing</a:t>
            </a:r>
          </a:p>
          <a:p>
            <a:pPr lvl="1"/>
            <a:r>
              <a:rPr lang="en-US"/>
              <a:t>80% training</a:t>
            </a:r>
          </a:p>
          <a:p>
            <a:pPr lvl="1"/>
            <a:r>
              <a:rPr lang="en-US"/>
              <a:t>20% testing</a:t>
            </a:r>
          </a:p>
          <a:p>
            <a:r>
              <a:rPr lang="en-US"/>
              <a:t>Train SKLearn LDA Model using training data</a:t>
            </a:r>
          </a:p>
          <a:p>
            <a:r>
              <a:rPr lang="en-US"/>
              <a:t>Test LDA Model on testing data</a:t>
            </a:r>
          </a:p>
          <a:p>
            <a:r>
              <a:rPr lang="en-US"/>
              <a:t>Results:</a:t>
            </a:r>
            <a:endParaRPr lang="en-US" dirty="0"/>
          </a:p>
          <a:p>
            <a:pPr lvl="1"/>
            <a:r>
              <a:rPr lang="en-US"/>
              <a:t>83.7%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89155"/>
      </p:ext>
    </p:extLst>
  </p:cSld>
  <p:clrMapOvr>
    <a:masterClrMapping/>
  </p:clrMapOvr>
</p:sld>
</file>

<file path=ppt/theme/theme1.xml><?xml version="1.0" encoding="utf-8"?>
<a:theme xmlns:a="http://schemas.openxmlformats.org/drawingml/2006/main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WPI-White</vt:lpstr>
      <vt:lpstr>Classification via Linear Discriminant Analysis</vt:lpstr>
      <vt:lpstr>Classification Applications</vt:lpstr>
      <vt:lpstr>Application Importance</vt:lpstr>
      <vt:lpstr>Other Methods used</vt:lpstr>
      <vt:lpstr>Linear Discriminant Analysis</vt:lpstr>
      <vt:lpstr>Glass Classification via LDA- Data Exploration</vt:lpstr>
      <vt:lpstr>Glass Classification via LDA- Data Exploration</vt:lpstr>
      <vt:lpstr>Glass Classification via LDA- Types of Glass</vt:lpstr>
      <vt:lpstr>Glass Classification via LDA- Implementation</vt:lpstr>
      <vt:lpstr>Glass Classification via LDA- Results</vt:lpstr>
      <vt:lpstr>LDA vs. PCA</vt:lpstr>
      <vt:lpstr>LDA Performance vs. Other Simple Classifiers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Theory:  Linear Discriminant Analysis</dc:title>
  <cp:revision>263</cp:revision>
  <dcterms:modified xsi:type="dcterms:W3CDTF">2019-12-11T13:02:39Z</dcterms:modified>
</cp:coreProperties>
</file>