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3" roundtripDataSignature="AMtx7mijAxgs9SQsmPWzCvdDRl0aCfMbl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3406D49-7A41-4CF9-BBFD-C451BFB2AD0D}">
  <a:tblStyle styleId="{03406D49-7A41-4CF9-BBFD-C451BFB2AD0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b52c40102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7b52c40102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7b52c40102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7b52c40102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7b52c40102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7b52c40102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7b52c40102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7b52c40102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For your convinence, this is a table of contents of our presentation.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 have come with the idea of </a:t>
            </a:r>
            <a:r>
              <a:rPr lang="en-US"/>
              <a:t>business problem which would be focused on idea of fitness and we would call it”Fitness studio”.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 have included variety of different class options , membership options to meet the diverse customer needs. Also we have come with the retail merchandise options by stocking up and selling </a:t>
            </a: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T-shirts, water bottles, sweatshirts, etc. We also need to keep the track of employee which are people who sell member and the inscrutor. </a:t>
            </a:r>
            <a:endParaRPr/>
          </a:p>
        </p:txBody>
      </p:sp>
      <p:sp>
        <p:nvSpPr>
          <p:cNvPr id="88" name="Google Shape;88;p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5e305cf87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5e305cf87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Talk about how to use database implement it and relationships of ERD ( based on customers)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7b52c40102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g7b52c4010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b52c40102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7b52c40102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75e305cf87_0_4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g75e305cf87_0_4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g75e305cf87_0_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75e305cf87_0_8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g75e305cf87_0_8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g75e305cf87_0_8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75e305cf87_0_8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75e305cf87_0_5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g75e305cf87_0_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g75e305cf87_0_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g75e305cf87_0_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g75e305cf87_0_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75e305cf87_0_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g75e305cf87_0_6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g75e305cf87_0_6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g75e305cf87_0_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75e305cf87_0_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g75e305cf87_0_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75e305cf87_0_6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g75e305cf87_0_6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g75e305cf87_0_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75e305cf87_0_7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g75e305cf87_0_7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75e305cf87_0_7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g75e305cf87_0_7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g75e305cf87_0_7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g75e305cf87_0_7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g75e305cf87_0_7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75e305cf87_0_8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g75e305cf87_0_8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75e305cf87_0_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g75e305cf87_0_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g75e305cf87_0_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20.png"/><Relationship Id="rId9" Type="http://schemas.openxmlformats.org/officeDocument/2006/relationships/image" Target="../media/image18.png"/><Relationship Id="rId5" Type="http://schemas.openxmlformats.org/officeDocument/2006/relationships/image" Target="../media/image15.png"/><Relationship Id="rId6" Type="http://schemas.openxmlformats.org/officeDocument/2006/relationships/image" Target="../media/image14.png"/><Relationship Id="rId7" Type="http://schemas.openxmlformats.org/officeDocument/2006/relationships/image" Target="../media/image17.png"/><Relationship Id="rId8" Type="http://schemas.openxmlformats.org/officeDocument/2006/relationships/image" Target="../media/image3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Relationship Id="rId4" Type="http://schemas.openxmlformats.org/officeDocument/2006/relationships/image" Target="../media/image24.png"/><Relationship Id="rId10" Type="http://schemas.openxmlformats.org/officeDocument/2006/relationships/image" Target="../media/image25.png"/><Relationship Id="rId9" Type="http://schemas.openxmlformats.org/officeDocument/2006/relationships/image" Target="../media/image23.png"/><Relationship Id="rId5" Type="http://schemas.openxmlformats.org/officeDocument/2006/relationships/image" Target="../media/image19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2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1.png"/><Relationship Id="rId4" Type="http://schemas.openxmlformats.org/officeDocument/2006/relationships/image" Target="../media/image29.png"/><Relationship Id="rId5" Type="http://schemas.openxmlformats.org/officeDocument/2006/relationships/image" Target="../media/image2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0.png"/><Relationship Id="rId5" Type="http://schemas.openxmlformats.org/officeDocument/2006/relationships/image" Target="../media/image7.png"/><Relationship Id="rId6" Type="http://schemas.openxmlformats.org/officeDocument/2006/relationships/image" Target="../media/image11.png"/><Relationship Id="rId7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Relationship Id="rId5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/>
        </p:nvSpPr>
        <p:spPr>
          <a:xfrm>
            <a:off x="1891350" y="4123758"/>
            <a:ext cx="53613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Group 1: Weizhen Qin, Ruyun Chen, Kai Feng, Bijun Zhang</a:t>
            </a:r>
            <a:endParaRPr b="0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"/>
          <p:cNvSpPr txBox="1"/>
          <p:nvPr/>
        </p:nvSpPr>
        <p:spPr>
          <a:xfrm>
            <a:off x="945000" y="4428550"/>
            <a:ext cx="75864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Group 1: Ruyun Chen, Kai Feng, Weizhen Qin, Bijun Zhang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995400" y="3982150"/>
            <a:ext cx="75864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Opportunities to Improve the User Experience of 8tracks</a:t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picture containing drawing&#10;&#10;Description automatically generated" id="57" name="Google Shape;5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-118019"/>
            <a:ext cx="9144000" cy="5379538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"/>
          <p:cNvSpPr txBox="1"/>
          <p:nvPr/>
        </p:nvSpPr>
        <p:spPr>
          <a:xfrm>
            <a:off x="2636668" y="4052334"/>
            <a:ext cx="387066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Group 5: Ruyun Chen, Jannik Haas, Raymond Magambo, Hamidullah Sakhi, Arushi Vyas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g7b52c40102_1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103" y="152400"/>
            <a:ext cx="2721770" cy="483870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0" name="Google Shape;150;g7b52c40102_1_20"/>
          <p:cNvCxnSpPr/>
          <p:nvPr/>
        </p:nvCxnSpPr>
        <p:spPr>
          <a:xfrm>
            <a:off x="1961025" y="1535200"/>
            <a:ext cx="1837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51" name="Google Shape;151;g7b52c40102_1_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10150" y="152400"/>
            <a:ext cx="2721775" cy="48386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2" name="Google Shape;152;g7b52c40102_1_20"/>
          <p:cNvCxnSpPr/>
          <p:nvPr/>
        </p:nvCxnSpPr>
        <p:spPr>
          <a:xfrm>
            <a:off x="2371175" y="2046200"/>
            <a:ext cx="1416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53" name="Google Shape;153;g7b52c40102_1_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10150" y="152388"/>
            <a:ext cx="2721776" cy="48387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4" name="Google Shape;154;g7b52c40102_1_20"/>
          <p:cNvCxnSpPr/>
          <p:nvPr/>
        </p:nvCxnSpPr>
        <p:spPr>
          <a:xfrm>
            <a:off x="2171650" y="2571746"/>
            <a:ext cx="1560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55" name="Google Shape;155;g7b52c40102_1_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10150" y="152388"/>
            <a:ext cx="2721776" cy="48387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g7b52c40102_1_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10150" y="152388"/>
            <a:ext cx="2721776" cy="48387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g7b52c40102_1_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910150" y="170400"/>
            <a:ext cx="2721776" cy="48387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g7b52c40102_1_2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910150" y="152388"/>
            <a:ext cx="2721775" cy="48387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00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00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70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70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00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00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70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70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00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00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g7b52c40102_1_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2721770" cy="483870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4" name="Google Shape;164;g7b52c40102_1_36"/>
          <p:cNvCxnSpPr/>
          <p:nvPr/>
        </p:nvCxnSpPr>
        <p:spPr>
          <a:xfrm>
            <a:off x="2924725" y="1591225"/>
            <a:ext cx="694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65" name="Google Shape;165;g7b52c40102_1_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32545" y="152400"/>
            <a:ext cx="2721770" cy="4838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g7b52c40102_1_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395" y="152400"/>
            <a:ext cx="2721770" cy="4838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g7b52c40102_1_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32550" y="152388"/>
            <a:ext cx="2721776" cy="48387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8" name="Google Shape;168;g7b52c40102_1_36"/>
          <p:cNvCxnSpPr/>
          <p:nvPr/>
        </p:nvCxnSpPr>
        <p:spPr>
          <a:xfrm>
            <a:off x="2207550" y="1400725"/>
            <a:ext cx="1456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69" name="Google Shape;169;g7b52c40102_1_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70075" y="152363"/>
            <a:ext cx="2721776" cy="48387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0" name="Google Shape;170;g7b52c40102_1_36"/>
          <p:cNvCxnSpPr/>
          <p:nvPr/>
        </p:nvCxnSpPr>
        <p:spPr>
          <a:xfrm>
            <a:off x="2207550" y="2236700"/>
            <a:ext cx="1456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71" name="Google Shape;171;g7b52c40102_1_3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670064" y="152363"/>
            <a:ext cx="2721776" cy="48387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2" name="Google Shape;172;g7b52c40102_1_36"/>
          <p:cNvCxnSpPr/>
          <p:nvPr/>
        </p:nvCxnSpPr>
        <p:spPr>
          <a:xfrm flipH="1" rot="10800000">
            <a:off x="2117900" y="2725225"/>
            <a:ext cx="1546500" cy="9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73" name="Google Shape;173;g7b52c40102_1_3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670074" y="152363"/>
            <a:ext cx="2721776" cy="48387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g7b52c40102_1_3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670074" y="152363"/>
            <a:ext cx="2721775" cy="48387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g7b52c40102_1_3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670076" y="152375"/>
            <a:ext cx="2721776" cy="483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00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70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70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70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00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00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70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70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00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00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70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00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00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light&#10;&#10;Description automatically generated" id="180" name="Google Shape;18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236037"/>
            <a:ext cx="9143999" cy="537953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1" name="Google Shape;181;p9"/>
          <p:cNvGrpSpPr/>
          <p:nvPr/>
        </p:nvGrpSpPr>
        <p:grpSpPr>
          <a:xfrm>
            <a:off x="1757778" y="798990"/>
            <a:ext cx="5557421" cy="3064170"/>
            <a:chOff x="2923503" y="1648496"/>
            <a:chExt cx="6400800" cy="3593100"/>
          </a:xfrm>
        </p:grpSpPr>
        <p:sp>
          <p:nvSpPr>
            <p:cNvPr id="182" name="Google Shape;182;p9"/>
            <p:cNvSpPr/>
            <p:nvPr/>
          </p:nvSpPr>
          <p:spPr>
            <a:xfrm>
              <a:off x="2923503" y="1648496"/>
              <a:ext cx="6400800" cy="3593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9"/>
            <p:cNvSpPr/>
            <p:nvPr/>
          </p:nvSpPr>
          <p:spPr>
            <a:xfrm>
              <a:off x="3096295" y="1800896"/>
              <a:ext cx="6038400" cy="3286200"/>
            </a:xfrm>
            <a:prstGeom prst="rect">
              <a:avLst/>
            </a:prstGeom>
            <a:noFill/>
            <a:ln cap="flat" cmpd="sng" w="12700">
              <a:solidFill>
                <a:srgbClr val="3F3F3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4" name="Google Shape;184;p9"/>
          <p:cNvSpPr txBox="1"/>
          <p:nvPr/>
        </p:nvSpPr>
        <p:spPr>
          <a:xfrm>
            <a:off x="2702849" y="1052638"/>
            <a:ext cx="3738300" cy="19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04</a:t>
            </a:r>
            <a:endParaRPr b="0" i="0" sz="48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Technical Documentation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&amp;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Limitations</a:t>
            </a:r>
            <a:endParaRPr b="0" i="0" sz="3000" u="none" cap="none" strike="noStrike">
              <a:solidFill>
                <a:srgbClr val="3F3F3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9" name="Google Shape;189;p10"/>
          <p:cNvGraphicFramePr/>
          <p:nvPr/>
        </p:nvGraphicFramePr>
        <p:xfrm>
          <a:off x="2060625" y="2223625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{03406D49-7A41-4CF9-BBFD-C451BFB2AD0D}</a:tableStyleId>
              </a:tblPr>
              <a:tblGrid>
                <a:gridCol w="3030975"/>
                <a:gridCol w="3030975"/>
              </a:tblGrid>
              <a:tr h="1081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Current</a:t>
                      </a:r>
                      <a:endParaRPr b="1" sz="1800"/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31,046 bytes</a:t>
                      </a:r>
                      <a:endParaRPr b="1" sz="1800"/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98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Estimated in 5 years</a:t>
                      </a:r>
                      <a:endParaRPr b="1" sz="1800"/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195,681 bytes</a:t>
                      </a:r>
                      <a:endParaRPr b="1" sz="1800"/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0" name="Google Shape;190;p10"/>
          <p:cNvSpPr txBox="1"/>
          <p:nvPr/>
        </p:nvSpPr>
        <p:spPr>
          <a:xfrm>
            <a:off x="2473050" y="789725"/>
            <a:ext cx="5237100" cy="7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/>
              <a:t>Database Total Estimates</a:t>
            </a:r>
            <a:endParaRPr b="1" sz="2800"/>
          </a:p>
        </p:txBody>
      </p:sp>
      <p:pic>
        <p:nvPicPr>
          <p:cNvPr id="191" name="Google Shape;19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2801" y="301338"/>
            <a:ext cx="1024135" cy="196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7b52c40102_4_0"/>
          <p:cNvSpPr txBox="1"/>
          <p:nvPr>
            <p:ph type="title"/>
          </p:nvPr>
        </p:nvSpPr>
        <p:spPr>
          <a:xfrm>
            <a:off x="1849600" y="213700"/>
            <a:ext cx="5683800" cy="90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/>
              <a:t>Backup and Security features</a:t>
            </a:r>
            <a:endParaRPr b="1" sz="2800"/>
          </a:p>
        </p:txBody>
      </p:sp>
      <p:sp>
        <p:nvSpPr>
          <p:cNvPr id="197" name="Google Shape;197;g7b52c40102_4_0"/>
          <p:cNvSpPr txBox="1"/>
          <p:nvPr>
            <p:ph type="title"/>
          </p:nvPr>
        </p:nvSpPr>
        <p:spPr>
          <a:xfrm>
            <a:off x="2295800" y="3659350"/>
            <a:ext cx="4344600" cy="78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400"/>
              <a:t>Safety options:</a:t>
            </a:r>
            <a:endParaRPr sz="1400"/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400"/>
              </a:spcAft>
              <a:buNone/>
            </a:pPr>
            <a:r>
              <a:rPr lang="en-US" sz="1400"/>
              <a:t>              Authorizations + restricted access</a:t>
            </a:r>
            <a:endParaRPr sz="1400"/>
          </a:p>
        </p:txBody>
      </p:sp>
      <p:pic>
        <p:nvPicPr>
          <p:cNvPr id="198" name="Google Shape;198;g7b52c40102_4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9775" y="1759087"/>
            <a:ext cx="1478976" cy="1501751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g7b52c40102_4_0"/>
          <p:cNvSpPr txBox="1"/>
          <p:nvPr/>
        </p:nvSpPr>
        <p:spPr>
          <a:xfrm>
            <a:off x="1014850" y="3479063"/>
            <a:ext cx="15240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Verification: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00" name="Google Shape;200;g7b52c40102_4_0"/>
          <p:cNvSpPr txBox="1"/>
          <p:nvPr/>
        </p:nvSpPr>
        <p:spPr>
          <a:xfrm>
            <a:off x="96175" y="4019500"/>
            <a:ext cx="27924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600" lIns="0" spcFirstLastPara="1" rIns="91425" wrap="square" tIns="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    Login usernames &amp; passwords</a:t>
            </a:r>
            <a:endParaRPr/>
          </a:p>
        </p:txBody>
      </p:sp>
      <p:pic>
        <p:nvPicPr>
          <p:cNvPr id="201" name="Google Shape;201;g7b52c40102_4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49950" y="1472139"/>
            <a:ext cx="2036275" cy="183265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g7b52c40102_4_0"/>
          <p:cNvSpPr txBox="1"/>
          <p:nvPr/>
        </p:nvSpPr>
        <p:spPr>
          <a:xfrm>
            <a:off x="5974788" y="3479075"/>
            <a:ext cx="3169200" cy="16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             </a:t>
            </a:r>
            <a:r>
              <a:rPr lang="en-US">
                <a:solidFill>
                  <a:schemeClr val="dk1"/>
                </a:solidFill>
              </a:rPr>
              <a:t>Future improvements: 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Online centralized server connection + other means of security </a:t>
            </a:r>
            <a:endParaRPr/>
          </a:p>
        </p:txBody>
      </p:sp>
      <p:pic>
        <p:nvPicPr>
          <p:cNvPr id="203" name="Google Shape;203;g7b52c40102_4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22877" y="1770459"/>
            <a:ext cx="1478975" cy="14790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7b52c40102_4_5"/>
          <p:cNvSpPr txBox="1"/>
          <p:nvPr>
            <p:ph type="title"/>
          </p:nvPr>
        </p:nvSpPr>
        <p:spPr>
          <a:xfrm>
            <a:off x="2171700" y="686275"/>
            <a:ext cx="6317700" cy="59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/>
              <a:t>Potential Data Quality Problems</a:t>
            </a:r>
            <a:endParaRPr b="1" sz="2800"/>
          </a:p>
        </p:txBody>
      </p:sp>
      <p:sp>
        <p:nvSpPr>
          <p:cNvPr id="209" name="Google Shape;209;g7b52c40102_4_5"/>
          <p:cNvSpPr txBox="1"/>
          <p:nvPr>
            <p:ph type="title"/>
          </p:nvPr>
        </p:nvSpPr>
        <p:spPr>
          <a:xfrm>
            <a:off x="1917300" y="2036625"/>
            <a:ext cx="6826500" cy="214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Features implemented: Constraints and Limitations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Current limitations: Data discrepancy and data reliability problem</a:t>
            </a:r>
            <a:endParaRPr sz="1800"/>
          </a:p>
        </p:txBody>
      </p:sp>
      <p:pic>
        <p:nvPicPr>
          <p:cNvPr id="210" name="Google Shape;210;g7b52c40102_4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350" y="311725"/>
            <a:ext cx="1922376" cy="1922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light&#10;&#10;Description automatically generated" id="215" name="Google Shape;21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55500" y="-56025"/>
            <a:ext cx="9299500" cy="54710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6" name="Google Shape;216;p11"/>
          <p:cNvGrpSpPr/>
          <p:nvPr/>
        </p:nvGrpSpPr>
        <p:grpSpPr>
          <a:xfrm>
            <a:off x="2092639" y="1095338"/>
            <a:ext cx="4958700" cy="2518404"/>
            <a:chOff x="2923503" y="1648496"/>
            <a:chExt cx="6400800" cy="3593100"/>
          </a:xfrm>
        </p:grpSpPr>
        <p:sp>
          <p:nvSpPr>
            <p:cNvPr id="217" name="Google Shape;217;p11"/>
            <p:cNvSpPr/>
            <p:nvPr/>
          </p:nvSpPr>
          <p:spPr>
            <a:xfrm>
              <a:off x="2923503" y="1648496"/>
              <a:ext cx="6400800" cy="3593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11"/>
            <p:cNvSpPr/>
            <p:nvPr/>
          </p:nvSpPr>
          <p:spPr>
            <a:xfrm>
              <a:off x="3096295" y="1800896"/>
              <a:ext cx="6038400" cy="3286200"/>
            </a:xfrm>
            <a:prstGeom prst="rect">
              <a:avLst/>
            </a:prstGeom>
            <a:noFill/>
            <a:ln cap="flat" cmpd="sng" w="12700">
              <a:solidFill>
                <a:srgbClr val="3F3F3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9" name="Google Shape;219;p11"/>
          <p:cNvSpPr txBox="1"/>
          <p:nvPr/>
        </p:nvSpPr>
        <p:spPr>
          <a:xfrm>
            <a:off x="2702850" y="1395750"/>
            <a:ext cx="3738300" cy="19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Q &amp; A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3F3F3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Thank you</a:t>
            </a:r>
            <a:endParaRPr b="0" i="0" sz="30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1500" y="2159050"/>
            <a:ext cx="401525" cy="45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59400" y="-11525"/>
            <a:ext cx="4129200" cy="147125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2"/>
          <p:cNvSpPr/>
          <p:nvPr/>
        </p:nvSpPr>
        <p:spPr>
          <a:xfrm>
            <a:off x="2651550" y="304413"/>
            <a:ext cx="3744900" cy="69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</a:t>
            </a:r>
            <a:endParaRPr b="0" i="0" sz="80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" name="Google Shape;66;p2"/>
          <p:cNvSpPr/>
          <p:nvPr/>
        </p:nvSpPr>
        <p:spPr>
          <a:xfrm>
            <a:off x="1639125" y="2227150"/>
            <a:ext cx="32556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  <a:t>Problem Description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2"/>
          <p:cNvSpPr txBox="1"/>
          <p:nvPr/>
        </p:nvSpPr>
        <p:spPr>
          <a:xfrm>
            <a:off x="1082200" y="2196825"/>
            <a:ext cx="3309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2"/>
          <p:cNvSpPr/>
          <p:nvPr/>
        </p:nvSpPr>
        <p:spPr>
          <a:xfrm>
            <a:off x="5819075" y="2227150"/>
            <a:ext cx="28041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  <a:t>Database Design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2"/>
          <p:cNvSpPr/>
          <p:nvPr/>
        </p:nvSpPr>
        <p:spPr>
          <a:xfrm>
            <a:off x="1639125" y="3805575"/>
            <a:ext cx="33462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  <a:t>User Interface 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2"/>
          <p:cNvSpPr/>
          <p:nvPr/>
        </p:nvSpPr>
        <p:spPr>
          <a:xfrm>
            <a:off x="5819075" y="3805576"/>
            <a:ext cx="2979000" cy="5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  <a:t>Technical Documentation &amp; </a:t>
            </a:r>
            <a:r>
              <a:rPr lang="en-US" sz="1800"/>
              <a:t>Limitations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2012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" name="Google Shape;7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20750" y="2135925"/>
            <a:ext cx="401525" cy="4503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2"/>
          <p:cNvSpPr txBox="1"/>
          <p:nvPr/>
        </p:nvSpPr>
        <p:spPr>
          <a:xfrm>
            <a:off x="5191450" y="2173700"/>
            <a:ext cx="3309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" name="Google Shape;7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1462" y="3683775"/>
            <a:ext cx="401525" cy="4503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2"/>
          <p:cNvSpPr txBox="1"/>
          <p:nvPr/>
        </p:nvSpPr>
        <p:spPr>
          <a:xfrm>
            <a:off x="1082163" y="3721550"/>
            <a:ext cx="3309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5" name="Google Shape;7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20712" y="3683775"/>
            <a:ext cx="401525" cy="4503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2"/>
          <p:cNvSpPr txBox="1"/>
          <p:nvPr/>
        </p:nvSpPr>
        <p:spPr>
          <a:xfrm>
            <a:off x="5191413" y="3721550"/>
            <a:ext cx="3309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light&#10;&#10;Description automatically generated" id="81" name="Google Shape;8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236037"/>
            <a:ext cx="9143999" cy="537953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2" name="Google Shape;82;p3"/>
          <p:cNvGrpSpPr/>
          <p:nvPr/>
        </p:nvGrpSpPr>
        <p:grpSpPr>
          <a:xfrm>
            <a:off x="2092639" y="1095338"/>
            <a:ext cx="4958700" cy="2518404"/>
            <a:chOff x="2923503" y="1648496"/>
            <a:chExt cx="6400800" cy="3593100"/>
          </a:xfrm>
        </p:grpSpPr>
        <p:sp>
          <p:nvSpPr>
            <p:cNvPr id="83" name="Google Shape;83;p3"/>
            <p:cNvSpPr/>
            <p:nvPr/>
          </p:nvSpPr>
          <p:spPr>
            <a:xfrm>
              <a:off x="2923503" y="1648496"/>
              <a:ext cx="6400800" cy="3593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3096295" y="1800896"/>
              <a:ext cx="6038400" cy="3286200"/>
            </a:xfrm>
            <a:prstGeom prst="rect">
              <a:avLst/>
            </a:prstGeom>
            <a:noFill/>
            <a:ln cap="flat" cmpd="sng" w="12700">
              <a:solidFill>
                <a:srgbClr val="3F3F3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5" name="Google Shape;85;p3"/>
          <p:cNvSpPr txBox="1"/>
          <p:nvPr/>
        </p:nvSpPr>
        <p:spPr>
          <a:xfrm>
            <a:off x="2702850" y="1494938"/>
            <a:ext cx="3738300" cy="19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01</a:t>
            </a:r>
            <a:endParaRPr b="0" i="0" sz="48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Problem Description</a:t>
            </a:r>
            <a:endParaRPr b="0" i="0" sz="3000" u="none" cap="none" strike="noStrike">
              <a:solidFill>
                <a:srgbClr val="3F3F3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"/>
          <p:cNvSpPr txBox="1"/>
          <p:nvPr>
            <p:ph type="title"/>
          </p:nvPr>
        </p:nvSpPr>
        <p:spPr>
          <a:xfrm>
            <a:off x="1621050" y="247600"/>
            <a:ext cx="6130500" cy="49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-US"/>
              <a:t>Problem Description</a:t>
            </a:r>
            <a:endParaRPr b="1"/>
          </a:p>
        </p:txBody>
      </p:sp>
      <p:pic>
        <p:nvPicPr>
          <p:cNvPr id="91" name="Google Shape;91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7500" y="1534950"/>
            <a:ext cx="2629000" cy="26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4"/>
          <p:cNvSpPr txBox="1"/>
          <p:nvPr/>
        </p:nvSpPr>
        <p:spPr>
          <a:xfrm>
            <a:off x="488200" y="1487125"/>
            <a:ext cx="2769300" cy="8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Overview of accounts and memberships</a:t>
            </a:r>
            <a:endParaRPr sz="1800"/>
          </a:p>
        </p:txBody>
      </p:sp>
      <p:sp>
        <p:nvSpPr>
          <p:cNvPr id="93" name="Google Shape;93;p4"/>
          <p:cNvSpPr txBox="1"/>
          <p:nvPr/>
        </p:nvSpPr>
        <p:spPr>
          <a:xfrm>
            <a:off x="6338450" y="1607725"/>
            <a:ext cx="2462700" cy="5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Membership Options</a:t>
            </a:r>
            <a:endParaRPr sz="1800"/>
          </a:p>
        </p:txBody>
      </p:sp>
      <p:sp>
        <p:nvSpPr>
          <p:cNvPr id="94" name="Google Shape;94;p4"/>
          <p:cNvSpPr txBox="1"/>
          <p:nvPr/>
        </p:nvSpPr>
        <p:spPr>
          <a:xfrm>
            <a:off x="789725" y="3550000"/>
            <a:ext cx="1672800" cy="4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Merchandise</a:t>
            </a:r>
            <a:endParaRPr sz="1800"/>
          </a:p>
        </p:txBody>
      </p:sp>
      <p:sp>
        <p:nvSpPr>
          <p:cNvPr id="95" name="Google Shape;95;p4"/>
          <p:cNvSpPr txBox="1"/>
          <p:nvPr/>
        </p:nvSpPr>
        <p:spPr>
          <a:xfrm>
            <a:off x="6681475" y="3426250"/>
            <a:ext cx="1953600" cy="7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Employees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5e305cf87_0_99"/>
          <p:cNvSpPr txBox="1"/>
          <p:nvPr>
            <p:ph type="title"/>
          </p:nvPr>
        </p:nvSpPr>
        <p:spPr>
          <a:xfrm>
            <a:off x="3643650" y="99050"/>
            <a:ext cx="1545000" cy="4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Reports </a:t>
            </a:r>
            <a:endParaRPr b="1" sz="2400"/>
          </a:p>
        </p:txBody>
      </p:sp>
      <p:pic>
        <p:nvPicPr>
          <p:cNvPr id="101" name="Google Shape;101;g75e305cf87_0_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30325"/>
            <a:ext cx="2055651" cy="111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g75e305cf87_0_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3619163" y="1030326"/>
            <a:ext cx="1593981" cy="137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g75e305cf87_0_9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15175" y="906612"/>
            <a:ext cx="1497025" cy="149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g75e305cf87_0_9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52900" y="2964975"/>
            <a:ext cx="1202100" cy="12021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g75e305cf87_0_9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flipH="1">
            <a:off x="5363274" y="3112425"/>
            <a:ext cx="1497026" cy="943082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g75e305cf87_0_99"/>
          <p:cNvSpPr txBox="1"/>
          <p:nvPr/>
        </p:nvSpPr>
        <p:spPr>
          <a:xfrm>
            <a:off x="886525" y="2403625"/>
            <a:ext cx="11664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R</a:t>
            </a:r>
            <a:r>
              <a:rPr lang="en-US" sz="1800"/>
              <a:t>evenue</a:t>
            </a:r>
            <a:r>
              <a:rPr lang="en-US"/>
              <a:t> </a:t>
            </a:r>
            <a:endParaRPr/>
          </a:p>
        </p:txBody>
      </p:sp>
      <p:sp>
        <p:nvSpPr>
          <p:cNvPr id="107" name="Google Shape;107;g75e305cf87_0_99"/>
          <p:cNvSpPr txBox="1"/>
          <p:nvPr/>
        </p:nvSpPr>
        <p:spPr>
          <a:xfrm>
            <a:off x="3729600" y="2465475"/>
            <a:ext cx="20061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Class Enrollment</a:t>
            </a:r>
            <a:endParaRPr sz="1800"/>
          </a:p>
        </p:txBody>
      </p:sp>
      <p:sp>
        <p:nvSpPr>
          <p:cNvPr id="108" name="Google Shape;108;g75e305cf87_0_99"/>
          <p:cNvSpPr txBox="1"/>
          <p:nvPr/>
        </p:nvSpPr>
        <p:spPr>
          <a:xfrm>
            <a:off x="6715175" y="2465475"/>
            <a:ext cx="2117100" cy="4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Membership Sales</a:t>
            </a:r>
            <a:endParaRPr sz="1800"/>
          </a:p>
        </p:txBody>
      </p:sp>
      <p:sp>
        <p:nvSpPr>
          <p:cNvPr id="109" name="Google Shape;109;g75e305cf87_0_99"/>
          <p:cNvSpPr txBox="1"/>
          <p:nvPr/>
        </p:nvSpPr>
        <p:spPr>
          <a:xfrm>
            <a:off x="2010900" y="4401200"/>
            <a:ext cx="1593900" cy="2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Retail Sales</a:t>
            </a:r>
            <a:endParaRPr sz="1800"/>
          </a:p>
        </p:txBody>
      </p:sp>
      <p:sp>
        <p:nvSpPr>
          <p:cNvPr id="110" name="Google Shape;110;g75e305cf87_0_99"/>
          <p:cNvSpPr txBox="1"/>
          <p:nvPr/>
        </p:nvSpPr>
        <p:spPr>
          <a:xfrm>
            <a:off x="5188650" y="4348100"/>
            <a:ext cx="26424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Employee Performance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light&#10;&#10;Description automatically generated" id="115" name="Google Shape;11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236037"/>
            <a:ext cx="9143999" cy="537953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6" name="Google Shape;116;p5"/>
          <p:cNvGrpSpPr/>
          <p:nvPr/>
        </p:nvGrpSpPr>
        <p:grpSpPr>
          <a:xfrm>
            <a:off x="2092639" y="1095338"/>
            <a:ext cx="4958700" cy="2518404"/>
            <a:chOff x="2923503" y="1648496"/>
            <a:chExt cx="6400800" cy="3593100"/>
          </a:xfrm>
        </p:grpSpPr>
        <p:sp>
          <p:nvSpPr>
            <p:cNvPr id="117" name="Google Shape;117;p5"/>
            <p:cNvSpPr/>
            <p:nvPr/>
          </p:nvSpPr>
          <p:spPr>
            <a:xfrm>
              <a:off x="2923503" y="1648496"/>
              <a:ext cx="6400800" cy="3593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5"/>
            <p:cNvSpPr/>
            <p:nvPr/>
          </p:nvSpPr>
          <p:spPr>
            <a:xfrm>
              <a:off x="3096295" y="1800896"/>
              <a:ext cx="6038400" cy="3286200"/>
            </a:xfrm>
            <a:prstGeom prst="rect">
              <a:avLst/>
            </a:prstGeom>
            <a:noFill/>
            <a:ln cap="flat" cmpd="sng" w="12700">
              <a:solidFill>
                <a:srgbClr val="3F3F3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9" name="Google Shape;119;p5"/>
          <p:cNvSpPr txBox="1"/>
          <p:nvPr/>
        </p:nvSpPr>
        <p:spPr>
          <a:xfrm>
            <a:off x="2702850" y="1494925"/>
            <a:ext cx="3738300" cy="19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02</a:t>
            </a:r>
            <a:endParaRPr b="0" i="0" sz="48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Database Design</a:t>
            </a:r>
            <a:endParaRPr b="0" i="0" sz="3000" u="none" cap="none" strike="noStrike">
              <a:solidFill>
                <a:srgbClr val="3F3F3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"/>
          <p:cNvSpPr txBox="1"/>
          <p:nvPr>
            <p:ph type="title"/>
          </p:nvPr>
        </p:nvSpPr>
        <p:spPr>
          <a:xfrm>
            <a:off x="0" y="278775"/>
            <a:ext cx="26496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-US"/>
              <a:t>ERD </a:t>
            </a:r>
            <a:r>
              <a:rPr b="1" lang="en-US"/>
              <a:t>Diagram</a:t>
            </a:r>
            <a:endParaRPr b="1"/>
          </a:p>
        </p:txBody>
      </p:sp>
      <p:pic>
        <p:nvPicPr>
          <p:cNvPr id="125" name="Google Shape;125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6750" y="0"/>
            <a:ext cx="6557249" cy="519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light&#10;&#10;Description automatically generated" id="130" name="Google Shape;130;g7b52c40102_0_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236037"/>
            <a:ext cx="9143998" cy="537953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1" name="Google Shape;131;g7b52c40102_0_1"/>
          <p:cNvGrpSpPr/>
          <p:nvPr/>
        </p:nvGrpSpPr>
        <p:grpSpPr>
          <a:xfrm>
            <a:off x="2092639" y="1095338"/>
            <a:ext cx="4958700" cy="2518404"/>
            <a:chOff x="2923503" y="1648496"/>
            <a:chExt cx="6400800" cy="3593100"/>
          </a:xfrm>
        </p:grpSpPr>
        <p:sp>
          <p:nvSpPr>
            <p:cNvPr id="132" name="Google Shape;132;g7b52c40102_0_1"/>
            <p:cNvSpPr/>
            <p:nvPr/>
          </p:nvSpPr>
          <p:spPr>
            <a:xfrm>
              <a:off x="2923503" y="1648496"/>
              <a:ext cx="6400800" cy="3593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g7b52c40102_0_1"/>
            <p:cNvSpPr/>
            <p:nvPr/>
          </p:nvSpPr>
          <p:spPr>
            <a:xfrm>
              <a:off x="3096295" y="1800896"/>
              <a:ext cx="6038400" cy="3286200"/>
            </a:xfrm>
            <a:prstGeom prst="rect">
              <a:avLst/>
            </a:prstGeom>
            <a:noFill/>
            <a:ln cap="flat" cmpd="sng" w="12700">
              <a:solidFill>
                <a:srgbClr val="3F3F3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4" name="Google Shape;134;g7b52c40102_0_1"/>
          <p:cNvSpPr txBox="1"/>
          <p:nvPr/>
        </p:nvSpPr>
        <p:spPr>
          <a:xfrm>
            <a:off x="2702850" y="1494938"/>
            <a:ext cx="3738300" cy="19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0</a:t>
            </a:r>
            <a:r>
              <a:rPr b="1" lang="en-US" sz="4800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3</a:t>
            </a:r>
            <a:endParaRPr b="0" i="0" sz="48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User Interface</a:t>
            </a:r>
            <a:endParaRPr b="0" i="0" sz="3000" u="none" cap="none" strike="noStrike">
              <a:solidFill>
                <a:srgbClr val="3F3F3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g7b52c40102_1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1113" y="152400"/>
            <a:ext cx="2721770" cy="4838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g7b52c40102_1_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26858" y="152400"/>
            <a:ext cx="2721770" cy="4838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g7b52c40102_1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88" y="152400"/>
            <a:ext cx="2721770" cy="483870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2" name="Google Shape;142;g7b52c40102_1_9"/>
          <p:cNvCxnSpPr/>
          <p:nvPr/>
        </p:nvCxnSpPr>
        <p:spPr>
          <a:xfrm>
            <a:off x="2857500" y="1086975"/>
            <a:ext cx="313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43" name="Google Shape;143;g7b52c40102_1_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69128" y="152400"/>
            <a:ext cx="2721770" cy="483870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4" name="Google Shape;144;g7b52c40102_1_9"/>
          <p:cNvCxnSpPr/>
          <p:nvPr/>
        </p:nvCxnSpPr>
        <p:spPr>
          <a:xfrm>
            <a:off x="5948625" y="2225500"/>
            <a:ext cx="313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70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00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00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