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 Black"/>
      <p:bold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HKH1ST1UzFS4UOcHVFwkEdxc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dbe3ee48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dbe3ee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dbe3ee48_0_5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dbe3ee4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3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lofox.com/blog/the-gym-membership-retention-statistics-worth-retaining-in-2019/" TargetMode="External"/><Relationship Id="rId4" Type="http://schemas.openxmlformats.org/officeDocument/2006/relationships/hyperlink" Target="https://www.dailydot.com/debug/orangetheory-fitness-problem/" TargetMode="External"/><Relationship Id="rId5" Type="http://schemas.openxmlformats.org/officeDocument/2006/relationships/hyperlink" Target="https://www.orangetheoryfitness.com/" TargetMode="External"/><Relationship Id="rId6" Type="http://schemas.openxmlformats.org/officeDocument/2006/relationships/hyperlink" Target="https://aggora.co.u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665650" y="4159476"/>
            <a:ext cx="6108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Group 3: Jannik Haas, Hamid Sakhi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   Zixin Li, Ruyun Chen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 sz="1200"/>
              <a:t>Thursday, May 7, 2020</a:t>
            </a:r>
            <a:endParaRPr i="1" sz="1200"/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650" y="64450"/>
            <a:ext cx="5905550" cy="47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/>
          <p:nvPr/>
        </p:nvSpPr>
        <p:spPr>
          <a:xfrm>
            <a:off x="3423050" y="2830850"/>
            <a:ext cx="25941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F0F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>
            <p:ph idx="4294967295" type="title"/>
          </p:nvPr>
        </p:nvSpPr>
        <p:spPr>
          <a:xfrm>
            <a:off x="4377600" y="2831225"/>
            <a:ext cx="44616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dk2"/>
                </a:solidFill>
              </a:rPr>
              <a:t>Dashboards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75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267"/>
            <a:ext cx="8839201" cy="4960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Strategic</a:t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67"/>
            <a:ext cx="9144001" cy="527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F0F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4294967295" type="title"/>
          </p:nvPr>
        </p:nvSpPr>
        <p:spPr>
          <a:xfrm>
            <a:off x="4572000" y="2475900"/>
            <a:ext cx="44616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dk2"/>
                </a:solidFill>
              </a:rPr>
              <a:t>Data Analysis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0" y="198394"/>
            <a:ext cx="8188091" cy="1110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Member Retention Analysis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938148" y="1831592"/>
            <a:ext cx="665018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fitness studios report an average member retention rate of 75.9%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Equates to average churn rate of 24.1%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449" y="4438439"/>
            <a:ext cx="4119100" cy="15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131550" y="5112100"/>
            <a:ext cx="1068600" cy="552600"/>
          </a:xfrm>
          <a:prstGeom prst="ellipse">
            <a:avLst/>
          </a:prstGeom>
          <a:noFill/>
          <a:ln cap="flat" cmpd="sng" w="539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-629955" y="635241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Telco Dataset (Kaggle) 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1255843" y="2836882"/>
            <a:ext cx="510639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Predictive features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Classified into churn (Yes/No)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Rate = 26.58%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7617" y="1181499"/>
            <a:ext cx="23495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-2051489" y="647114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chemeClr val="dk1"/>
                </a:solidFill>
              </a:rPr>
              <a:t>Results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605640" y="3110657"/>
            <a:ext cx="637705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82.6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 Prediction Accuracy 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Decreased False Negative Rate to </a:t>
            </a:r>
            <a:r>
              <a:rPr lang="en-US" sz="2400">
                <a:solidFill>
                  <a:schemeClr val="dk1"/>
                </a:solidFill>
              </a:rPr>
              <a:t>7.4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 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Contract Length, Tenure, Total Charges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ock&#10;&#10;Description automatically generated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290" y="193257"/>
            <a:ext cx="2656302" cy="2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623400" y="54586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Orangetheory Retention Rate</a:t>
            </a:r>
            <a:endParaRPr sz="3600"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797117" y="2083509"/>
            <a:ext cx="7027251" cy="3664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Suggested features: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Length of membership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Number of monthly classes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Number of days since last visit 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Retail Purchases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Membership Type</a:t>
            </a:r>
            <a:endParaRPr/>
          </a:p>
        </p:txBody>
      </p:sp>
      <p:pic>
        <p:nvPicPr>
          <p:cNvPr descr="A picture containing object, clock&#10;&#10;Description automatically generated"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003" y="4053683"/>
            <a:ext cx="3175365" cy="27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623400" y="688370"/>
            <a:ext cx="6371166" cy="701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Increasing Retention Rate</a:t>
            </a:r>
            <a:endParaRPr sz="3600"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583361" y="2380392"/>
            <a:ext cx="7977277" cy="290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Generate list of members in danger of canceling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Focus efforts to retain these members 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>
                <a:solidFill>
                  <a:schemeClr val="dk1"/>
                </a:solidFill>
              </a:rPr>
              <a:t>Free class or retail items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>
                <a:solidFill>
                  <a:schemeClr val="dk1"/>
                </a:solidFill>
              </a:rPr>
              <a:t>Personal message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9"/>
          <p:cNvGrpSpPr/>
          <p:nvPr/>
        </p:nvGrpSpPr>
        <p:grpSpPr>
          <a:xfrm>
            <a:off x="495692" y="0"/>
            <a:ext cx="8459787" cy="6857999"/>
            <a:chOff x="495692" y="0"/>
            <a:chExt cx="8459787" cy="6857999"/>
          </a:xfrm>
        </p:grpSpPr>
        <p:pic>
          <p:nvPicPr>
            <p:cNvPr id="193" name="Google Shape;19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692" y="0"/>
              <a:ext cx="8459787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19"/>
            <p:cNvSpPr/>
            <p:nvPr/>
          </p:nvSpPr>
          <p:spPr>
            <a:xfrm>
              <a:off x="4119847" y="3655276"/>
              <a:ext cx="2248200" cy="3089700"/>
            </a:xfrm>
            <a:prstGeom prst="ellipse">
              <a:avLst/>
            </a:prstGeom>
            <a:noFill/>
            <a:ln cap="flat" cmpd="sng" w="53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F0F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>
            <p:ph idx="4294967295" type="title"/>
          </p:nvPr>
        </p:nvSpPr>
        <p:spPr>
          <a:xfrm>
            <a:off x="4572000" y="2475900"/>
            <a:ext cx="44616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dk2"/>
                </a:solidFill>
              </a:rPr>
              <a:t>Company Background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F0F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4294967295" type="title"/>
          </p:nvPr>
        </p:nvSpPr>
        <p:spPr>
          <a:xfrm>
            <a:off x="4184073" y="2600697"/>
            <a:ext cx="4959927" cy="923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dk2"/>
                </a:solidFill>
              </a:rPr>
              <a:t>Implementation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-1608721" y="751235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Managerial Side</a:t>
            </a:r>
            <a:endParaRPr/>
          </a:p>
        </p:txBody>
      </p:sp>
      <p:pic>
        <p:nvPicPr>
          <p:cNvPr descr="A picture containing clock&#10;&#10;Description automatically generated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544" y="290035"/>
            <a:ext cx="2656302" cy="2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529801" y="2967335"/>
            <a:ext cx="19734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>
            <a:off x="418323" y="3217663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21"/>
          <p:cNvSpPr/>
          <p:nvPr/>
        </p:nvSpPr>
        <p:spPr>
          <a:xfrm>
            <a:off x="3817917" y="2893532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Articulate requirements and establish the KPIs required to be measured</a:t>
            </a:r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>
            <a:off x="418323" y="4307288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21"/>
          <p:cNvSpPr/>
          <p:nvPr/>
        </p:nvSpPr>
        <p:spPr>
          <a:xfrm>
            <a:off x="1529801" y="4076455"/>
            <a:ext cx="1604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3907861" y="3990201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from employees to inform the next iteration of implementation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3028198" y="5558875"/>
            <a:ext cx="33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Following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Kotter’s 8 steps</a:t>
            </a:r>
            <a:endParaRPr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311700" y="38634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>
                <a:solidFill>
                  <a:srgbClr val="000000"/>
                </a:solidFill>
              </a:rPr>
              <a:t>Technical Side</a:t>
            </a:r>
            <a:endParaRPr b="1" sz="3600">
              <a:solidFill>
                <a:srgbClr val="000000"/>
              </a:solidFill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287793" y="1832728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257870" y="2897721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257870" y="4049946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1382092" y="2629899"/>
            <a:ext cx="2432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706791" y="2629899"/>
            <a:ext cx="3772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 Schema/ Snowflake Schema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382101" y="5172275"/>
            <a:ext cx="31899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US" sz="2400"/>
              <a:t>Visualization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382091" y="3836760"/>
            <a:ext cx="298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Quality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5800744" y="5260922"/>
            <a:ext cx="1584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Tableau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382092" y="1591024"/>
            <a:ext cx="2988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4936786" y="1648062"/>
            <a:ext cx="3312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mart </a:t>
            </a:r>
            <a:r>
              <a:rPr lang="en-US" sz="1800"/>
              <a:t>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>
            <a:off x="287793" y="5415671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22"/>
          <p:cNvSpPr txBox="1"/>
          <p:nvPr/>
        </p:nvSpPr>
        <p:spPr>
          <a:xfrm>
            <a:off x="4773010" y="3668474"/>
            <a:ext cx="412402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much detailed data </a:t>
            </a:r>
            <a:r>
              <a:rPr lang="en-US" sz="1800"/>
              <a:t>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 data </a:t>
            </a:r>
            <a:r>
              <a:rPr lang="en-US" sz="1800"/>
              <a:t>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deduplication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Non-standard data </a:t>
            </a:r>
            <a:r>
              <a:rPr lang="en-US" sz="1800"/>
              <a:t>→ standardize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dbe3ee48_0_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 Schema</a:t>
            </a:r>
            <a:endParaRPr/>
          </a:p>
        </p:txBody>
      </p:sp>
      <p:pic>
        <p:nvPicPr>
          <p:cNvPr id="239" name="Google Shape;239;g76dbe3ee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1" cy="493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76dbe3ee48_0_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Conclusion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110350" y="1573653"/>
            <a:ext cx="85206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0000"/>
                </a:solidFill>
              </a:rPr>
              <a:t>What our BI solution can do for Orangetheory:</a:t>
            </a:r>
            <a:endParaRPr sz="24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Make daily operations more efficient and give real time performance feedback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Give a better overview of long-term performance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Provide valuable analysis to improve overall performance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A picture containing object, clock&#10;&#10;Description automatically generated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003" y="4053683"/>
            <a:ext cx="3175366" cy="277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2483600" y="2437175"/>
            <a:ext cx="48492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6000"/>
              <a:t>Questions?</a:t>
            </a:r>
            <a:endParaRPr b="1" i="1" sz="6000"/>
          </a:p>
        </p:txBody>
      </p:sp>
      <p:sp>
        <p:nvSpPr>
          <p:cNvPr id="254" name="Google Shape;254;p25"/>
          <p:cNvSpPr txBox="1"/>
          <p:nvPr/>
        </p:nvSpPr>
        <p:spPr>
          <a:xfrm>
            <a:off x="3274950" y="1508325"/>
            <a:ext cx="25941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References</a:t>
            </a:r>
            <a:endParaRPr b="1" sz="3600"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1700" y="2015379"/>
            <a:ext cx="8520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https://www.glofox.com/blog/the-gym-membership-retention-statistics-worth-retaining-in-2019/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4"/>
              </a:rPr>
              <a:t>https://www.dailydot.com/debug/orangetheory-fitness-problem/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https://www.orangetheoryfitness.com/</a:t>
            </a:r>
            <a:endParaRPr sz="1200" u="sng">
              <a:solidFill>
                <a:srgbClr val="1C367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3678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Raj, R., Wong, S. H., &amp; Beaumont, A. J. (2016). Business Intelligence Solution for an SME: A Case Study.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6"/>
              </a:rPr>
              <a:t>https://aggora.co.uk/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26" y="1051321"/>
            <a:ext cx="8913974" cy="50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798625" y="5188477"/>
            <a:ext cx="6559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000000"/>
                </a:solidFill>
              </a:rPr>
              <a:t>Boutique fitness studio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Provides science backed full body group workout classes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118425" y="533825"/>
            <a:ext cx="3467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Fitness Brand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HQ in Boca Raton, FL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72875" y="2846675"/>
            <a:ext cx="2898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in 23 countries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1,200 studios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28175" y="205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The Workout</a:t>
            </a:r>
            <a:endParaRPr b="1" sz="3000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1178675" y="1149855"/>
            <a:ext cx="81249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Heart Rate Based training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Lead by certified instructors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Track and monitor results in real time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46" y="2675046"/>
            <a:ext cx="6380500" cy="38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2828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Technology</a:t>
            </a:r>
            <a:endParaRPr b="1" sz="3000"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356874"/>
            <a:ext cx="4541800" cy="26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825" y="1356879"/>
            <a:ext cx="3780693" cy="519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3825" y="4282150"/>
            <a:ext cx="1984425" cy="2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3992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Products</a:t>
            </a:r>
            <a:endParaRPr b="1" sz="3000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-85200" y="1759800"/>
            <a:ext cx="49617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Memberships</a:t>
            </a:r>
            <a:endParaRPr sz="20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3 Monthly Membership Options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Class Packs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>
                <a:solidFill>
                  <a:srgbClr val="000000"/>
                </a:solidFill>
              </a:rPr>
              <a:t>Retail</a:t>
            </a:r>
            <a:endParaRPr sz="2000">
              <a:solidFill>
                <a:srgbClr val="000000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Water Bottles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Clothes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>
                <a:solidFill>
                  <a:srgbClr val="000000"/>
                </a:solidFill>
              </a:rPr>
              <a:t>Body Composition Scans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863" y="266700"/>
            <a:ext cx="3990975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56" y="17145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>
            <p:ph type="title"/>
          </p:nvPr>
        </p:nvSpPr>
        <p:spPr>
          <a:xfrm>
            <a:off x="764625" y="488450"/>
            <a:ext cx="2418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>
                <a:solidFill>
                  <a:srgbClr val="000000"/>
                </a:solidFill>
              </a:rPr>
              <a:t>Scope</a:t>
            </a:r>
            <a:r>
              <a:rPr b="1" lang="en-US" sz="3600">
                <a:solidFill>
                  <a:schemeClr val="dk2"/>
                </a:solidFill>
              </a:rPr>
              <a:t> 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442328" y="2123122"/>
            <a:ext cx="6623490" cy="2611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000000"/>
                </a:solidFill>
              </a:rPr>
              <a:t>1 Franchise locations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Shrewsbury, MA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</a:rPr>
              <a:t>730 Members 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</a:rPr>
              <a:t>12 Employees </a:t>
            </a:r>
            <a:endParaRPr sz="2400">
              <a:solidFill>
                <a:srgbClr val="000000"/>
              </a:solidFill>
            </a:endParaRPr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Salespeople, Coaches, Manager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76dbe3ee48_0_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1682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6dbe3ee48_0_578"/>
          <p:cNvSpPr txBox="1"/>
          <p:nvPr>
            <p:ph type="title"/>
          </p:nvPr>
        </p:nvSpPr>
        <p:spPr>
          <a:xfrm>
            <a:off x="247000" y="360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Current Method of Reporting</a:t>
            </a:r>
            <a:endParaRPr b="1" sz="3000"/>
          </a:p>
        </p:txBody>
      </p:sp>
      <p:pic>
        <p:nvPicPr>
          <p:cNvPr id="108" name="Google Shape;108;g76dbe3ee48_0_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75" y="2373583"/>
            <a:ext cx="2109400" cy="11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76dbe3ee48_0_578"/>
          <p:cNvSpPr txBox="1"/>
          <p:nvPr/>
        </p:nvSpPr>
        <p:spPr>
          <a:xfrm>
            <a:off x="0" y="3972450"/>
            <a:ext cx="35973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Cloud-based online scheduling and other business management software as CRM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6dbe3ee48_0_578"/>
          <p:cNvSpPr txBox="1"/>
          <p:nvPr/>
        </p:nvSpPr>
        <p:spPr>
          <a:xfrm>
            <a:off x="3270575" y="4328325"/>
            <a:ext cx="29652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/>
              <a:t>Excel for reporting</a:t>
            </a:r>
            <a:endParaRPr sz="2000"/>
          </a:p>
        </p:txBody>
      </p:sp>
      <p:sp>
        <p:nvSpPr>
          <p:cNvPr id="111" name="Google Shape;111;g76dbe3ee48_0_578"/>
          <p:cNvSpPr txBox="1"/>
          <p:nvPr/>
        </p:nvSpPr>
        <p:spPr>
          <a:xfrm>
            <a:off x="6416925" y="4160850"/>
            <a:ext cx="22590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/>
              <a:t>Workout summary for customers</a:t>
            </a:r>
            <a:endParaRPr sz="2000"/>
          </a:p>
        </p:txBody>
      </p:sp>
      <p:sp>
        <p:nvSpPr>
          <p:cNvPr id="112" name="Google Shape;112;g76dbe3ee48_0_578"/>
          <p:cNvSpPr txBox="1"/>
          <p:nvPr/>
        </p:nvSpPr>
        <p:spPr>
          <a:xfrm>
            <a:off x="3597300" y="5869225"/>
            <a:ext cx="1267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</a:rPr>
              <a:t>NO BI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13" name="Google Shape;113;g76dbe3ee48_0_5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11700" y="31469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How BI can help Orangetheory Fitness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311700" y="925674"/>
            <a:ext cx="8267100" cy="5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●"/>
            </a:pPr>
            <a:r>
              <a:rPr lang="en-US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Operational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Sales Associates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 of Calls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Sales (items and services)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Coaches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Attendance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Workouts for each day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ato"/>
              <a:buChar char="●"/>
            </a:pPr>
            <a:r>
              <a:rPr lang="en-US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Strategic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Managers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  Sales 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Revenue 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■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Trends (members loss/gain and sales)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Predictive Analysis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 at risk members to increase retention rate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3" marL="144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