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06" autoAdjust="0"/>
  </p:normalViewPr>
  <p:slideViewPr>
    <p:cSldViewPr snapToGrid="0">
      <p:cViewPr>
        <p:scale>
          <a:sx n="75" d="100"/>
          <a:sy n="75" d="100"/>
        </p:scale>
        <p:origin x="540" y="-22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4" d="100"/>
          <a:sy n="54" d="100"/>
        </p:scale>
        <p:origin x="289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E05A67-7E55-4D04-BDE3-BE53822EE05A}" type="datetimeFigureOut">
              <a:rPr lang="en-US" smtClean="0"/>
              <a:t>7/3/2024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754613-14DF-4742-B3EC-D8A48EEBFD64}" type="slidenum">
              <a:rPr lang="en-US" smtClean="0"/>
              <a:t>‹#›</a:t>
            </a:fld>
            <a:endParaRPr lang="en-US"/>
          </a:p>
        </p:txBody>
      </p:sp>
    </p:spTree>
    <p:extLst>
      <p:ext uri="{BB962C8B-B14F-4D97-AF65-F5344CB8AC3E}">
        <p14:creationId xmlns:p14="http://schemas.microsoft.com/office/powerpoint/2010/main" val="810318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754613-14DF-4742-B3EC-D8A48EEBFD64}" type="slidenum">
              <a:rPr lang="en-US" smtClean="0"/>
              <a:t>1</a:t>
            </a:fld>
            <a:endParaRPr lang="en-US"/>
          </a:p>
        </p:txBody>
      </p:sp>
    </p:spTree>
    <p:extLst>
      <p:ext uri="{BB962C8B-B14F-4D97-AF65-F5344CB8AC3E}">
        <p14:creationId xmlns:p14="http://schemas.microsoft.com/office/powerpoint/2010/main" val="3449582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85225D-9260-4E01-AD16-E5B7FE2469D2}" type="datetimeFigureOut">
              <a:rPr lang="en-US" smtClean="0"/>
              <a:t>7/3/2024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8F9CDBB9-0DF6-421F-9AB4-2A21B7587D6C}"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35199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85225D-9260-4E01-AD16-E5B7FE2469D2}"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9CDBB9-0DF6-421F-9AB4-2A21B7587D6C}"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01663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85225D-9260-4E01-AD16-E5B7FE2469D2}"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9CDBB9-0DF6-421F-9AB4-2A21B7587D6C}"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53655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85225D-9260-4E01-AD16-E5B7FE2469D2}"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9CDBB9-0DF6-421F-9AB4-2A21B7587D6C}"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05880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A85225D-9260-4E01-AD16-E5B7FE2469D2}"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9CDBB9-0DF6-421F-9AB4-2A21B7587D6C}"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09750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85225D-9260-4E01-AD16-E5B7FE2469D2}" type="datetimeFigureOut">
              <a:rPr lang="en-US" smtClean="0"/>
              <a:t>7/3/2024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9CDBB9-0DF6-421F-9AB4-2A21B7587D6C}"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60028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85225D-9260-4E01-AD16-E5B7FE2469D2}" type="datetimeFigureOut">
              <a:rPr lang="en-US" smtClean="0"/>
              <a:t>7/3/2024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9CDBB9-0DF6-421F-9AB4-2A21B7587D6C}"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23235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85225D-9260-4E01-AD16-E5B7FE2469D2}" type="datetimeFigureOut">
              <a:rPr lang="en-US" smtClean="0"/>
              <a:t>7/3/2024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9CDBB9-0DF6-421F-9AB4-2A21B7587D6C}"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9101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85225D-9260-4E01-AD16-E5B7FE2469D2}" type="datetimeFigureOut">
              <a:rPr lang="en-US" smtClean="0"/>
              <a:t>7/3/2024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9CDBB9-0DF6-421F-9AB4-2A21B7587D6C}" type="slidenum">
              <a:rPr lang="en-US" smtClean="0"/>
              <a:t>‹#›</a:t>
            </a:fld>
            <a:endParaRPr lang="en-US"/>
          </a:p>
        </p:txBody>
      </p:sp>
    </p:spTree>
    <p:extLst>
      <p:ext uri="{BB962C8B-B14F-4D97-AF65-F5344CB8AC3E}">
        <p14:creationId xmlns:p14="http://schemas.microsoft.com/office/powerpoint/2010/main" val="4283004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A85225D-9260-4E01-AD16-E5B7FE2469D2}" type="datetimeFigureOut">
              <a:rPr lang="en-US" smtClean="0"/>
              <a:t>7/3/2024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9CDBB9-0DF6-421F-9AB4-2A21B7587D6C}"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44825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A85225D-9260-4E01-AD16-E5B7FE2469D2}" type="datetimeFigureOut">
              <a:rPr lang="en-US" smtClean="0"/>
              <a:t>7/3/2024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8F9CDBB9-0DF6-421F-9AB4-2A21B7587D6C}"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71173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A85225D-9260-4E01-AD16-E5B7FE2469D2}" type="datetimeFigureOut">
              <a:rPr lang="en-US" smtClean="0"/>
              <a:t>7/3/2024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F9CDBB9-0DF6-421F-9AB4-2A21B7587D6C}"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446299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FD8E3-570B-43AE-BFBB-A0F60FE8C1B7}"/>
              </a:ext>
            </a:extLst>
          </p:cNvPr>
          <p:cNvSpPr>
            <a:spLocks noGrp="1"/>
          </p:cNvSpPr>
          <p:nvPr>
            <p:ph type="ctrTitle"/>
          </p:nvPr>
        </p:nvSpPr>
        <p:spPr>
          <a:xfrm>
            <a:off x="1682563" y="128588"/>
            <a:ext cx="9218799" cy="379038"/>
          </a:xfrm>
        </p:spPr>
        <p:txBody>
          <a:bodyPr>
            <a:normAutofit/>
          </a:bodyPr>
          <a:lstStyle/>
          <a:p>
            <a:r>
              <a:rPr lang="en-US" sz="2400" b="1" dirty="0">
                <a:solidFill>
                  <a:schemeClr val="accent1">
                    <a:lumMod val="75000"/>
                  </a:schemeClr>
                </a:solidFill>
              </a:rPr>
              <a:t>Wavecon Telecom Analysis Dashboard</a:t>
            </a:r>
          </a:p>
        </p:txBody>
      </p:sp>
      <p:sp>
        <p:nvSpPr>
          <p:cNvPr id="11" name="Rectangle 1">
            <a:extLst>
              <a:ext uri="{FF2B5EF4-FFF2-40B4-BE49-F238E27FC236}">
                <a16:creationId xmlns:a16="http://schemas.microsoft.com/office/drawing/2014/main" id="{FF8BB9ED-882F-4266-865B-8CB4697D56DF}"/>
              </a:ext>
            </a:extLst>
          </p:cNvPr>
          <p:cNvSpPr>
            <a:spLocks noGrp="1" noChangeArrowheads="1"/>
          </p:cNvSpPr>
          <p:nvPr>
            <p:ph type="subTitle" idx="1"/>
          </p:nvPr>
        </p:nvSpPr>
        <p:spPr bwMode="auto">
          <a:xfrm>
            <a:off x="367412" y="3429000"/>
            <a:ext cx="3155575"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500" b="1" i="0" u="none" strike="noStrike" cap="none" normalizeH="0" baseline="0" dirty="0">
                <a:ln>
                  <a:noFill/>
                </a:ln>
                <a:solidFill>
                  <a:schemeClr val="accent1">
                    <a:lumMod val="75000"/>
                  </a:schemeClr>
                </a:solidFill>
                <a:effectLst/>
                <a:latin typeface="Arial" panose="020B0604020202020204" pitchFamily="34" charset="0"/>
              </a:rPr>
              <a:t>Total Revenue</a:t>
            </a:r>
            <a:endParaRPr kumimoji="0" lang="en-US" altLang="en-US" sz="1500" b="0" i="0" u="none" strike="noStrike" cap="none" normalizeH="0" baseline="0" dirty="0">
              <a:ln>
                <a:noFill/>
              </a:ln>
              <a:solidFill>
                <a:schemeClr val="accent1">
                  <a:lumMod val="75000"/>
                </a:schemeClr>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500" b="1" i="0" u="none" strike="noStrike" cap="none" normalizeH="0" baseline="0" dirty="0">
                <a:ln>
                  <a:noFill/>
                </a:ln>
                <a:solidFill>
                  <a:schemeClr val="accent1">
                    <a:lumMod val="75000"/>
                  </a:schemeClr>
                </a:solidFill>
                <a:effectLst/>
                <a:latin typeface="Arial" panose="020B0604020202020204" pitchFamily="34" charset="0"/>
              </a:rPr>
              <a:t>ARPU (Average Revenue Per User)</a:t>
            </a:r>
            <a:endParaRPr kumimoji="0" lang="en-US" altLang="en-US" sz="1500" b="0" i="0" u="none" strike="noStrike" cap="none" normalizeH="0" baseline="0" dirty="0">
              <a:ln>
                <a:noFill/>
              </a:ln>
              <a:solidFill>
                <a:schemeClr val="accent1">
                  <a:lumMod val="75000"/>
                </a:schemeClr>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500" b="1" i="0" u="none" strike="noStrike" cap="none" normalizeH="0" baseline="0" dirty="0">
                <a:ln>
                  <a:noFill/>
                </a:ln>
                <a:solidFill>
                  <a:schemeClr val="accent1">
                    <a:lumMod val="75000"/>
                  </a:schemeClr>
                </a:solidFill>
                <a:effectLst/>
                <a:latin typeface="Arial" panose="020B0604020202020204" pitchFamily="34" charset="0"/>
              </a:rPr>
              <a:t>TAU (Total Active Users)</a:t>
            </a:r>
            <a:endParaRPr kumimoji="0" lang="en-US" altLang="en-US" sz="1500" b="0" i="0" u="none" strike="noStrike" cap="none" normalizeH="0" baseline="0" dirty="0">
              <a:ln>
                <a:noFill/>
              </a:ln>
              <a:solidFill>
                <a:schemeClr val="accent1">
                  <a:lumMod val="75000"/>
                </a:schemeClr>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500" b="1" i="0" u="none" strike="noStrike" cap="none" normalizeH="0" baseline="0" dirty="0" err="1">
                <a:ln>
                  <a:noFill/>
                </a:ln>
                <a:solidFill>
                  <a:schemeClr val="accent1">
                    <a:lumMod val="75000"/>
                  </a:schemeClr>
                </a:solidFill>
                <a:effectLst/>
                <a:latin typeface="Arial" panose="020B0604020202020204" pitchFamily="34" charset="0"/>
              </a:rPr>
              <a:t>TUsU</a:t>
            </a:r>
            <a:r>
              <a:rPr kumimoji="0" lang="en-US" altLang="en-US" sz="1500" b="1" i="0" u="none" strike="noStrike" cap="none" normalizeH="0" baseline="0" dirty="0">
                <a:ln>
                  <a:noFill/>
                </a:ln>
                <a:solidFill>
                  <a:schemeClr val="accent1">
                    <a:lumMod val="75000"/>
                  </a:schemeClr>
                </a:solidFill>
                <a:effectLst/>
                <a:latin typeface="Arial" panose="020B0604020202020204" pitchFamily="34" charset="0"/>
              </a:rPr>
              <a:t> (Total Unsubscribed Users)</a:t>
            </a:r>
            <a:endParaRPr kumimoji="0" lang="en-US" altLang="en-US" sz="1500" b="0" i="0" u="none" strike="noStrike" cap="none" normalizeH="0" baseline="0" dirty="0">
              <a:ln>
                <a:noFill/>
              </a:ln>
              <a:solidFill>
                <a:schemeClr val="accent1">
                  <a:lumMod val="75000"/>
                </a:schemeClr>
              </a:solidFill>
              <a:effectLst/>
              <a:latin typeface="Arial" panose="020B0604020202020204" pitchFamily="34" charset="0"/>
            </a:endParaRPr>
          </a:p>
        </p:txBody>
      </p:sp>
      <p:pic>
        <p:nvPicPr>
          <p:cNvPr id="5" name="Picture 4">
            <a:extLst>
              <a:ext uri="{FF2B5EF4-FFF2-40B4-BE49-F238E27FC236}">
                <a16:creationId xmlns:a16="http://schemas.microsoft.com/office/drawing/2014/main" id="{21E8A420-0863-444B-869A-69C4D3B97A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9413" y="507626"/>
            <a:ext cx="8511845" cy="6221786"/>
          </a:xfrm>
          <a:prstGeom prst="rect">
            <a:avLst/>
          </a:prstGeom>
        </p:spPr>
      </p:pic>
      <p:sp>
        <p:nvSpPr>
          <p:cNvPr id="19" name="Rectangle 1">
            <a:extLst>
              <a:ext uri="{FF2B5EF4-FFF2-40B4-BE49-F238E27FC236}">
                <a16:creationId xmlns:a16="http://schemas.microsoft.com/office/drawing/2014/main" id="{2D0342A2-A09B-4C97-8638-4C3F3009277F}"/>
              </a:ext>
            </a:extLst>
          </p:cNvPr>
          <p:cNvSpPr txBox="1">
            <a:spLocks noChangeArrowheads="1"/>
          </p:cNvSpPr>
          <p:nvPr/>
        </p:nvSpPr>
        <p:spPr bwMode="auto">
          <a:xfrm>
            <a:off x="285750" y="5092796"/>
            <a:ext cx="33189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eaLnBrk="0" fontAlgn="base" hangingPunct="0">
              <a:lnSpc>
                <a:spcPct val="100000"/>
              </a:lnSpc>
              <a:spcBef>
                <a:spcPct val="0"/>
              </a:spcBef>
              <a:spcAft>
                <a:spcPct val="0"/>
              </a:spcAft>
              <a:buFont typeface="Arial" panose="020B0604020202020204" pitchFamily="34" charset="0"/>
              <a:buChar char="•"/>
            </a:pPr>
            <a:r>
              <a:rPr lang="en-US" sz="1600" b="1" dirty="0">
                <a:solidFill>
                  <a:schemeClr val="accent1">
                    <a:lumMod val="75000"/>
                  </a:schemeClr>
                </a:solidFill>
              </a:rPr>
              <a:t>Revenue (MA)</a:t>
            </a:r>
          </a:p>
          <a:p>
            <a:pPr marL="285750" indent="-285750" algn="l" eaLnBrk="0" fontAlgn="base" hangingPunct="0">
              <a:lnSpc>
                <a:spcPct val="100000"/>
              </a:lnSpc>
              <a:spcBef>
                <a:spcPct val="0"/>
              </a:spcBef>
              <a:spcAft>
                <a:spcPct val="0"/>
              </a:spcAft>
              <a:buFont typeface="Arial" panose="020B0604020202020204" pitchFamily="34" charset="0"/>
              <a:buChar char="•"/>
            </a:pPr>
            <a:r>
              <a:rPr lang="en-US" sz="1600" b="1" dirty="0">
                <a:solidFill>
                  <a:schemeClr val="accent1">
                    <a:lumMod val="75000"/>
                  </a:schemeClr>
                </a:solidFill>
              </a:rPr>
              <a:t>Revenue (Before 5G)</a:t>
            </a:r>
          </a:p>
          <a:p>
            <a:pPr marL="285750" indent="-285750" algn="l" eaLnBrk="0" fontAlgn="base" hangingPunct="0">
              <a:lnSpc>
                <a:spcPct val="100000"/>
              </a:lnSpc>
              <a:spcBef>
                <a:spcPct val="0"/>
              </a:spcBef>
              <a:spcAft>
                <a:spcPct val="0"/>
              </a:spcAft>
              <a:buFont typeface="Arial" panose="020B0604020202020204" pitchFamily="34" charset="0"/>
              <a:buChar char="•"/>
            </a:pPr>
            <a:r>
              <a:rPr lang="en-US" sz="1600" b="1" dirty="0">
                <a:solidFill>
                  <a:schemeClr val="accent1">
                    <a:lumMod val="75000"/>
                  </a:schemeClr>
                </a:solidFill>
              </a:rPr>
              <a:t>Revenue (After 5G)</a:t>
            </a:r>
          </a:p>
          <a:p>
            <a:pPr marL="285750" indent="-285750" algn="l" eaLnBrk="0" fontAlgn="base" hangingPunct="0">
              <a:lnSpc>
                <a:spcPct val="100000"/>
              </a:lnSpc>
              <a:spcBef>
                <a:spcPct val="0"/>
              </a:spcBef>
              <a:spcAft>
                <a:spcPct val="0"/>
              </a:spcAft>
              <a:buFont typeface="Arial" panose="020B0604020202020204" pitchFamily="34" charset="0"/>
              <a:buChar char="•"/>
            </a:pPr>
            <a:r>
              <a:rPr lang="en-US" sz="1600" b="1" dirty="0">
                <a:solidFill>
                  <a:schemeClr val="accent1">
                    <a:lumMod val="75000"/>
                  </a:schemeClr>
                </a:solidFill>
              </a:rPr>
              <a:t>Change in Revenue (</a:t>
            </a:r>
            <a:r>
              <a:rPr lang="en-US" sz="1600" b="1" dirty="0" err="1">
                <a:solidFill>
                  <a:schemeClr val="accent1">
                    <a:lumMod val="75000"/>
                  </a:schemeClr>
                </a:solidFill>
              </a:rPr>
              <a:t>Chg</a:t>
            </a:r>
            <a:r>
              <a:rPr lang="en-US" sz="1600" b="1" dirty="0">
                <a:solidFill>
                  <a:schemeClr val="accent1">
                    <a:lumMod val="75000"/>
                  </a:schemeClr>
                </a:solidFill>
              </a:rPr>
              <a:t>%)</a:t>
            </a:r>
            <a:endParaRPr lang="en-US" altLang="en-US" sz="1500" b="1" dirty="0">
              <a:solidFill>
                <a:schemeClr val="accent1">
                  <a:lumMod val="75000"/>
                </a:schemeClr>
              </a:solidFill>
              <a:latin typeface="Arial" panose="020B0604020202020204" pitchFamily="34" charset="0"/>
            </a:endParaRPr>
          </a:p>
        </p:txBody>
      </p:sp>
      <p:sp>
        <p:nvSpPr>
          <p:cNvPr id="23" name="Subtitle 2">
            <a:extLst>
              <a:ext uri="{FF2B5EF4-FFF2-40B4-BE49-F238E27FC236}">
                <a16:creationId xmlns:a16="http://schemas.microsoft.com/office/drawing/2014/main" id="{9AB49C12-1E81-4175-99CD-CB344A427CF3}"/>
              </a:ext>
            </a:extLst>
          </p:cNvPr>
          <p:cNvSpPr txBox="1">
            <a:spLocks/>
          </p:cNvSpPr>
          <p:nvPr/>
        </p:nvSpPr>
        <p:spPr>
          <a:xfrm>
            <a:off x="0" y="507626"/>
            <a:ext cx="3604650" cy="273490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200" b="1" dirty="0">
                <a:solidFill>
                  <a:schemeClr val="accent1">
                    <a:lumMod val="75000"/>
                  </a:schemeClr>
                </a:solidFill>
                <a:latin typeface="+mj-lt"/>
              </a:rPr>
              <a:t>The</a:t>
            </a:r>
            <a:r>
              <a:rPr lang="en-US" sz="2200" b="1" dirty="0">
                <a:solidFill>
                  <a:schemeClr val="accent1">
                    <a:lumMod val="75000"/>
                  </a:schemeClr>
                </a:solidFill>
              </a:rPr>
              <a:t> </a:t>
            </a:r>
            <a:r>
              <a:rPr lang="en-US" sz="2200" b="1" dirty="0">
                <a:solidFill>
                  <a:schemeClr val="accent1">
                    <a:lumMod val="75000"/>
                  </a:schemeClr>
                </a:solidFill>
                <a:latin typeface="+mj-lt"/>
                <a:ea typeface="+mj-ea"/>
                <a:cs typeface="+mj-cs"/>
              </a:rPr>
              <a:t>Wavecon Telecom Analysis dashboard provides an overview of key performance metrics for Wavecon Telecom, focusing on the impact of 5G on revenue and user engagement. Key metrics are displayed at the top</a:t>
            </a:r>
          </a:p>
        </p:txBody>
      </p:sp>
    </p:spTree>
    <p:extLst>
      <p:ext uri="{BB962C8B-B14F-4D97-AF65-F5344CB8AC3E}">
        <p14:creationId xmlns:p14="http://schemas.microsoft.com/office/powerpoint/2010/main" val="1549963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919B6B0F-20D7-40DB-BA1C-28EF33E937BD}"/>
              </a:ext>
            </a:extLst>
          </p:cNvPr>
          <p:cNvSpPr>
            <a:spLocks noGrp="1"/>
          </p:cNvSpPr>
          <p:nvPr>
            <p:ph type="title"/>
          </p:nvPr>
        </p:nvSpPr>
        <p:spPr>
          <a:xfrm>
            <a:off x="2374900" y="690589"/>
            <a:ext cx="6934200" cy="1049311"/>
          </a:xfrm>
        </p:spPr>
        <p:txBody>
          <a:bodyPr/>
          <a:lstStyle/>
          <a:p>
            <a:r>
              <a:rPr lang="en-US" dirty="0"/>
              <a:t>Market share &amp; market share %</a:t>
            </a:r>
          </a:p>
        </p:txBody>
      </p:sp>
      <p:pic>
        <p:nvPicPr>
          <p:cNvPr id="5" name="Content Placeholder 4">
            <a:extLst>
              <a:ext uri="{FF2B5EF4-FFF2-40B4-BE49-F238E27FC236}">
                <a16:creationId xmlns:a16="http://schemas.microsoft.com/office/drawing/2014/main" id="{E1D172E1-40E5-48C0-8599-D1036847E3F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80795" y="1985963"/>
            <a:ext cx="5415205" cy="3894136"/>
          </a:xfrm>
        </p:spPr>
      </p:pic>
      <p:pic>
        <p:nvPicPr>
          <p:cNvPr id="17" name="Content Placeholder 16">
            <a:extLst>
              <a:ext uri="{FF2B5EF4-FFF2-40B4-BE49-F238E27FC236}">
                <a16:creationId xmlns:a16="http://schemas.microsoft.com/office/drawing/2014/main" id="{8E717258-DBBB-40E3-8B73-01A280EE59C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97555" y="1985963"/>
            <a:ext cx="5415205" cy="3887786"/>
          </a:xfrm>
        </p:spPr>
      </p:pic>
    </p:spTree>
    <p:extLst>
      <p:ext uri="{BB962C8B-B14F-4D97-AF65-F5344CB8AC3E}">
        <p14:creationId xmlns:p14="http://schemas.microsoft.com/office/powerpoint/2010/main" val="3452412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03420-1166-4DA4-8BA1-B29FE0B0A6D7}"/>
              </a:ext>
            </a:extLst>
          </p:cNvPr>
          <p:cNvSpPr>
            <a:spLocks noGrp="1"/>
          </p:cNvSpPr>
          <p:nvPr>
            <p:ph type="title"/>
          </p:nvPr>
        </p:nvSpPr>
        <p:spPr/>
        <p:txBody>
          <a:bodyPr/>
          <a:lstStyle/>
          <a:p>
            <a:r>
              <a:rPr lang="en-US" dirty="0">
                <a:solidFill>
                  <a:schemeClr val="accent1">
                    <a:lumMod val="75000"/>
                  </a:schemeClr>
                </a:solidFill>
              </a:rPr>
              <a:t>Data saver Pack revenue(500mb/day)</a:t>
            </a:r>
          </a:p>
        </p:txBody>
      </p:sp>
      <p:pic>
        <p:nvPicPr>
          <p:cNvPr id="6" name="Content Placeholder 5">
            <a:extLst>
              <a:ext uri="{FF2B5EF4-FFF2-40B4-BE49-F238E27FC236}">
                <a16:creationId xmlns:a16="http://schemas.microsoft.com/office/drawing/2014/main" id="{3D3C70BA-64FD-4E4A-8BA9-23C3BE5CE52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159062" y="2011363"/>
            <a:ext cx="5769825" cy="4041748"/>
          </a:xfrm>
        </p:spPr>
      </p:pic>
      <p:pic>
        <p:nvPicPr>
          <p:cNvPr id="10" name="Picture 9">
            <a:extLst>
              <a:ext uri="{FF2B5EF4-FFF2-40B4-BE49-F238E27FC236}">
                <a16:creationId xmlns:a16="http://schemas.microsoft.com/office/drawing/2014/main" id="{24A2AB03-24C2-4FD2-B1AD-9EDDA54604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175" y="2011363"/>
            <a:ext cx="5769825" cy="4041748"/>
          </a:xfrm>
          <a:prstGeom prst="rect">
            <a:avLst/>
          </a:prstGeom>
        </p:spPr>
      </p:pic>
    </p:spTree>
    <p:extLst>
      <p:ext uri="{BB962C8B-B14F-4D97-AF65-F5344CB8AC3E}">
        <p14:creationId xmlns:p14="http://schemas.microsoft.com/office/powerpoint/2010/main" val="74582843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29</TotalTime>
  <Words>96</Words>
  <Application>Microsoft Office PowerPoint</Application>
  <PresentationFormat>Widescreen</PresentationFormat>
  <Paragraphs>13</Paragraphs>
  <Slides>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Gill Sans MT</vt:lpstr>
      <vt:lpstr>Gallery</vt:lpstr>
      <vt:lpstr>Wavecon Telecom Analysis Dashboard</vt:lpstr>
      <vt:lpstr>Market share &amp; market share %</vt:lpstr>
      <vt:lpstr>Data saver Pack revenue(500mb/day)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Wavecon Telecom Analysis Dashboard</dc:title>
  <dc:creator>ashutosh</dc:creator>
  <cp:lastModifiedBy>ashutosh</cp:lastModifiedBy>
  <cp:revision>5</cp:revision>
  <dcterms:created xsi:type="dcterms:W3CDTF">2024-07-03T06:35:59Z</dcterms:created>
  <dcterms:modified xsi:type="dcterms:W3CDTF">2024-07-03T07:05:09Z</dcterms:modified>
</cp:coreProperties>
</file>