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2"/>
  </p:notesMasterIdLst>
  <p:sldIdLst>
    <p:sldId id="257" r:id="rId2"/>
    <p:sldId id="271" r:id="rId3"/>
    <p:sldId id="258" r:id="rId4"/>
    <p:sldId id="260" r:id="rId5"/>
    <p:sldId id="259" r:id="rId6"/>
    <p:sldId id="272" r:id="rId7"/>
    <p:sldId id="274" r:id="rId8"/>
    <p:sldId id="273" r:id="rId9"/>
    <p:sldId id="275" r:id="rId10"/>
    <p:sldId id="264" r:id="rId11"/>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95" autoAdjust="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A60AA-905D-4340-8475-308737EAE2DC}" type="datetimeFigureOut">
              <a:rPr lang="en-IN" smtClean="0"/>
              <a:t>02-03-2024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49F1A-9BFC-4D12-BC4D-0D3A7058E443}" type="slidenum">
              <a:rPr lang="en-IN" smtClean="0"/>
              <a:t>‹#›</a:t>
            </a:fld>
            <a:endParaRPr lang="en-IN"/>
          </a:p>
        </p:txBody>
      </p:sp>
    </p:spTree>
    <p:extLst>
      <p:ext uri="{BB962C8B-B14F-4D97-AF65-F5344CB8AC3E}">
        <p14:creationId xmlns:p14="http://schemas.microsoft.com/office/powerpoint/2010/main" val="264305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B169-51DD-27EE-FCE2-73D2DB4CB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070DF6-B47E-E96F-2011-79E92323A3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943429-230B-5437-D4D3-950866BA8198}"/>
              </a:ext>
            </a:extLst>
          </p:cNvPr>
          <p:cNvSpPr>
            <a:spLocks noGrp="1"/>
          </p:cNvSpPr>
          <p:nvPr>
            <p:ph type="dt" sz="half" idx="10"/>
          </p:nvPr>
        </p:nvSpPr>
        <p:spPr/>
        <p:txBody>
          <a:bodyPr/>
          <a:lstStyle/>
          <a:p>
            <a:fld id="{36D47AFD-2082-43AD-AEB3-0EA0A3086B88}" type="datetimeFigureOut">
              <a:rPr lang="en-IN" smtClean="0"/>
              <a:t>02-03-2024</a:t>
            </a:fld>
            <a:endParaRPr lang="en-IN"/>
          </a:p>
        </p:txBody>
      </p:sp>
      <p:sp>
        <p:nvSpPr>
          <p:cNvPr id="5" name="Footer Placeholder 4">
            <a:extLst>
              <a:ext uri="{FF2B5EF4-FFF2-40B4-BE49-F238E27FC236}">
                <a16:creationId xmlns:a16="http://schemas.microsoft.com/office/drawing/2014/main" id="{EEA6AE9C-D9FA-15F4-C013-C013082B11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F1888-D48A-DBF6-DDE0-E1358892C60E}"/>
              </a:ext>
            </a:extLst>
          </p:cNvPr>
          <p:cNvSpPr>
            <a:spLocks noGrp="1"/>
          </p:cNvSpPr>
          <p:nvPr>
            <p:ph type="sldNum" sz="quarter" idx="12"/>
          </p:nvPr>
        </p:nvSpPr>
        <p:spPr/>
        <p:txBody>
          <a:bodyPr/>
          <a:lstStyle/>
          <a:p>
            <a:fld id="{4B832085-3815-47C0-81BD-BBD69B22AAA7}" type="slidenum">
              <a:rPr lang="en-IN" smtClean="0"/>
              <a:t>‹#›</a:t>
            </a:fld>
            <a:endParaRPr lang="en-IN"/>
          </a:p>
        </p:txBody>
      </p:sp>
    </p:spTree>
    <p:extLst>
      <p:ext uri="{BB962C8B-B14F-4D97-AF65-F5344CB8AC3E}">
        <p14:creationId xmlns:p14="http://schemas.microsoft.com/office/powerpoint/2010/main" val="370073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E19F-8135-CD4B-A6B6-135D5EE8AD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CA107E-1082-ECA7-1902-D294C711B7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FF220-86ED-6B95-29F5-659E2C9E8FC5}"/>
              </a:ext>
            </a:extLst>
          </p:cNvPr>
          <p:cNvSpPr>
            <a:spLocks noGrp="1"/>
          </p:cNvSpPr>
          <p:nvPr>
            <p:ph type="dt" sz="half" idx="10"/>
          </p:nvPr>
        </p:nvSpPr>
        <p:spPr/>
        <p:txBody>
          <a:bodyPr/>
          <a:lstStyle/>
          <a:p>
            <a:fld id="{36D47AFD-2082-43AD-AEB3-0EA0A3086B88}" type="datetimeFigureOut">
              <a:rPr lang="en-IN" smtClean="0"/>
              <a:t>02-03-2024</a:t>
            </a:fld>
            <a:endParaRPr lang="en-IN"/>
          </a:p>
        </p:txBody>
      </p:sp>
      <p:sp>
        <p:nvSpPr>
          <p:cNvPr id="5" name="Footer Placeholder 4">
            <a:extLst>
              <a:ext uri="{FF2B5EF4-FFF2-40B4-BE49-F238E27FC236}">
                <a16:creationId xmlns:a16="http://schemas.microsoft.com/office/drawing/2014/main" id="{5200CFB1-2C54-A163-E8FE-3A8BE528C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E9FC3-5505-DA9F-B89B-6071D65F532F}"/>
              </a:ext>
            </a:extLst>
          </p:cNvPr>
          <p:cNvSpPr>
            <a:spLocks noGrp="1"/>
          </p:cNvSpPr>
          <p:nvPr>
            <p:ph type="sldNum" sz="quarter" idx="12"/>
          </p:nvPr>
        </p:nvSpPr>
        <p:spPr/>
        <p:txBody>
          <a:bodyPr/>
          <a:lstStyle/>
          <a:p>
            <a:fld id="{4B832085-3815-47C0-81BD-BBD69B22AAA7}" type="slidenum">
              <a:rPr lang="en-IN" smtClean="0"/>
              <a:t>‹#›</a:t>
            </a:fld>
            <a:endParaRPr lang="en-IN"/>
          </a:p>
        </p:txBody>
      </p:sp>
    </p:spTree>
    <p:extLst>
      <p:ext uri="{BB962C8B-B14F-4D97-AF65-F5344CB8AC3E}">
        <p14:creationId xmlns:p14="http://schemas.microsoft.com/office/powerpoint/2010/main" val="341620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8DBB4-00D2-C00A-38F5-7A450207EF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3B22B6-E3DD-8D20-F385-560F192C96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97D92A-3230-807E-9E30-5B01592893D3}"/>
              </a:ext>
            </a:extLst>
          </p:cNvPr>
          <p:cNvSpPr>
            <a:spLocks noGrp="1"/>
          </p:cNvSpPr>
          <p:nvPr>
            <p:ph type="dt" sz="half" idx="10"/>
          </p:nvPr>
        </p:nvSpPr>
        <p:spPr/>
        <p:txBody>
          <a:bodyPr/>
          <a:lstStyle/>
          <a:p>
            <a:fld id="{36D47AFD-2082-43AD-AEB3-0EA0A3086B88}" type="datetimeFigureOut">
              <a:rPr lang="en-IN" smtClean="0"/>
              <a:t>02-03-2024</a:t>
            </a:fld>
            <a:endParaRPr lang="en-IN"/>
          </a:p>
        </p:txBody>
      </p:sp>
      <p:sp>
        <p:nvSpPr>
          <p:cNvPr id="5" name="Footer Placeholder 4">
            <a:extLst>
              <a:ext uri="{FF2B5EF4-FFF2-40B4-BE49-F238E27FC236}">
                <a16:creationId xmlns:a16="http://schemas.microsoft.com/office/drawing/2014/main" id="{62994886-7C6D-F8B4-2F10-152F183E8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8DBE7-2E58-6DC6-C3E9-2864411AFC8E}"/>
              </a:ext>
            </a:extLst>
          </p:cNvPr>
          <p:cNvSpPr>
            <a:spLocks noGrp="1"/>
          </p:cNvSpPr>
          <p:nvPr>
            <p:ph type="sldNum" sz="quarter" idx="12"/>
          </p:nvPr>
        </p:nvSpPr>
        <p:spPr/>
        <p:txBody>
          <a:bodyPr/>
          <a:lstStyle/>
          <a:p>
            <a:fld id="{4B832085-3815-47C0-81BD-BBD69B22AAA7}" type="slidenum">
              <a:rPr lang="en-IN" smtClean="0"/>
              <a:t>‹#›</a:t>
            </a:fld>
            <a:endParaRPr lang="en-IN"/>
          </a:p>
        </p:txBody>
      </p:sp>
    </p:spTree>
    <p:extLst>
      <p:ext uri="{BB962C8B-B14F-4D97-AF65-F5344CB8AC3E}">
        <p14:creationId xmlns:p14="http://schemas.microsoft.com/office/powerpoint/2010/main" val="325176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CD54-C0D7-C595-9792-5738DB5EA0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99DD4D-C42A-F59F-3BFC-5F4ED012E2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E843E5-027F-889D-0911-B91A11E31ABD}"/>
              </a:ext>
            </a:extLst>
          </p:cNvPr>
          <p:cNvSpPr>
            <a:spLocks noGrp="1"/>
          </p:cNvSpPr>
          <p:nvPr>
            <p:ph type="dt" sz="half" idx="10"/>
          </p:nvPr>
        </p:nvSpPr>
        <p:spPr/>
        <p:txBody>
          <a:bodyPr/>
          <a:lstStyle/>
          <a:p>
            <a:fld id="{36D47AFD-2082-43AD-AEB3-0EA0A3086B88}" type="datetimeFigureOut">
              <a:rPr lang="en-IN" smtClean="0"/>
              <a:t>02-03-2024</a:t>
            </a:fld>
            <a:endParaRPr lang="en-IN"/>
          </a:p>
        </p:txBody>
      </p:sp>
      <p:sp>
        <p:nvSpPr>
          <p:cNvPr id="5" name="Footer Placeholder 4">
            <a:extLst>
              <a:ext uri="{FF2B5EF4-FFF2-40B4-BE49-F238E27FC236}">
                <a16:creationId xmlns:a16="http://schemas.microsoft.com/office/drawing/2014/main" id="{0235053D-8321-B0F4-799F-E2ECD16DD8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BAE0C-893F-17AA-FA48-976003B0DC3F}"/>
              </a:ext>
            </a:extLst>
          </p:cNvPr>
          <p:cNvSpPr>
            <a:spLocks noGrp="1"/>
          </p:cNvSpPr>
          <p:nvPr>
            <p:ph type="sldNum" sz="quarter" idx="12"/>
          </p:nvPr>
        </p:nvSpPr>
        <p:spPr/>
        <p:txBody>
          <a:bodyPr/>
          <a:lstStyle/>
          <a:p>
            <a:fld id="{4B832085-3815-47C0-81BD-BBD69B22AAA7}" type="slidenum">
              <a:rPr lang="en-IN" smtClean="0"/>
              <a:t>‹#›</a:t>
            </a:fld>
            <a:endParaRPr lang="en-IN"/>
          </a:p>
        </p:txBody>
      </p:sp>
    </p:spTree>
    <p:extLst>
      <p:ext uri="{BB962C8B-B14F-4D97-AF65-F5344CB8AC3E}">
        <p14:creationId xmlns:p14="http://schemas.microsoft.com/office/powerpoint/2010/main" val="321055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3DFF-DB81-CEA7-0BE6-C086D2F9A8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8A66A1-7F46-5D39-3A4E-12BA9D590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67F242-D4A7-F2FC-166B-56FCF1C22401}"/>
              </a:ext>
            </a:extLst>
          </p:cNvPr>
          <p:cNvSpPr>
            <a:spLocks noGrp="1"/>
          </p:cNvSpPr>
          <p:nvPr>
            <p:ph type="dt" sz="half" idx="10"/>
          </p:nvPr>
        </p:nvSpPr>
        <p:spPr/>
        <p:txBody>
          <a:bodyPr/>
          <a:lstStyle/>
          <a:p>
            <a:fld id="{36D47AFD-2082-43AD-AEB3-0EA0A3086B88}" type="datetimeFigureOut">
              <a:rPr lang="en-IN" smtClean="0"/>
              <a:t>02-03-2024</a:t>
            </a:fld>
            <a:endParaRPr lang="en-IN"/>
          </a:p>
        </p:txBody>
      </p:sp>
      <p:sp>
        <p:nvSpPr>
          <p:cNvPr id="5" name="Footer Placeholder 4">
            <a:extLst>
              <a:ext uri="{FF2B5EF4-FFF2-40B4-BE49-F238E27FC236}">
                <a16:creationId xmlns:a16="http://schemas.microsoft.com/office/drawing/2014/main" id="{A45B746F-0EE0-61CC-1876-835F779B77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FC6625-3A6E-A570-A681-603063A789BC}"/>
              </a:ext>
            </a:extLst>
          </p:cNvPr>
          <p:cNvSpPr>
            <a:spLocks noGrp="1"/>
          </p:cNvSpPr>
          <p:nvPr>
            <p:ph type="sldNum" sz="quarter" idx="12"/>
          </p:nvPr>
        </p:nvSpPr>
        <p:spPr/>
        <p:txBody>
          <a:bodyPr/>
          <a:lstStyle/>
          <a:p>
            <a:fld id="{4B832085-3815-47C0-81BD-BBD69B22AAA7}" type="slidenum">
              <a:rPr lang="en-IN" smtClean="0"/>
              <a:t>‹#›</a:t>
            </a:fld>
            <a:endParaRPr lang="en-IN"/>
          </a:p>
        </p:txBody>
      </p:sp>
    </p:spTree>
    <p:extLst>
      <p:ext uri="{BB962C8B-B14F-4D97-AF65-F5344CB8AC3E}">
        <p14:creationId xmlns:p14="http://schemas.microsoft.com/office/powerpoint/2010/main" val="343572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8D2A-1B13-A074-3D0D-C3F7E696DD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D41D62-E368-B31D-6DB6-B8A7C7E659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CF0AAA-1EED-0F52-0401-5B490ABD4F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569172-27A1-3D7E-7474-DD69E994C2DA}"/>
              </a:ext>
            </a:extLst>
          </p:cNvPr>
          <p:cNvSpPr>
            <a:spLocks noGrp="1"/>
          </p:cNvSpPr>
          <p:nvPr>
            <p:ph type="dt" sz="half" idx="10"/>
          </p:nvPr>
        </p:nvSpPr>
        <p:spPr/>
        <p:txBody>
          <a:bodyPr/>
          <a:lstStyle/>
          <a:p>
            <a:fld id="{36D47AFD-2082-43AD-AEB3-0EA0A3086B88}" type="datetimeFigureOut">
              <a:rPr lang="en-IN" smtClean="0"/>
              <a:t>02-03-2024</a:t>
            </a:fld>
            <a:endParaRPr lang="en-IN"/>
          </a:p>
        </p:txBody>
      </p:sp>
      <p:sp>
        <p:nvSpPr>
          <p:cNvPr id="6" name="Footer Placeholder 5">
            <a:extLst>
              <a:ext uri="{FF2B5EF4-FFF2-40B4-BE49-F238E27FC236}">
                <a16:creationId xmlns:a16="http://schemas.microsoft.com/office/drawing/2014/main" id="{4CA54D09-2907-76B5-ACF2-DA8E8C9D6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51A13C-9862-6729-A228-D26612740DBC}"/>
              </a:ext>
            </a:extLst>
          </p:cNvPr>
          <p:cNvSpPr>
            <a:spLocks noGrp="1"/>
          </p:cNvSpPr>
          <p:nvPr>
            <p:ph type="sldNum" sz="quarter" idx="12"/>
          </p:nvPr>
        </p:nvSpPr>
        <p:spPr/>
        <p:txBody>
          <a:bodyPr/>
          <a:lstStyle/>
          <a:p>
            <a:fld id="{4B832085-3815-47C0-81BD-BBD69B22AAA7}" type="slidenum">
              <a:rPr lang="en-IN" smtClean="0"/>
              <a:t>‹#›</a:t>
            </a:fld>
            <a:endParaRPr lang="en-IN"/>
          </a:p>
        </p:txBody>
      </p:sp>
    </p:spTree>
    <p:extLst>
      <p:ext uri="{BB962C8B-B14F-4D97-AF65-F5344CB8AC3E}">
        <p14:creationId xmlns:p14="http://schemas.microsoft.com/office/powerpoint/2010/main" val="425453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FF2A2-E21E-8B47-2FC1-06746181E3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94AAA3-0A30-8949-4B17-0D0B4CE68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44B732-7DBA-940A-01D8-23F39812F4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FCD91D-391C-61FE-91B5-BCEDA2F59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DD093F-A102-68B4-7856-76295F5BA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E73FD3-15FD-94A2-A5FF-5239FE862543}"/>
              </a:ext>
            </a:extLst>
          </p:cNvPr>
          <p:cNvSpPr>
            <a:spLocks noGrp="1"/>
          </p:cNvSpPr>
          <p:nvPr>
            <p:ph type="dt" sz="half" idx="10"/>
          </p:nvPr>
        </p:nvSpPr>
        <p:spPr/>
        <p:txBody>
          <a:bodyPr/>
          <a:lstStyle/>
          <a:p>
            <a:fld id="{36D47AFD-2082-43AD-AEB3-0EA0A3086B88}" type="datetimeFigureOut">
              <a:rPr lang="en-IN" smtClean="0"/>
              <a:t>02-03-2024</a:t>
            </a:fld>
            <a:endParaRPr lang="en-IN"/>
          </a:p>
        </p:txBody>
      </p:sp>
      <p:sp>
        <p:nvSpPr>
          <p:cNvPr id="8" name="Footer Placeholder 7">
            <a:extLst>
              <a:ext uri="{FF2B5EF4-FFF2-40B4-BE49-F238E27FC236}">
                <a16:creationId xmlns:a16="http://schemas.microsoft.com/office/drawing/2014/main" id="{ED8A3386-FD2E-143D-73B7-A7130AFE91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FE5B9B-5B71-3568-8BE0-887508A08B51}"/>
              </a:ext>
            </a:extLst>
          </p:cNvPr>
          <p:cNvSpPr>
            <a:spLocks noGrp="1"/>
          </p:cNvSpPr>
          <p:nvPr>
            <p:ph type="sldNum" sz="quarter" idx="12"/>
          </p:nvPr>
        </p:nvSpPr>
        <p:spPr/>
        <p:txBody>
          <a:bodyPr/>
          <a:lstStyle/>
          <a:p>
            <a:fld id="{4B832085-3815-47C0-81BD-BBD69B22AAA7}" type="slidenum">
              <a:rPr lang="en-IN" smtClean="0"/>
              <a:t>‹#›</a:t>
            </a:fld>
            <a:endParaRPr lang="en-IN"/>
          </a:p>
        </p:txBody>
      </p:sp>
    </p:spTree>
    <p:extLst>
      <p:ext uri="{BB962C8B-B14F-4D97-AF65-F5344CB8AC3E}">
        <p14:creationId xmlns:p14="http://schemas.microsoft.com/office/powerpoint/2010/main" val="116339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B91D-C4D4-E60F-262C-D4C7714C3B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D9AF0C-E165-E49C-94F2-0B7A9BC9DBC5}"/>
              </a:ext>
            </a:extLst>
          </p:cNvPr>
          <p:cNvSpPr>
            <a:spLocks noGrp="1"/>
          </p:cNvSpPr>
          <p:nvPr>
            <p:ph type="dt" sz="half" idx="10"/>
          </p:nvPr>
        </p:nvSpPr>
        <p:spPr/>
        <p:txBody>
          <a:bodyPr/>
          <a:lstStyle/>
          <a:p>
            <a:fld id="{36D47AFD-2082-43AD-AEB3-0EA0A3086B88}" type="datetimeFigureOut">
              <a:rPr lang="en-IN" smtClean="0"/>
              <a:t>02-03-2024</a:t>
            </a:fld>
            <a:endParaRPr lang="en-IN"/>
          </a:p>
        </p:txBody>
      </p:sp>
      <p:sp>
        <p:nvSpPr>
          <p:cNvPr id="4" name="Footer Placeholder 3">
            <a:extLst>
              <a:ext uri="{FF2B5EF4-FFF2-40B4-BE49-F238E27FC236}">
                <a16:creationId xmlns:a16="http://schemas.microsoft.com/office/drawing/2014/main" id="{78494CF1-D65F-B2DD-3F64-2F7ADA1815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BEC76B-DC0B-1223-DC75-8A9E15D0151B}"/>
              </a:ext>
            </a:extLst>
          </p:cNvPr>
          <p:cNvSpPr>
            <a:spLocks noGrp="1"/>
          </p:cNvSpPr>
          <p:nvPr>
            <p:ph type="sldNum" sz="quarter" idx="12"/>
          </p:nvPr>
        </p:nvSpPr>
        <p:spPr/>
        <p:txBody>
          <a:bodyPr/>
          <a:lstStyle/>
          <a:p>
            <a:fld id="{4B832085-3815-47C0-81BD-BBD69B22AAA7}" type="slidenum">
              <a:rPr lang="en-IN" smtClean="0"/>
              <a:t>‹#›</a:t>
            </a:fld>
            <a:endParaRPr lang="en-IN"/>
          </a:p>
        </p:txBody>
      </p:sp>
    </p:spTree>
    <p:extLst>
      <p:ext uri="{BB962C8B-B14F-4D97-AF65-F5344CB8AC3E}">
        <p14:creationId xmlns:p14="http://schemas.microsoft.com/office/powerpoint/2010/main" val="63545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ED9E75-4E3C-3F0C-DB33-EEF1FEE296DA}"/>
              </a:ext>
            </a:extLst>
          </p:cNvPr>
          <p:cNvSpPr>
            <a:spLocks noGrp="1"/>
          </p:cNvSpPr>
          <p:nvPr>
            <p:ph type="dt" sz="half" idx="10"/>
          </p:nvPr>
        </p:nvSpPr>
        <p:spPr/>
        <p:txBody>
          <a:bodyPr/>
          <a:lstStyle/>
          <a:p>
            <a:fld id="{36D47AFD-2082-43AD-AEB3-0EA0A3086B88}" type="datetimeFigureOut">
              <a:rPr lang="en-IN" smtClean="0"/>
              <a:t>02-03-2024</a:t>
            </a:fld>
            <a:endParaRPr lang="en-IN"/>
          </a:p>
        </p:txBody>
      </p:sp>
      <p:sp>
        <p:nvSpPr>
          <p:cNvPr id="3" name="Footer Placeholder 2">
            <a:extLst>
              <a:ext uri="{FF2B5EF4-FFF2-40B4-BE49-F238E27FC236}">
                <a16:creationId xmlns:a16="http://schemas.microsoft.com/office/drawing/2014/main" id="{2A1D00BF-900B-6280-A04E-B9C5D023E3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6890EB-61C3-3F9F-29F3-4D047B7CDA0C}"/>
              </a:ext>
            </a:extLst>
          </p:cNvPr>
          <p:cNvSpPr>
            <a:spLocks noGrp="1"/>
          </p:cNvSpPr>
          <p:nvPr>
            <p:ph type="sldNum" sz="quarter" idx="12"/>
          </p:nvPr>
        </p:nvSpPr>
        <p:spPr/>
        <p:txBody>
          <a:bodyPr/>
          <a:lstStyle/>
          <a:p>
            <a:fld id="{4B832085-3815-47C0-81BD-BBD69B22AAA7}" type="slidenum">
              <a:rPr lang="en-IN" smtClean="0"/>
              <a:t>‹#›</a:t>
            </a:fld>
            <a:endParaRPr lang="en-IN"/>
          </a:p>
        </p:txBody>
      </p:sp>
    </p:spTree>
    <p:extLst>
      <p:ext uri="{BB962C8B-B14F-4D97-AF65-F5344CB8AC3E}">
        <p14:creationId xmlns:p14="http://schemas.microsoft.com/office/powerpoint/2010/main" val="77488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04AA-4B85-C9DA-197A-90003A1C7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E38984-2CC1-DCE2-9AF9-471A4E007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85F35A-FD72-6ACC-C3DD-8D37E3D0F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0F556-D26E-44AC-1321-4BE9A9568ECD}"/>
              </a:ext>
            </a:extLst>
          </p:cNvPr>
          <p:cNvSpPr>
            <a:spLocks noGrp="1"/>
          </p:cNvSpPr>
          <p:nvPr>
            <p:ph type="dt" sz="half" idx="10"/>
          </p:nvPr>
        </p:nvSpPr>
        <p:spPr/>
        <p:txBody>
          <a:bodyPr/>
          <a:lstStyle/>
          <a:p>
            <a:fld id="{36D47AFD-2082-43AD-AEB3-0EA0A3086B88}" type="datetimeFigureOut">
              <a:rPr lang="en-IN" smtClean="0"/>
              <a:t>02-03-2024</a:t>
            </a:fld>
            <a:endParaRPr lang="en-IN"/>
          </a:p>
        </p:txBody>
      </p:sp>
      <p:sp>
        <p:nvSpPr>
          <p:cNvPr id="6" name="Footer Placeholder 5">
            <a:extLst>
              <a:ext uri="{FF2B5EF4-FFF2-40B4-BE49-F238E27FC236}">
                <a16:creationId xmlns:a16="http://schemas.microsoft.com/office/drawing/2014/main" id="{73A0931A-7E5B-D39C-1330-8B0B6BB31E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37C924-6905-6A21-5336-E68346CB7AB7}"/>
              </a:ext>
            </a:extLst>
          </p:cNvPr>
          <p:cNvSpPr>
            <a:spLocks noGrp="1"/>
          </p:cNvSpPr>
          <p:nvPr>
            <p:ph type="sldNum" sz="quarter" idx="12"/>
          </p:nvPr>
        </p:nvSpPr>
        <p:spPr/>
        <p:txBody>
          <a:bodyPr/>
          <a:lstStyle/>
          <a:p>
            <a:fld id="{4B832085-3815-47C0-81BD-BBD69B22AAA7}" type="slidenum">
              <a:rPr lang="en-IN" smtClean="0"/>
              <a:t>‹#›</a:t>
            </a:fld>
            <a:endParaRPr lang="en-IN"/>
          </a:p>
        </p:txBody>
      </p:sp>
    </p:spTree>
    <p:extLst>
      <p:ext uri="{BB962C8B-B14F-4D97-AF65-F5344CB8AC3E}">
        <p14:creationId xmlns:p14="http://schemas.microsoft.com/office/powerpoint/2010/main" val="292398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123E-3691-0DF9-1973-419CC2882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09E747-8E4B-65A2-B39B-01E77A4FD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5389FE-44B7-34D5-4FE9-7765E60C3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A13DB-7922-36A2-60A8-6F02DBB49833}"/>
              </a:ext>
            </a:extLst>
          </p:cNvPr>
          <p:cNvSpPr>
            <a:spLocks noGrp="1"/>
          </p:cNvSpPr>
          <p:nvPr>
            <p:ph type="dt" sz="half" idx="10"/>
          </p:nvPr>
        </p:nvSpPr>
        <p:spPr/>
        <p:txBody>
          <a:bodyPr/>
          <a:lstStyle/>
          <a:p>
            <a:fld id="{36D47AFD-2082-43AD-AEB3-0EA0A3086B88}" type="datetimeFigureOut">
              <a:rPr lang="en-IN" smtClean="0"/>
              <a:t>02-03-2024</a:t>
            </a:fld>
            <a:endParaRPr lang="en-IN"/>
          </a:p>
        </p:txBody>
      </p:sp>
      <p:sp>
        <p:nvSpPr>
          <p:cNvPr id="6" name="Footer Placeholder 5">
            <a:extLst>
              <a:ext uri="{FF2B5EF4-FFF2-40B4-BE49-F238E27FC236}">
                <a16:creationId xmlns:a16="http://schemas.microsoft.com/office/drawing/2014/main" id="{8E3F7962-E932-01D3-C4A0-C58CDFF215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823B9C-0DDF-A3AF-A4F3-ABB34871D1F5}"/>
              </a:ext>
            </a:extLst>
          </p:cNvPr>
          <p:cNvSpPr>
            <a:spLocks noGrp="1"/>
          </p:cNvSpPr>
          <p:nvPr>
            <p:ph type="sldNum" sz="quarter" idx="12"/>
          </p:nvPr>
        </p:nvSpPr>
        <p:spPr/>
        <p:txBody>
          <a:bodyPr/>
          <a:lstStyle/>
          <a:p>
            <a:fld id="{4B832085-3815-47C0-81BD-BBD69B22AAA7}" type="slidenum">
              <a:rPr lang="en-IN" smtClean="0"/>
              <a:t>‹#›</a:t>
            </a:fld>
            <a:endParaRPr lang="en-IN"/>
          </a:p>
        </p:txBody>
      </p:sp>
    </p:spTree>
    <p:extLst>
      <p:ext uri="{BB962C8B-B14F-4D97-AF65-F5344CB8AC3E}">
        <p14:creationId xmlns:p14="http://schemas.microsoft.com/office/powerpoint/2010/main" val="21039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DE5E4-6365-475C-1580-8CEEC4AE0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73FF20-764E-E086-DAFF-EE64E02D2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D4E85B-06AF-F968-6F24-A79D567388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47AFD-2082-43AD-AEB3-0EA0A3086B88}" type="datetimeFigureOut">
              <a:rPr lang="en-IN" smtClean="0"/>
              <a:t>02-03-2024</a:t>
            </a:fld>
            <a:endParaRPr lang="en-IN"/>
          </a:p>
        </p:txBody>
      </p:sp>
      <p:sp>
        <p:nvSpPr>
          <p:cNvPr id="5" name="Footer Placeholder 4">
            <a:extLst>
              <a:ext uri="{FF2B5EF4-FFF2-40B4-BE49-F238E27FC236}">
                <a16:creationId xmlns:a16="http://schemas.microsoft.com/office/drawing/2014/main" id="{10090C76-81FE-D24C-4728-2B44AC3479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858AE2-36B6-2E88-5533-CD4E4ABF49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32085-3815-47C0-81BD-BBD69B22AAA7}" type="slidenum">
              <a:rPr lang="en-IN" smtClean="0"/>
              <a:t>‹#›</a:t>
            </a:fld>
            <a:endParaRPr lang="en-IN"/>
          </a:p>
        </p:txBody>
      </p:sp>
    </p:spTree>
    <p:extLst>
      <p:ext uri="{BB962C8B-B14F-4D97-AF65-F5344CB8AC3E}">
        <p14:creationId xmlns:p14="http://schemas.microsoft.com/office/powerpoint/2010/main" val="280252824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3E82B7-237F-1744-BA8D-D92D086E6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F4E43E59-9258-4764-E27F-0C120ECC726A}"/>
              </a:ext>
            </a:extLst>
          </p:cNvPr>
          <p:cNvSpPr txBox="1"/>
          <p:nvPr/>
        </p:nvSpPr>
        <p:spPr>
          <a:xfrm>
            <a:off x="2438179" y="499258"/>
            <a:ext cx="7995920" cy="3046988"/>
          </a:xfrm>
          <a:prstGeom prst="rect">
            <a:avLst/>
          </a:prstGeom>
          <a:noFill/>
        </p:spPr>
        <p:txBody>
          <a:bodyPr wrap="square" rtlCol="0">
            <a:spAutoFit/>
          </a:bodyPr>
          <a:lstStyle/>
          <a:p>
            <a:r>
              <a:rPr lang="en-US" sz="9600" dirty="0">
                <a:latin typeface="Algerian" panose="04020705040A02060702" pitchFamily="82" charset="0"/>
              </a:rPr>
              <a:t>HACK-A-BIT</a:t>
            </a:r>
          </a:p>
          <a:p>
            <a:endParaRPr lang="en-IN" sz="9600" dirty="0">
              <a:latin typeface="Algerian" panose="04020705040A02060702" pitchFamily="82" charset="0"/>
            </a:endParaRPr>
          </a:p>
        </p:txBody>
      </p:sp>
      <p:sp>
        <p:nvSpPr>
          <p:cNvPr id="7" name="TextBox 6">
            <a:extLst>
              <a:ext uri="{FF2B5EF4-FFF2-40B4-BE49-F238E27FC236}">
                <a16:creationId xmlns:a16="http://schemas.microsoft.com/office/drawing/2014/main" id="{5DD90974-9EE6-297D-8FCD-C0F620749874}"/>
              </a:ext>
            </a:extLst>
          </p:cNvPr>
          <p:cNvSpPr txBox="1"/>
          <p:nvPr/>
        </p:nvSpPr>
        <p:spPr>
          <a:xfrm>
            <a:off x="2066014" y="2715249"/>
            <a:ext cx="9011699" cy="830997"/>
          </a:xfrm>
          <a:prstGeom prst="rect">
            <a:avLst/>
          </a:prstGeom>
          <a:noFill/>
        </p:spPr>
        <p:txBody>
          <a:bodyPr wrap="square" rtlCol="0">
            <a:spAutoFit/>
          </a:bodyPr>
          <a:lstStyle/>
          <a:p>
            <a:r>
              <a:rPr lang="en-US" sz="4800" dirty="0">
                <a:latin typeface="Algerian" panose="04020705040A02060702" pitchFamily="82" charset="0"/>
              </a:rPr>
              <a:t>TEAM - </a:t>
            </a:r>
            <a:r>
              <a:rPr lang="en-IN" sz="4800" dirty="0">
                <a:latin typeface="Algerian" panose="04020705040A02060702" pitchFamily="82" charset="0"/>
              </a:rPr>
              <a:t>TECH VISIONERS 2.o</a:t>
            </a:r>
          </a:p>
        </p:txBody>
      </p:sp>
      <p:sp>
        <p:nvSpPr>
          <p:cNvPr id="3" name="TextBox 2">
            <a:extLst>
              <a:ext uri="{FF2B5EF4-FFF2-40B4-BE49-F238E27FC236}">
                <a16:creationId xmlns:a16="http://schemas.microsoft.com/office/drawing/2014/main" id="{45429CAE-F724-ECCC-7180-BFEFE95C9CED}"/>
              </a:ext>
            </a:extLst>
          </p:cNvPr>
          <p:cNvSpPr txBox="1"/>
          <p:nvPr/>
        </p:nvSpPr>
        <p:spPr>
          <a:xfrm>
            <a:off x="2066014" y="4597671"/>
            <a:ext cx="9134062" cy="646331"/>
          </a:xfrm>
          <a:prstGeom prst="rect">
            <a:avLst/>
          </a:prstGeom>
          <a:noFill/>
        </p:spPr>
        <p:txBody>
          <a:bodyPr wrap="square" rtlCol="0">
            <a:spAutoFit/>
          </a:bodyPr>
          <a:lstStyle/>
          <a:p>
            <a:r>
              <a:rPr lang="en-US" sz="3600" u="sng" dirty="0" err="1">
                <a:latin typeface="Algerian" panose="04020705040A02060702" pitchFamily="82" charset="0"/>
              </a:rPr>
              <a:t>NeuroVisionAI</a:t>
            </a:r>
            <a:r>
              <a:rPr lang="en-US" sz="3600" u="sng" dirty="0">
                <a:latin typeface="Algerian" panose="04020705040A02060702" pitchFamily="82" charset="0"/>
              </a:rPr>
              <a:t>: </a:t>
            </a:r>
            <a:r>
              <a:rPr lang="en-US" sz="3600" u="sng" dirty="0" err="1">
                <a:latin typeface="Algerian" panose="04020705040A02060702" pitchFamily="82" charset="0"/>
              </a:rPr>
              <a:t>TumorMapperNet</a:t>
            </a:r>
            <a:endParaRPr lang="en-IN" sz="3600" dirty="0">
              <a:latin typeface="Algerian" panose="04020705040A02060702" pitchFamily="82" charset="0"/>
            </a:endParaRPr>
          </a:p>
        </p:txBody>
      </p:sp>
      <p:sp>
        <p:nvSpPr>
          <p:cNvPr id="4" name="TextBox 3">
            <a:extLst>
              <a:ext uri="{FF2B5EF4-FFF2-40B4-BE49-F238E27FC236}">
                <a16:creationId xmlns:a16="http://schemas.microsoft.com/office/drawing/2014/main" id="{10547F66-7EB5-7AE1-26AD-ADBCB60C2832}"/>
              </a:ext>
            </a:extLst>
          </p:cNvPr>
          <p:cNvSpPr txBox="1"/>
          <p:nvPr/>
        </p:nvSpPr>
        <p:spPr>
          <a:xfrm>
            <a:off x="4749459" y="3814671"/>
            <a:ext cx="1686680" cy="461665"/>
          </a:xfrm>
          <a:prstGeom prst="rect">
            <a:avLst/>
          </a:prstGeom>
          <a:noFill/>
        </p:spPr>
        <p:txBody>
          <a:bodyPr wrap="none" rtlCol="0">
            <a:spAutoFit/>
          </a:bodyPr>
          <a:lstStyle/>
          <a:p>
            <a:r>
              <a:rPr lang="en-US" sz="2400" dirty="0">
                <a:latin typeface="Bahnschrift" panose="020B0502040204020203" pitchFamily="34" charset="0"/>
              </a:rPr>
              <a:t>PRESENTS</a:t>
            </a:r>
            <a:endParaRPr lang="en-IN" sz="2400" dirty="0">
              <a:latin typeface="Bahnschrift" panose="020B0502040204020203" pitchFamily="34" charset="0"/>
            </a:endParaRPr>
          </a:p>
        </p:txBody>
      </p:sp>
    </p:spTree>
    <p:extLst>
      <p:ext uri="{BB962C8B-B14F-4D97-AF65-F5344CB8AC3E}">
        <p14:creationId xmlns:p14="http://schemas.microsoft.com/office/powerpoint/2010/main" val="2005359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CC160-B9BF-D996-4CF7-66A2511C398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11500AC-04E9-9175-23F7-F3667D7B0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C1159EF-9B83-2724-C03D-B851202880A1}"/>
              </a:ext>
            </a:extLst>
          </p:cNvPr>
          <p:cNvSpPr txBox="1"/>
          <p:nvPr/>
        </p:nvSpPr>
        <p:spPr>
          <a:xfrm>
            <a:off x="176980" y="285135"/>
            <a:ext cx="184731" cy="1077218"/>
          </a:xfrm>
          <a:prstGeom prst="rect">
            <a:avLst/>
          </a:prstGeom>
          <a:noFill/>
        </p:spPr>
        <p:txBody>
          <a:bodyPr wrap="none" rtlCol="0">
            <a:spAutoFit/>
          </a:bodyPr>
          <a:lstStyle/>
          <a:p>
            <a:endParaRPr lang="en-US" sz="3200" dirty="0">
              <a:latin typeface="Bahnschrift" panose="020B0502040204020203" pitchFamily="34" charset="0"/>
            </a:endParaRPr>
          </a:p>
          <a:p>
            <a:endParaRPr lang="en-IN" sz="3200" dirty="0">
              <a:latin typeface="Bahnschrift" panose="020B0502040204020203" pitchFamily="34" charset="0"/>
            </a:endParaRPr>
          </a:p>
        </p:txBody>
      </p:sp>
      <p:sp>
        <p:nvSpPr>
          <p:cNvPr id="3" name="TextBox 2">
            <a:extLst>
              <a:ext uri="{FF2B5EF4-FFF2-40B4-BE49-F238E27FC236}">
                <a16:creationId xmlns:a16="http://schemas.microsoft.com/office/drawing/2014/main" id="{202CA623-54D4-500C-A3BC-FFAD9686482A}"/>
              </a:ext>
            </a:extLst>
          </p:cNvPr>
          <p:cNvSpPr txBox="1"/>
          <p:nvPr/>
        </p:nvSpPr>
        <p:spPr>
          <a:xfrm>
            <a:off x="3369131" y="241567"/>
            <a:ext cx="6601487" cy="923330"/>
          </a:xfrm>
          <a:prstGeom prst="rect">
            <a:avLst/>
          </a:prstGeom>
          <a:noFill/>
        </p:spPr>
        <p:txBody>
          <a:bodyPr wrap="none" rtlCol="0">
            <a:spAutoFit/>
          </a:bodyPr>
          <a:lstStyle/>
          <a:p>
            <a:r>
              <a:rPr lang="en-US" sz="5400" dirty="0">
                <a:latin typeface="Bahnschrift" panose="020B0502040204020203" pitchFamily="34" charset="0"/>
              </a:rPr>
              <a:t>TECH VISIONERS 2.O</a:t>
            </a:r>
            <a:endParaRPr lang="en-IN" sz="5400" dirty="0">
              <a:latin typeface="Bahnschrift" panose="020B0502040204020203" pitchFamily="34" charset="0"/>
            </a:endParaRPr>
          </a:p>
        </p:txBody>
      </p:sp>
      <p:pic>
        <p:nvPicPr>
          <p:cNvPr id="7" name="Picture 6">
            <a:extLst>
              <a:ext uri="{FF2B5EF4-FFF2-40B4-BE49-F238E27FC236}">
                <a16:creationId xmlns:a16="http://schemas.microsoft.com/office/drawing/2014/main" id="{9AEC4144-1916-4899-89FE-E9047B1F7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985" y="1885334"/>
            <a:ext cx="2507226" cy="27137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7B07612C-0349-DBEA-B82C-2A6A52CC98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2387" y="1885334"/>
            <a:ext cx="2507226" cy="27137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2C3B395E-66D6-D76A-BB94-0E5DBC897A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345" y="1885334"/>
            <a:ext cx="2507226" cy="27137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493F603E-C331-5E95-61EC-59950A3DEEB0}"/>
              </a:ext>
            </a:extLst>
          </p:cNvPr>
          <p:cNvSpPr txBox="1"/>
          <p:nvPr/>
        </p:nvSpPr>
        <p:spPr>
          <a:xfrm>
            <a:off x="78658" y="4709651"/>
            <a:ext cx="3067665" cy="400110"/>
          </a:xfrm>
          <a:prstGeom prst="rect">
            <a:avLst/>
          </a:prstGeom>
          <a:noFill/>
        </p:spPr>
        <p:txBody>
          <a:bodyPr wrap="square" rtlCol="0">
            <a:spAutoFit/>
          </a:bodyPr>
          <a:lstStyle/>
          <a:p>
            <a:r>
              <a:rPr lang="en-US" sz="2000" dirty="0">
                <a:latin typeface="Bahnschrift" panose="020B0502040204020203" pitchFamily="34" charset="0"/>
              </a:rPr>
              <a:t>Nishant(Team Leader)</a:t>
            </a:r>
            <a:endParaRPr lang="en-IN" sz="2000" dirty="0">
              <a:latin typeface="Bahnschrift" panose="020B0502040204020203" pitchFamily="34" charset="0"/>
            </a:endParaRPr>
          </a:p>
        </p:txBody>
      </p:sp>
      <p:sp>
        <p:nvSpPr>
          <p:cNvPr id="14" name="TextBox 13">
            <a:extLst>
              <a:ext uri="{FF2B5EF4-FFF2-40B4-BE49-F238E27FC236}">
                <a16:creationId xmlns:a16="http://schemas.microsoft.com/office/drawing/2014/main" id="{9B565283-0BD4-BD69-A361-10C0B200E86E}"/>
              </a:ext>
            </a:extLst>
          </p:cNvPr>
          <p:cNvSpPr txBox="1"/>
          <p:nvPr/>
        </p:nvSpPr>
        <p:spPr>
          <a:xfrm>
            <a:off x="5269029" y="4685456"/>
            <a:ext cx="1997360" cy="400110"/>
          </a:xfrm>
          <a:prstGeom prst="rect">
            <a:avLst/>
          </a:prstGeom>
          <a:noFill/>
        </p:spPr>
        <p:txBody>
          <a:bodyPr wrap="square" rtlCol="0">
            <a:spAutoFit/>
          </a:bodyPr>
          <a:lstStyle/>
          <a:p>
            <a:r>
              <a:rPr lang="en-US" sz="2000" dirty="0">
                <a:latin typeface="Bahnschrift" panose="020B0502040204020203" pitchFamily="34" charset="0"/>
              </a:rPr>
              <a:t>Vivek Kumar</a:t>
            </a:r>
            <a:endParaRPr lang="en-IN" sz="2000" dirty="0">
              <a:latin typeface="Bahnschrift" panose="020B0502040204020203" pitchFamily="34" charset="0"/>
            </a:endParaRPr>
          </a:p>
        </p:txBody>
      </p:sp>
      <p:sp>
        <p:nvSpPr>
          <p:cNvPr id="15" name="TextBox 14">
            <a:extLst>
              <a:ext uri="{FF2B5EF4-FFF2-40B4-BE49-F238E27FC236}">
                <a16:creationId xmlns:a16="http://schemas.microsoft.com/office/drawing/2014/main" id="{77FB437D-AD1B-4AAB-5326-3441BDF13DCF}"/>
              </a:ext>
            </a:extLst>
          </p:cNvPr>
          <p:cNvSpPr txBox="1"/>
          <p:nvPr/>
        </p:nvSpPr>
        <p:spPr>
          <a:xfrm>
            <a:off x="9398416" y="4798262"/>
            <a:ext cx="2388795" cy="400110"/>
          </a:xfrm>
          <a:prstGeom prst="rect">
            <a:avLst/>
          </a:prstGeom>
          <a:noFill/>
        </p:spPr>
        <p:txBody>
          <a:bodyPr wrap="none" rtlCol="0">
            <a:spAutoFit/>
          </a:bodyPr>
          <a:lstStyle/>
          <a:p>
            <a:r>
              <a:rPr lang="en-US" sz="2000" dirty="0">
                <a:latin typeface="Bahnschrift" panose="020B0502040204020203" pitchFamily="34" charset="0"/>
              </a:rPr>
              <a:t>Ayush Shaurya Jha</a:t>
            </a:r>
            <a:endParaRPr lang="en-IN" sz="2000" dirty="0">
              <a:latin typeface="Bahnschrift" panose="020B0502040204020203" pitchFamily="34" charset="0"/>
            </a:endParaRPr>
          </a:p>
        </p:txBody>
      </p:sp>
      <p:sp>
        <p:nvSpPr>
          <p:cNvPr id="16" name="TextBox 15">
            <a:extLst>
              <a:ext uri="{FF2B5EF4-FFF2-40B4-BE49-F238E27FC236}">
                <a16:creationId xmlns:a16="http://schemas.microsoft.com/office/drawing/2014/main" id="{0822E27E-BF4F-8D4F-0C72-B13FA12D2F44}"/>
              </a:ext>
            </a:extLst>
          </p:cNvPr>
          <p:cNvSpPr txBox="1"/>
          <p:nvPr/>
        </p:nvSpPr>
        <p:spPr>
          <a:xfrm>
            <a:off x="570271" y="5073045"/>
            <a:ext cx="1369286" cy="400110"/>
          </a:xfrm>
          <a:prstGeom prst="rect">
            <a:avLst/>
          </a:prstGeom>
          <a:noFill/>
        </p:spPr>
        <p:txBody>
          <a:bodyPr wrap="none" rtlCol="0">
            <a:spAutoFit/>
          </a:bodyPr>
          <a:lstStyle/>
          <a:p>
            <a:r>
              <a:rPr lang="en-US" sz="2000" dirty="0">
                <a:latin typeface="Bahnschrift" panose="020B0502040204020203" pitchFamily="34" charset="0"/>
              </a:rPr>
              <a:t>IIIT Ranchi</a:t>
            </a:r>
            <a:endParaRPr lang="en-IN" sz="2000" dirty="0">
              <a:latin typeface="Bahnschrift" panose="020B0502040204020203" pitchFamily="34" charset="0"/>
            </a:endParaRPr>
          </a:p>
        </p:txBody>
      </p:sp>
      <p:sp>
        <p:nvSpPr>
          <p:cNvPr id="19" name="TextBox 18">
            <a:extLst>
              <a:ext uri="{FF2B5EF4-FFF2-40B4-BE49-F238E27FC236}">
                <a16:creationId xmlns:a16="http://schemas.microsoft.com/office/drawing/2014/main" id="{0653A57A-FEAB-6356-5E57-D18FCC535AD2}"/>
              </a:ext>
            </a:extLst>
          </p:cNvPr>
          <p:cNvSpPr txBox="1"/>
          <p:nvPr/>
        </p:nvSpPr>
        <p:spPr>
          <a:xfrm>
            <a:off x="5411357" y="4998317"/>
            <a:ext cx="1369286" cy="707886"/>
          </a:xfrm>
          <a:prstGeom prst="rect">
            <a:avLst/>
          </a:prstGeom>
          <a:noFill/>
        </p:spPr>
        <p:txBody>
          <a:bodyPr wrap="none" rtlCol="0">
            <a:spAutoFit/>
          </a:bodyPr>
          <a:lstStyle/>
          <a:p>
            <a:r>
              <a:rPr lang="en-US" sz="2000" dirty="0">
                <a:latin typeface="Bahnschrift" panose="020B0502040204020203" pitchFamily="34" charset="0"/>
              </a:rPr>
              <a:t>IIIT Ranchi</a:t>
            </a:r>
            <a:endParaRPr lang="en-IN" sz="2000" dirty="0">
              <a:latin typeface="Bahnschrift" panose="020B0502040204020203" pitchFamily="34" charset="0"/>
            </a:endParaRPr>
          </a:p>
          <a:p>
            <a:endParaRPr lang="en-IN" sz="2000" dirty="0">
              <a:latin typeface="Bahnschrift" panose="020B0502040204020203" pitchFamily="34" charset="0"/>
            </a:endParaRPr>
          </a:p>
        </p:txBody>
      </p:sp>
      <p:sp>
        <p:nvSpPr>
          <p:cNvPr id="20" name="TextBox 19">
            <a:extLst>
              <a:ext uri="{FF2B5EF4-FFF2-40B4-BE49-F238E27FC236}">
                <a16:creationId xmlns:a16="http://schemas.microsoft.com/office/drawing/2014/main" id="{DCD92972-E6F2-AFEB-3946-A499CCD12434}"/>
              </a:ext>
            </a:extLst>
          </p:cNvPr>
          <p:cNvSpPr txBox="1"/>
          <p:nvPr/>
        </p:nvSpPr>
        <p:spPr>
          <a:xfrm>
            <a:off x="9908170" y="5198372"/>
            <a:ext cx="1369286" cy="707886"/>
          </a:xfrm>
          <a:prstGeom prst="rect">
            <a:avLst/>
          </a:prstGeom>
          <a:noFill/>
        </p:spPr>
        <p:txBody>
          <a:bodyPr wrap="none" rtlCol="0">
            <a:spAutoFit/>
          </a:bodyPr>
          <a:lstStyle/>
          <a:p>
            <a:r>
              <a:rPr lang="en-US" sz="2000" dirty="0">
                <a:latin typeface="Bahnschrift" panose="020B0502040204020203" pitchFamily="34" charset="0"/>
              </a:rPr>
              <a:t>IIIT Ranchi</a:t>
            </a:r>
            <a:endParaRPr lang="en-IN" sz="2000" dirty="0">
              <a:latin typeface="Bahnschrift" panose="020B0502040204020203" pitchFamily="34" charset="0"/>
            </a:endParaRPr>
          </a:p>
          <a:p>
            <a:endParaRPr lang="en-IN" sz="2000" dirty="0">
              <a:latin typeface="Bahnschrift" panose="020B0502040204020203" pitchFamily="34" charset="0"/>
            </a:endParaRPr>
          </a:p>
        </p:txBody>
      </p:sp>
    </p:spTree>
    <p:extLst>
      <p:ext uri="{BB962C8B-B14F-4D97-AF65-F5344CB8AC3E}">
        <p14:creationId xmlns:p14="http://schemas.microsoft.com/office/powerpoint/2010/main" val="18135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39E80-3458-C5DF-0F40-43D85362B4D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AC75222-F830-6234-32C9-3B24D7B08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78"/>
            <a:ext cx="12192000" cy="6858000"/>
          </a:xfrm>
          <a:prstGeom prst="rect">
            <a:avLst/>
          </a:prstGeom>
        </p:spPr>
      </p:pic>
      <p:sp>
        <p:nvSpPr>
          <p:cNvPr id="2" name="TextBox 1">
            <a:extLst>
              <a:ext uri="{FF2B5EF4-FFF2-40B4-BE49-F238E27FC236}">
                <a16:creationId xmlns:a16="http://schemas.microsoft.com/office/drawing/2014/main" id="{D91F7C82-C407-BD7B-721F-4378669D4366}"/>
              </a:ext>
            </a:extLst>
          </p:cNvPr>
          <p:cNvSpPr txBox="1"/>
          <p:nvPr/>
        </p:nvSpPr>
        <p:spPr>
          <a:xfrm>
            <a:off x="3836505" y="367715"/>
            <a:ext cx="4200189" cy="646331"/>
          </a:xfrm>
          <a:prstGeom prst="rect">
            <a:avLst/>
          </a:prstGeom>
          <a:noFill/>
        </p:spPr>
        <p:txBody>
          <a:bodyPr wrap="none" rtlCol="0">
            <a:spAutoFit/>
          </a:bodyPr>
          <a:lstStyle/>
          <a:p>
            <a:r>
              <a:rPr lang="en-US" sz="3600" dirty="0">
                <a:latin typeface="Bahnschrift" panose="020B0502040204020203" pitchFamily="34" charset="0"/>
              </a:rPr>
              <a:t>Problem Statement</a:t>
            </a:r>
            <a:endParaRPr lang="en-IN" sz="3600" dirty="0">
              <a:latin typeface="Bahnschrift" panose="020B0502040204020203" pitchFamily="34" charset="0"/>
            </a:endParaRPr>
          </a:p>
        </p:txBody>
      </p:sp>
      <p:sp>
        <p:nvSpPr>
          <p:cNvPr id="3" name="TextBox 2">
            <a:extLst>
              <a:ext uri="{FF2B5EF4-FFF2-40B4-BE49-F238E27FC236}">
                <a16:creationId xmlns:a16="http://schemas.microsoft.com/office/drawing/2014/main" id="{7424A0FC-522A-38F0-235F-0ACACB1BA058}"/>
              </a:ext>
            </a:extLst>
          </p:cNvPr>
          <p:cNvSpPr txBox="1"/>
          <p:nvPr/>
        </p:nvSpPr>
        <p:spPr>
          <a:xfrm>
            <a:off x="327991" y="1868557"/>
            <a:ext cx="10522889" cy="3539430"/>
          </a:xfrm>
          <a:prstGeom prst="rect">
            <a:avLst/>
          </a:prstGeom>
          <a:noFill/>
        </p:spPr>
        <p:txBody>
          <a:bodyPr wrap="square" rtlCol="0">
            <a:spAutoFit/>
          </a:bodyPr>
          <a:lstStyle/>
          <a:p>
            <a:r>
              <a:rPr lang="en-US" sz="2800" dirty="0"/>
              <a:t>Our aim is to develop and deploy </a:t>
            </a:r>
            <a:r>
              <a:rPr lang="en-US" sz="2800" u="sng" dirty="0" err="1">
                <a:solidFill>
                  <a:srgbClr val="FF0000"/>
                </a:solidFill>
                <a:latin typeface="Aptos Display" panose="020B0004020202020204" pitchFamily="34" charset="0"/>
              </a:rPr>
              <a:t>NeuroVisionAI</a:t>
            </a:r>
            <a:r>
              <a:rPr lang="en-US" sz="2800" u="sng" dirty="0">
                <a:solidFill>
                  <a:srgbClr val="FF0000"/>
                </a:solidFill>
                <a:latin typeface="Aptos Display" panose="020B0004020202020204" pitchFamily="34" charset="0"/>
              </a:rPr>
              <a:t>: </a:t>
            </a:r>
            <a:r>
              <a:rPr lang="en-US" sz="2800" u="sng" dirty="0" err="1">
                <a:solidFill>
                  <a:srgbClr val="FF0000"/>
                </a:solidFill>
                <a:latin typeface="Aptos Display" panose="020B0004020202020204" pitchFamily="34" charset="0"/>
              </a:rPr>
              <a:t>TumorMapperNet</a:t>
            </a:r>
            <a:r>
              <a:rPr lang="en-US" sz="2800" dirty="0"/>
              <a:t>, an advanced deep learning model, to accurately detect and segment brain tumors in MRI scans. By leveraging cutting-edge neural vision technology, our goal is to provide healthcare professionals with a reliable and efficient tool for precise tumor mapping, enabling early diagnosis and effective treatment planning. Ultimately, our aim is to enhance diagnostic capabilities in healthcare and improve patient outcomes.</a:t>
            </a:r>
            <a:endParaRPr lang="en-IN" sz="2800" dirty="0"/>
          </a:p>
        </p:txBody>
      </p:sp>
    </p:spTree>
    <p:extLst>
      <p:ext uri="{BB962C8B-B14F-4D97-AF65-F5344CB8AC3E}">
        <p14:creationId xmlns:p14="http://schemas.microsoft.com/office/powerpoint/2010/main" val="194333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64D0E-A0EA-C4F2-A740-F5B4C9C4A1C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6DE1F1C-0962-81E6-029C-072C7D317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
            <a:ext cx="12192000" cy="6858000"/>
          </a:xfrm>
          <a:prstGeom prst="rect">
            <a:avLst/>
          </a:prstGeom>
        </p:spPr>
      </p:pic>
      <p:sp>
        <p:nvSpPr>
          <p:cNvPr id="12" name="TextBox 11">
            <a:extLst>
              <a:ext uri="{FF2B5EF4-FFF2-40B4-BE49-F238E27FC236}">
                <a16:creationId xmlns:a16="http://schemas.microsoft.com/office/drawing/2014/main" id="{6A1859FC-500C-8AFD-7122-972992073F11}"/>
              </a:ext>
            </a:extLst>
          </p:cNvPr>
          <p:cNvSpPr txBox="1"/>
          <p:nvPr/>
        </p:nvSpPr>
        <p:spPr>
          <a:xfrm>
            <a:off x="3841472" y="233753"/>
            <a:ext cx="3905235" cy="769441"/>
          </a:xfrm>
          <a:prstGeom prst="rect">
            <a:avLst/>
          </a:prstGeom>
          <a:noFill/>
        </p:spPr>
        <p:txBody>
          <a:bodyPr wrap="none" rtlCol="0">
            <a:spAutoFit/>
          </a:bodyPr>
          <a:lstStyle/>
          <a:p>
            <a:pPr algn="ctr"/>
            <a:r>
              <a:rPr lang="en-US" sz="4400" u="sng" dirty="0">
                <a:latin typeface="Bahnschrift" panose="020B0502040204020203" pitchFamily="34" charset="0"/>
              </a:rPr>
              <a:t>ABOUT MODEL</a:t>
            </a:r>
            <a:endParaRPr lang="en-IN" sz="4400" u="sng" dirty="0">
              <a:latin typeface="Bahnschrift" panose="020B0502040204020203" pitchFamily="34" charset="0"/>
            </a:endParaRPr>
          </a:p>
        </p:txBody>
      </p:sp>
      <p:sp>
        <p:nvSpPr>
          <p:cNvPr id="23" name="Rectangle 8">
            <a:extLst>
              <a:ext uri="{FF2B5EF4-FFF2-40B4-BE49-F238E27FC236}">
                <a16:creationId xmlns:a16="http://schemas.microsoft.com/office/drawing/2014/main" id="{E62A4EE5-9269-1BDE-B0E3-2DF999C87EC4}"/>
              </a:ext>
            </a:extLst>
          </p:cNvPr>
          <p:cNvSpPr>
            <a:spLocks noChangeArrowheads="1"/>
          </p:cNvSpPr>
          <p:nvPr/>
        </p:nvSpPr>
        <p:spPr bwMode="auto">
          <a:xfrm>
            <a:off x="0" y="0"/>
            <a:ext cx="4114800" cy="0"/>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TextBox 25">
            <a:extLst>
              <a:ext uri="{FF2B5EF4-FFF2-40B4-BE49-F238E27FC236}">
                <a16:creationId xmlns:a16="http://schemas.microsoft.com/office/drawing/2014/main" id="{88B67E99-0F99-B6E8-3CB7-5FD35B8CB9B6}"/>
              </a:ext>
            </a:extLst>
          </p:cNvPr>
          <p:cNvSpPr txBox="1"/>
          <p:nvPr/>
        </p:nvSpPr>
        <p:spPr>
          <a:xfrm>
            <a:off x="1841552" y="1604957"/>
            <a:ext cx="8180438" cy="4524315"/>
          </a:xfrm>
          <a:prstGeom prst="rect">
            <a:avLst/>
          </a:prstGeom>
          <a:noFill/>
        </p:spPr>
        <p:txBody>
          <a:bodyPr wrap="square" rtlCol="0">
            <a:spAutoFit/>
          </a:bodyPr>
          <a:lstStyle/>
          <a:p>
            <a:r>
              <a:rPr lang="en-US" sz="2400" dirty="0">
                <a:latin typeface="Bahnschrift" panose="020B0502040204020203" pitchFamily="34" charset="0"/>
              </a:rPr>
              <a:t>"</a:t>
            </a:r>
            <a:r>
              <a:rPr lang="en-US" sz="2400" u="sng" dirty="0" err="1">
                <a:solidFill>
                  <a:srgbClr val="FF0000"/>
                </a:solidFill>
                <a:latin typeface="Bahnschrift" panose="020B0502040204020203" pitchFamily="34" charset="0"/>
              </a:rPr>
              <a:t>NeuroVisionAI</a:t>
            </a:r>
            <a:r>
              <a:rPr lang="en-US" sz="2400" u="sng" dirty="0">
                <a:solidFill>
                  <a:srgbClr val="FF0000"/>
                </a:solidFill>
                <a:latin typeface="Bahnschrift" panose="020B0502040204020203" pitchFamily="34" charset="0"/>
              </a:rPr>
              <a:t>: </a:t>
            </a:r>
            <a:r>
              <a:rPr lang="en-US" sz="2400" u="sng" dirty="0" err="1">
                <a:solidFill>
                  <a:srgbClr val="FF0000"/>
                </a:solidFill>
                <a:latin typeface="Bahnschrift" panose="020B0502040204020203" pitchFamily="34" charset="0"/>
              </a:rPr>
              <a:t>TumorMapperNet</a:t>
            </a:r>
            <a:r>
              <a:rPr lang="en-US" sz="2400" dirty="0">
                <a:latin typeface="Bahnschrift" panose="020B0502040204020203" pitchFamily="34" charset="0"/>
              </a:rPr>
              <a:t>" is an advanced deep learning model designed for precise detection and segmentation of brain tumors in MRI scans. Leveraging cutting-edge neural vision technology, the model accurately identifies tumor regions, aiding in early diagnosis and treatment planning. Its sophisticated architecture, combining convolutional and recurrent neural networks, ensures high accuracy and efficiency in tumor mapping. </a:t>
            </a:r>
            <a:r>
              <a:rPr lang="en-US" sz="2400" dirty="0" err="1">
                <a:latin typeface="Bahnschrift" panose="020B0502040204020203" pitchFamily="34" charset="0"/>
              </a:rPr>
              <a:t>NeuroVisionAI</a:t>
            </a:r>
            <a:r>
              <a:rPr lang="en-US" sz="2400" dirty="0">
                <a:latin typeface="Bahnschrift" panose="020B0502040204020203" pitchFamily="34" charset="0"/>
              </a:rPr>
              <a:t> empowers medical professionals with a reliable tool for improved patient care, contributing to enhanced diagnostic capabilities in healthcare.</a:t>
            </a:r>
            <a:endParaRPr lang="en-IN" dirty="0"/>
          </a:p>
        </p:txBody>
      </p:sp>
    </p:spTree>
    <p:extLst>
      <p:ext uri="{BB962C8B-B14F-4D97-AF65-F5344CB8AC3E}">
        <p14:creationId xmlns:p14="http://schemas.microsoft.com/office/powerpoint/2010/main" val="195698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29E49-B9B1-E766-1DE5-BF2F8068AB1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9794694-7486-17A1-B78F-D51327CD4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9CAD00F-36C9-73F7-AAC6-512491167B45}"/>
              </a:ext>
            </a:extLst>
          </p:cNvPr>
          <p:cNvSpPr txBox="1"/>
          <p:nvPr/>
        </p:nvSpPr>
        <p:spPr>
          <a:xfrm>
            <a:off x="68826" y="-35332"/>
            <a:ext cx="7159332" cy="1200329"/>
          </a:xfrm>
          <a:prstGeom prst="rect">
            <a:avLst/>
          </a:prstGeom>
          <a:noFill/>
        </p:spPr>
        <p:txBody>
          <a:bodyPr wrap="none" rtlCol="0">
            <a:spAutoFit/>
          </a:bodyPr>
          <a:lstStyle/>
          <a:p>
            <a:r>
              <a:rPr lang="en-US" sz="3600" dirty="0">
                <a:latin typeface="Bahnschrift SemiBold" panose="020B0502040204020203" pitchFamily="34" charset="0"/>
              </a:rPr>
              <a:t>Importing Libraries and Packages</a:t>
            </a:r>
          </a:p>
          <a:p>
            <a:endParaRPr lang="en-IN" sz="3600" dirty="0">
              <a:latin typeface="Bahnschrift SemiBold" panose="020B0502040204020203" pitchFamily="34" charset="0"/>
            </a:endParaRPr>
          </a:p>
        </p:txBody>
      </p:sp>
      <p:sp>
        <p:nvSpPr>
          <p:cNvPr id="8" name="TextBox 7">
            <a:extLst>
              <a:ext uri="{FF2B5EF4-FFF2-40B4-BE49-F238E27FC236}">
                <a16:creationId xmlns:a16="http://schemas.microsoft.com/office/drawing/2014/main" id="{B62CF7B9-4B4B-85FB-A044-DD4AB77FF34B}"/>
              </a:ext>
            </a:extLst>
          </p:cNvPr>
          <p:cNvSpPr txBox="1"/>
          <p:nvPr/>
        </p:nvSpPr>
        <p:spPr>
          <a:xfrm>
            <a:off x="6764594" y="1563329"/>
            <a:ext cx="184731" cy="369332"/>
          </a:xfrm>
          <a:prstGeom prst="rect">
            <a:avLst/>
          </a:prstGeom>
          <a:noFill/>
        </p:spPr>
        <p:txBody>
          <a:bodyPr wrap="none" rtlCol="0">
            <a:spAutoFit/>
          </a:bodyPr>
          <a:lstStyle/>
          <a:p>
            <a:endParaRPr lang="en-IN" dirty="0"/>
          </a:p>
        </p:txBody>
      </p:sp>
      <p:sp>
        <p:nvSpPr>
          <p:cNvPr id="15" name="Rectangle 2">
            <a:extLst>
              <a:ext uri="{FF2B5EF4-FFF2-40B4-BE49-F238E27FC236}">
                <a16:creationId xmlns:a16="http://schemas.microsoft.com/office/drawing/2014/main" id="{8DF8B716-43A3-A1A1-76D4-E9EDBD815817}"/>
              </a:ext>
            </a:extLst>
          </p:cNvPr>
          <p:cNvSpPr>
            <a:spLocks noChangeArrowheads="1"/>
          </p:cNvSpPr>
          <p:nvPr/>
        </p:nvSpPr>
        <p:spPr bwMode="auto">
          <a:xfrm>
            <a:off x="0" y="90100"/>
            <a:ext cx="65" cy="27699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49F0ED32-3C1E-2087-32C9-42484CDC7170}"/>
              </a:ext>
            </a:extLst>
          </p:cNvPr>
          <p:cNvSpPr txBox="1"/>
          <p:nvPr/>
        </p:nvSpPr>
        <p:spPr>
          <a:xfrm>
            <a:off x="216310" y="796663"/>
            <a:ext cx="5258794" cy="5262979"/>
          </a:xfrm>
          <a:prstGeom prst="rect">
            <a:avLst/>
          </a:prstGeom>
          <a:noFill/>
        </p:spPr>
        <p:txBody>
          <a:bodyPr wrap="square" rtlCol="0">
            <a:spAutoFit/>
          </a:bodyPr>
          <a:lstStyle/>
          <a:p>
            <a:r>
              <a:rPr lang="en-IN" sz="2800" dirty="0">
                <a:latin typeface="Bahnschrift" panose="020B0502040204020203" pitchFamily="34" charset="0"/>
              </a:rPr>
              <a:t>1. </a:t>
            </a:r>
            <a:r>
              <a:rPr lang="en-IN" sz="2800" dirty="0" err="1">
                <a:latin typeface="Bahnschrift" panose="020B0502040204020203" pitchFamily="34" charset="0"/>
              </a:rPr>
              <a:t>os</a:t>
            </a:r>
            <a:endParaRPr lang="en-IN" sz="2800" dirty="0">
              <a:latin typeface="Bahnschrift" panose="020B0502040204020203" pitchFamily="34" charset="0"/>
            </a:endParaRPr>
          </a:p>
          <a:p>
            <a:r>
              <a:rPr lang="en-IN" sz="2800" dirty="0">
                <a:latin typeface="Bahnschrift" panose="020B0502040204020203" pitchFamily="34" charset="0"/>
              </a:rPr>
              <a:t>2. </a:t>
            </a:r>
            <a:r>
              <a:rPr lang="en-IN" sz="2800" dirty="0" err="1">
                <a:latin typeface="Bahnschrift" panose="020B0502040204020203" pitchFamily="34" charset="0"/>
              </a:rPr>
              <a:t>numpy</a:t>
            </a:r>
            <a:endParaRPr lang="en-IN" sz="2800" dirty="0">
              <a:latin typeface="Bahnschrift" panose="020B0502040204020203" pitchFamily="34" charset="0"/>
            </a:endParaRPr>
          </a:p>
          <a:p>
            <a:r>
              <a:rPr lang="en-IN" sz="2800" dirty="0">
                <a:latin typeface="Bahnschrift" panose="020B0502040204020203" pitchFamily="34" charset="0"/>
              </a:rPr>
              <a:t>3. pandas</a:t>
            </a:r>
          </a:p>
          <a:p>
            <a:r>
              <a:rPr lang="en-IN" sz="2800" dirty="0">
                <a:latin typeface="Bahnschrift" panose="020B0502040204020203" pitchFamily="34" charset="0"/>
              </a:rPr>
              <a:t>4. </a:t>
            </a:r>
            <a:r>
              <a:rPr lang="en-IN" sz="2800" dirty="0" err="1">
                <a:latin typeface="Bahnschrift" panose="020B0502040204020203" pitchFamily="34" charset="0"/>
              </a:rPr>
              <a:t>matplotlib.pyplot</a:t>
            </a:r>
            <a:endParaRPr lang="en-IN" sz="2800" dirty="0">
              <a:latin typeface="Bahnschrift" panose="020B0502040204020203" pitchFamily="34" charset="0"/>
            </a:endParaRPr>
          </a:p>
          <a:p>
            <a:r>
              <a:rPr lang="en-IN" sz="2800" dirty="0">
                <a:latin typeface="Bahnschrift" panose="020B0502040204020203" pitchFamily="34" charset="0"/>
              </a:rPr>
              <a:t>5. seaborn</a:t>
            </a:r>
          </a:p>
          <a:p>
            <a:r>
              <a:rPr lang="en-IN" sz="2800" dirty="0">
                <a:latin typeface="Bahnschrift" panose="020B0502040204020203" pitchFamily="34" charset="0"/>
              </a:rPr>
              <a:t>6. </a:t>
            </a:r>
            <a:r>
              <a:rPr lang="en-IN" sz="2800" dirty="0" err="1">
                <a:latin typeface="Bahnschrift" panose="020B0502040204020203" pitchFamily="34" charset="0"/>
              </a:rPr>
              <a:t>zipfile</a:t>
            </a:r>
            <a:endParaRPr lang="en-IN" sz="2800" dirty="0">
              <a:latin typeface="Bahnschrift" panose="020B0502040204020203" pitchFamily="34" charset="0"/>
            </a:endParaRPr>
          </a:p>
          <a:p>
            <a:r>
              <a:rPr lang="en-IN" sz="2800" dirty="0">
                <a:latin typeface="Bahnschrift" panose="020B0502040204020203" pitchFamily="34" charset="0"/>
              </a:rPr>
              <a:t>7. cv2</a:t>
            </a:r>
          </a:p>
          <a:p>
            <a:r>
              <a:rPr lang="en-IN" sz="2800" dirty="0">
                <a:latin typeface="Bahnschrift" panose="020B0502040204020203" pitchFamily="34" charset="0"/>
              </a:rPr>
              <a:t>8. skimage.io</a:t>
            </a:r>
          </a:p>
          <a:p>
            <a:r>
              <a:rPr lang="en-IN" sz="2800" dirty="0">
                <a:latin typeface="Bahnschrift" panose="020B0502040204020203" pitchFamily="34" charset="0"/>
              </a:rPr>
              <a:t>9. </a:t>
            </a:r>
            <a:r>
              <a:rPr lang="en-IN" sz="2800" dirty="0" err="1">
                <a:latin typeface="Bahnschrift" panose="020B0502040204020203" pitchFamily="34" charset="0"/>
              </a:rPr>
              <a:t>tensorflow</a:t>
            </a:r>
            <a:endParaRPr lang="en-IN" sz="2800" dirty="0">
              <a:latin typeface="Bahnschrift" panose="020B0502040204020203" pitchFamily="34" charset="0"/>
            </a:endParaRPr>
          </a:p>
          <a:p>
            <a:r>
              <a:rPr lang="en-IN" sz="2800" dirty="0">
                <a:latin typeface="Bahnschrift" panose="020B0502040204020203" pitchFamily="34" charset="0"/>
              </a:rPr>
              <a:t>10. </a:t>
            </a:r>
            <a:r>
              <a:rPr lang="en-IN" sz="2800" dirty="0" err="1">
                <a:latin typeface="Bahnschrift" panose="020B0502040204020203" pitchFamily="34" charset="0"/>
              </a:rPr>
              <a:t>tensorflow.keras.Sequential</a:t>
            </a:r>
            <a:endParaRPr lang="en-IN" sz="2800" dirty="0">
              <a:latin typeface="Bahnschrift" panose="020B0502040204020203" pitchFamily="34" charset="0"/>
            </a:endParaRPr>
          </a:p>
          <a:p>
            <a:r>
              <a:rPr lang="en-IN" sz="2800" dirty="0">
                <a:latin typeface="Bahnschrift" panose="020B0502040204020203" pitchFamily="34" charset="0"/>
              </a:rPr>
              <a:t>11. </a:t>
            </a:r>
            <a:r>
              <a:rPr lang="en-IN" sz="2800" dirty="0" err="1">
                <a:latin typeface="Bahnschrift" panose="020B0502040204020203" pitchFamily="34" charset="0"/>
              </a:rPr>
              <a:t>tensorflow.keras.layers</a:t>
            </a:r>
            <a:endParaRPr lang="en-IN" sz="2800" dirty="0">
              <a:latin typeface="Bahnschrift" panose="020B0502040204020203" pitchFamily="34" charset="0"/>
            </a:endParaRPr>
          </a:p>
          <a:p>
            <a:endParaRPr lang="en-IN" sz="2800" dirty="0">
              <a:latin typeface="Bahnschrift" panose="020B0502040204020203" pitchFamily="34" charset="0"/>
            </a:endParaRPr>
          </a:p>
        </p:txBody>
      </p:sp>
      <p:sp>
        <p:nvSpPr>
          <p:cNvPr id="24" name="TextBox 23">
            <a:extLst>
              <a:ext uri="{FF2B5EF4-FFF2-40B4-BE49-F238E27FC236}">
                <a16:creationId xmlns:a16="http://schemas.microsoft.com/office/drawing/2014/main" id="{5D8C24FA-1AD3-3B37-C47F-CABE4D17B083}"/>
              </a:ext>
            </a:extLst>
          </p:cNvPr>
          <p:cNvSpPr txBox="1"/>
          <p:nvPr/>
        </p:nvSpPr>
        <p:spPr>
          <a:xfrm>
            <a:off x="5475104" y="893466"/>
            <a:ext cx="6864380" cy="4401205"/>
          </a:xfrm>
          <a:prstGeom prst="rect">
            <a:avLst/>
          </a:prstGeom>
          <a:noFill/>
        </p:spPr>
        <p:txBody>
          <a:bodyPr wrap="none" rtlCol="0">
            <a:spAutoFit/>
          </a:bodyPr>
          <a:lstStyle/>
          <a:p>
            <a:r>
              <a:rPr lang="en-IN" sz="2800" dirty="0">
                <a:latin typeface="Bahnschrift" panose="020B0502040204020203" pitchFamily="34" charset="0"/>
              </a:rPr>
              <a:t>12. </a:t>
            </a:r>
            <a:r>
              <a:rPr lang="en-IN" sz="2800" dirty="0" err="1">
                <a:latin typeface="Bahnschrift" panose="020B0502040204020203" pitchFamily="34" charset="0"/>
              </a:rPr>
              <a:t>tensorflow.keras.optimizers</a:t>
            </a:r>
            <a:endParaRPr lang="en-IN" sz="2800" dirty="0">
              <a:latin typeface="Bahnschrift" panose="020B0502040204020203" pitchFamily="34" charset="0"/>
            </a:endParaRPr>
          </a:p>
          <a:p>
            <a:r>
              <a:rPr lang="en-IN" sz="2800" dirty="0">
                <a:latin typeface="Bahnschrift" panose="020B0502040204020203" pitchFamily="34" charset="0"/>
              </a:rPr>
              <a:t>13. </a:t>
            </a:r>
            <a:r>
              <a:rPr lang="en-IN" sz="2800" dirty="0" err="1">
                <a:latin typeface="Bahnschrift" panose="020B0502040204020203" pitchFamily="34" charset="0"/>
              </a:rPr>
              <a:t>tensorflow.keras.initializers</a:t>
            </a:r>
            <a:endParaRPr lang="en-IN" sz="2800" dirty="0">
              <a:latin typeface="Bahnschrift" panose="020B0502040204020203" pitchFamily="34" charset="0"/>
            </a:endParaRPr>
          </a:p>
          <a:p>
            <a:r>
              <a:rPr lang="en-IN" sz="2800" dirty="0">
                <a:latin typeface="Bahnschrift" panose="020B0502040204020203" pitchFamily="34" charset="0"/>
              </a:rPr>
              <a:t>14. </a:t>
            </a:r>
            <a:r>
              <a:rPr lang="en-IN" sz="2800" dirty="0" err="1">
                <a:latin typeface="Bahnschrift" panose="020B0502040204020203" pitchFamily="34" charset="0"/>
              </a:rPr>
              <a:t>tensorflow.keras.utils</a:t>
            </a:r>
            <a:endParaRPr lang="en-IN" sz="2800" dirty="0">
              <a:latin typeface="Bahnschrift" panose="020B0502040204020203" pitchFamily="34" charset="0"/>
            </a:endParaRPr>
          </a:p>
          <a:p>
            <a:r>
              <a:rPr lang="en-IN" sz="2800" dirty="0">
                <a:latin typeface="Bahnschrift" panose="020B0502040204020203" pitchFamily="34" charset="0"/>
              </a:rPr>
              <a:t>15. </a:t>
            </a:r>
            <a:r>
              <a:rPr lang="en-IN" sz="2800" dirty="0" err="1">
                <a:latin typeface="Bahnschrift" panose="020B0502040204020203" pitchFamily="34" charset="0"/>
              </a:rPr>
              <a:t>tensorflow.keras.callbacks</a:t>
            </a:r>
            <a:endParaRPr lang="en-IN" sz="2800" dirty="0">
              <a:latin typeface="Bahnschrift" panose="020B0502040204020203" pitchFamily="34" charset="0"/>
            </a:endParaRPr>
          </a:p>
          <a:p>
            <a:r>
              <a:rPr lang="en-IN" sz="2800" dirty="0">
                <a:latin typeface="Bahnschrift" panose="020B0502040204020203" pitchFamily="34" charset="0"/>
              </a:rPr>
              <a:t>16. </a:t>
            </a:r>
            <a:r>
              <a:rPr lang="en-IN" sz="2800" dirty="0" err="1">
                <a:latin typeface="Bahnschrift" panose="020B0502040204020203" pitchFamily="34" charset="0"/>
              </a:rPr>
              <a:t>tensorflow.keras.backend</a:t>
            </a:r>
            <a:endParaRPr lang="en-IN" sz="2800" dirty="0">
              <a:latin typeface="Bahnschrift" panose="020B0502040204020203" pitchFamily="34" charset="0"/>
            </a:endParaRPr>
          </a:p>
          <a:p>
            <a:r>
              <a:rPr lang="en-IN" sz="2800" dirty="0">
                <a:latin typeface="Bahnschrift" panose="020B0502040204020203" pitchFamily="34" charset="0"/>
              </a:rPr>
              <a:t>17. random</a:t>
            </a:r>
          </a:p>
          <a:p>
            <a:r>
              <a:rPr lang="en-IN" sz="2800" dirty="0">
                <a:latin typeface="Bahnschrift" panose="020B0502040204020203" pitchFamily="34" charset="0"/>
              </a:rPr>
              <a:t>18. glob</a:t>
            </a:r>
          </a:p>
          <a:p>
            <a:r>
              <a:rPr lang="en-IN" sz="2800" dirty="0">
                <a:latin typeface="Bahnschrift" panose="020B0502040204020203" pitchFamily="34" charset="0"/>
              </a:rPr>
              <a:t>19. </a:t>
            </a:r>
            <a:r>
              <a:rPr lang="en-IN" sz="2800" dirty="0" err="1">
                <a:latin typeface="Bahnschrift" panose="020B0502040204020203" pitchFamily="34" charset="0"/>
              </a:rPr>
              <a:t>sklearn.preprocessing.StandardScaler</a:t>
            </a:r>
            <a:endParaRPr lang="en-IN" sz="2800" dirty="0">
              <a:latin typeface="Bahnschrift" panose="020B0502040204020203" pitchFamily="34" charset="0"/>
            </a:endParaRPr>
          </a:p>
          <a:p>
            <a:r>
              <a:rPr lang="en-IN" sz="2800" dirty="0">
                <a:latin typeface="Bahnschrift" panose="020B0502040204020203" pitchFamily="34" charset="0"/>
              </a:rPr>
              <a:t>20. </a:t>
            </a:r>
            <a:r>
              <a:rPr lang="en-IN" sz="2800" dirty="0" err="1">
                <a:latin typeface="Bahnschrift" panose="020B0502040204020203" pitchFamily="34" charset="0"/>
              </a:rPr>
              <a:t>sklearn.preprocessing.normalize</a:t>
            </a:r>
            <a:endParaRPr lang="en-IN" sz="2800" dirty="0">
              <a:latin typeface="Bahnschrift" panose="020B0502040204020203" pitchFamily="34" charset="0"/>
            </a:endParaRPr>
          </a:p>
          <a:p>
            <a:r>
              <a:rPr lang="en-IN" sz="2800" dirty="0">
                <a:latin typeface="Bahnschrift" panose="020B0502040204020203" pitchFamily="34" charset="0"/>
              </a:rPr>
              <a:t>21. </a:t>
            </a:r>
            <a:r>
              <a:rPr lang="en-IN" sz="2800" dirty="0" err="1">
                <a:latin typeface="Bahnschrift" panose="020B0502040204020203" pitchFamily="34" charset="0"/>
              </a:rPr>
              <a:t>IPython.display</a:t>
            </a:r>
            <a:endParaRPr lang="en-IN" sz="2800" dirty="0">
              <a:latin typeface="Bahnschrift" panose="020B0502040204020203" pitchFamily="34" charset="0"/>
            </a:endParaRPr>
          </a:p>
        </p:txBody>
      </p:sp>
    </p:spTree>
    <p:extLst>
      <p:ext uri="{BB962C8B-B14F-4D97-AF65-F5344CB8AC3E}">
        <p14:creationId xmlns:p14="http://schemas.microsoft.com/office/powerpoint/2010/main" val="112356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CCDBE-86AA-EA04-BE4B-3DC417918F9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CBB4D21-DD58-6214-8556-3B87F6744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B46759F5-9140-E693-933F-64438068472E}"/>
              </a:ext>
            </a:extLst>
          </p:cNvPr>
          <p:cNvSpPr txBox="1"/>
          <p:nvPr/>
        </p:nvSpPr>
        <p:spPr>
          <a:xfrm>
            <a:off x="167148" y="226142"/>
            <a:ext cx="2490490" cy="830997"/>
          </a:xfrm>
          <a:prstGeom prst="rect">
            <a:avLst/>
          </a:prstGeom>
          <a:noFill/>
        </p:spPr>
        <p:txBody>
          <a:bodyPr wrap="none" rtlCol="0">
            <a:spAutoFit/>
          </a:bodyPr>
          <a:lstStyle/>
          <a:p>
            <a:r>
              <a:rPr lang="en-US" sz="4800" dirty="0">
                <a:latin typeface="Arial Rounded MT Bold" panose="020F0704030504030204" pitchFamily="34" charset="0"/>
              </a:rPr>
              <a:t>Dataset</a:t>
            </a:r>
            <a:endParaRPr lang="en-IN" sz="4800" dirty="0">
              <a:latin typeface="Arial Rounded MT Bold" panose="020F0704030504030204" pitchFamily="34" charset="0"/>
            </a:endParaRPr>
          </a:p>
        </p:txBody>
      </p:sp>
      <p:sp>
        <p:nvSpPr>
          <p:cNvPr id="8" name="TextBox 7">
            <a:extLst>
              <a:ext uri="{FF2B5EF4-FFF2-40B4-BE49-F238E27FC236}">
                <a16:creationId xmlns:a16="http://schemas.microsoft.com/office/drawing/2014/main" id="{6FCA87E1-E0B7-B1FF-5E50-6170709CAA34}"/>
              </a:ext>
            </a:extLst>
          </p:cNvPr>
          <p:cNvSpPr txBox="1"/>
          <p:nvPr/>
        </p:nvSpPr>
        <p:spPr>
          <a:xfrm>
            <a:off x="265471" y="1057139"/>
            <a:ext cx="11729884" cy="1631216"/>
          </a:xfrm>
          <a:prstGeom prst="rect">
            <a:avLst/>
          </a:prstGeom>
          <a:noFill/>
        </p:spPr>
        <p:txBody>
          <a:bodyPr wrap="square" rtlCol="0">
            <a:spAutoFit/>
          </a:bodyPr>
          <a:lstStyle/>
          <a:p>
            <a:r>
              <a:rPr lang="en-US" sz="2000" b="1" i="0" dirty="0">
                <a:effectLst/>
                <a:latin typeface="Bahnschrift" panose="020B0502040204020203" pitchFamily="34" charset="0"/>
              </a:rPr>
              <a:t>This dataset comprises brain MR images paired with manual FLAIR abnormality segmentation masks. The data is sourced from The Cancer Imaging Archive (TCIA) and involves 110 patients from The Cancer Genome Atlas (TCGA) lower-grade glioma collection. Each patient's data includes a FLAIR sequence and genomic cluster information. The tumor genomic clusters and patient data are provided in the data.csv file.</a:t>
            </a:r>
          </a:p>
        </p:txBody>
      </p:sp>
      <p:sp>
        <p:nvSpPr>
          <p:cNvPr id="12" name="Rectangle 1">
            <a:extLst>
              <a:ext uri="{FF2B5EF4-FFF2-40B4-BE49-F238E27FC236}">
                <a16:creationId xmlns:a16="http://schemas.microsoft.com/office/drawing/2014/main" id="{068EBB26-392B-F9E4-A839-6A6089E7BA85}"/>
              </a:ext>
            </a:extLst>
          </p:cNvPr>
          <p:cNvSpPr>
            <a:spLocks noChangeArrowheads="1"/>
          </p:cNvSpPr>
          <p:nvPr/>
        </p:nvSpPr>
        <p:spPr bwMode="auto">
          <a:xfrm>
            <a:off x="0" y="-138499"/>
            <a:ext cx="65" cy="27699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6D29DD28-7470-9444-25FB-12469F71BC25}"/>
              </a:ext>
            </a:extLst>
          </p:cNvPr>
          <p:cNvSpPr>
            <a:spLocks noChangeArrowheads="1"/>
          </p:cNvSpPr>
          <p:nvPr/>
        </p:nvSpPr>
        <p:spPr bwMode="auto">
          <a:xfrm>
            <a:off x="0" y="-138499"/>
            <a:ext cx="65" cy="276999"/>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99B28E31-EB3B-AA97-34ED-A83F59A92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71" y="3193871"/>
            <a:ext cx="3097161" cy="3158613"/>
          </a:xfrm>
          <a:prstGeom prst="rect">
            <a:avLst/>
          </a:prstGeom>
        </p:spPr>
      </p:pic>
      <p:pic>
        <p:nvPicPr>
          <p:cNvPr id="21" name="Picture 20">
            <a:extLst>
              <a:ext uri="{FF2B5EF4-FFF2-40B4-BE49-F238E27FC236}">
                <a16:creationId xmlns:a16="http://schemas.microsoft.com/office/drawing/2014/main" id="{75743961-CB71-0865-A829-CB933F931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154" y="3193871"/>
            <a:ext cx="3097161" cy="3158612"/>
          </a:xfrm>
          <a:prstGeom prst="rect">
            <a:avLst/>
          </a:prstGeom>
        </p:spPr>
      </p:pic>
      <p:pic>
        <p:nvPicPr>
          <p:cNvPr id="23" name="Picture 22">
            <a:extLst>
              <a:ext uri="{FF2B5EF4-FFF2-40B4-BE49-F238E27FC236}">
                <a16:creationId xmlns:a16="http://schemas.microsoft.com/office/drawing/2014/main" id="{61F7604D-8ECB-54FC-C4EF-BDEBEAA456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8194" y="3262697"/>
            <a:ext cx="3097161" cy="3158612"/>
          </a:xfrm>
          <a:prstGeom prst="rect">
            <a:avLst/>
          </a:prstGeom>
        </p:spPr>
      </p:pic>
    </p:spTree>
    <p:extLst>
      <p:ext uri="{BB962C8B-B14F-4D97-AF65-F5344CB8AC3E}">
        <p14:creationId xmlns:p14="http://schemas.microsoft.com/office/powerpoint/2010/main" val="74818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54E5E7-7204-A1CA-829C-F6B8DE43F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286CC693-30DF-3D03-A3FF-01D036E29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17" y="962613"/>
            <a:ext cx="11037455" cy="5895388"/>
          </a:xfrm>
          <a:prstGeom prst="rect">
            <a:avLst/>
          </a:prstGeom>
        </p:spPr>
      </p:pic>
      <p:sp>
        <p:nvSpPr>
          <p:cNvPr id="8" name="TextBox 7">
            <a:extLst>
              <a:ext uri="{FF2B5EF4-FFF2-40B4-BE49-F238E27FC236}">
                <a16:creationId xmlns:a16="http://schemas.microsoft.com/office/drawing/2014/main" id="{ECD5EF16-A1DF-B41B-3B3E-78B46DEB848A}"/>
              </a:ext>
            </a:extLst>
          </p:cNvPr>
          <p:cNvSpPr txBox="1"/>
          <p:nvPr/>
        </p:nvSpPr>
        <p:spPr>
          <a:xfrm>
            <a:off x="2475345" y="277091"/>
            <a:ext cx="8506691" cy="584775"/>
          </a:xfrm>
          <a:prstGeom prst="rect">
            <a:avLst/>
          </a:prstGeom>
          <a:noFill/>
        </p:spPr>
        <p:txBody>
          <a:bodyPr wrap="square">
            <a:spAutoFit/>
          </a:bodyPr>
          <a:lstStyle/>
          <a:p>
            <a:r>
              <a:rPr lang="en-US" sz="3200" dirty="0">
                <a:latin typeface="Bahnschrift" panose="020B0502040204020203" pitchFamily="34" charset="0"/>
              </a:rPr>
              <a:t>    Structure of our </a:t>
            </a:r>
            <a:r>
              <a:rPr lang="en-US" sz="3200" dirty="0" err="1">
                <a:latin typeface="Bahnschrift" panose="020B0502040204020203" pitchFamily="34" charset="0"/>
              </a:rPr>
              <a:t>NeuroVisionAI</a:t>
            </a:r>
            <a:r>
              <a:rPr lang="en-US" sz="3200" dirty="0">
                <a:latin typeface="Bahnschrift" panose="020B0502040204020203" pitchFamily="34" charset="0"/>
              </a:rPr>
              <a:t> Part : 1 </a:t>
            </a:r>
            <a:endParaRPr lang="en-IN" sz="3200" dirty="0">
              <a:latin typeface="Bahnschrift" panose="020B0502040204020203" pitchFamily="34" charset="0"/>
            </a:endParaRPr>
          </a:p>
        </p:txBody>
      </p:sp>
    </p:spTree>
    <p:extLst>
      <p:ext uri="{BB962C8B-B14F-4D97-AF65-F5344CB8AC3E}">
        <p14:creationId xmlns:p14="http://schemas.microsoft.com/office/powerpoint/2010/main" val="157925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1DB00-3C2F-0B97-A7F7-5145C5A1BAA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9735439-A851-1724-C41B-9CAC26BAA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CC26C8F7-1C49-094D-CCB0-9D1680B72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18" y="1302326"/>
            <a:ext cx="10714182" cy="5555673"/>
          </a:xfrm>
          <a:prstGeom prst="rect">
            <a:avLst/>
          </a:prstGeom>
        </p:spPr>
      </p:pic>
      <p:sp>
        <p:nvSpPr>
          <p:cNvPr id="8" name="TextBox 7">
            <a:extLst>
              <a:ext uri="{FF2B5EF4-FFF2-40B4-BE49-F238E27FC236}">
                <a16:creationId xmlns:a16="http://schemas.microsoft.com/office/drawing/2014/main" id="{95BB7585-A956-2689-CD8F-65746C2FEB62}"/>
              </a:ext>
            </a:extLst>
          </p:cNvPr>
          <p:cNvSpPr txBox="1"/>
          <p:nvPr/>
        </p:nvSpPr>
        <p:spPr>
          <a:xfrm>
            <a:off x="1653309" y="203200"/>
            <a:ext cx="7389091" cy="584775"/>
          </a:xfrm>
          <a:prstGeom prst="rect">
            <a:avLst/>
          </a:prstGeom>
          <a:noFill/>
        </p:spPr>
        <p:txBody>
          <a:bodyPr wrap="square">
            <a:spAutoFit/>
          </a:bodyPr>
          <a:lstStyle/>
          <a:p>
            <a:r>
              <a:rPr lang="en-US" sz="3200" dirty="0">
                <a:latin typeface="Bahnschrift" panose="020B0502040204020203" pitchFamily="34" charset="0"/>
              </a:rPr>
              <a:t> Structure of our </a:t>
            </a:r>
            <a:r>
              <a:rPr lang="en-US" sz="3200" dirty="0" err="1">
                <a:latin typeface="Bahnschrift" panose="020B0502040204020203" pitchFamily="34" charset="0"/>
              </a:rPr>
              <a:t>NeuroVisionAI</a:t>
            </a:r>
            <a:r>
              <a:rPr lang="en-US" sz="3200" dirty="0">
                <a:latin typeface="Bahnschrift" panose="020B0502040204020203" pitchFamily="34" charset="0"/>
              </a:rPr>
              <a:t> Part : 2 </a:t>
            </a:r>
            <a:endParaRPr lang="en-IN" sz="3200" dirty="0"/>
          </a:p>
        </p:txBody>
      </p:sp>
    </p:spTree>
    <p:extLst>
      <p:ext uri="{BB962C8B-B14F-4D97-AF65-F5344CB8AC3E}">
        <p14:creationId xmlns:p14="http://schemas.microsoft.com/office/powerpoint/2010/main" val="298755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804EBD-7423-CF38-A8D3-DC2BBDB47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ADB2EE10-5DE2-4359-ECDC-06E85EC59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26" y="1330036"/>
            <a:ext cx="10982038" cy="5527963"/>
          </a:xfrm>
          <a:prstGeom prst="rect">
            <a:avLst/>
          </a:prstGeom>
        </p:spPr>
      </p:pic>
      <p:sp>
        <p:nvSpPr>
          <p:cNvPr id="6" name="TextBox 5">
            <a:extLst>
              <a:ext uri="{FF2B5EF4-FFF2-40B4-BE49-F238E27FC236}">
                <a16:creationId xmlns:a16="http://schemas.microsoft.com/office/drawing/2014/main" id="{2122C847-CE8F-B895-B29E-6B710862A6E9}"/>
              </a:ext>
            </a:extLst>
          </p:cNvPr>
          <p:cNvSpPr txBox="1"/>
          <p:nvPr/>
        </p:nvSpPr>
        <p:spPr>
          <a:xfrm>
            <a:off x="2733964" y="397164"/>
            <a:ext cx="7620000" cy="584775"/>
          </a:xfrm>
          <a:prstGeom prst="rect">
            <a:avLst/>
          </a:prstGeom>
          <a:noFill/>
        </p:spPr>
        <p:txBody>
          <a:bodyPr wrap="square">
            <a:spAutoFit/>
          </a:bodyPr>
          <a:lstStyle/>
          <a:p>
            <a:r>
              <a:rPr lang="en-US" sz="3200" dirty="0">
                <a:latin typeface="Bahnschrift" panose="020B0502040204020203" pitchFamily="34" charset="0"/>
              </a:rPr>
              <a:t> Structure of our </a:t>
            </a:r>
            <a:r>
              <a:rPr lang="en-US" sz="3200" dirty="0" err="1">
                <a:latin typeface="Bahnschrift" panose="020B0502040204020203" pitchFamily="34" charset="0"/>
              </a:rPr>
              <a:t>NeuroVisionAI</a:t>
            </a:r>
            <a:r>
              <a:rPr lang="en-US" sz="3200" dirty="0">
                <a:latin typeface="Bahnschrift" panose="020B0502040204020203" pitchFamily="34" charset="0"/>
              </a:rPr>
              <a:t> Part : 3 </a:t>
            </a:r>
            <a:endParaRPr lang="en-IN" sz="3200" dirty="0">
              <a:latin typeface="Bahnschrift" panose="020B0502040204020203" pitchFamily="34" charset="0"/>
            </a:endParaRPr>
          </a:p>
        </p:txBody>
      </p:sp>
    </p:spTree>
    <p:extLst>
      <p:ext uri="{BB962C8B-B14F-4D97-AF65-F5344CB8AC3E}">
        <p14:creationId xmlns:p14="http://schemas.microsoft.com/office/powerpoint/2010/main" val="373677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D0B08-57BB-17AC-67C6-789BE4D6963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8075581-D9C0-AE5E-59E0-D6E378085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39"/>
            <a:ext cx="12192000" cy="6858000"/>
          </a:xfrm>
          <a:prstGeom prst="rect">
            <a:avLst/>
          </a:prstGeom>
        </p:spPr>
      </p:pic>
      <p:sp>
        <p:nvSpPr>
          <p:cNvPr id="2" name="TextBox 1">
            <a:extLst>
              <a:ext uri="{FF2B5EF4-FFF2-40B4-BE49-F238E27FC236}">
                <a16:creationId xmlns:a16="http://schemas.microsoft.com/office/drawing/2014/main" id="{3F65F671-9375-1994-A2EE-EFCB40CEAB59}"/>
              </a:ext>
            </a:extLst>
          </p:cNvPr>
          <p:cNvSpPr txBox="1"/>
          <p:nvPr/>
        </p:nvSpPr>
        <p:spPr>
          <a:xfrm>
            <a:off x="176980" y="285135"/>
            <a:ext cx="2331087" cy="1077218"/>
          </a:xfrm>
          <a:prstGeom prst="rect">
            <a:avLst/>
          </a:prstGeom>
          <a:noFill/>
        </p:spPr>
        <p:txBody>
          <a:bodyPr wrap="none" rtlCol="0">
            <a:spAutoFit/>
          </a:bodyPr>
          <a:lstStyle/>
          <a:p>
            <a:r>
              <a:rPr lang="en-US" sz="3200" dirty="0">
                <a:latin typeface="Bahnschrift" panose="020B0502040204020203" pitchFamily="34" charset="0"/>
              </a:rPr>
              <a:t>Our Target :</a:t>
            </a:r>
          </a:p>
          <a:p>
            <a:endParaRPr lang="en-IN" sz="3200" dirty="0">
              <a:latin typeface="Bahnschrift" panose="020B0502040204020203" pitchFamily="34" charset="0"/>
            </a:endParaRPr>
          </a:p>
        </p:txBody>
      </p:sp>
      <p:sp>
        <p:nvSpPr>
          <p:cNvPr id="12" name="TextBox 11">
            <a:extLst>
              <a:ext uri="{FF2B5EF4-FFF2-40B4-BE49-F238E27FC236}">
                <a16:creationId xmlns:a16="http://schemas.microsoft.com/office/drawing/2014/main" id="{C5D049BC-9B9B-6664-4224-69DAB3429058}"/>
              </a:ext>
            </a:extLst>
          </p:cNvPr>
          <p:cNvSpPr txBox="1"/>
          <p:nvPr/>
        </p:nvSpPr>
        <p:spPr>
          <a:xfrm>
            <a:off x="176980" y="934065"/>
            <a:ext cx="11838040" cy="5693866"/>
          </a:xfrm>
          <a:prstGeom prst="rect">
            <a:avLst/>
          </a:prstGeom>
          <a:noFill/>
        </p:spPr>
        <p:txBody>
          <a:bodyPr wrap="square" rtlCol="0">
            <a:spAutoFit/>
          </a:bodyPr>
          <a:lstStyle/>
          <a:p>
            <a:r>
              <a:rPr lang="en-US" sz="2800" dirty="0"/>
              <a:t>Achieving a remarkable 99% accuracy, precision, recall, and f1-score in our MRI tumor segmentation project marks a significant milestone. This advancement holds immense promise for India's "</a:t>
            </a:r>
            <a:r>
              <a:rPr lang="en-US" sz="2800" dirty="0">
                <a:solidFill>
                  <a:srgbClr val="FFFF00"/>
                </a:solidFill>
              </a:rPr>
              <a:t>ATMANIRBHAR BHARAT</a:t>
            </a:r>
            <a:r>
              <a:rPr lang="en-US" sz="2800" dirty="0"/>
              <a:t>" initiative, aiming to foster self-reliance and indigenous development. By employing cutting-edge deep learning and artificial intelligence technologies, our project equips local medical practitioners with a robust tool for precise and efficient tumor segmentation in MRI scans. This reduces reliance on external expertise and fosters innovation in healthcare technology. Empowering healthcare providers with such advanced tools not only enhances patient care but also stimulates indigenous research and development in critical healthcare domains. Our project exemplifies India's capability to lead in healthcare innovation and contributes to the nation's journey towards self-sufficiency and technological advancement.</a:t>
            </a:r>
            <a:endParaRPr lang="en-IN" sz="2800" dirty="0">
              <a:latin typeface="Bahnschrift" panose="020B0502040204020203" pitchFamily="34" charset="0"/>
            </a:endParaRPr>
          </a:p>
        </p:txBody>
      </p:sp>
    </p:spTree>
    <p:extLst>
      <p:ext uri="{BB962C8B-B14F-4D97-AF65-F5344CB8AC3E}">
        <p14:creationId xmlns:p14="http://schemas.microsoft.com/office/powerpoint/2010/main" val="4079125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542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Aptos Display</vt:lpstr>
      <vt:lpstr>Arial</vt:lpstr>
      <vt:lpstr>Arial Rounded MT Bold</vt:lpstr>
      <vt:lpstr>Bahnschrift</vt:lpstr>
      <vt:lpstr>Bahnschrift SemiBold</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Shaurya Jha</dc:creator>
  <cp:lastModifiedBy>Vivek kumar</cp:lastModifiedBy>
  <cp:revision>4</cp:revision>
  <dcterms:created xsi:type="dcterms:W3CDTF">2024-02-15T05:39:00Z</dcterms:created>
  <dcterms:modified xsi:type="dcterms:W3CDTF">2024-03-02T17:33:06Z</dcterms:modified>
</cp:coreProperties>
</file>