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58" r:id="rId4"/>
    <p:sldId id="295" r:id="rId5"/>
    <p:sldId id="296" r:id="rId6"/>
    <p:sldId id="297" r:id="rId7"/>
    <p:sldId id="300" r:id="rId8"/>
    <p:sldId id="301" r:id="rId9"/>
    <p:sldId id="302" r:id="rId10"/>
    <p:sldId id="264" r:id="rId11"/>
    <p:sldId id="261" r:id="rId12"/>
    <p:sldId id="262" r:id="rId13"/>
    <p:sldId id="263" r:id="rId14"/>
    <p:sldId id="314" r:id="rId15"/>
    <p:sldId id="303" r:id="rId16"/>
    <p:sldId id="304" r:id="rId17"/>
    <p:sldId id="311" r:id="rId18"/>
    <p:sldId id="312" r:id="rId19"/>
    <p:sldId id="313" r:id="rId20"/>
    <p:sldId id="266" r:id="rId21"/>
    <p:sldId id="267" r:id="rId22"/>
    <p:sldId id="268" r:id="rId23"/>
    <p:sldId id="270" r:id="rId24"/>
    <p:sldId id="271" r:id="rId25"/>
    <p:sldId id="272" r:id="rId26"/>
    <p:sldId id="273" r:id="rId27"/>
    <p:sldId id="274" r:id="rId28"/>
    <p:sldId id="318" r:id="rId29"/>
    <p:sldId id="319" r:id="rId30"/>
    <p:sldId id="320" r:id="rId31"/>
    <p:sldId id="275" r:id="rId32"/>
    <p:sldId id="276" r:id="rId33"/>
    <p:sldId id="317" r:id="rId34"/>
    <p:sldId id="316" r:id="rId35"/>
    <p:sldId id="315" r:id="rId36"/>
    <p:sldId id="278" r:id="rId37"/>
    <p:sldId id="279" r:id="rId38"/>
    <p:sldId id="280" r:id="rId39"/>
    <p:sldId id="322" r:id="rId40"/>
    <p:sldId id="283" r:id="rId41"/>
    <p:sldId id="265" r:id="rId4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74" y="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2F8F-7C14-4E6C-AEFC-CA04EC2269E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8FA7E-3529-44EE-AFD5-6167B49E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0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8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5" dirty="0">
                <a:latin typeface="Book Antiqua"/>
                <a:cs typeface="Book Antiqua"/>
              </a:rPr>
              <a:t>Text </a:t>
            </a:r>
            <a:r>
              <a:rPr lang="en-US" sz="1200" spc="-150" dirty="0">
                <a:latin typeface="Book Antiqua"/>
                <a:cs typeface="Book Antiqua"/>
              </a:rPr>
              <a:t>= </a:t>
            </a:r>
            <a:r>
              <a:rPr lang="en-US" sz="1200" spc="-55" dirty="0">
                <a:latin typeface="Book Antiqua"/>
                <a:cs typeface="Book Antiqua"/>
              </a:rPr>
              <a:t>document, </a:t>
            </a:r>
            <a:r>
              <a:rPr lang="en-US" sz="1200" spc="-80" dirty="0">
                <a:latin typeface="Book Antiqua"/>
                <a:cs typeface="Book Antiqua"/>
              </a:rPr>
              <a:t>a </a:t>
            </a:r>
            <a:r>
              <a:rPr lang="en-US" sz="1200" spc="-60" dirty="0">
                <a:latin typeface="Book Antiqua"/>
                <a:cs typeface="Book Antiqua"/>
              </a:rPr>
              <a:t>single </a:t>
            </a:r>
            <a:r>
              <a:rPr lang="en-US" sz="1200" spc="-45" dirty="0">
                <a:latin typeface="Book Antiqua"/>
                <a:cs typeface="Book Antiqua"/>
              </a:rPr>
              <a:t>unit </a:t>
            </a:r>
            <a:r>
              <a:rPr lang="en-US" sz="1200" spc="-65" dirty="0">
                <a:latin typeface="Book Antiqua"/>
                <a:cs typeface="Book Antiqua"/>
              </a:rPr>
              <a:t>under</a:t>
            </a:r>
            <a:r>
              <a:rPr lang="en-US" sz="1200" spc="85" dirty="0">
                <a:latin typeface="Book Antiqua"/>
                <a:cs typeface="Book Antiqua"/>
              </a:rPr>
              <a:t> </a:t>
            </a:r>
            <a:r>
              <a:rPr lang="en-US" sz="1200" spc="-85" dirty="0">
                <a:latin typeface="Book Antiqua"/>
                <a:cs typeface="Book Antiqua"/>
              </a:rPr>
              <a:t>study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60" dirty="0">
                <a:latin typeface="Book Antiqua"/>
                <a:cs typeface="Book Antiqua"/>
              </a:rPr>
              <a:t>Corpus </a:t>
            </a:r>
            <a:r>
              <a:rPr lang="en-US" sz="1200" spc="-150" dirty="0">
                <a:latin typeface="Book Antiqua"/>
                <a:cs typeface="Book Antiqua"/>
              </a:rPr>
              <a:t>= </a:t>
            </a:r>
            <a:r>
              <a:rPr lang="en-US" sz="1200" spc="-80" dirty="0">
                <a:latin typeface="Book Antiqua"/>
                <a:cs typeface="Book Antiqua"/>
              </a:rPr>
              <a:t>a </a:t>
            </a:r>
            <a:r>
              <a:rPr lang="en-US" sz="1200" spc="-25" dirty="0">
                <a:latin typeface="Book Antiqua"/>
                <a:cs typeface="Book Antiqua"/>
              </a:rPr>
              <a:t>collection </a:t>
            </a:r>
            <a:r>
              <a:rPr lang="en-US" sz="1200" spc="-35" dirty="0">
                <a:latin typeface="Book Antiqua"/>
                <a:cs typeface="Book Antiqua"/>
              </a:rPr>
              <a:t>of</a:t>
            </a:r>
            <a:r>
              <a:rPr lang="en-US" sz="1200" spc="5" dirty="0">
                <a:latin typeface="Book Antiqua"/>
                <a:cs typeface="Book Antiqua"/>
              </a:rPr>
              <a:t> </a:t>
            </a:r>
            <a:r>
              <a:rPr lang="en-US" sz="1200" spc="-55" dirty="0">
                <a:latin typeface="Book Antiqua"/>
                <a:cs typeface="Book Antiqua"/>
              </a:rPr>
              <a:t>documents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40" dirty="0">
                <a:latin typeface="Book Antiqua"/>
                <a:cs typeface="Book Antiqua"/>
              </a:rPr>
              <a:t>Lexical </a:t>
            </a:r>
            <a:r>
              <a:rPr lang="en-US" sz="1200" spc="-50" dirty="0">
                <a:latin typeface="Book Antiqua"/>
                <a:cs typeface="Book Antiqua"/>
              </a:rPr>
              <a:t>≈ </a:t>
            </a:r>
            <a:r>
              <a:rPr lang="en-US" sz="1200" spc="-60" dirty="0">
                <a:latin typeface="Book Antiqua"/>
                <a:cs typeface="Book Antiqua"/>
              </a:rPr>
              <a:t>fancy name </a:t>
            </a:r>
            <a:r>
              <a:rPr lang="en-US" sz="1200" spc="-35" dirty="0">
                <a:latin typeface="Book Antiqua"/>
                <a:cs typeface="Book Antiqua"/>
              </a:rPr>
              <a:t>for</a:t>
            </a:r>
            <a:r>
              <a:rPr lang="en-US" sz="1200" spc="200" dirty="0">
                <a:latin typeface="Book Antiqua"/>
                <a:cs typeface="Book Antiqua"/>
              </a:rPr>
              <a:t> </a:t>
            </a:r>
            <a:r>
              <a:rPr lang="en-US" sz="1200" spc="-95" dirty="0">
                <a:latin typeface="Book Antiqua"/>
                <a:cs typeface="Book Antiqua"/>
              </a:rPr>
              <a:t>word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75" dirty="0">
                <a:latin typeface="Book Antiqua"/>
                <a:cs typeface="Book Antiqua"/>
              </a:rPr>
              <a:t>N-gram: </a:t>
            </a:r>
            <a:r>
              <a:rPr lang="en-US" sz="1200" spc="-50" dirty="0">
                <a:latin typeface="Book Antiqua"/>
                <a:cs typeface="Book Antiqua"/>
              </a:rPr>
              <a:t>sequences </a:t>
            </a:r>
            <a:r>
              <a:rPr lang="en-US" sz="1200" spc="-35" dirty="0">
                <a:latin typeface="Book Antiqua"/>
                <a:cs typeface="Book Antiqua"/>
              </a:rPr>
              <a:t>of </a:t>
            </a:r>
            <a:r>
              <a:rPr lang="en-US" sz="1200" spc="-40" dirty="0">
                <a:latin typeface="Book Antiqua"/>
                <a:cs typeface="Book Antiqua"/>
              </a:rPr>
              <a:t>adjacent </a:t>
            </a:r>
            <a:r>
              <a:rPr lang="en-US" sz="1200" spc="-95" dirty="0">
                <a:latin typeface="Book Antiqua"/>
                <a:cs typeface="Book Antiqua"/>
              </a:rPr>
              <a:t>words </a:t>
            </a:r>
            <a:r>
              <a:rPr lang="en-US" sz="1200" spc="-35" dirty="0">
                <a:latin typeface="Book Antiqua"/>
                <a:cs typeface="Book Antiqua"/>
              </a:rPr>
              <a:t>of </a:t>
            </a:r>
            <a:r>
              <a:rPr lang="en-US" sz="1200" spc="-50" dirty="0">
                <a:latin typeface="Book Antiqua"/>
                <a:cs typeface="Book Antiqua"/>
              </a:rPr>
              <a:t>length</a:t>
            </a:r>
            <a:r>
              <a:rPr lang="en-US" sz="1200" spc="335" dirty="0">
                <a:latin typeface="Book Antiqua"/>
                <a:cs typeface="Book Antiqua"/>
              </a:rPr>
              <a:t> </a:t>
            </a:r>
            <a:r>
              <a:rPr lang="en-US" sz="1200" i="1" spc="10" dirty="0">
                <a:latin typeface="Book Antiqua"/>
                <a:cs typeface="Book Antiqua"/>
              </a:rPr>
              <a:t>N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60" dirty="0">
                <a:latin typeface="Book Antiqua"/>
                <a:cs typeface="Book Antiqua"/>
              </a:rPr>
              <a:t>Bag </a:t>
            </a:r>
            <a:r>
              <a:rPr lang="en-US" sz="1200" spc="-35" dirty="0">
                <a:latin typeface="Book Antiqua"/>
                <a:cs typeface="Book Antiqua"/>
              </a:rPr>
              <a:t>of</a:t>
            </a:r>
            <a:r>
              <a:rPr lang="en-US" sz="1200" spc="55" dirty="0">
                <a:latin typeface="Book Antiqua"/>
                <a:cs typeface="Book Antiqua"/>
              </a:rPr>
              <a:t> </a:t>
            </a:r>
            <a:r>
              <a:rPr lang="en-US" sz="1200" spc="-95" dirty="0">
                <a:latin typeface="Book Antiqua"/>
                <a:cs typeface="Book Antiqua"/>
              </a:rPr>
              <a:t>words</a:t>
            </a:r>
            <a:endParaRPr lang="en-US" sz="1200" dirty="0">
              <a:latin typeface="Book Antiqua"/>
              <a:cs typeface="Book Antiqu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35" dirty="0">
                <a:latin typeface="Arial"/>
                <a:cs typeface="Arial"/>
              </a:rPr>
              <a:t>DTM: Vector </a:t>
            </a:r>
            <a:r>
              <a:rPr lang="en-US" sz="1200" dirty="0">
                <a:latin typeface="Arial"/>
                <a:cs typeface="Arial"/>
              </a:rPr>
              <a:t>representation that </a:t>
            </a:r>
            <a:r>
              <a:rPr lang="en-US" sz="1200" spc="55" dirty="0">
                <a:latin typeface="Arial"/>
                <a:cs typeface="Arial"/>
              </a:rPr>
              <a:t>encodes </a:t>
            </a:r>
            <a:r>
              <a:rPr lang="en-US" sz="1200" spc="5" dirty="0">
                <a:latin typeface="Arial"/>
                <a:cs typeface="Arial"/>
              </a:rPr>
              <a:t>information  </a:t>
            </a:r>
            <a:r>
              <a:rPr lang="en-US" sz="1200" spc="35" dirty="0">
                <a:latin typeface="Arial"/>
                <a:cs typeface="Arial"/>
              </a:rPr>
              <a:t>about </a:t>
            </a:r>
            <a:r>
              <a:rPr lang="en-US" sz="1200" dirty="0">
                <a:latin typeface="Arial"/>
                <a:cs typeface="Arial"/>
              </a:rPr>
              <a:t>the </a:t>
            </a:r>
            <a:r>
              <a:rPr lang="en-US" sz="1200" spc="30" dirty="0">
                <a:solidFill>
                  <a:srgbClr val="FF40FF"/>
                </a:solidFill>
                <a:latin typeface="Arial"/>
                <a:cs typeface="Arial"/>
              </a:rPr>
              <a:t>distribution </a:t>
            </a:r>
            <a:r>
              <a:rPr lang="en-US" sz="1200" dirty="0">
                <a:latin typeface="Arial"/>
                <a:cs typeface="Arial"/>
              </a:rPr>
              <a:t>of </a:t>
            </a:r>
            <a:r>
              <a:rPr lang="en-US" sz="1200" spc="25" dirty="0">
                <a:latin typeface="Arial"/>
                <a:cs typeface="Arial"/>
              </a:rPr>
              <a:t>contexts </a:t>
            </a:r>
            <a:r>
              <a:rPr lang="en-US" sz="1200" spc="-5" dirty="0">
                <a:latin typeface="Arial"/>
                <a:cs typeface="Arial"/>
              </a:rPr>
              <a:t>a </a:t>
            </a:r>
            <a:r>
              <a:rPr lang="en-US" sz="1200" spc="30" dirty="0">
                <a:latin typeface="Arial"/>
                <a:cs typeface="Arial"/>
              </a:rPr>
              <a:t>word </a:t>
            </a:r>
            <a:r>
              <a:rPr lang="en-US" sz="1200" spc="55" dirty="0">
                <a:latin typeface="Arial"/>
                <a:cs typeface="Arial"/>
              </a:rPr>
              <a:t>appears</a:t>
            </a:r>
            <a:r>
              <a:rPr lang="en-US" sz="1200" spc="-13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30" dirty="0">
                <a:latin typeface="Arial"/>
                <a:cs typeface="Arial"/>
              </a:rPr>
              <a:t>Words </a:t>
            </a:r>
            <a:r>
              <a:rPr lang="en-US" sz="1200" dirty="0">
                <a:latin typeface="Arial"/>
                <a:cs typeface="Arial"/>
              </a:rPr>
              <a:t>that </a:t>
            </a:r>
            <a:r>
              <a:rPr lang="en-US" sz="1200" spc="65" dirty="0">
                <a:latin typeface="Arial"/>
                <a:cs typeface="Arial"/>
              </a:rPr>
              <a:t>appear </a:t>
            </a:r>
            <a:r>
              <a:rPr lang="en-US" sz="1200" spc="-5" dirty="0">
                <a:latin typeface="Arial"/>
                <a:cs typeface="Arial"/>
              </a:rPr>
              <a:t>in similar </a:t>
            </a:r>
            <a:r>
              <a:rPr lang="en-US" sz="1200" spc="25" dirty="0">
                <a:latin typeface="Arial"/>
                <a:cs typeface="Arial"/>
              </a:rPr>
              <a:t>contexts </a:t>
            </a:r>
            <a:r>
              <a:rPr lang="en-US" sz="1200" spc="-5" dirty="0">
                <a:latin typeface="Arial"/>
                <a:cs typeface="Arial"/>
              </a:rPr>
              <a:t>have</a:t>
            </a:r>
            <a:r>
              <a:rPr lang="en-US" sz="1200" spc="-3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similar  </a:t>
            </a:r>
            <a:r>
              <a:rPr lang="en-US" sz="1200" dirty="0">
                <a:latin typeface="Arial"/>
                <a:cs typeface="Arial"/>
              </a:rPr>
              <a:t>representations </a:t>
            </a:r>
            <a:r>
              <a:rPr lang="en-US" sz="1200" spc="45" dirty="0">
                <a:latin typeface="Arial"/>
                <a:cs typeface="Arial"/>
              </a:rPr>
              <a:t>(and </a:t>
            </a:r>
            <a:r>
              <a:rPr lang="en-US" sz="1200" spc="-5" dirty="0">
                <a:latin typeface="Arial"/>
                <a:cs typeface="Arial"/>
              </a:rPr>
              <a:t>similar </a:t>
            </a:r>
            <a:r>
              <a:rPr lang="en-US" sz="1200" spc="20" dirty="0">
                <a:latin typeface="Arial"/>
                <a:cs typeface="Arial"/>
              </a:rPr>
              <a:t>meanings, </a:t>
            </a:r>
            <a:r>
              <a:rPr lang="en-US" sz="1200" spc="95" dirty="0">
                <a:latin typeface="Arial"/>
                <a:cs typeface="Arial"/>
              </a:rPr>
              <a:t>by </a:t>
            </a:r>
            <a:r>
              <a:rPr lang="en-US" sz="1200" dirty="0">
                <a:latin typeface="Arial"/>
                <a:cs typeface="Arial"/>
              </a:rPr>
              <a:t>the  </a:t>
            </a:r>
            <a:r>
              <a:rPr lang="en-US" sz="1200" spc="25" dirty="0">
                <a:solidFill>
                  <a:srgbClr val="FF40FF"/>
                </a:solidFill>
                <a:latin typeface="Arial"/>
                <a:cs typeface="Arial"/>
              </a:rPr>
              <a:t>distributional</a:t>
            </a:r>
            <a:r>
              <a:rPr lang="en-US" sz="1200" spc="-5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lang="en-US" sz="1200" spc="15" dirty="0">
                <a:solidFill>
                  <a:srgbClr val="FF40FF"/>
                </a:solidFill>
                <a:latin typeface="Arial"/>
                <a:cs typeface="Arial"/>
              </a:rPr>
              <a:t>hypothesis</a:t>
            </a:r>
            <a:r>
              <a:rPr lang="en-US" sz="1200" spc="15" dirty="0">
                <a:latin typeface="Arial"/>
                <a:cs typeface="Arial"/>
              </a:rPr>
              <a:t>).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45" dirty="0">
                <a:solidFill>
                  <a:srgbClr val="CACACA"/>
                </a:solidFill>
                <a:latin typeface="Book Antiqua"/>
                <a:cs typeface="Book Antiqua"/>
              </a:rPr>
              <a:t>Slide from </a:t>
            </a:r>
            <a:r>
              <a:rPr lang="en-US" sz="1200" spc="-65" dirty="0" err="1">
                <a:solidFill>
                  <a:srgbClr val="CACACA"/>
                </a:solidFill>
                <a:latin typeface="Book Antiqua"/>
                <a:cs typeface="Book Antiqua"/>
              </a:rPr>
              <a:t>Jurafsky</a:t>
            </a:r>
            <a:r>
              <a:rPr lang="en-US" sz="1200" spc="-65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lang="en-US" sz="1200" spc="-70" dirty="0">
                <a:solidFill>
                  <a:srgbClr val="CACACA"/>
                </a:solidFill>
                <a:latin typeface="Book Antiqua"/>
                <a:cs typeface="Book Antiqua"/>
              </a:rPr>
              <a:t>&amp; </a:t>
            </a:r>
            <a:r>
              <a:rPr lang="en-US" sz="1200" spc="-65" dirty="0">
                <a:solidFill>
                  <a:srgbClr val="CACACA"/>
                </a:solidFill>
                <a:latin typeface="Book Antiqua"/>
                <a:cs typeface="Book Antiqua"/>
              </a:rPr>
              <a:t>Manning’s </a:t>
            </a:r>
            <a:r>
              <a:rPr lang="en-US" sz="1200" spc="-35" dirty="0">
                <a:solidFill>
                  <a:srgbClr val="CACACA"/>
                </a:solidFill>
                <a:latin typeface="Book Antiqua"/>
                <a:cs typeface="Book Antiqua"/>
              </a:rPr>
              <a:t>online </a:t>
            </a:r>
            <a:r>
              <a:rPr lang="en-US" sz="1200" spc="-50" dirty="0">
                <a:solidFill>
                  <a:srgbClr val="CACACA"/>
                </a:solidFill>
                <a:latin typeface="Book Antiqua"/>
                <a:cs typeface="Book Antiqua"/>
              </a:rPr>
              <a:t>course </a:t>
            </a:r>
            <a:r>
              <a:rPr lang="en-US" sz="1200" spc="-35" dirty="0" err="1">
                <a:solidFill>
                  <a:srgbClr val="CACACA"/>
                </a:solidFill>
                <a:latin typeface="Book Antiqua"/>
                <a:cs typeface="Book Antiqua"/>
              </a:rPr>
              <a:t>on</a:t>
            </a:r>
            <a:r>
              <a:rPr lang="en-US" sz="1200" spc="-65" dirty="0" err="1">
                <a:solidFill>
                  <a:srgbClr val="CACACA"/>
                </a:solidFill>
                <a:latin typeface="Book Antiqua"/>
                <a:cs typeface="Book Antiqua"/>
              </a:rPr>
              <a:t>NLP</a:t>
            </a:r>
            <a:endParaRPr lang="en-US" sz="1200" dirty="0">
              <a:latin typeface="Book Antiqua"/>
              <a:cs typeface="Book Antiqu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lang="en-US" sz="1200" spc="40" dirty="0">
                <a:latin typeface="Arial"/>
                <a:cs typeface="Arial"/>
              </a:rPr>
              <a:t>Finding </a:t>
            </a:r>
            <a:r>
              <a:rPr lang="en-US" sz="1200" spc="45" dirty="0">
                <a:latin typeface="Arial"/>
                <a:cs typeface="Arial"/>
              </a:rPr>
              <a:t>distinctive </a:t>
            </a:r>
            <a:r>
              <a:rPr lang="en-US" sz="1200" spc="25" dirty="0">
                <a:latin typeface="Arial"/>
                <a:cs typeface="Arial"/>
              </a:rPr>
              <a:t>terms </a:t>
            </a:r>
            <a:r>
              <a:rPr lang="en-US" sz="1200" spc="10" dirty="0">
                <a:latin typeface="Arial"/>
                <a:cs typeface="Arial"/>
              </a:rPr>
              <a:t>is</a:t>
            </a:r>
            <a:r>
              <a:rPr lang="en-US" sz="1200" spc="-75" dirty="0">
                <a:latin typeface="Arial"/>
                <a:cs typeface="Arial"/>
              </a:rPr>
              <a:t> </a:t>
            </a:r>
            <a:r>
              <a:rPr lang="en-US" sz="1200" spc="10" dirty="0">
                <a:latin typeface="Arial"/>
                <a:cs typeface="Arial"/>
              </a:rPr>
              <a:t>useful:</a:t>
            </a:r>
            <a:endParaRPr lang="en-US" sz="1200" dirty="0">
              <a:latin typeface="Arial"/>
              <a:cs typeface="Arial"/>
            </a:endParaRPr>
          </a:p>
          <a:p>
            <a:pPr marL="469900" marR="175895" indent="-419100">
              <a:lnSpc>
                <a:spcPct val="102000"/>
              </a:lnSpc>
              <a:buSzPct val="74626"/>
              <a:buChar char="•"/>
              <a:tabLst>
                <a:tab pos="469265" algn="l"/>
                <a:tab pos="469900" algn="l"/>
              </a:tabLst>
            </a:pPr>
            <a:r>
              <a:rPr lang="en-US" sz="1200" spc="15" dirty="0">
                <a:latin typeface="Arial"/>
                <a:cs typeface="Arial"/>
              </a:rPr>
              <a:t>As a </a:t>
            </a:r>
            <a:r>
              <a:rPr lang="en-US" sz="1200" spc="60" dirty="0">
                <a:latin typeface="Arial"/>
                <a:cs typeface="Arial"/>
              </a:rPr>
              <a:t>data </a:t>
            </a:r>
            <a:r>
              <a:rPr lang="en-US" sz="1200" spc="30" dirty="0">
                <a:latin typeface="Arial"/>
                <a:cs typeface="Arial"/>
              </a:rPr>
              <a:t>exploration exercise </a:t>
            </a:r>
            <a:r>
              <a:rPr lang="en-US" sz="1200" spc="10" dirty="0">
                <a:latin typeface="Arial"/>
                <a:cs typeface="Arial"/>
              </a:rPr>
              <a:t>to </a:t>
            </a:r>
            <a:r>
              <a:rPr lang="en-US" sz="1200" spc="50" dirty="0">
                <a:latin typeface="Arial"/>
                <a:cs typeface="Arial"/>
              </a:rPr>
              <a:t>understand</a:t>
            </a:r>
            <a:r>
              <a:rPr lang="en-US" sz="1200" spc="-90" dirty="0">
                <a:latin typeface="Arial"/>
                <a:cs typeface="Arial"/>
              </a:rPr>
              <a:t> </a:t>
            </a:r>
            <a:r>
              <a:rPr lang="en-US" sz="1200" spc="45" dirty="0">
                <a:latin typeface="Arial"/>
                <a:cs typeface="Arial"/>
              </a:rPr>
              <a:t>larger  </a:t>
            </a:r>
            <a:r>
              <a:rPr lang="en-US" sz="1200" spc="35" dirty="0">
                <a:latin typeface="Arial"/>
                <a:cs typeface="Arial"/>
              </a:rPr>
              <a:t>trends </a:t>
            </a:r>
            <a:r>
              <a:rPr lang="en-US" sz="1200" spc="10" dirty="0">
                <a:latin typeface="Arial"/>
                <a:cs typeface="Arial"/>
              </a:rPr>
              <a:t>in </a:t>
            </a:r>
            <a:r>
              <a:rPr lang="en-US" sz="1200" spc="50" dirty="0">
                <a:latin typeface="Arial"/>
                <a:cs typeface="Arial"/>
              </a:rPr>
              <a:t>individual </a:t>
            </a:r>
            <a:r>
              <a:rPr lang="en-US" sz="1200" spc="45" dirty="0">
                <a:latin typeface="Arial"/>
                <a:cs typeface="Arial"/>
              </a:rPr>
              <a:t>word</a:t>
            </a:r>
            <a:r>
              <a:rPr lang="en-US" sz="1200" spc="-60" dirty="0">
                <a:latin typeface="Arial"/>
                <a:cs typeface="Arial"/>
              </a:rPr>
              <a:t> </a:t>
            </a:r>
            <a:r>
              <a:rPr lang="en-US" sz="1200" spc="30" dirty="0">
                <a:latin typeface="Arial"/>
                <a:cs typeface="Arial"/>
              </a:rPr>
              <a:t>differences).</a:t>
            </a:r>
            <a:endParaRPr lang="en-US" sz="1200" dirty="0">
              <a:latin typeface="Arial"/>
              <a:cs typeface="Arial"/>
            </a:endParaRPr>
          </a:p>
          <a:p>
            <a:pPr marL="469900" indent="-419100">
              <a:lnSpc>
                <a:spcPct val="100000"/>
              </a:lnSpc>
              <a:spcBef>
                <a:spcPts val="5"/>
              </a:spcBef>
              <a:buSzPct val="74626"/>
              <a:buChar char="•"/>
              <a:tabLst>
                <a:tab pos="469265" algn="l"/>
                <a:tab pos="469900" algn="l"/>
              </a:tabLst>
            </a:pPr>
            <a:r>
              <a:rPr lang="en-US" sz="1200" spc="15" dirty="0">
                <a:latin typeface="Arial"/>
                <a:cs typeface="Arial"/>
              </a:rPr>
              <a:t>As a </a:t>
            </a:r>
            <a:r>
              <a:rPr lang="en-US" sz="1200" spc="55" dirty="0">
                <a:latin typeface="Arial"/>
                <a:cs typeface="Arial"/>
              </a:rPr>
              <a:t>pre-processing </a:t>
            </a:r>
            <a:r>
              <a:rPr lang="en-US" sz="1200" spc="60" dirty="0">
                <a:latin typeface="Arial"/>
                <a:cs typeface="Arial"/>
              </a:rPr>
              <a:t>step </a:t>
            </a:r>
            <a:r>
              <a:rPr lang="en-US" sz="1200" spc="10" dirty="0">
                <a:latin typeface="Arial"/>
                <a:cs typeface="Arial"/>
              </a:rPr>
              <a:t>of </a:t>
            </a:r>
            <a:r>
              <a:rPr lang="en-US" sz="1200" spc="5" dirty="0">
                <a:latin typeface="Arial"/>
                <a:cs typeface="Arial"/>
              </a:rPr>
              <a:t>feature</a:t>
            </a:r>
            <a:r>
              <a:rPr lang="en-US" sz="1200" spc="-85" dirty="0">
                <a:latin typeface="Arial"/>
                <a:cs typeface="Arial"/>
              </a:rPr>
              <a:t> </a:t>
            </a:r>
            <a:r>
              <a:rPr lang="en-US" sz="1200" spc="30" dirty="0">
                <a:latin typeface="Arial"/>
                <a:cs typeface="Arial"/>
              </a:rPr>
              <a:t>selection.</a:t>
            </a:r>
            <a:endParaRPr lang="en-US" sz="1200" dirty="0">
              <a:latin typeface="Arial"/>
              <a:cs typeface="Arial"/>
            </a:endParaRPr>
          </a:p>
          <a:p>
            <a:pPr marL="25400" marR="17780">
              <a:lnSpc>
                <a:spcPct val="102000"/>
              </a:lnSpc>
            </a:pPr>
            <a:r>
              <a:rPr lang="en-US" sz="1200" spc="-25" dirty="0">
                <a:latin typeface="Arial"/>
                <a:cs typeface="Arial"/>
              </a:rPr>
              <a:t>When </a:t>
            </a:r>
            <a:r>
              <a:rPr lang="en-US" sz="1200" spc="15" dirty="0">
                <a:latin typeface="Arial"/>
                <a:cs typeface="Arial"/>
              </a:rPr>
              <a:t>the two </a:t>
            </a:r>
            <a:r>
              <a:rPr lang="en-US" sz="1200" spc="35" dirty="0">
                <a:latin typeface="Arial"/>
                <a:cs typeface="Arial"/>
              </a:rPr>
              <a:t>datasets </a:t>
            </a:r>
            <a:r>
              <a:rPr lang="en-US" sz="1200" spc="-10" dirty="0">
                <a:latin typeface="Arial"/>
                <a:cs typeface="Arial"/>
              </a:rPr>
              <a:t>are </a:t>
            </a:r>
            <a:r>
              <a:rPr lang="en-US" sz="1200" spc="20" dirty="0">
                <a:latin typeface="Arial"/>
                <a:cs typeface="Arial"/>
              </a:rPr>
              <a:t>A </a:t>
            </a:r>
            <a:r>
              <a:rPr lang="en-US" sz="1200" spc="80" dirty="0">
                <a:latin typeface="Arial"/>
                <a:cs typeface="Arial"/>
              </a:rPr>
              <a:t>and </a:t>
            </a:r>
            <a:r>
              <a:rPr lang="en-US" sz="1200" spc="100" dirty="0">
                <a:latin typeface="Arial"/>
                <a:cs typeface="Arial"/>
              </a:rPr>
              <a:t>¬A, </a:t>
            </a:r>
            <a:r>
              <a:rPr lang="en-US" sz="1200" spc="15" dirty="0">
                <a:latin typeface="Arial"/>
                <a:cs typeface="Arial"/>
              </a:rPr>
              <a:t>these </a:t>
            </a:r>
            <a:r>
              <a:rPr lang="en-US" sz="1200" spc="25" dirty="0">
                <a:latin typeface="Arial"/>
                <a:cs typeface="Arial"/>
              </a:rPr>
              <a:t>terms</a:t>
            </a:r>
            <a:r>
              <a:rPr lang="en-US" sz="1200" spc="-150" dirty="0">
                <a:latin typeface="Arial"/>
                <a:cs typeface="Arial"/>
              </a:rPr>
              <a:t> </a:t>
            </a:r>
            <a:r>
              <a:rPr lang="en-US" sz="1200" spc="15" dirty="0">
                <a:latin typeface="Arial"/>
                <a:cs typeface="Arial"/>
              </a:rPr>
              <a:t>also  </a:t>
            </a:r>
            <a:r>
              <a:rPr lang="en-US" sz="1200" spc="55" dirty="0">
                <a:latin typeface="Arial"/>
                <a:cs typeface="Arial"/>
              </a:rPr>
              <a:t>provide </a:t>
            </a:r>
            <a:r>
              <a:rPr lang="en-US" sz="1200" spc="40" dirty="0">
                <a:latin typeface="Arial"/>
                <a:cs typeface="Arial"/>
              </a:rPr>
              <a:t>insight </a:t>
            </a:r>
            <a:r>
              <a:rPr lang="en-US" sz="1200" spc="10" dirty="0">
                <a:latin typeface="Arial"/>
                <a:cs typeface="Arial"/>
              </a:rPr>
              <a:t>into </a:t>
            </a:r>
            <a:r>
              <a:rPr lang="en-US" sz="1200" spc="15" dirty="0">
                <a:latin typeface="Arial"/>
                <a:cs typeface="Arial"/>
              </a:rPr>
              <a:t>what </a:t>
            </a:r>
            <a:r>
              <a:rPr lang="en-US" sz="1200" spc="20" dirty="0">
                <a:latin typeface="Arial"/>
                <a:cs typeface="Arial"/>
              </a:rPr>
              <a:t>A </a:t>
            </a:r>
            <a:r>
              <a:rPr lang="en-US" sz="1200" spc="10" dirty="0">
                <a:latin typeface="Arial"/>
                <a:cs typeface="Arial"/>
              </a:rPr>
              <a:t>is</a:t>
            </a:r>
            <a:r>
              <a:rPr lang="en-US" sz="1200" spc="-85" dirty="0">
                <a:latin typeface="Arial"/>
                <a:cs typeface="Arial"/>
              </a:rPr>
              <a:t> </a:t>
            </a:r>
            <a:r>
              <a:rPr lang="en-US" sz="1200" spc="45" dirty="0">
                <a:latin typeface="Arial"/>
                <a:cs typeface="Arial"/>
              </a:rPr>
              <a:t>about.</a:t>
            </a:r>
          </a:p>
          <a:p>
            <a:pPr marL="25400" marR="17780" lvl="0" indent="0" algn="l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0" dirty="0">
                <a:latin typeface="Arial"/>
                <a:cs typeface="Arial"/>
              </a:rPr>
              <a:t>Many </a:t>
            </a:r>
            <a:r>
              <a:rPr lang="en-US" sz="1200" spc="45" dirty="0">
                <a:latin typeface="Arial"/>
                <a:cs typeface="Arial"/>
              </a:rPr>
              <a:t>methods </a:t>
            </a:r>
            <a:r>
              <a:rPr lang="en-US" sz="1200" spc="10" dirty="0">
                <a:latin typeface="Arial"/>
                <a:cs typeface="Arial"/>
              </a:rPr>
              <a:t>for </a:t>
            </a:r>
            <a:r>
              <a:rPr lang="en-US" sz="1200" spc="65" dirty="0">
                <a:latin typeface="Arial"/>
                <a:cs typeface="Arial"/>
              </a:rPr>
              <a:t>finding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15" dirty="0">
                <a:latin typeface="Arial"/>
                <a:cs typeface="Arial"/>
              </a:rPr>
              <a:t>these </a:t>
            </a:r>
            <a:r>
              <a:rPr lang="en-US" sz="1200" spc="55" dirty="0">
                <a:latin typeface="Arial"/>
                <a:cs typeface="Arial"/>
              </a:rPr>
              <a:t>terms!	</a:t>
            </a:r>
            <a:r>
              <a:rPr lang="en-US" sz="1200" spc="50" dirty="0">
                <a:latin typeface="Arial"/>
                <a:cs typeface="Arial"/>
              </a:rPr>
              <a:t>(Developed</a:t>
            </a:r>
            <a:r>
              <a:rPr lang="en-US" sz="1200" spc="-40" dirty="0">
                <a:latin typeface="Arial"/>
                <a:cs typeface="Arial"/>
              </a:rPr>
              <a:t> </a:t>
            </a:r>
            <a:r>
              <a:rPr lang="en-US" sz="1200" spc="10" dirty="0">
                <a:latin typeface="Arial"/>
                <a:cs typeface="Arial"/>
              </a:rPr>
              <a:t>in  </a:t>
            </a:r>
            <a:r>
              <a:rPr lang="en-US" sz="1200" spc="-140" dirty="0">
                <a:latin typeface="Arial"/>
                <a:cs typeface="Arial"/>
              </a:rPr>
              <a:t>NLP, </a:t>
            </a:r>
            <a:r>
              <a:rPr lang="en-US" sz="1200" spc="75" dirty="0">
                <a:latin typeface="Arial"/>
                <a:cs typeface="Arial"/>
              </a:rPr>
              <a:t>corpus </a:t>
            </a:r>
            <a:r>
              <a:rPr lang="en-US" sz="1200" spc="40" dirty="0">
                <a:latin typeface="Arial"/>
                <a:cs typeface="Arial"/>
              </a:rPr>
              <a:t>linguistics, </a:t>
            </a:r>
            <a:r>
              <a:rPr lang="en-US" sz="1200" spc="50" dirty="0">
                <a:latin typeface="Arial"/>
                <a:cs typeface="Arial"/>
              </a:rPr>
              <a:t>political </a:t>
            </a:r>
            <a:r>
              <a:rPr lang="en-US" sz="1200" spc="60" dirty="0">
                <a:latin typeface="Arial"/>
                <a:cs typeface="Arial"/>
              </a:rPr>
              <a:t>science,</a:t>
            </a:r>
            <a:r>
              <a:rPr lang="en-US" sz="1200" spc="35" dirty="0">
                <a:latin typeface="Arial"/>
                <a:cs typeface="Arial"/>
              </a:rPr>
              <a:t> </a:t>
            </a:r>
            <a:r>
              <a:rPr lang="en-US" sz="1200" spc="50" dirty="0">
                <a:latin typeface="Arial"/>
                <a:cs typeface="Arial"/>
              </a:rPr>
              <a:t>etc.)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0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9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65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ACACA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1825" y="0"/>
            <a:ext cx="8602125" cy="4331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9804" y="1131241"/>
            <a:ext cx="6284391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225" y="1176350"/>
            <a:ext cx="8065549" cy="3463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ACACA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pvssoda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nytimes.com/interactive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ntro-textxd1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labctawg.github.io/" TargetMode="External"/><Relationship Id="rId2" Type="http://schemas.openxmlformats.org/officeDocument/2006/relationships/hyperlink" Target="http://dlab.berkeley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~jurafsky/slp3/" TargetMode="External"/><Relationship Id="rId5" Type="http://schemas.openxmlformats.org/officeDocument/2006/relationships/hyperlink" Target="https://github.com/geoffbacon/nlp-with-nltk-spacy/" TargetMode="External"/><Relationship Id="rId4" Type="http://schemas.openxmlformats.org/officeDocument/2006/relationships/hyperlink" Target="https://www.youtube.com/watch?v=nfoudtpBV68&amp;list=PL6397E4B26D00A269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gking.harvard.edu/files/gking/files/censored.pdf?m=1367505213" TargetMode="External"/><Relationship Id="rId7" Type="http://schemas.openxmlformats.org/officeDocument/2006/relationships/hyperlink" Target="https://watermark.silverchair.com/13-3-111.pdf?token=AQECAHi208BE49Ooan9kkhW_Ercy7Dm3ZL_9Cf3qfKAc485ysgAAAb0wggG5BgkqhkiG9w0BBwagggGqMIIBpgIBADCCAZ8GCSqGSIb3DQEHATAeBglghkgBZQMEAS4wEQQMPjdYJipwGLYxgUS1AgEQgIIBcMwpnDCQq7AwTiTZZSJuNktS1gO-Vo0ip7BuXqNVs1N8iDUmdUEq-Yg7gAJfAFgmxODN2noEPd54bIY8FepG172vu5MhEl-ahvIBjTIuv3FzvhbHq7eA5-DI9P45mhst6chq2U7nCT29ccOAycedjyXnTBP3cWlj9J8uz5h-kTMTjAQLyEcYx53GIr4lssWMmU9BMLqaIYVOrlfYS3nUeXUyzr-cfHl_JeQgWJtNB8iMEo3Xa0kp_SVj1GexPcAIMPu3zEyNfDHjVn2arSuUNS3YbFdFqyGWShvuokmCWPitPgFovWgXIrHo8oUyAnkgb0CbPZkl9pXOlbZpMt13ghDRmlrjYCqEB9KsGCfNQ00z5nMQluhqok-Te1wTFM6KWJFdCsQ1l3m-m1J3M9BmVWB22M8-G8XjAOuw7R6buQjFYbZs1cSM0PKv3cxFYXr9yWsB9Sual5_D36UyI6wQ4zSj8bAmu_2WsejLFYLvZ9p5" TargetMode="External"/><Relationship Id="rId2" Type="http://schemas.openxmlformats.org/officeDocument/2006/relationships/hyperlink" Target="http://journals.sagepub.com/doi/abs/10.1177/09567976155946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googleusercontent.com/media/research.google.com/en/archive/papers/detecting-influenza-epidemics.pdf" TargetMode="External"/><Relationship Id="rId5" Type="http://schemas.openxmlformats.org/officeDocument/2006/relationships/hyperlink" Target="https://web.stanford.edu/~jurafsky/bethard_2010_cikm_literature_search.pdf" TargetMode="External"/><Relationship Id="rId4" Type="http://schemas.openxmlformats.org/officeDocument/2006/relationships/hyperlink" Target="http://homepages.inf.ed.ac.uk/vlavrenk/doc/kdd2k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246" y="2855377"/>
            <a:ext cx="105652" cy="10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8214" y="2855377"/>
            <a:ext cx="105652" cy="10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0278" y="2855377"/>
            <a:ext cx="105653" cy="10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7050" y="340446"/>
            <a:ext cx="6284391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06780" marR="5080" indent="-894715">
              <a:lnSpc>
                <a:spcPct val="100299"/>
              </a:lnSpc>
              <a:spcBef>
                <a:spcPts val="80"/>
              </a:spcBef>
            </a:pPr>
            <a:r>
              <a:rPr sz="4800" dirty="0">
                <a:solidFill>
                  <a:schemeClr val="tx1"/>
                </a:solidFill>
                <a:latin typeface="Arial Narrow"/>
                <a:cs typeface="Arial Narrow"/>
              </a:rPr>
              <a:t>Computational </a:t>
            </a:r>
            <a:r>
              <a:rPr sz="4800" spc="120" dirty="0">
                <a:solidFill>
                  <a:schemeClr val="tx1"/>
                </a:solidFill>
                <a:latin typeface="Arial Narrow"/>
                <a:cs typeface="Arial Narrow"/>
              </a:rPr>
              <a:t>text</a:t>
            </a:r>
            <a:r>
              <a:rPr sz="4800" spc="-1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4800" spc="-60" dirty="0">
                <a:solidFill>
                  <a:schemeClr val="tx1"/>
                </a:solidFill>
                <a:latin typeface="Arial Narrow"/>
                <a:cs typeface="Arial Narrow"/>
              </a:rPr>
              <a:t>analysis:</a:t>
            </a:r>
            <a:endParaRPr sz="48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1927" y="3237231"/>
            <a:ext cx="6820534" cy="132087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201545" marR="2193925" algn="ctr">
              <a:lnSpc>
                <a:spcPct val="101200"/>
              </a:lnSpc>
              <a:spcBef>
                <a:spcPts val="70"/>
              </a:spcBef>
            </a:pPr>
            <a:r>
              <a:rPr lang="en-US" sz="2100" b="1" spc="-60" dirty="0">
                <a:latin typeface="Book Antiqua"/>
                <a:cs typeface="Book Antiqua"/>
              </a:rPr>
              <a:t>TextXD</a:t>
            </a:r>
            <a:r>
              <a:rPr lang="en-US" sz="2100" spc="-60" dirty="0">
                <a:latin typeface="Book Antiqua"/>
                <a:cs typeface="Book Antiqua"/>
              </a:rPr>
              <a:t>, Dec. 3, 2019</a:t>
            </a:r>
          </a:p>
          <a:p>
            <a:pPr marL="2201545" marR="2193925" algn="ctr">
              <a:lnSpc>
                <a:spcPct val="101200"/>
              </a:lnSpc>
              <a:spcBef>
                <a:spcPts val="70"/>
              </a:spcBef>
            </a:pPr>
            <a:r>
              <a:rPr lang="en-US" sz="2100" i="1" spc="-35" dirty="0">
                <a:latin typeface="Book Antiqua"/>
                <a:cs typeface="Book Antiqua"/>
              </a:rPr>
              <a:t>Jaren Haber</a:t>
            </a:r>
            <a:endParaRPr sz="2100" i="1" dirty="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100" spc="-30" dirty="0">
                <a:latin typeface="Book Antiqua"/>
                <a:cs typeface="Book Antiqua"/>
              </a:rPr>
              <a:t>With </a:t>
            </a:r>
            <a:r>
              <a:rPr sz="2100" spc="-60" dirty="0">
                <a:latin typeface="Book Antiqua"/>
                <a:cs typeface="Book Antiqua"/>
              </a:rPr>
              <a:t>special thanks </a:t>
            </a:r>
            <a:r>
              <a:rPr sz="2100" spc="-20" dirty="0">
                <a:latin typeface="Book Antiqua"/>
                <a:cs typeface="Book Antiqua"/>
              </a:rPr>
              <a:t>to Ben </a:t>
            </a:r>
            <a:r>
              <a:rPr sz="2100" spc="-50" dirty="0" err="1">
                <a:latin typeface="Book Antiqua"/>
                <a:cs typeface="Book Antiqua"/>
              </a:rPr>
              <a:t>Gebre</a:t>
            </a:r>
            <a:r>
              <a:rPr sz="2100" spc="-50" dirty="0">
                <a:latin typeface="Book Antiqua"/>
                <a:cs typeface="Book Antiqua"/>
              </a:rPr>
              <a:t>-Medhin</a:t>
            </a:r>
            <a:r>
              <a:rPr lang="en-US" sz="2100" spc="-50" dirty="0">
                <a:latin typeface="Book Antiqua"/>
                <a:cs typeface="Book Antiqua"/>
              </a:rPr>
              <a:t>,</a:t>
            </a:r>
            <a:r>
              <a:rPr sz="2100" spc="-95" dirty="0">
                <a:latin typeface="Book Antiqua"/>
                <a:cs typeface="Book Antiqua"/>
              </a:rPr>
              <a:t> </a:t>
            </a:r>
            <a:r>
              <a:rPr sz="2100" spc="-80" dirty="0">
                <a:latin typeface="Book Antiqua"/>
                <a:cs typeface="Book Antiqua"/>
              </a:rPr>
              <a:t>Laura</a:t>
            </a:r>
            <a:r>
              <a:rPr sz="2100" spc="330" dirty="0">
                <a:latin typeface="Book Antiqua"/>
                <a:cs typeface="Book Antiqua"/>
              </a:rPr>
              <a:t> </a:t>
            </a:r>
            <a:r>
              <a:rPr sz="2100" spc="-60" dirty="0">
                <a:latin typeface="Book Antiqua"/>
                <a:cs typeface="Book Antiqua"/>
              </a:rPr>
              <a:t>Nelson</a:t>
            </a:r>
            <a:r>
              <a:rPr lang="en-US" sz="2100" spc="-60" dirty="0">
                <a:latin typeface="Book Antiqua"/>
                <a:cs typeface="Book Antiqua"/>
              </a:rPr>
              <a:t>, Geoff Bacon, and Caroline Le </a:t>
            </a:r>
            <a:r>
              <a:rPr lang="en-US" sz="2100" spc="-60" dirty="0" err="1">
                <a:latin typeface="Book Antiqua"/>
                <a:cs typeface="Book Antiqua"/>
              </a:rPr>
              <a:t>Pennec-Caldichoury</a:t>
            </a:r>
            <a:endParaRPr sz="2100" dirty="0">
              <a:latin typeface="Book Antiqua"/>
              <a:cs typeface="Book Antiqu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F89A7-E8C5-449C-9D7F-13BE8333D0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5610" y="1828668"/>
            <a:ext cx="2873964" cy="1966565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86174-C4E8-467E-8D85-649C8065865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26090" y="1828668"/>
            <a:ext cx="3331162" cy="2036359"/>
          </a:xfrm>
          <a:prstGeom prst="rect">
            <a:avLst/>
          </a:prstGeom>
          <a:ln>
            <a:noFill/>
          </a:ln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1A79219-285F-4241-9FEF-10904281B70A}"/>
              </a:ext>
            </a:extLst>
          </p:cNvPr>
          <p:cNvSpPr txBox="1">
            <a:spLocks/>
          </p:cNvSpPr>
          <p:nvPr/>
        </p:nvSpPr>
        <p:spPr>
          <a:xfrm>
            <a:off x="1429804" y="1089369"/>
            <a:ext cx="6284391" cy="62581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906780" marR="5080" indent="-894715" algn="ctr">
              <a:lnSpc>
                <a:spcPct val="100299"/>
              </a:lnSpc>
              <a:spcBef>
                <a:spcPts val="80"/>
              </a:spcBef>
            </a:pPr>
            <a:r>
              <a:rPr lang="en-US" sz="4000" kern="0" dirty="0">
                <a:solidFill>
                  <a:schemeClr val="tx1"/>
                </a:solidFill>
                <a:latin typeface="Arial Narrow"/>
                <a:cs typeface="Arial Narrow"/>
              </a:rPr>
              <a:t>A brief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698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chemeClr val="tx1"/>
                </a:solidFill>
                <a:latin typeface="Arial Narrow"/>
                <a:cs typeface="Arial Narrow"/>
              </a:rPr>
              <a:t>Text </a:t>
            </a:r>
            <a:r>
              <a:rPr sz="3000" spc="-100" dirty="0">
                <a:solidFill>
                  <a:schemeClr val="tx1"/>
                </a:solidFill>
                <a:latin typeface="Arial Narrow"/>
                <a:cs typeface="Arial Narrow"/>
              </a:rPr>
              <a:t>as</a:t>
            </a:r>
            <a:r>
              <a:rPr sz="3000" spc="-2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dirty="0">
                <a:solidFill>
                  <a:schemeClr val="tx1"/>
                </a:solidFill>
                <a:latin typeface="Arial Narrow"/>
                <a:cs typeface="Arial Narrow"/>
              </a:rPr>
              <a:t>data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6" y="1544724"/>
            <a:ext cx="3167869" cy="156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6082" y="3558571"/>
            <a:ext cx="3151868" cy="1483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0823" y="1486431"/>
            <a:ext cx="3633529" cy="1865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842" y="3112197"/>
            <a:ext cx="2105982" cy="1973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225" y="1151363"/>
            <a:ext cx="1555115" cy="1092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0180" y="1136674"/>
            <a:ext cx="4585751" cy="22438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4437" y="3850459"/>
            <a:ext cx="2741109" cy="1092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6268" y="3112197"/>
            <a:ext cx="1879626" cy="1193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17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632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solidFill>
                  <a:schemeClr val="tx1"/>
                </a:solidFill>
                <a:latin typeface="Arial Narrow"/>
                <a:cs typeface="Arial Narrow"/>
              </a:rPr>
              <a:t>Types </a:t>
            </a: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of</a:t>
            </a:r>
            <a:r>
              <a:rPr sz="3000" spc="5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55" dirty="0">
                <a:solidFill>
                  <a:schemeClr val="tx1"/>
                </a:solidFill>
                <a:latin typeface="Arial Narrow"/>
                <a:cs typeface="Arial Narrow"/>
              </a:rPr>
              <a:t>languages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325" y="1216355"/>
            <a:ext cx="4716145" cy="373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300990">
              <a:lnSpc>
                <a:spcPct val="100000"/>
              </a:lnSpc>
              <a:spcBef>
                <a:spcPts val="100"/>
              </a:spcBef>
              <a:buChar char="-"/>
              <a:tabLst>
                <a:tab pos="494665" algn="l"/>
                <a:tab pos="495300" algn="l"/>
              </a:tabLst>
            </a:pPr>
            <a:r>
              <a:rPr sz="1800" spc="-60" dirty="0">
                <a:latin typeface="Book Antiqua"/>
                <a:cs typeface="Book Antiqua"/>
              </a:rPr>
              <a:t>Natural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languages</a:t>
            </a:r>
            <a:endParaRPr sz="1800" dirty="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1889"/>
              </a:spcBef>
            </a:pPr>
            <a:r>
              <a:rPr sz="1800" i="1" spc="70" dirty="0">
                <a:latin typeface="Book Antiqua"/>
                <a:cs typeface="Book Antiqua"/>
              </a:rPr>
              <a:t>Time </a:t>
            </a:r>
            <a:r>
              <a:rPr sz="1800" i="1" u="heavy" spc="3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flies </a:t>
            </a:r>
            <a:r>
              <a:rPr sz="1800" i="1" u="heavy" spc="6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like</a:t>
            </a:r>
            <a:r>
              <a:rPr sz="1800" i="1" spc="60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an </a:t>
            </a:r>
            <a:r>
              <a:rPr sz="1800" i="1" spc="-5" dirty="0">
                <a:latin typeface="Book Antiqua"/>
                <a:cs typeface="Book Antiqua"/>
              </a:rPr>
              <a:t>arrow. </a:t>
            </a:r>
            <a:r>
              <a:rPr sz="1800" i="1" spc="-15" dirty="0">
                <a:latin typeface="Book Antiqua"/>
                <a:cs typeface="Book Antiqua"/>
              </a:rPr>
              <a:t>Fruit </a:t>
            </a:r>
            <a:r>
              <a:rPr sz="1800" i="1" u="heavy" spc="3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flies </a:t>
            </a:r>
            <a:r>
              <a:rPr sz="1800" i="1" u="heavy" spc="6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like</a:t>
            </a:r>
            <a:r>
              <a:rPr sz="1800" i="1" spc="60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a</a:t>
            </a:r>
            <a:r>
              <a:rPr sz="1800" i="1" spc="-235" dirty="0">
                <a:latin typeface="Book Antiqua"/>
                <a:cs typeface="Book Antiqua"/>
              </a:rPr>
              <a:t> </a:t>
            </a:r>
            <a:r>
              <a:rPr sz="1800" i="1" spc="5" dirty="0">
                <a:latin typeface="Book Antiqua"/>
                <a:cs typeface="Book Antiqua"/>
              </a:rPr>
              <a:t>banana.</a:t>
            </a:r>
            <a:endParaRPr sz="1800" dirty="0">
              <a:latin typeface="Book Antiqua"/>
              <a:cs typeface="Book Antiqua"/>
            </a:endParaRPr>
          </a:p>
          <a:p>
            <a:pPr marL="495300" indent="-300990">
              <a:lnSpc>
                <a:spcPct val="100000"/>
              </a:lnSpc>
              <a:spcBef>
                <a:spcPts val="1889"/>
              </a:spcBef>
              <a:buChar char="-"/>
              <a:tabLst>
                <a:tab pos="494665" algn="l"/>
                <a:tab pos="495300" algn="l"/>
              </a:tabLst>
            </a:pPr>
            <a:r>
              <a:rPr sz="1800" spc="-45" dirty="0">
                <a:latin typeface="Book Antiqua"/>
                <a:cs typeface="Book Antiqua"/>
              </a:rPr>
              <a:t>Artificial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languages</a:t>
            </a:r>
            <a:endParaRPr sz="1800" dirty="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1889"/>
              </a:spcBef>
            </a:pPr>
            <a:r>
              <a:rPr sz="1800" i="1" spc="-50" dirty="0">
                <a:latin typeface="Book Antiqua"/>
                <a:cs typeface="Book Antiqua"/>
              </a:rPr>
              <a:t>Y </a:t>
            </a:r>
            <a:r>
              <a:rPr sz="1800" i="1" spc="-150" dirty="0">
                <a:latin typeface="Book Antiqua"/>
                <a:cs typeface="Book Antiqua"/>
              </a:rPr>
              <a:t>= </a:t>
            </a:r>
            <a:r>
              <a:rPr sz="1800" i="1" spc="-185" dirty="0">
                <a:latin typeface="Calibri"/>
                <a:cs typeface="Calibri"/>
              </a:rPr>
              <a:t>f3</a:t>
            </a:r>
            <a:r>
              <a:rPr sz="1875" i="1" spc="-277" baseline="-31111" dirty="0">
                <a:latin typeface="Calibri"/>
                <a:cs typeface="Calibri"/>
              </a:rPr>
              <a:t>0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235" dirty="0">
                <a:latin typeface="Calibri"/>
                <a:cs typeface="Calibri"/>
              </a:rPr>
              <a:t>f3</a:t>
            </a:r>
            <a:r>
              <a:rPr sz="1875" i="1" spc="-352" baseline="-31111" dirty="0">
                <a:latin typeface="Calibri"/>
                <a:cs typeface="Calibri"/>
              </a:rPr>
              <a:t>1 </a:t>
            </a:r>
            <a:r>
              <a:rPr sz="1800" i="1" spc="-95" dirty="0">
                <a:latin typeface="Book Antiqua"/>
                <a:cs typeface="Book Antiqua"/>
              </a:rPr>
              <a:t>X</a:t>
            </a:r>
            <a:r>
              <a:rPr sz="1875" i="1" spc="-142" baseline="-31111" dirty="0">
                <a:latin typeface="Calibri"/>
                <a:cs typeface="Calibri"/>
              </a:rPr>
              <a:t>1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190" dirty="0">
                <a:latin typeface="Calibri"/>
                <a:cs typeface="Calibri"/>
              </a:rPr>
              <a:t>f3</a:t>
            </a:r>
            <a:r>
              <a:rPr sz="1875" i="1" spc="-284" baseline="-31111" dirty="0">
                <a:latin typeface="Calibri"/>
                <a:cs typeface="Calibri"/>
              </a:rPr>
              <a:t>2 </a:t>
            </a:r>
            <a:r>
              <a:rPr sz="1800" i="1" spc="-30" dirty="0">
                <a:latin typeface="Book Antiqua"/>
                <a:cs typeface="Book Antiqua"/>
              </a:rPr>
              <a:t>X</a:t>
            </a:r>
            <a:r>
              <a:rPr sz="1875" i="1" spc="-44" baseline="-31111" dirty="0">
                <a:latin typeface="Calibri"/>
                <a:cs typeface="Calibri"/>
              </a:rPr>
              <a:t>2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204" dirty="0">
                <a:latin typeface="Calibri"/>
                <a:cs typeface="Calibri"/>
              </a:rPr>
              <a:t>f3</a:t>
            </a:r>
            <a:r>
              <a:rPr sz="1875" i="1" spc="-307" baseline="-31111" dirty="0">
                <a:latin typeface="Calibri"/>
                <a:cs typeface="Calibri"/>
              </a:rPr>
              <a:t>3 </a:t>
            </a:r>
            <a:r>
              <a:rPr sz="1800" i="1" spc="-50" dirty="0">
                <a:latin typeface="Book Antiqua"/>
                <a:cs typeface="Book Antiqua"/>
              </a:rPr>
              <a:t>X</a:t>
            </a:r>
            <a:r>
              <a:rPr sz="1875" i="1" spc="-75" baseline="-31111" dirty="0">
                <a:latin typeface="Calibri"/>
                <a:cs typeface="Calibri"/>
              </a:rPr>
              <a:t>3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155" dirty="0">
                <a:latin typeface="Book Antiqua"/>
                <a:cs typeface="Book Antiqua"/>
              </a:rPr>
              <a:t>. . .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175" dirty="0">
                <a:latin typeface="Calibri"/>
                <a:cs typeface="Calibri"/>
              </a:rPr>
              <a:t>f3</a:t>
            </a:r>
            <a:r>
              <a:rPr sz="1875" i="1" spc="-262" baseline="-31111" dirty="0">
                <a:latin typeface="Calibri"/>
                <a:cs typeface="Calibri"/>
              </a:rPr>
              <a:t>n </a:t>
            </a:r>
            <a:r>
              <a:rPr sz="1800" i="1" spc="-10" dirty="0">
                <a:latin typeface="Book Antiqua"/>
                <a:cs typeface="Book Antiqua"/>
              </a:rPr>
              <a:t>X</a:t>
            </a:r>
            <a:r>
              <a:rPr sz="1875" i="1" spc="-15" baseline="-31111" dirty="0">
                <a:latin typeface="Calibri"/>
                <a:cs typeface="Calibri"/>
              </a:rPr>
              <a:t>n </a:t>
            </a:r>
            <a:r>
              <a:rPr sz="1800" i="1" spc="-150" dirty="0">
                <a:latin typeface="Book Antiqua"/>
                <a:cs typeface="Book Antiqua"/>
              </a:rPr>
              <a:t>+</a:t>
            </a:r>
            <a:r>
              <a:rPr sz="1800" i="1" spc="90" dirty="0">
                <a:latin typeface="Book Antiqua"/>
                <a:cs typeface="Book Antiqua"/>
              </a:rPr>
              <a:t> </a:t>
            </a:r>
            <a:r>
              <a:rPr sz="1800" i="1" spc="-140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890"/>
              </a:spcBef>
            </a:pPr>
            <a:r>
              <a:rPr spc="5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15" dirty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75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spc="15" dirty="0">
                <a:latin typeface="Courier New" panose="02070309020205020404" pitchFamily="49" charset="0"/>
                <a:cs typeface="Courier New" panose="02070309020205020404" pitchFamily="49" charset="0"/>
              </a:rPr>
              <a:t>scipy </a:t>
            </a:r>
            <a:r>
              <a:rPr spc="5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pc="-9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30" dirty="0">
                <a:latin typeface="Courier New" panose="02070309020205020404" pitchFamily="49" charset="0"/>
                <a:cs typeface="Courier New" panose="02070309020205020404" pitchFamily="49" charset="0"/>
              </a:rPr>
              <a:t>sparse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">
              <a:lnSpc>
                <a:spcPct val="100000"/>
              </a:lnSpc>
            </a:pPr>
            <a:r>
              <a:rPr spc="5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35" dirty="0">
                <a:latin typeface="Courier New" panose="02070309020205020404" pitchFamily="49" charset="0"/>
                <a:cs typeface="Courier New" panose="02070309020205020404" pitchFamily="49" charset="0"/>
              </a:rPr>
              <a:t>200000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" marR="372110">
              <a:lnSpc>
                <a:spcPct val="100699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pc="5" dirty="0">
                <a:latin typeface="Courier New" panose="02070309020205020404" pitchFamily="49" charset="0"/>
                <a:cs typeface="Courier New" panose="02070309020205020404" pitchFamily="49" charset="0"/>
              </a:rPr>
              <a:t>scipy.sparse.rand(n, </a:t>
            </a:r>
            <a:r>
              <a:rPr spc="-30" dirty="0"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spc="-10" dirty="0">
                <a:latin typeface="Courier New" panose="02070309020205020404" pitchFamily="49" charset="0"/>
                <a:cs typeface="Courier New" panose="02070309020205020404" pitchFamily="49" charset="0"/>
              </a:rPr>
              <a:t>density=.001)  </a:t>
            </a:r>
            <a:r>
              <a:rPr spc="25" dirty="0">
                <a:latin typeface="Courier New" panose="02070309020205020404" pitchFamily="49" charset="0"/>
                <a:cs typeface="Courier New" panose="02070309020205020404" pitchFamily="49" charset="0"/>
              </a:rPr>
              <a:t>print(matrix)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5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265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How do </a:t>
            </a:r>
            <a:r>
              <a:rPr sz="3000" spc="-60" dirty="0">
                <a:solidFill>
                  <a:schemeClr val="tx1"/>
                </a:solidFill>
                <a:latin typeface="Arial Narrow"/>
                <a:cs typeface="Arial Narrow"/>
              </a:rPr>
              <a:t>humans 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analyze</a:t>
            </a:r>
            <a:r>
              <a:rPr sz="3000" spc="17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45" dirty="0">
                <a:solidFill>
                  <a:schemeClr val="tx1"/>
                </a:solidFill>
                <a:latin typeface="Arial Narrow"/>
                <a:cs typeface="Arial Narrow"/>
              </a:rPr>
              <a:t>texts?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7256"/>
            <a:ext cx="8182609" cy="1482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0"/>
              </a:spcBef>
            </a:pPr>
            <a:r>
              <a:rPr sz="1800" i="1" spc="100" dirty="0">
                <a:latin typeface="Book Antiqua"/>
                <a:cs typeface="Book Antiqua"/>
              </a:rPr>
              <a:t>We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80" dirty="0">
                <a:latin typeface="Book Antiqua"/>
                <a:cs typeface="Book Antiqua"/>
              </a:rPr>
              <a:t>need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40" dirty="0">
                <a:latin typeface="Book Antiqua"/>
                <a:cs typeface="Book Antiqua"/>
              </a:rPr>
              <a:t>steer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clear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this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poverty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ambition,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65" dirty="0">
                <a:latin typeface="Book Antiqua"/>
                <a:cs typeface="Book Antiqua"/>
              </a:rPr>
              <a:t>where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90" dirty="0">
                <a:latin typeface="Book Antiqua"/>
                <a:cs typeface="Book Antiqua"/>
              </a:rPr>
              <a:t>people</a:t>
            </a:r>
            <a:r>
              <a:rPr sz="1800" i="1" spc="5" dirty="0">
                <a:latin typeface="Book Antiqua"/>
                <a:cs typeface="Book Antiqua"/>
              </a:rPr>
              <a:t> want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drive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fancy  </a:t>
            </a:r>
            <a:r>
              <a:rPr sz="1800" i="1" spc="10" dirty="0">
                <a:latin typeface="Book Antiqua"/>
                <a:cs typeface="Book Antiqua"/>
              </a:rPr>
              <a:t>cars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and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0" dirty="0">
                <a:latin typeface="Book Antiqua"/>
                <a:cs typeface="Book Antiqua"/>
              </a:rPr>
              <a:t>wear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5" dirty="0">
                <a:latin typeface="Book Antiqua"/>
                <a:cs typeface="Book Antiqua"/>
              </a:rPr>
              <a:t>nice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55" dirty="0">
                <a:latin typeface="Book Antiqua"/>
                <a:cs typeface="Book Antiqua"/>
              </a:rPr>
              <a:t>clothes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and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live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dirty="0">
                <a:latin typeface="Book Antiqua"/>
                <a:cs typeface="Book Antiqua"/>
              </a:rPr>
              <a:t>in </a:t>
            </a:r>
            <a:r>
              <a:rPr sz="1800" i="1" spc="45" dirty="0">
                <a:latin typeface="Book Antiqua"/>
                <a:cs typeface="Book Antiqua"/>
              </a:rPr>
              <a:t>nice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0" dirty="0">
                <a:latin typeface="Book Antiqua"/>
                <a:cs typeface="Book Antiqua"/>
              </a:rPr>
              <a:t>apartments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but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-20" dirty="0">
                <a:latin typeface="Book Antiqua"/>
                <a:cs typeface="Book Antiqua"/>
              </a:rPr>
              <a:t>don't</a:t>
            </a:r>
            <a:r>
              <a:rPr sz="1800" i="1" spc="5" dirty="0">
                <a:latin typeface="Book Antiqua"/>
                <a:cs typeface="Book Antiqua"/>
              </a:rPr>
              <a:t> want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65" dirty="0">
                <a:latin typeface="Book Antiqua"/>
                <a:cs typeface="Book Antiqua"/>
              </a:rPr>
              <a:t>work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5" dirty="0">
                <a:latin typeface="Book Antiqua"/>
                <a:cs typeface="Book Antiqua"/>
              </a:rPr>
              <a:t>hard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  </a:t>
            </a:r>
            <a:r>
              <a:rPr sz="1800" i="1" spc="55" dirty="0">
                <a:latin typeface="Book Antiqua"/>
                <a:cs typeface="Book Antiqua"/>
              </a:rPr>
              <a:t>accomplish </a:t>
            </a:r>
            <a:r>
              <a:rPr sz="1800" i="1" spc="65" dirty="0">
                <a:latin typeface="Book Antiqua"/>
                <a:cs typeface="Book Antiqua"/>
              </a:rPr>
              <a:t>these </a:t>
            </a:r>
            <a:r>
              <a:rPr sz="1800" i="1" spc="-15" dirty="0">
                <a:latin typeface="Book Antiqua"/>
                <a:cs typeface="Book Antiqua"/>
              </a:rPr>
              <a:t>things. </a:t>
            </a:r>
            <a:r>
              <a:rPr sz="1800" i="1" spc="35" dirty="0">
                <a:latin typeface="Book Antiqua"/>
                <a:cs typeface="Book Antiqua"/>
              </a:rPr>
              <a:t>Everyone </a:t>
            </a:r>
            <a:r>
              <a:rPr sz="1800" i="1" spc="50" dirty="0">
                <a:latin typeface="Book Antiqua"/>
                <a:cs typeface="Book Antiqua"/>
              </a:rPr>
              <a:t>should </a:t>
            </a:r>
            <a:r>
              <a:rPr sz="1800" i="1" spc="-25" dirty="0">
                <a:latin typeface="Book Antiqua"/>
                <a:cs typeface="Book Antiqua"/>
              </a:rPr>
              <a:t>try </a:t>
            </a:r>
            <a:r>
              <a:rPr sz="1800" i="1" spc="70" dirty="0">
                <a:latin typeface="Book Antiqua"/>
                <a:cs typeface="Book Antiqua"/>
              </a:rPr>
              <a:t>to </a:t>
            </a:r>
            <a:r>
              <a:rPr sz="1800" i="1" spc="30" dirty="0">
                <a:latin typeface="Book Antiqua"/>
                <a:cs typeface="Book Antiqua"/>
              </a:rPr>
              <a:t>realize </a:t>
            </a:r>
            <a:r>
              <a:rPr sz="1800" i="1" spc="35" dirty="0">
                <a:latin typeface="Book Antiqua"/>
                <a:cs typeface="Book Antiqua"/>
              </a:rPr>
              <a:t>their </a:t>
            </a:r>
            <a:r>
              <a:rPr sz="1800" i="1" spc="5" dirty="0">
                <a:latin typeface="Book Antiqua"/>
                <a:cs typeface="Book Antiqua"/>
              </a:rPr>
              <a:t>full</a:t>
            </a:r>
            <a:r>
              <a:rPr sz="1800" i="1" spc="-280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potential.</a:t>
            </a:r>
            <a:endParaRPr sz="1800">
              <a:latin typeface="Book Antiqua"/>
              <a:cs typeface="Book Antiqua"/>
            </a:endParaRPr>
          </a:p>
          <a:p>
            <a:pPr marL="168910">
              <a:lnSpc>
                <a:spcPct val="100000"/>
              </a:lnSpc>
              <a:spcBef>
                <a:spcPts val="1889"/>
              </a:spcBef>
              <a:tabLst>
                <a:tab pos="469265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40" dirty="0">
                <a:latin typeface="Book Antiqua"/>
                <a:cs typeface="Book Antiqua"/>
              </a:rPr>
              <a:t>Barack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Obama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016705"/>
            <a:ext cx="134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Book Antiqua"/>
                <a:cs typeface="Book Antiqua"/>
              </a:rPr>
              <a:t>Close</a:t>
            </a:r>
            <a:r>
              <a:rPr sz="1800" spc="-75" dirty="0">
                <a:latin typeface="Book Antiqua"/>
                <a:cs typeface="Book Antiqua"/>
              </a:rPr>
              <a:t> </a:t>
            </a:r>
            <a:r>
              <a:rPr sz="1800" spc="-65" dirty="0">
                <a:latin typeface="Book Antiqua"/>
                <a:cs typeface="Book Antiqua"/>
              </a:rPr>
              <a:t>reading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8724" y="2890111"/>
            <a:ext cx="2505863" cy="2013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0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232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chemeClr val="tx1"/>
                </a:solidFill>
                <a:latin typeface="Arial Narrow"/>
                <a:cs typeface="Arial Narrow"/>
              </a:rPr>
              <a:t>The </a:t>
            </a:r>
            <a:r>
              <a:rPr sz="3000" spc="-10" dirty="0">
                <a:solidFill>
                  <a:schemeClr val="tx1"/>
                </a:solidFill>
                <a:latin typeface="Arial Narrow"/>
                <a:cs typeface="Arial Narrow"/>
              </a:rPr>
              <a:t>promise </a:t>
            </a: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of </a:t>
            </a:r>
            <a:r>
              <a:rPr sz="3000" spc="45" dirty="0">
                <a:solidFill>
                  <a:schemeClr val="tx1"/>
                </a:solidFill>
                <a:latin typeface="Arial Narrow"/>
                <a:cs typeface="Arial Narrow"/>
              </a:rPr>
              <a:t>distant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0" dirty="0">
                <a:solidFill>
                  <a:schemeClr val="tx1"/>
                </a:solidFill>
                <a:latin typeface="Arial Narrow"/>
                <a:cs typeface="Arial Narrow"/>
              </a:rPr>
              <a:t>reading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216355"/>
            <a:ext cx="386778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100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100" dirty="0">
                <a:latin typeface="Book Antiqua"/>
                <a:cs typeface="Book Antiqua"/>
              </a:rPr>
              <a:t>Scale/speed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Reproducibility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latin typeface="Book Antiqua"/>
                <a:cs typeface="Book Antiqua"/>
              </a:rPr>
              <a:t>Does </a:t>
            </a:r>
            <a:r>
              <a:rPr sz="1800" spc="-25" dirty="0">
                <a:latin typeface="Book Antiqua"/>
                <a:cs typeface="Book Antiqua"/>
              </a:rPr>
              <a:t>not </a:t>
            </a:r>
            <a:r>
              <a:rPr sz="1800" spc="-80" dirty="0">
                <a:latin typeface="Book Antiqua"/>
                <a:cs typeface="Book Antiqua"/>
              </a:rPr>
              <a:t>have </a:t>
            </a:r>
            <a:r>
              <a:rPr sz="1800" spc="-70" dirty="0">
                <a:latin typeface="Book Antiqua"/>
                <a:cs typeface="Book Antiqua"/>
              </a:rPr>
              <a:t>human</a:t>
            </a:r>
            <a:r>
              <a:rPr sz="1800" spc="130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biases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70" dirty="0">
                <a:latin typeface="Book Antiqua"/>
                <a:cs typeface="Book Antiqua"/>
              </a:rPr>
              <a:t>Has </a:t>
            </a:r>
            <a:r>
              <a:rPr sz="1800" spc="-30" dirty="0">
                <a:latin typeface="Book Antiqua"/>
                <a:cs typeface="Book Antiqua"/>
              </a:rPr>
              <a:t>other </a:t>
            </a:r>
            <a:r>
              <a:rPr sz="1800" spc="10" dirty="0">
                <a:latin typeface="Book Antiqua"/>
                <a:cs typeface="Book Antiqua"/>
              </a:rPr>
              <a:t>(at </a:t>
            </a:r>
            <a:r>
              <a:rPr sz="1800" spc="-45" dirty="0">
                <a:latin typeface="Book Antiqua"/>
                <a:cs typeface="Book Antiqua"/>
              </a:rPr>
              <a:t>times </a:t>
            </a:r>
            <a:r>
              <a:rPr sz="1800" spc="-50" dirty="0">
                <a:latin typeface="Book Antiqua"/>
                <a:cs typeface="Book Antiqua"/>
              </a:rPr>
              <a:t>unknown)</a:t>
            </a:r>
            <a:r>
              <a:rPr sz="1800" spc="7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biases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5" dirty="0">
                <a:latin typeface="Book Antiqua"/>
                <a:cs typeface="Book Antiqua"/>
              </a:rPr>
              <a:t>Consistent</a:t>
            </a:r>
            <a:endParaRPr sz="18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75363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AF00C8A6-D9A2-4081-907F-54FB37E0EDE6}"/>
              </a:ext>
            </a:extLst>
          </p:cNvPr>
          <p:cNvSpPr txBox="1"/>
          <p:nvPr/>
        </p:nvSpPr>
        <p:spPr>
          <a:xfrm>
            <a:off x="1447800" y="1352550"/>
            <a:ext cx="6781800" cy="175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700" spc="-45" dirty="0">
                <a:latin typeface="Arial" panose="020B0604020202020204" pitchFamily="34" charset="0"/>
                <a:cs typeface="Arial" panose="020B0604020202020204" pitchFamily="34" charset="0"/>
              </a:rPr>
              <a:t>Corpus </a:t>
            </a:r>
            <a:r>
              <a:rPr sz="1700" spc="-3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i="1" spc="-55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">
              <a:lnSpc>
                <a:spcPct val="100000"/>
              </a:lnSpc>
              <a:spcBef>
                <a:spcPts val="770"/>
              </a:spcBef>
            </a:pPr>
            <a:r>
              <a:rPr sz="1700" spc="-35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sz="1700" spc="-55" dirty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sz="1700" spc="-25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sz="1700" spc="-3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r>
              <a:rPr sz="1700" i="1" spc="1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700" spc="-7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sz="1700" spc="-25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i="1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700" i="1" spc="-22" baseline="-1041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700" baseline="-1041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Arial"/>
              <a:buChar char="►"/>
            </a:pP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" marR="43180">
              <a:lnSpc>
                <a:spcPts val="1200"/>
              </a:lnSpc>
            </a:pP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estimated </a:t>
            </a:r>
            <a:r>
              <a:rPr sz="1700" spc="-25" dirty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r>
              <a:rPr sz="1700" i="1" spc="-2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700" spc="-215" dirty="0">
                <a:latin typeface="Arial" panose="020B0604020202020204" pitchFamily="34" charset="0"/>
                <a:cs typeface="Arial" panose="020B0604020202020204" pitchFamily="34" charset="0"/>
              </a:rPr>
              <a:t>ˆ</a:t>
            </a:r>
            <a:r>
              <a:rPr sz="1700" i="1" spc="-322" baseline="-10416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1700" spc="-45" dirty="0">
                <a:latin typeface="Arial" panose="020B0604020202020204" pitchFamily="34" charset="0"/>
                <a:cs typeface="Arial" panose="020B0604020202020204" pitchFamily="34" charset="0"/>
              </a:rPr>
              <a:t>can then </a:t>
            </a:r>
            <a:r>
              <a:rPr sz="1700" spc="-5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1700" spc="-7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1700" spc="-4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descriptive 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700" spc="-45" dirty="0">
                <a:latin typeface="Arial" panose="020B0604020202020204" pitchFamily="34" charset="0"/>
                <a:cs typeface="Arial" panose="020B0604020202020204" pitchFamily="34" charset="0"/>
              </a:rPr>
              <a:t>causal  </a:t>
            </a:r>
            <a:r>
              <a:rPr sz="1700" spc="-50" dirty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0360" marR="180340" indent="-137160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SzPct val="60000"/>
              <a:buFont typeface="Arial"/>
              <a:buChar char="►"/>
              <a:tabLst>
                <a:tab pos="340995" algn="l"/>
              </a:tabLst>
            </a:pP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causal effect </a:t>
            </a:r>
            <a:r>
              <a:rPr sz="1700" spc="-3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racial </a:t>
            </a: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animus predicted </a:t>
            </a:r>
            <a:r>
              <a:rPr sz="1700" spc="-35" dirty="0">
                <a:latin typeface="Arial" panose="020B0604020202020204" pitchFamily="34" charset="0"/>
                <a:cs typeface="Arial" panose="020B0604020202020204" pitchFamily="34" charset="0"/>
              </a:rPr>
              <a:t>from Google </a:t>
            </a:r>
            <a:r>
              <a:rPr sz="1700" spc="-55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sz="1700" spc="-3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1700" spc="-45" dirty="0">
                <a:latin typeface="Arial" panose="020B0604020202020204" pitchFamily="34" charset="0"/>
                <a:cs typeface="Arial" panose="020B0604020202020204" pitchFamily="34" charset="0"/>
              </a:rPr>
              <a:t>on  </a:t>
            </a: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vote for </a:t>
            </a:r>
            <a:r>
              <a:rPr sz="1700" spc="-35" dirty="0">
                <a:latin typeface="Arial" panose="020B0604020202020204" pitchFamily="34" charset="0"/>
                <a:cs typeface="Arial" panose="020B0604020202020204" pitchFamily="34" charset="0"/>
              </a:rPr>
              <a:t>Obama </a:t>
            </a:r>
            <a:r>
              <a:rPr sz="1700" spc="-30" dirty="0">
                <a:latin typeface="Arial" panose="020B0604020202020204" pitchFamily="34" charset="0"/>
                <a:cs typeface="Arial" panose="020B0604020202020204" pitchFamily="34" charset="0"/>
              </a:rPr>
              <a:t>(Stephens-Davidowitz</a:t>
            </a:r>
            <a:r>
              <a:rPr sz="17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30" dirty="0">
                <a:latin typeface="Arial" panose="020B0604020202020204" pitchFamily="34" charset="0"/>
                <a:cs typeface="Arial" panose="020B0604020202020204" pitchFamily="34" charset="0"/>
              </a:rPr>
              <a:t>(2014))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E65C1-CEF1-497E-AB10-88AAAB37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4350"/>
            <a:ext cx="6781800" cy="12618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simple representation of text</a:t>
            </a:r>
          </a:p>
        </p:txBody>
      </p:sp>
    </p:spTree>
    <p:extLst>
      <p:ext uri="{BB962C8B-B14F-4D97-AF65-F5344CB8AC3E}">
        <p14:creationId xmlns:p14="http://schemas.microsoft.com/office/powerpoint/2010/main" val="292176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674" y="462111"/>
            <a:ext cx="378529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3" dirty="0">
                <a:solidFill>
                  <a:schemeClr val="tx1"/>
                </a:solidFill>
              </a:rPr>
              <a:t>Movie</a:t>
            </a:r>
            <a:r>
              <a:rPr spc="-37" dirty="0">
                <a:solidFill>
                  <a:schemeClr val="tx1"/>
                </a:solidFill>
              </a:rPr>
              <a:t> </a:t>
            </a:r>
            <a:r>
              <a:rPr spc="-11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6672" y="2230189"/>
            <a:ext cx="2063762" cy="1345767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16" dirty="0">
                <a:latin typeface="Arial"/>
                <a:cs typeface="Arial"/>
              </a:rPr>
              <a:t>Input: </a:t>
            </a:r>
            <a:r>
              <a:rPr sz="1898" dirty="0">
                <a:latin typeface="Arial"/>
                <a:cs typeface="Arial"/>
              </a:rPr>
              <a:t>text of</a:t>
            </a:r>
            <a:r>
              <a:rPr sz="1898" spc="-47" dirty="0">
                <a:latin typeface="Arial"/>
                <a:cs typeface="Arial"/>
              </a:rPr>
              <a:t> </a:t>
            </a:r>
            <a:r>
              <a:rPr sz="1898" spc="-3" dirty="0">
                <a:latin typeface="Arial"/>
                <a:cs typeface="Arial"/>
              </a:rPr>
              <a:t>movie  </a:t>
            </a:r>
            <a:r>
              <a:rPr sz="1898" spc="-8" dirty="0">
                <a:latin typeface="Arial"/>
                <a:cs typeface="Arial"/>
              </a:rPr>
              <a:t>review</a:t>
            </a:r>
            <a:endParaRPr sz="1898">
              <a:latin typeface="Arial"/>
              <a:cs typeface="Arial"/>
            </a:endParaRPr>
          </a:p>
          <a:p>
            <a:pPr marL="6697" marR="127237">
              <a:lnSpc>
                <a:spcPts val="2267"/>
              </a:lnSpc>
              <a:spcBef>
                <a:spcPts val="1266"/>
              </a:spcBef>
            </a:pPr>
            <a:r>
              <a:rPr sz="1898" spc="13" dirty="0">
                <a:latin typeface="Arial"/>
                <a:cs typeface="Arial"/>
              </a:rPr>
              <a:t>Output: </a:t>
            </a:r>
            <a:r>
              <a:rPr sz="1898" spc="34" dirty="0">
                <a:latin typeface="Arial"/>
                <a:cs typeface="Arial"/>
              </a:rPr>
              <a:t>box</a:t>
            </a:r>
            <a:r>
              <a:rPr sz="1898" spc="-45" dirty="0">
                <a:latin typeface="Arial"/>
                <a:cs typeface="Arial"/>
              </a:rPr>
              <a:t> </a:t>
            </a:r>
            <a:r>
              <a:rPr sz="1898" spc="11" dirty="0">
                <a:latin typeface="Arial"/>
                <a:cs typeface="Arial"/>
              </a:rPr>
              <a:t>office  </a:t>
            </a:r>
            <a:r>
              <a:rPr sz="1898" spc="-5" dirty="0">
                <a:latin typeface="Arial"/>
                <a:cs typeface="Arial"/>
              </a:rPr>
              <a:t>revenue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0985" y="4721572"/>
            <a:ext cx="5123073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Joshi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et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al. (2010), </a:t>
            </a:r>
            <a:r>
              <a:rPr sz="949" spc="-13" dirty="0">
                <a:solidFill>
                  <a:srgbClr val="FF40FF"/>
                </a:solidFill>
                <a:latin typeface="Arial"/>
                <a:cs typeface="Arial"/>
              </a:rPr>
              <a:t>"Movie </a:t>
            </a:r>
            <a:r>
              <a:rPr sz="949" spc="-8" dirty="0">
                <a:solidFill>
                  <a:srgbClr val="FF40FF"/>
                </a:solidFill>
                <a:latin typeface="Arial"/>
                <a:cs typeface="Arial"/>
              </a:rPr>
              <a:t>Reviews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8" dirty="0">
                <a:solidFill>
                  <a:srgbClr val="FF40FF"/>
                </a:solidFill>
                <a:latin typeface="Arial"/>
                <a:cs typeface="Arial"/>
              </a:rPr>
              <a:t>Revenues: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An Experiment in </a:t>
            </a:r>
            <a:r>
              <a:rPr sz="949" spc="-40" dirty="0">
                <a:solidFill>
                  <a:srgbClr val="FF40FF"/>
                </a:solidFill>
                <a:latin typeface="Arial"/>
                <a:cs typeface="Arial"/>
              </a:rPr>
              <a:t>Text </a:t>
            </a:r>
            <a:r>
              <a:rPr sz="949" spc="3" dirty="0">
                <a:solidFill>
                  <a:srgbClr val="FF40FF"/>
                </a:solidFill>
                <a:latin typeface="Arial"/>
                <a:cs typeface="Arial"/>
              </a:rPr>
              <a:t>Regression”</a:t>
            </a:r>
            <a:r>
              <a:rPr sz="949" spc="140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(NAACL)</a:t>
            </a:r>
            <a:endParaRPr sz="94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5618" y="1401403"/>
            <a:ext cx="2251119" cy="3001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186" y="462111"/>
            <a:ext cx="531394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55" dirty="0">
                <a:solidFill>
                  <a:schemeClr val="tx1"/>
                </a:solidFill>
              </a:rPr>
              <a:t>Geographical</a:t>
            </a:r>
            <a:r>
              <a:rPr spc="-21" dirty="0">
                <a:solidFill>
                  <a:schemeClr val="tx1"/>
                </a:solidFill>
              </a:rPr>
              <a:t> </a:t>
            </a:r>
            <a:r>
              <a:rPr spc="29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543" y="1883271"/>
            <a:ext cx="1742293" cy="1198061"/>
          </a:xfrm>
          <a:prstGeom prst="rect">
            <a:avLst/>
          </a:prstGeom>
        </p:spPr>
        <p:txBody>
          <a:bodyPr vert="horz" wrap="square" lIns="0" tIns="166092" rIns="0" bIns="0" rtlCol="0">
            <a:spAutoFit/>
          </a:bodyPr>
          <a:lstStyle/>
          <a:p>
            <a:pPr marL="6697">
              <a:spcBef>
                <a:spcPts val="1308"/>
              </a:spcBef>
            </a:pPr>
            <a:r>
              <a:rPr sz="1898" spc="16" dirty="0">
                <a:latin typeface="Arial"/>
                <a:cs typeface="Arial"/>
              </a:rPr>
              <a:t>Input:</a:t>
            </a:r>
            <a:r>
              <a:rPr sz="1898" spc="-8" dirty="0">
                <a:latin typeface="Arial"/>
                <a:cs typeface="Arial"/>
              </a:rPr>
              <a:t> </a:t>
            </a:r>
            <a:r>
              <a:rPr sz="1898" dirty="0">
                <a:latin typeface="Arial"/>
                <a:cs typeface="Arial"/>
              </a:rPr>
              <a:t>tweet</a:t>
            </a:r>
          </a:p>
          <a:p>
            <a:pPr marL="6697" marR="2679">
              <a:lnSpc>
                <a:spcPts val="2267"/>
              </a:lnSpc>
              <a:spcBef>
                <a:spcPts val="1339"/>
              </a:spcBef>
            </a:pPr>
            <a:r>
              <a:rPr sz="1898" spc="13" dirty="0">
                <a:latin typeface="Arial"/>
                <a:cs typeface="Arial"/>
              </a:rPr>
              <a:t>Output:</a:t>
            </a:r>
            <a:r>
              <a:rPr sz="1898" spc="-32" dirty="0">
                <a:latin typeface="Arial"/>
                <a:cs typeface="Arial"/>
              </a:rPr>
              <a:t> </a:t>
            </a:r>
            <a:r>
              <a:rPr sz="1898" spc="11" dirty="0">
                <a:latin typeface="Arial"/>
                <a:cs typeface="Arial"/>
              </a:rPr>
              <a:t>latitude,  </a:t>
            </a:r>
            <a:r>
              <a:rPr sz="1898" spc="21" dirty="0">
                <a:latin typeface="Arial"/>
                <a:cs typeface="Arial"/>
              </a:rPr>
              <a:t>longitude</a:t>
            </a:r>
            <a:endParaRPr sz="189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7223" y="4721572"/>
            <a:ext cx="5312271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Wing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Baldridge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(2011),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“Simple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supervised </a:t>
            </a:r>
            <a:r>
              <a:rPr sz="949" spc="11" dirty="0">
                <a:solidFill>
                  <a:srgbClr val="FF40FF"/>
                </a:solidFill>
                <a:latin typeface="Arial"/>
                <a:cs typeface="Arial"/>
              </a:rPr>
              <a:t>document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geolocation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with </a:t>
            </a:r>
            <a:r>
              <a:rPr sz="949" spc="18" dirty="0">
                <a:solidFill>
                  <a:srgbClr val="FF40FF"/>
                </a:solidFill>
                <a:latin typeface="Arial"/>
                <a:cs typeface="Arial"/>
              </a:rPr>
              <a:t>geodesic </a:t>
            </a:r>
            <a:r>
              <a:rPr sz="949" spc="24" dirty="0">
                <a:solidFill>
                  <a:srgbClr val="FF40FF"/>
                </a:solidFill>
                <a:latin typeface="Arial"/>
                <a:cs typeface="Arial"/>
              </a:rPr>
              <a:t>grids”</a:t>
            </a:r>
            <a:r>
              <a:rPr sz="949" spc="40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(ACL)</a:t>
            </a:r>
            <a:endParaRPr sz="94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6298" y="1401040"/>
            <a:ext cx="3703753" cy="27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 txBox="1"/>
          <p:nvPr/>
        </p:nvSpPr>
        <p:spPr>
          <a:xfrm>
            <a:off x="5281910" y="4266158"/>
            <a:ext cx="1192783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11" dirty="0">
                <a:latin typeface="Arial"/>
                <a:cs typeface="Arial"/>
                <a:hlinkClick r:id="rId4"/>
              </a:rPr>
              <a:t>http://popvssoda.com</a:t>
            </a:r>
            <a:endParaRPr sz="94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65387" y="2477988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791" y="2444502"/>
            <a:ext cx="4256447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-3" dirty="0">
                <a:latin typeface="Arial"/>
                <a:cs typeface="Arial"/>
              </a:rPr>
              <a:t>Data: Random </a:t>
            </a:r>
            <a:r>
              <a:rPr sz="1898" spc="26" dirty="0">
                <a:latin typeface="Arial"/>
                <a:cs typeface="Arial"/>
              </a:rPr>
              <a:t>acts </a:t>
            </a:r>
            <a:r>
              <a:rPr sz="1898" dirty="0">
                <a:latin typeface="Arial"/>
                <a:cs typeface="Arial"/>
              </a:rPr>
              <a:t>of </a:t>
            </a:r>
            <a:r>
              <a:rPr sz="1898" spc="18" dirty="0">
                <a:latin typeface="Arial"/>
                <a:cs typeface="Arial"/>
              </a:rPr>
              <a:t>pizza</a:t>
            </a:r>
            <a:r>
              <a:rPr sz="1898" spc="-18" dirty="0">
                <a:latin typeface="Arial"/>
                <a:cs typeface="Arial"/>
              </a:rPr>
              <a:t> </a:t>
            </a:r>
            <a:r>
              <a:rPr sz="1898" spc="24" dirty="0">
                <a:latin typeface="Arial"/>
                <a:cs typeface="Arial"/>
              </a:rPr>
              <a:t>(subreddit)</a:t>
            </a:r>
            <a:endParaRPr sz="189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5387" y="3047256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9791" y="3013770"/>
            <a:ext cx="4994151" cy="589150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-3" dirty="0">
                <a:latin typeface="Arial"/>
                <a:cs typeface="Arial"/>
              </a:rPr>
              <a:t>Response: </a:t>
            </a:r>
            <a:r>
              <a:rPr sz="1898" dirty="0">
                <a:latin typeface="Arial"/>
                <a:cs typeface="Arial"/>
              </a:rPr>
              <a:t>Is </a:t>
            </a:r>
            <a:r>
              <a:rPr sz="1898" spc="-3" dirty="0">
                <a:latin typeface="Arial"/>
                <a:cs typeface="Arial"/>
              </a:rPr>
              <a:t>a </a:t>
            </a:r>
            <a:r>
              <a:rPr sz="1898" spc="8" dirty="0">
                <a:latin typeface="Arial"/>
                <a:cs typeface="Arial"/>
              </a:rPr>
              <a:t>request </a:t>
            </a:r>
            <a:r>
              <a:rPr sz="1898" spc="21" dirty="0">
                <a:latin typeface="Arial"/>
                <a:cs typeface="Arial"/>
              </a:rPr>
              <a:t>successful </a:t>
            </a:r>
            <a:r>
              <a:rPr sz="1898" spc="-3" dirty="0">
                <a:latin typeface="Arial"/>
                <a:cs typeface="Arial"/>
              </a:rPr>
              <a:t>in </a:t>
            </a:r>
            <a:r>
              <a:rPr sz="1898" spc="29" dirty="0">
                <a:latin typeface="Arial"/>
                <a:cs typeface="Arial"/>
              </a:rPr>
              <a:t>getting</a:t>
            </a:r>
            <a:r>
              <a:rPr sz="1898" spc="-24" dirty="0">
                <a:latin typeface="Arial"/>
                <a:cs typeface="Arial"/>
              </a:rPr>
              <a:t> </a:t>
            </a:r>
            <a:r>
              <a:rPr sz="1898" spc="-3" dirty="0">
                <a:latin typeface="Arial"/>
                <a:cs typeface="Arial"/>
              </a:rPr>
              <a:t>a  pizza?</a:t>
            </a:r>
            <a:endParaRPr sz="189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6030" y="4627810"/>
            <a:ext cx="5753286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Althoff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et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al. (2014), </a:t>
            </a:r>
            <a:r>
              <a:rPr sz="949" spc="-18" dirty="0">
                <a:solidFill>
                  <a:srgbClr val="FF40FF"/>
                </a:solidFill>
                <a:latin typeface="Arial"/>
                <a:cs typeface="Arial"/>
              </a:rPr>
              <a:t>"How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to Ask for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 </a:t>
            </a:r>
            <a:r>
              <a:rPr sz="949" spc="-11" dirty="0">
                <a:solidFill>
                  <a:srgbClr val="FF40FF"/>
                </a:solidFill>
                <a:latin typeface="Arial"/>
                <a:cs typeface="Arial"/>
              </a:rPr>
              <a:t>Favor: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A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Case Study on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the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Success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Altruistic Requests”</a:t>
            </a:r>
            <a:r>
              <a:rPr sz="949" spc="76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-16" dirty="0">
                <a:solidFill>
                  <a:srgbClr val="FF40FF"/>
                </a:solidFill>
                <a:latin typeface="Arial"/>
                <a:cs typeface="Arial"/>
              </a:rPr>
              <a:t>(ICWSM)</a:t>
            </a:r>
            <a:endParaRPr sz="94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0"/>
            <a:ext cx="6858000" cy="1341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5858" y="2163217"/>
            <a:ext cx="958044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written </a:t>
            </a:r>
            <a:r>
              <a:rPr sz="949" spc="24" dirty="0">
                <a:latin typeface="Arial"/>
                <a:cs typeface="Arial"/>
              </a:rPr>
              <a:t>by</a:t>
            </a:r>
            <a:r>
              <a:rPr sz="949" spc="-13" dirty="0">
                <a:latin typeface="Arial"/>
                <a:cs typeface="Arial"/>
              </a:rPr>
              <a:t> </a:t>
            </a:r>
            <a:r>
              <a:rPr sz="949" spc="-3" dirty="0">
                <a:latin typeface="Arial"/>
                <a:cs typeface="Arial"/>
              </a:rPr>
              <a:t>women</a:t>
            </a:r>
            <a:endParaRPr sz="949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1886" y="375932"/>
            <a:ext cx="4063231" cy="3666418"/>
          </a:xfrm>
          <a:custGeom>
            <a:avLst/>
            <a:gdLst/>
            <a:ahLst/>
            <a:cxnLst/>
            <a:rect l="l" t="t" r="r" b="b"/>
            <a:pathLst>
              <a:path w="7705090" h="6952615">
                <a:moveTo>
                  <a:pt x="0" y="0"/>
                </a:moveTo>
                <a:lnTo>
                  <a:pt x="7705050" y="0"/>
                </a:lnTo>
                <a:lnTo>
                  <a:pt x="7705050" y="6952131"/>
                </a:lnTo>
                <a:lnTo>
                  <a:pt x="0" y="695213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6643" y="375931"/>
          <a:ext cx="4091364" cy="3691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848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66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151662" y="1440002"/>
            <a:ext cx="3703658" cy="1502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 txBox="1"/>
          <p:nvPr/>
        </p:nvSpPr>
        <p:spPr>
          <a:xfrm>
            <a:off x="1761942" y="3816693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1942" y="2983473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0.25</a:t>
            </a:r>
            <a:endParaRPr sz="6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1942" y="2150255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0.50</a:t>
            </a:r>
            <a:endParaRPr sz="6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1942" y="1317035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0.75</a:t>
            </a:r>
            <a:endParaRPr sz="6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1942" y="483816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4105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1820</a:t>
            </a:r>
            <a:endParaRPr sz="6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2929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1840</a:t>
            </a:r>
            <a:endParaRPr sz="63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1753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1860</a:t>
            </a:r>
            <a:endParaRPr sz="63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0577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1880</a:t>
            </a:r>
            <a:endParaRPr sz="6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9401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8225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1920</a:t>
            </a:r>
            <a:endParaRPr sz="6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7049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1940</a:t>
            </a:r>
            <a:endParaRPr sz="6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5873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1960</a:t>
            </a:r>
            <a:endParaRPr sz="63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4697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1980</a:t>
            </a:r>
            <a:endParaRPr sz="6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53521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2000</a:t>
            </a:r>
            <a:endParaRPr sz="63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29802" y="1748742"/>
            <a:ext cx="115416" cy="92053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697">
              <a:lnSpc>
                <a:spcPts val="933"/>
              </a:lnSpc>
            </a:pPr>
            <a:r>
              <a:rPr sz="791" spc="3" dirty="0">
                <a:latin typeface="Arial"/>
                <a:cs typeface="Arial"/>
              </a:rPr>
              <a:t>words about</a:t>
            </a:r>
            <a:r>
              <a:rPr sz="791" spc="-34" dirty="0">
                <a:latin typeface="Arial"/>
                <a:cs typeface="Arial"/>
              </a:rPr>
              <a:t> </a:t>
            </a:r>
            <a:r>
              <a:rPr sz="791" spc="3" dirty="0">
                <a:latin typeface="Arial"/>
                <a:cs typeface="Arial"/>
              </a:rPr>
              <a:t>women</a:t>
            </a:r>
            <a:endParaRPr sz="79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5664" y="4319736"/>
            <a:ext cx="4238699" cy="61584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241082">
              <a:spcBef>
                <a:spcPts val="53"/>
              </a:spcBef>
            </a:pPr>
            <a:r>
              <a:rPr sz="949" dirty="0">
                <a:latin typeface="Arial"/>
                <a:cs typeface="Arial"/>
              </a:rPr>
              <a:t>Fraction of </a:t>
            </a:r>
            <a:r>
              <a:rPr sz="949" spc="5" dirty="0">
                <a:latin typeface="Arial"/>
                <a:cs typeface="Arial"/>
              </a:rPr>
              <a:t>words </a:t>
            </a:r>
            <a:r>
              <a:rPr sz="949" spc="8" dirty="0">
                <a:latin typeface="Arial"/>
                <a:cs typeface="Arial"/>
              </a:rPr>
              <a:t>about </a:t>
            </a:r>
            <a:r>
              <a:rPr sz="949" spc="-3" dirty="0">
                <a:latin typeface="Arial"/>
                <a:cs typeface="Arial"/>
              </a:rPr>
              <a:t>female</a:t>
            </a:r>
            <a:r>
              <a:rPr sz="949" spc="-16" dirty="0">
                <a:latin typeface="Arial"/>
                <a:cs typeface="Arial"/>
              </a:rPr>
              <a:t> </a:t>
            </a:r>
            <a:r>
              <a:rPr sz="949" spc="11" dirty="0">
                <a:latin typeface="Arial"/>
                <a:cs typeface="Arial"/>
              </a:rPr>
              <a:t>characters</a:t>
            </a:r>
            <a:endParaRPr sz="949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134">
              <a:latin typeface="Arial"/>
              <a:cs typeface="Arial"/>
            </a:endParaRPr>
          </a:p>
          <a:p>
            <a:pPr marL="495557" marR="2679" indent="-488860">
              <a:lnSpc>
                <a:spcPct val="101899"/>
              </a:lnSpc>
              <a:tabLst>
                <a:tab pos="2719534" algn="l"/>
              </a:tabLst>
            </a:pPr>
            <a:r>
              <a:rPr sz="949" spc="-37" dirty="0">
                <a:solidFill>
                  <a:srgbClr val="FF40FF"/>
                </a:solidFill>
                <a:latin typeface="Arial"/>
                <a:cs typeface="Arial"/>
              </a:rPr>
              <a:t>Ted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Underwood, David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Bamman,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Sabrina Lee (2018), </a:t>
            </a:r>
            <a:r>
              <a:rPr sz="949" spc="-32" dirty="0">
                <a:solidFill>
                  <a:srgbClr val="FF40FF"/>
                </a:solidFill>
                <a:latin typeface="Arial"/>
                <a:cs typeface="Arial"/>
              </a:rPr>
              <a:t>"The </a:t>
            </a:r>
            <a:r>
              <a:rPr sz="949" spc="-11" dirty="0">
                <a:solidFill>
                  <a:srgbClr val="FF40FF"/>
                </a:solidFill>
                <a:latin typeface="Arial"/>
                <a:cs typeface="Arial"/>
              </a:rPr>
              <a:t>Transformation 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Gender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in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English-Language Fiction,”	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</a:t>
            </a:r>
            <a:r>
              <a:rPr sz="949" i="1" spc="-3" dirty="0">
                <a:solidFill>
                  <a:srgbClr val="FF40FF"/>
                </a:solidFill>
                <a:latin typeface="Arial"/>
                <a:cs typeface="Arial"/>
              </a:rPr>
              <a:t>Cultural </a:t>
            </a:r>
            <a:r>
              <a:rPr sz="949" i="1" spc="5" dirty="0">
                <a:solidFill>
                  <a:srgbClr val="FF40FF"/>
                </a:solidFill>
                <a:latin typeface="Arial"/>
                <a:cs typeface="Arial"/>
              </a:rPr>
              <a:t>Analytics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)</a:t>
            </a:r>
            <a:endParaRPr sz="94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5858" y="2169914"/>
            <a:ext cx="958044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written </a:t>
            </a:r>
            <a:r>
              <a:rPr sz="949" spc="24" dirty="0">
                <a:latin typeface="Arial"/>
                <a:cs typeface="Arial"/>
              </a:rPr>
              <a:t>by</a:t>
            </a:r>
            <a:r>
              <a:rPr sz="949" spc="-13" dirty="0">
                <a:latin typeface="Arial"/>
                <a:cs typeface="Arial"/>
              </a:rPr>
              <a:t> </a:t>
            </a:r>
            <a:r>
              <a:rPr sz="949" spc="-3" dirty="0">
                <a:latin typeface="Arial"/>
                <a:cs typeface="Arial"/>
              </a:rPr>
              <a:t>women</a:t>
            </a:r>
            <a:endParaRPr sz="94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9252" y="2819549"/>
            <a:ext cx="804007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written </a:t>
            </a:r>
            <a:r>
              <a:rPr sz="949" spc="24" dirty="0">
                <a:latin typeface="Arial"/>
                <a:cs typeface="Arial"/>
              </a:rPr>
              <a:t>by</a:t>
            </a:r>
            <a:r>
              <a:rPr sz="949" spc="-18" dirty="0">
                <a:latin typeface="Arial"/>
                <a:cs typeface="Arial"/>
              </a:rPr>
              <a:t> </a:t>
            </a:r>
            <a:r>
              <a:rPr sz="949" spc="-3" dirty="0">
                <a:latin typeface="Arial"/>
                <a:cs typeface="Arial"/>
              </a:rPr>
              <a:t>men</a:t>
            </a:r>
            <a:endParaRPr sz="949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0489" y="378672"/>
            <a:ext cx="4064905" cy="3667758"/>
          </a:xfrm>
          <a:custGeom>
            <a:avLst/>
            <a:gdLst/>
            <a:ahLst/>
            <a:cxnLst/>
            <a:rect l="l" t="t" r="r" b="b"/>
            <a:pathLst>
              <a:path w="7708265" h="6955155">
                <a:moveTo>
                  <a:pt x="0" y="0"/>
                </a:moveTo>
                <a:lnTo>
                  <a:pt x="7708120" y="0"/>
                </a:lnTo>
                <a:lnTo>
                  <a:pt x="7708120" y="6954900"/>
                </a:lnTo>
                <a:lnTo>
                  <a:pt x="0" y="6954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" name="object 5"/>
          <p:cNvSpPr/>
          <p:nvPr/>
        </p:nvSpPr>
        <p:spPr>
          <a:xfrm>
            <a:off x="2150336" y="1443168"/>
            <a:ext cx="3705134" cy="1760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/>
          <p:nvPr/>
        </p:nvSpPr>
        <p:spPr>
          <a:xfrm>
            <a:off x="2155254" y="2027603"/>
            <a:ext cx="3695551" cy="1393031"/>
          </a:xfrm>
          <a:custGeom>
            <a:avLst/>
            <a:gdLst/>
            <a:ahLst/>
            <a:cxnLst/>
            <a:rect l="l" t="t" r="r" b="b"/>
            <a:pathLst>
              <a:path w="7007859" h="2641600">
                <a:moveTo>
                  <a:pt x="73761" y="2565400"/>
                </a:moveTo>
                <a:lnTo>
                  <a:pt x="36880" y="2463800"/>
                </a:lnTo>
                <a:lnTo>
                  <a:pt x="0" y="2451100"/>
                </a:lnTo>
                <a:lnTo>
                  <a:pt x="0" y="0"/>
                </a:lnTo>
                <a:lnTo>
                  <a:pt x="36880" y="266700"/>
                </a:lnTo>
                <a:lnTo>
                  <a:pt x="73761" y="1193800"/>
                </a:lnTo>
                <a:lnTo>
                  <a:pt x="382357" y="1193800"/>
                </a:lnTo>
                <a:lnTo>
                  <a:pt x="405690" y="1587500"/>
                </a:lnTo>
                <a:lnTo>
                  <a:pt x="549861" y="1587500"/>
                </a:lnTo>
                <a:lnTo>
                  <a:pt x="553214" y="1612900"/>
                </a:lnTo>
                <a:lnTo>
                  <a:pt x="590095" y="1727200"/>
                </a:lnTo>
                <a:lnTo>
                  <a:pt x="1208149" y="1727200"/>
                </a:lnTo>
                <a:lnTo>
                  <a:pt x="1208744" y="1739900"/>
                </a:lnTo>
                <a:lnTo>
                  <a:pt x="848261" y="1739900"/>
                </a:lnTo>
                <a:lnTo>
                  <a:pt x="839410" y="1816100"/>
                </a:lnTo>
                <a:lnTo>
                  <a:pt x="442571" y="1816100"/>
                </a:lnTo>
                <a:lnTo>
                  <a:pt x="436329" y="1955800"/>
                </a:lnTo>
                <a:lnTo>
                  <a:pt x="184404" y="1955800"/>
                </a:lnTo>
                <a:lnTo>
                  <a:pt x="73761" y="2565400"/>
                </a:lnTo>
                <a:close/>
              </a:path>
              <a:path w="7007859" h="2641600">
                <a:moveTo>
                  <a:pt x="382357" y="1193800"/>
                </a:moveTo>
                <a:lnTo>
                  <a:pt x="73761" y="1193800"/>
                </a:lnTo>
                <a:lnTo>
                  <a:pt x="184404" y="774700"/>
                </a:lnTo>
                <a:lnTo>
                  <a:pt x="221285" y="101600"/>
                </a:lnTo>
                <a:lnTo>
                  <a:pt x="258166" y="558800"/>
                </a:lnTo>
                <a:lnTo>
                  <a:pt x="295047" y="1092200"/>
                </a:lnTo>
                <a:lnTo>
                  <a:pt x="376336" y="1092200"/>
                </a:lnTo>
                <a:lnTo>
                  <a:pt x="382357" y="1193800"/>
                </a:lnTo>
                <a:close/>
              </a:path>
              <a:path w="7007859" h="2641600">
                <a:moveTo>
                  <a:pt x="2093916" y="1663700"/>
                </a:moveTo>
                <a:lnTo>
                  <a:pt x="1438357" y="1663700"/>
                </a:lnTo>
                <a:lnTo>
                  <a:pt x="1475238" y="571500"/>
                </a:lnTo>
                <a:lnTo>
                  <a:pt x="1512118" y="1384300"/>
                </a:lnTo>
                <a:lnTo>
                  <a:pt x="1570074" y="1384300"/>
                </a:lnTo>
                <a:lnTo>
                  <a:pt x="1585880" y="1422400"/>
                </a:lnTo>
                <a:lnTo>
                  <a:pt x="1778049" y="1422400"/>
                </a:lnTo>
                <a:lnTo>
                  <a:pt x="1807167" y="1612900"/>
                </a:lnTo>
                <a:lnTo>
                  <a:pt x="2095760" y="1612900"/>
                </a:lnTo>
                <a:lnTo>
                  <a:pt x="2093916" y="1663700"/>
                </a:lnTo>
                <a:close/>
              </a:path>
              <a:path w="7007859" h="2641600">
                <a:moveTo>
                  <a:pt x="549861" y="1587500"/>
                </a:moveTo>
                <a:lnTo>
                  <a:pt x="405690" y="1587500"/>
                </a:lnTo>
                <a:lnTo>
                  <a:pt x="442571" y="635000"/>
                </a:lnTo>
                <a:lnTo>
                  <a:pt x="479452" y="1193800"/>
                </a:lnTo>
                <a:lnTo>
                  <a:pt x="516333" y="1333500"/>
                </a:lnTo>
                <a:lnTo>
                  <a:pt x="549861" y="1587500"/>
                </a:lnTo>
                <a:close/>
              </a:path>
              <a:path w="7007859" h="2641600">
                <a:moveTo>
                  <a:pt x="1344106" y="1917700"/>
                </a:moveTo>
                <a:lnTo>
                  <a:pt x="1217071" y="1917700"/>
                </a:lnTo>
                <a:lnTo>
                  <a:pt x="1253952" y="1587500"/>
                </a:lnTo>
                <a:lnTo>
                  <a:pt x="1290833" y="1549400"/>
                </a:lnTo>
                <a:lnTo>
                  <a:pt x="1327714" y="1358900"/>
                </a:lnTo>
                <a:lnTo>
                  <a:pt x="1364595" y="825500"/>
                </a:lnTo>
                <a:lnTo>
                  <a:pt x="1401476" y="1409700"/>
                </a:lnTo>
                <a:lnTo>
                  <a:pt x="1438357" y="1663700"/>
                </a:lnTo>
                <a:lnTo>
                  <a:pt x="2093916" y="1663700"/>
                </a:lnTo>
                <a:lnTo>
                  <a:pt x="2091150" y="1739900"/>
                </a:lnTo>
                <a:lnTo>
                  <a:pt x="1475238" y="1739900"/>
                </a:lnTo>
                <a:lnTo>
                  <a:pt x="1469774" y="1790700"/>
                </a:lnTo>
                <a:lnTo>
                  <a:pt x="1364595" y="1790700"/>
                </a:lnTo>
                <a:lnTo>
                  <a:pt x="1344106" y="1917700"/>
                </a:lnTo>
                <a:close/>
              </a:path>
              <a:path w="7007859" h="2641600">
                <a:moveTo>
                  <a:pt x="2099909" y="1498600"/>
                </a:moveTo>
                <a:lnTo>
                  <a:pt x="2028452" y="1498600"/>
                </a:lnTo>
                <a:lnTo>
                  <a:pt x="2065333" y="1358900"/>
                </a:lnTo>
                <a:lnTo>
                  <a:pt x="2102214" y="863600"/>
                </a:lnTo>
                <a:lnTo>
                  <a:pt x="2130344" y="1435100"/>
                </a:lnTo>
                <a:lnTo>
                  <a:pt x="2102214" y="1435100"/>
                </a:lnTo>
                <a:lnTo>
                  <a:pt x="2099909" y="1498600"/>
                </a:lnTo>
                <a:close/>
              </a:path>
              <a:path w="7007859" h="2641600">
                <a:moveTo>
                  <a:pt x="2577170" y="1346200"/>
                </a:moveTo>
                <a:lnTo>
                  <a:pt x="2507904" y="1346200"/>
                </a:lnTo>
                <a:lnTo>
                  <a:pt x="2544786" y="889000"/>
                </a:lnTo>
                <a:lnTo>
                  <a:pt x="2577170" y="1346200"/>
                </a:lnTo>
                <a:close/>
              </a:path>
              <a:path w="7007859" h="2641600">
                <a:moveTo>
                  <a:pt x="1205769" y="1676400"/>
                </a:moveTo>
                <a:lnTo>
                  <a:pt x="774499" y="1676400"/>
                </a:lnTo>
                <a:lnTo>
                  <a:pt x="811380" y="1460500"/>
                </a:lnTo>
                <a:lnTo>
                  <a:pt x="848261" y="914400"/>
                </a:lnTo>
                <a:lnTo>
                  <a:pt x="885142" y="1358900"/>
                </a:lnTo>
                <a:lnTo>
                  <a:pt x="979285" y="1358900"/>
                </a:lnTo>
                <a:lnTo>
                  <a:pt x="995784" y="1574800"/>
                </a:lnTo>
                <a:lnTo>
                  <a:pt x="1201010" y="1574800"/>
                </a:lnTo>
                <a:lnTo>
                  <a:pt x="1205769" y="1676400"/>
                </a:lnTo>
                <a:close/>
              </a:path>
              <a:path w="7007859" h="2641600">
                <a:moveTo>
                  <a:pt x="2828769" y="1193800"/>
                </a:moveTo>
                <a:lnTo>
                  <a:pt x="2766072" y="1193800"/>
                </a:lnTo>
                <a:lnTo>
                  <a:pt x="2802953" y="927100"/>
                </a:lnTo>
                <a:lnTo>
                  <a:pt x="2828769" y="1193800"/>
                </a:lnTo>
                <a:close/>
              </a:path>
              <a:path w="7007859" h="2641600">
                <a:moveTo>
                  <a:pt x="2488045" y="1257300"/>
                </a:moveTo>
                <a:lnTo>
                  <a:pt x="2360380" y="1257300"/>
                </a:lnTo>
                <a:lnTo>
                  <a:pt x="2397261" y="939800"/>
                </a:lnTo>
                <a:lnTo>
                  <a:pt x="2434142" y="1231900"/>
                </a:lnTo>
                <a:lnTo>
                  <a:pt x="2482371" y="1231900"/>
                </a:lnTo>
                <a:lnTo>
                  <a:pt x="2488045" y="1257300"/>
                </a:lnTo>
                <a:close/>
              </a:path>
              <a:path w="7007859" h="2641600">
                <a:moveTo>
                  <a:pt x="2391499" y="1612900"/>
                </a:moveTo>
                <a:lnTo>
                  <a:pt x="2139095" y="1612900"/>
                </a:lnTo>
                <a:lnTo>
                  <a:pt x="2175976" y="952500"/>
                </a:lnTo>
                <a:lnTo>
                  <a:pt x="2212857" y="1282700"/>
                </a:lnTo>
                <a:lnTo>
                  <a:pt x="2249738" y="1295400"/>
                </a:lnTo>
                <a:lnTo>
                  <a:pt x="2286619" y="1447800"/>
                </a:lnTo>
                <a:lnTo>
                  <a:pt x="2790235" y="1447800"/>
                </a:lnTo>
                <a:lnTo>
                  <a:pt x="2785148" y="1498600"/>
                </a:lnTo>
                <a:lnTo>
                  <a:pt x="2544786" y="1498600"/>
                </a:lnTo>
                <a:lnTo>
                  <a:pt x="2537761" y="1549400"/>
                </a:lnTo>
                <a:lnTo>
                  <a:pt x="2397261" y="1549400"/>
                </a:lnTo>
                <a:lnTo>
                  <a:pt x="2391499" y="1612900"/>
                </a:lnTo>
                <a:close/>
              </a:path>
              <a:path w="7007859" h="2641600">
                <a:moveTo>
                  <a:pt x="376336" y="1092200"/>
                </a:moveTo>
                <a:lnTo>
                  <a:pt x="295047" y="1092200"/>
                </a:lnTo>
                <a:lnTo>
                  <a:pt x="368809" y="965200"/>
                </a:lnTo>
                <a:lnTo>
                  <a:pt x="376336" y="1092200"/>
                </a:lnTo>
                <a:close/>
              </a:path>
              <a:path w="7007859" h="2641600">
                <a:moveTo>
                  <a:pt x="2794050" y="1409700"/>
                </a:moveTo>
                <a:lnTo>
                  <a:pt x="2581667" y="1409700"/>
                </a:lnTo>
                <a:lnTo>
                  <a:pt x="2618548" y="1016000"/>
                </a:lnTo>
                <a:lnTo>
                  <a:pt x="2655429" y="1181100"/>
                </a:lnTo>
                <a:lnTo>
                  <a:pt x="2763235" y="1181100"/>
                </a:lnTo>
                <a:lnTo>
                  <a:pt x="2766072" y="1193800"/>
                </a:lnTo>
                <a:lnTo>
                  <a:pt x="2828769" y="1193800"/>
                </a:lnTo>
                <a:lnTo>
                  <a:pt x="2839833" y="1308100"/>
                </a:lnTo>
                <a:lnTo>
                  <a:pt x="3025555" y="1308100"/>
                </a:lnTo>
                <a:lnTo>
                  <a:pt x="3026872" y="1320800"/>
                </a:lnTo>
                <a:lnTo>
                  <a:pt x="2802953" y="1320800"/>
                </a:lnTo>
                <a:lnTo>
                  <a:pt x="2794050" y="1409700"/>
                </a:lnTo>
                <a:close/>
              </a:path>
              <a:path w="7007859" h="2641600">
                <a:moveTo>
                  <a:pt x="1778049" y="1422400"/>
                </a:moveTo>
                <a:lnTo>
                  <a:pt x="1585880" y="1422400"/>
                </a:lnTo>
                <a:lnTo>
                  <a:pt x="1622761" y="1409700"/>
                </a:lnTo>
                <a:lnTo>
                  <a:pt x="1659642" y="1079500"/>
                </a:lnTo>
                <a:lnTo>
                  <a:pt x="1696523" y="1028700"/>
                </a:lnTo>
                <a:lnTo>
                  <a:pt x="1733404" y="1397000"/>
                </a:lnTo>
                <a:lnTo>
                  <a:pt x="1774167" y="1397000"/>
                </a:lnTo>
                <a:lnTo>
                  <a:pt x="1778049" y="1422400"/>
                </a:lnTo>
                <a:close/>
              </a:path>
              <a:path w="7007859" h="2641600">
                <a:moveTo>
                  <a:pt x="2763235" y="1181100"/>
                </a:moveTo>
                <a:lnTo>
                  <a:pt x="2655429" y="1181100"/>
                </a:lnTo>
                <a:lnTo>
                  <a:pt x="2692310" y="1168400"/>
                </a:lnTo>
                <a:lnTo>
                  <a:pt x="2729191" y="1028700"/>
                </a:lnTo>
                <a:lnTo>
                  <a:pt x="2763235" y="1181100"/>
                </a:lnTo>
                <a:close/>
              </a:path>
              <a:path w="7007859" h="2641600">
                <a:moveTo>
                  <a:pt x="2790235" y="1447800"/>
                </a:moveTo>
                <a:lnTo>
                  <a:pt x="2286619" y="1447800"/>
                </a:lnTo>
                <a:lnTo>
                  <a:pt x="2323499" y="1066800"/>
                </a:lnTo>
                <a:lnTo>
                  <a:pt x="2360380" y="1257300"/>
                </a:lnTo>
                <a:lnTo>
                  <a:pt x="2488045" y="1257300"/>
                </a:lnTo>
                <a:lnTo>
                  <a:pt x="2507904" y="1346200"/>
                </a:lnTo>
                <a:lnTo>
                  <a:pt x="2577170" y="1346200"/>
                </a:lnTo>
                <a:lnTo>
                  <a:pt x="2581667" y="1409700"/>
                </a:lnTo>
                <a:lnTo>
                  <a:pt x="2794050" y="1409700"/>
                </a:lnTo>
                <a:lnTo>
                  <a:pt x="2790235" y="1447800"/>
                </a:lnTo>
                <a:close/>
              </a:path>
              <a:path w="7007859" h="2641600">
                <a:moveTo>
                  <a:pt x="979285" y="1358900"/>
                </a:moveTo>
                <a:lnTo>
                  <a:pt x="885142" y="1358900"/>
                </a:lnTo>
                <a:lnTo>
                  <a:pt x="922023" y="1181100"/>
                </a:lnTo>
                <a:lnTo>
                  <a:pt x="958904" y="1092200"/>
                </a:lnTo>
                <a:lnTo>
                  <a:pt x="979285" y="1358900"/>
                </a:lnTo>
                <a:close/>
              </a:path>
              <a:path w="7007859" h="2641600">
                <a:moveTo>
                  <a:pt x="2011165" y="1308100"/>
                </a:moveTo>
                <a:lnTo>
                  <a:pt x="1954691" y="1308100"/>
                </a:lnTo>
                <a:lnTo>
                  <a:pt x="1991572" y="1092200"/>
                </a:lnTo>
                <a:lnTo>
                  <a:pt x="2011165" y="1308100"/>
                </a:lnTo>
                <a:close/>
              </a:path>
              <a:path w="7007859" h="2641600">
                <a:moveTo>
                  <a:pt x="1208149" y="1727200"/>
                </a:moveTo>
                <a:lnTo>
                  <a:pt x="590095" y="1727200"/>
                </a:lnTo>
                <a:lnTo>
                  <a:pt x="626976" y="1384300"/>
                </a:lnTo>
                <a:lnTo>
                  <a:pt x="663857" y="1104900"/>
                </a:lnTo>
                <a:lnTo>
                  <a:pt x="700738" y="1651000"/>
                </a:lnTo>
                <a:lnTo>
                  <a:pt x="770987" y="1651000"/>
                </a:lnTo>
                <a:lnTo>
                  <a:pt x="774499" y="1676400"/>
                </a:lnTo>
                <a:lnTo>
                  <a:pt x="1205769" y="1676400"/>
                </a:lnTo>
                <a:lnTo>
                  <a:pt x="1208149" y="1727200"/>
                </a:lnTo>
                <a:close/>
              </a:path>
              <a:path w="7007859" h="2641600">
                <a:moveTo>
                  <a:pt x="1196846" y="1485900"/>
                </a:moveTo>
                <a:lnTo>
                  <a:pt x="1143310" y="1485900"/>
                </a:lnTo>
                <a:lnTo>
                  <a:pt x="1180191" y="1130300"/>
                </a:lnTo>
                <a:lnTo>
                  <a:pt x="1196846" y="1485900"/>
                </a:lnTo>
                <a:close/>
              </a:path>
              <a:path w="7007859" h="2641600">
                <a:moveTo>
                  <a:pt x="2095760" y="1612900"/>
                </a:moveTo>
                <a:lnTo>
                  <a:pt x="1807167" y="1612900"/>
                </a:lnTo>
                <a:lnTo>
                  <a:pt x="1844048" y="1511300"/>
                </a:lnTo>
                <a:lnTo>
                  <a:pt x="1880929" y="1282700"/>
                </a:lnTo>
                <a:lnTo>
                  <a:pt x="1917810" y="1130300"/>
                </a:lnTo>
                <a:lnTo>
                  <a:pt x="1954691" y="1308100"/>
                </a:lnTo>
                <a:lnTo>
                  <a:pt x="2011165" y="1308100"/>
                </a:lnTo>
                <a:lnTo>
                  <a:pt x="2028452" y="1498600"/>
                </a:lnTo>
                <a:lnTo>
                  <a:pt x="2099909" y="1498600"/>
                </a:lnTo>
                <a:lnTo>
                  <a:pt x="2095760" y="1612900"/>
                </a:lnTo>
                <a:close/>
              </a:path>
              <a:path w="7007859" h="2641600">
                <a:moveTo>
                  <a:pt x="1201010" y="1574800"/>
                </a:moveTo>
                <a:lnTo>
                  <a:pt x="995784" y="1574800"/>
                </a:lnTo>
                <a:lnTo>
                  <a:pt x="1032667" y="1143000"/>
                </a:lnTo>
                <a:lnTo>
                  <a:pt x="1069548" y="1435100"/>
                </a:lnTo>
                <a:lnTo>
                  <a:pt x="1124869" y="1435100"/>
                </a:lnTo>
                <a:lnTo>
                  <a:pt x="1143310" y="1485900"/>
                </a:lnTo>
                <a:lnTo>
                  <a:pt x="1196846" y="1485900"/>
                </a:lnTo>
                <a:lnTo>
                  <a:pt x="1201010" y="1574800"/>
                </a:lnTo>
                <a:close/>
              </a:path>
              <a:path w="7007859" h="2641600">
                <a:moveTo>
                  <a:pt x="3025555" y="1308100"/>
                </a:moveTo>
                <a:lnTo>
                  <a:pt x="2839833" y="1308100"/>
                </a:lnTo>
                <a:lnTo>
                  <a:pt x="2876714" y="1219200"/>
                </a:lnTo>
                <a:lnTo>
                  <a:pt x="2913595" y="1143000"/>
                </a:lnTo>
                <a:lnTo>
                  <a:pt x="2950476" y="1295400"/>
                </a:lnTo>
                <a:lnTo>
                  <a:pt x="3024238" y="1295400"/>
                </a:lnTo>
                <a:lnTo>
                  <a:pt x="3025555" y="1308100"/>
                </a:lnTo>
                <a:close/>
              </a:path>
              <a:path w="7007859" h="2641600">
                <a:moveTo>
                  <a:pt x="2482371" y="1231900"/>
                </a:moveTo>
                <a:lnTo>
                  <a:pt x="2434142" y="1231900"/>
                </a:lnTo>
                <a:lnTo>
                  <a:pt x="2471023" y="1181100"/>
                </a:lnTo>
                <a:lnTo>
                  <a:pt x="2482371" y="1231900"/>
                </a:lnTo>
                <a:close/>
              </a:path>
              <a:path w="7007859" h="2641600">
                <a:moveTo>
                  <a:pt x="3024238" y="1295400"/>
                </a:moveTo>
                <a:lnTo>
                  <a:pt x="2950476" y="1295400"/>
                </a:lnTo>
                <a:lnTo>
                  <a:pt x="2987357" y="1193800"/>
                </a:lnTo>
                <a:lnTo>
                  <a:pt x="3024238" y="1295400"/>
                </a:lnTo>
                <a:close/>
              </a:path>
              <a:path w="7007859" h="2641600">
                <a:moveTo>
                  <a:pt x="3831280" y="1549400"/>
                </a:moveTo>
                <a:lnTo>
                  <a:pt x="3761857" y="1549400"/>
                </a:lnTo>
                <a:lnTo>
                  <a:pt x="3798738" y="1409700"/>
                </a:lnTo>
                <a:lnTo>
                  <a:pt x="3835619" y="1206500"/>
                </a:lnTo>
                <a:lnTo>
                  <a:pt x="3872500" y="1485900"/>
                </a:lnTo>
                <a:lnTo>
                  <a:pt x="3909381" y="1524000"/>
                </a:lnTo>
                <a:lnTo>
                  <a:pt x="3835619" y="1524000"/>
                </a:lnTo>
                <a:lnTo>
                  <a:pt x="3831280" y="1549400"/>
                </a:lnTo>
                <a:close/>
              </a:path>
              <a:path w="7007859" h="2641600">
                <a:moveTo>
                  <a:pt x="3489506" y="1612900"/>
                </a:moveTo>
                <a:lnTo>
                  <a:pt x="3282406" y="1612900"/>
                </a:lnTo>
                <a:lnTo>
                  <a:pt x="3319287" y="1308100"/>
                </a:lnTo>
                <a:lnTo>
                  <a:pt x="3356167" y="1422400"/>
                </a:lnTo>
                <a:lnTo>
                  <a:pt x="3443340" y="1422400"/>
                </a:lnTo>
                <a:lnTo>
                  <a:pt x="3466810" y="1511300"/>
                </a:lnTo>
                <a:lnTo>
                  <a:pt x="3489506" y="1612900"/>
                </a:lnTo>
                <a:close/>
              </a:path>
              <a:path w="7007859" h="2641600">
                <a:moveTo>
                  <a:pt x="2839833" y="1701800"/>
                </a:moveTo>
                <a:lnTo>
                  <a:pt x="2802953" y="1320800"/>
                </a:lnTo>
                <a:lnTo>
                  <a:pt x="3026872" y="1320800"/>
                </a:lnTo>
                <a:lnTo>
                  <a:pt x="3045313" y="1498600"/>
                </a:lnTo>
                <a:lnTo>
                  <a:pt x="2987357" y="1498600"/>
                </a:lnTo>
                <a:lnTo>
                  <a:pt x="2981683" y="1524000"/>
                </a:lnTo>
                <a:lnTo>
                  <a:pt x="2913595" y="1524000"/>
                </a:lnTo>
                <a:lnTo>
                  <a:pt x="2876714" y="1625600"/>
                </a:lnTo>
                <a:lnTo>
                  <a:pt x="2839833" y="1701800"/>
                </a:lnTo>
                <a:close/>
              </a:path>
              <a:path w="7007859" h="2641600">
                <a:moveTo>
                  <a:pt x="1570074" y="1384300"/>
                </a:moveTo>
                <a:lnTo>
                  <a:pt x="1512118" y="1384300"/>
                </a:lnTo>
                <a:lnTo>
                  <a:pt x="1548999" y="1333500"/>
                </a:lnTo>
                <a:lnTo>
                  <a:pt x="1570074" y="1384300"/>
                </a:lnTo>
                <a:close/>
              </a:path>
              <a:path w="7007859" h="2641600">
                <a:moveTo>
                  <a:pt x="3443340" y="1422400"/>
                </a:moveTo>
                <a:lnTo>
                  <a:pt x="3356167" y="1422400"/>
                </a:lnTo>
                <a:lnTo>
                  <a:pt x="3393048" y="1333500"/>
                </a:lnTo>
                <a:lnTo>
                  <a:pt x="3429929" y="1371600"/>
                </a:lnTo>
                <a:lnTo>
                  <a:pt x="3443340" y="1422400"/>
                </a:lnTo>
                <a:close/>
              </a:path>
              <a:path w="7007859" h="2641600">
                <a:moveTo>
                  <a:pt x="3909381" y="1854200"/>
                </a:moveTo>
                <a:lnTo>
                  <a:pt x="3872500" y="1816100"/>
                </a:lnTo>
                <a:lnTo>
                  <a:pt x="3835619" y="1524000"/>
                </a:lnTo>
                <a:lnTo>
                  <a:pt x="3909381" y="1524000"/>
                </a:lnTo>
                <a:lnTo>
                  <a:pt x="3946261" y="1333500"/>
                </a:lnTo>
                <a:lnTo>
                  <a:pt x="3983142" y="1663700"/>
                </a:lnTo>
                <a:lnTo>
                  <a:pt x="4342332" y="1663700"/>
                </a:lnTo>
                <a:lnTo>
                  <a:pt x="4345539" y="1689100"/>
                </a:lnTo>
                <a:lnTo>
                  <a:pt x="4130668" y="1689100"/>
                </a:lnTo>
                <a:lnTo>
                  <a:pt x="4112227" y="1739900"/>
                </a:lnTo>
                <a:lnTo>
                  <a:pt x="3946261" y="1739900"/>
                </a:lnTo>
                <a:lnTo>
                  <a:pt x="3909381" y="1854200"/>
                </a:lnTo>
                <a:close/>
              </a:path>
              <a:path w="7007859" h="2641600">
                <a:moveTo>
                  <a:pt x="4326297" y="1536700"/>
                </a:moveTo>
                <a:lnTo>
                  <a:pt x="4093787" y="1536700"/>
                </a:lnTo>
                <a:lnTo>
                  <a:pt x="4130668" y="1435100"/>
                </a:lnTo>
                <a:lnTo>
                  <a:pt x="4167548" y="1358900"/>
                </a:lnTo>
                <a:lnTo>
                  <a:pt x="4204429" y="1358900"/>
                </a:lnTo>
                <a:lnTo>
                  <a:pt x="4241310" y="1473200"/>
                </a:lnTo>
                <a:lnTo>
                  <a:pt x="4318279" y="1473200"/>
                </a:lnTo>
                <a:lnTo>
                  <a:pt x="4326297" y="1536700"/>
                </a:lnTo>
                <a:close/>
              </a:path>
              <a:path w="7007859" h="2641600">
                <a:moveTo>
                  <a:pt x="1774167" y="1397000"/>
                </a:moveTo>
                <a:lnTo>
                  <a:pt x="1733404" y="1397000"/>
                </a:lnTo>
                <a:lnTo>
                  <a:pt x="1770285" y="1371600"/>
                </a:lnTo>
                <a:lnTo>
                  <a:pt x="1774167" y="1397000"/>
                </a:lnTo>
                <a:close/>
              </a:path>
              <a:path w="7007859" h="2641600">
                <a:moveTo>
                  <a:pt x="1124869" y="1435100"/>
                </a:moveTo>
                <a:lnTo>
                  <a:pt x="1069548" y="1435100"/>
                </a:lnTo>
                <a:lnTo>
                  <a:pt x="1106429" y="1384300"/>
                </a:lnTo>
                <a:lnTo>
                  <a:pt x="1124869" y="1435100"/>
                </a:lnTo>
                <a:close/>
              </a:path>
              <a:path w="7007859" h="2641600">
                <a:moveTo>
                  <a:pt x="3262288" y="1536700"/>
                </a:moveTo>
                <a:lnTo>
                  <a:pt x="3171761" y="1536700"/>
                </a:lnTo>
                <a:lnTo>
                  <a:pt x="3208642" y="1384300"/>
                </a:lnTo>
                <a:lnTo>
                  <a:pt x="3245523" y="1473200"/>
                </a:lnTo>
                <a:lnTo>
                  <a:pt x="3262288" y="1536700"/>
                </a:lnTo>
                <a:close/>
              </a:path>
              <a:path w="7007859" h="2641600">
                <a:moveTo>
                  <a:pt x="3539097" y="1676400"/>
                </a:moveTo>
                <a:lnTo>
                  <a:pt x="3503691" y="1676400"/>
                </a:lnTo>
                <a:lnTo>
                  <a:pt x="3540572" y="1397000"/>
                </a:lnTo>
                <a:lnTo>
                  <a:pt x="3574246" y="1663700"/>
                </a:lnTo>
                <a:lnTo>
                  <a:pt x="3540572" y="1663700"/>
                </a:lnTo>
                <a:lnTo>
                  <a:pt x="3539097" y="1676400"/>
                </a:lnTo>
                <a:close/>
              </a:path>
              <a:path w="7007859" h="2641600">
                <a:moveTo>
                  <a:pt x="770987" y="1651000"/>
                </a:moveTo>
                <a:lnTo>
                  <a:pt x="700738" y="1651000"/>
                </a:lnTo>
                <a:lnTo>
                  <a:pt x="737618" y="1409700"/>
                </a:lnTo>
                <a:lnTo>
                  <a:pt x="770987" y="1651000"/>
                </a:lnTo>
                <a:close/>
              </a:path>
              <a:path w="7007859" h="2641600">
                <a:moveTo>
                  <a:pt x="4318279" y="1473200"/>
                </a:moveTo>
                <a:lnTo>
                  <a:pt x="4241310" y="1473200"/>
                </a:lnTo>
                <a:lnTo>
                  <a:pt x="4278191" y="1422400"/>
                </a:lnTo>
                <a:lnTo>
                  <a:pt x="4315072" y="1447800"/>
                </a:lnTo>
                <a:lnTo>
                  <a:pt x="4318279" y="1473200"/>
                </a:lnTo>
                <a:close/>
              </a:path>
              <a:path w="7007859" h="2641600">
                <a:moveTo>
                  <a:pt x="2139095" y="2197100"/>
                </a:moveTo>
                <a:lnTo>
                  <a:pt x="2102214" y="1435100"/>
                </a:lnTo>
                <a:lnTo>
                  <a:pt x="2130344" y="1435100"/>
                </a:lnTo>
                <a:lnTo>
                  <a:pt x="2139095" y="1612900"/>
                </a:lnTo>
                <a:lnTo>
                  <a:pt x="2391499" y="1612900"/>
                </a:lnTo>
                <a:lnTo>
                  <a:pt x="2383431" y="1701800"/>
                </a:lnTo>
                <a:lnTo>
                  <a:pt x="2323499" y="1701800"/>
                </a:lnTo>
                <a:lnTo>
                  <a:pt x="2314988" y="1739900"/>
                </a:lnTo>
                <a:lnTo>
                  <a:pt x="2249738" y="1739900"/>
                </a:lnTo>
                <a:lnTo>
                  <a:pt x="2212857" y="1892300"/>
                </a:lnTo>
                <a:lnTo>
                  <a:pt x="2175976" y="1892300"/>
                </a:lnTo>
                <a:lnTo>
                  <a:pt x="2139095" y="2197100"/>
                </a:lnTo>
                <a:close/>
              </a:path>
              <a:path w="7007859" h="2641600">
                <a:moveTo>
                  <a:pt x="4342332" y="1663700"/>
                </a:moveTo>
                <a:lnTo>
                  <a:pt x="3983142" y="1663700"/>
                </a:lnTo>
                <a:lnTo>
                  <a:pt x="4020023" y="1587500"/>
                </a:lnTo>
                <a:lnTo>
                  <a:pt x="4056906" y="1435100"/>
                </a:lnTo>
                <a:lnTo>
                  <a:pt x="4093787" y="1536700"/>
                </a:lnTo>
                <a:lnTo>
                  <a:pt x="4326297" y="1536700"/>
                </a:lnTo>
                <a:lnTo>
                  <a:pt x="4342332" y="1663700"/>
                </a:lnTo>
                <a:close/>
              </a:path>
              <a:path w="7007859" h="2641600">
                <a:moveTo>
                  <a:pt x="3498017" y="1651000"/>
                </a:moveTo>
                <a:lnTo>
                  <a:pt x="3061119" y="1651000"/>
                </a:lnTo>
                <a:lnTo>
                  <a:pt x="3098000" y="1524000"/>
                </a:lnTo>
                <a:lnTo>
                  <a:pt x="3134880" y="1447800"/>
                </a:lnTo>
                <a:lnTo>
                  <a:pt x="3171761" y="1536700"/>
                </a:lnTo>
                <a:lnTo>
                  <a:pt x="3262288" y="1536700"/>
                </a:lnTo>
                <a:lnTo>
                  <a:pt x="3282406" y="1612900"/>
                </a:lnTo>
                <a:lnTo>
                  <a:pt x="3489506" y="1612900"/>
                </a:lnTo>
                <a:lnTo>
                  <a:pt x="3498017" y="1651000"/>
                </a:lnTo>
                <a:close/>
              </a:path>
              <a:path w="7007859" h="2641600">
                <a:moveTo>
                  <a:pt x="7007381" y="1689100"/>
                </a:moveTo>
                <a:lnTo>
                  <a:pt x="6859857" y="1689100"/>
                </a:lnTo>
                <a:lnTo>
                  <a:pt x="6896738" y="1612900"/>
                </a:lnTo>
                <a:lnTo>
                  <a:pt x="6933619" y="1562100"/>
                </a:lnTo>
                <a:lnTo>
                  <a:pt x="6970500" y="1447800"/>
                </a:lnTo>
                <a:lnTo>
                  <a:pt x="7007381" y="1625600"/>
                </a:lnTo>
                <a:lnTo>
                  <a:pt x="7007381" y="1689100"/>
                </a:lnTo>
                <a:close/>
              </a:path>
              <a:path w="7007859" h="2641600">
                <a:moveTo>
                  <a:pt x="6780827" y="1689100"/>
                </a:moveTo>
                <a:lnTo>
                  <a:pt x="6638572" y="1689100"/>
                </a:lnTo>
                <a:lnTo>
                  <a:pt x="6675453" y="1473200"/>
                </a:lnTo>
                <a:lnTo>
                  <a:pt x="6712334" y="1511300"/>
                </a:lnTo>
                <a:lnTo>
                  <a:pt x="6749215" y="1612900"/>
                </a:lnTo>
                <a:lnTo>
                  <a:pt x="6780827" y="1689100"/>
                </a:lnTo>
                <a:close/>
              </a:path>
              <a:path w="7007859" h="2641600">
                <a:moveTo>
                  <a:pt x="3807416" y="1689100"/>
                </a:moveTo>
                <a:lnTo>
                  <a:pt x="3577453" y="1689100"/>
                </a:lnTo>
                <a:lnTo>
                  <a:pt x="3614334" y="1574800"/>
                </a:lnTo>
                <a:lnTo>
                  <a:pt x="3651214" y="1485900"/>
                </a:lnTo>
                <a:lnTo>
                  <a:pt x="3688095" y="1676400"/>
                </a:lnTo>
                <a:lnTo>
                  <a:pt x="3809585" y="1676400"/>
                </a:lnTo>
                <a:lnTo>
                  <a:pt x="3807416" y="1689100"/>
                </a:lnTo>
                <a:close/>
              </a:path>
              <a:path w="7007859" h="2641600">
                <a:moveTo>
                  <a:pt x="4351953" y="2032000"/>
                </a:moveTo>
                <a:lnTo>
                  <a:pt x="4315072" y="1854200"/>
                </a:lnTo>
                <a:lnTo>
                  <a:pt x="4278191" y="1739900"/>
                </a:lnTo>
                <a:lnTo>
                  <a:pt x="4351953" y="1739900"/>
                </a:lnTo>
                <a:lnTo>
                  <a:pt x="4388834" y="1485900"/>
                </a:lnTo>
                <a:lnTo>
                  <a:pt x="4425715" y="1727200"/>
                </a:lnTo>
                <a:lnTo>
                  <a:pt x="4714938" y="1727200"/>
                </a:lnTo>
                <a:lnTo>
                  <a:pt x="4720762" y="1765300"/>
                </a:lnTo>
                <a:lnTo>
                  <a:pt x="4787148" y="1765300"/>
                </a:lnTo>
                <a:lnTo>
                  <a:pt x="4794525" y="1790700"/>
                </a:lnTo>
                <a:lnTo>
                  <a:pt x="4388834" y="1790700"/>
                </a:lnTo>
                <a:lnTo>
                  <a:pt x="4351953" y="2032000"/>
                </a:lnTo>
                <a:close/>
              </a:path>
              <a:path w="7007859" h="2641600">
                <a:moveTo>
                  <a:pt x="2581667" y="1701800"/>
                </a:moveTo>
                <a:lnTo>
                  <a:pt x="2544786" y="1498600"/>
                </a:lnTo>
                <a:lnTo>
                  <a:pt x="2618548" y="1498600"/>
                </a:lnTo>
                <a:lnTo>
                  <a:pt x="2581667" y="1701800"/>
                </a:lnTo>
                <a:close/>
              </a:path>
              <a:path w="7007859" h="2641600">
                <a:moveTo>
                  <a:pt x="2655429" y="1574800"/>
                </a:moveTo>
                <a:lnTo>
                  <a:pt x="2618548" y="1498600"/>
                </a:lnTo>
                <a:lnTo>
                  <a:pt x="2692310" y="1498600"/>
                </a:lnTo>
                <a:lnTo>
                  <a:pt x="2655429" y="1574800"/>
                </a:lnTo>
                <a:close/>
              </a:path>
              <a:path w="7007859" h="2641600">
                <a:moveTo>
                  <a:pt x="2766072" y="1689100"/>
                </a:moveTo>
                <a:lnTo>
                  <a:pt x="2729191" y="1498600"/>
                </a:lnTo>
                <a:lnTo>
                  <a:pt x="2785148" y="1498600"/>
                </a:lnTo>
                <a:lnTo>
                  <a:pt x="2766072" y="1689100"/>
                </a:lnTo>
                <a:close/>
              </a:path>
              <a:path w="7007859" h="2641600">
                <a:moveTo>
                  <a:pt x="3061119" y="1943100"/>
                </a:moveTo>
                <a:lnTo>
                  <a:pt x="3024238" y="1638300"/>
                </a:lnTo>
                <a:lnTo>
                  <a:pt x="2987357" y="1498600"/>
                </a:lnTo>
                <a:lnTo>
                  <a:pt x="3045313" y="1498600"/>
                </a:lnTo>
                <a:lnTo>
                  <a:pt x="3061119" y="1651000"/>
                </a:lnTo>
                <a:lnTo>
                  <a:pt x="3498017" y="1651000"/>
                </a:lnTo>
                <a:lnTo>
                  <a:pt x="3503691" y="1676400"/>
                </a:lnTo>
                <a:lnTo>
                  <a:pt x="3539097" y="1676400"/>
                </a:lnTo>
                <a:lnTo>
                  <a:pt x="3537621" y="1689100"/>
                </a:lnTo>
                <a:lnTo>
                  <a:pt x="3319287" y="1689100"/>
                </a:lnTo>
                <a:lnTo>
                  <a:pt x="3311910" y="1727200"/>
                </a:lnTo>
                <a:lnTo>
                  <a:pt x="3208642" y="1727200"/>
                </a:lnTo>
                <a:lnTo>
                  <a:pt x="3202495" y="1739900"/>
                </a:lnTo>
                <a:lnTo>
                  <a:pt x="3134880" y="1739900"/>
                </a:lnTo>
                <a:lnTo>
                  <a:pt x="3098000" y="1790700"/>
                </a:lnTo>
                <a:lnTo>
                  <a:pt x="3061119" y="1943100"/>
                </a:lnTo>
                <a:close/>
              </a:path>
              <a:path w="7007859" h="2641600">
                <a:moveTo>
                  <a:pt x="3809585" y="1676400"/>
                </a:moveTo>
                <a:lnTo>
                  <a:pt x="3688095" y="1676400"/>
                </a:lnTo>
                <a:lnTo>
                  <a:pt x="3724976" y="1498600"/>
                </a:lnTo>
                <a:lnTo>
                  <a:pt x="3761857" y="1549400"/>
                </a:lnTo>
                <a:lnTo>
                  <a:pt x="3831280" y="1549400"/>
                </a:lnTo>
                <a:lnTo>
                  <a:pt x="3809585" y="1676400"/>
                </a:lnTo>
                <a:close/>
              </a:path>
              <a:path w="7007859" h="2641600">
                <a:moveTo>
                  <a:pt x="4536357" y="1727200"/>
                </a:moveTo>
                <a:lnTo>
                  <a:pt x="4425715" y="1727200"/>
                </a:lnTo>
                <a:lnTo>
                  <a:pt x="4462595" y="1651000"/>
                </a:lnTo>
                <a:lnTo>
                  <a:pt x="4499476" y="1511300"/>
                </a:lnTo>
                <a:lnTo>
                  <a:pt x="4536357" y="1727200"/>
                </a:lnTo>
                <a:close/>
              </a:path>
              <a:path w="7007859" h="2641600">
                <a:moveTo>
                  <a:pt x="2950476" y="1663700"/>
                </a:moveTo>
                <a:lnTo>
                  <a:pt x="2913595" y="1524000"/>
                </a:lnTo>
                <a:lnTo>
                  <a:pt x="2981683" y="1524000"/>
                </a:lnTo>
                <a:lnTo>
                  <a:pt x="2950476" y="1663700"/>
                </a:lnTo>
                <a:close/>
              </a:path>
              <a:path w="7007859" h="2641600">
                <a:moveTo>
                  <a:pt x="4701351" y="1638300"/>
                </a:moveTo>
                <a:lnTo>
                  <a:pt x="4647000" y="1638300"/>
                </a:lnTo>
                <a:lnTo>
                  <a:pt x="4683881" y="1524000"/>
                </a:lnTo>
                <a:lnTo>
                  <a:pt x="4701351" y="1638300"/>
                </a:lnTo>
                <a:close/>
              </a:path>
              <a:path w="7007859" h="2641600">
                <a:moveTo>
                  <a:pt x="6809146" y="1803400"/>
                </a:moveTo>
                <a:lnTo>
                  <a:pt x="6343525" y="1803400"/>
                </a:lnTo>
                <a:lnTo>
                  <a:pt x="6380406" y="1778000"/>
                </a:lnTo>
                <a:lnTo>
                  <a:pt x="6417287" y="1676400"/>
                </a:lnTo>
                <a:lnTo>
                  <a:pt x="6454168" y="1663700"/>
                </a:lnTo>
                <a:lnTo>
                  <a:pt x="6491049" y="1524000"/>
                </a:lnTo>
                <a:lnTo>
                  <a:pt x="6527930" y="1778000"/>
                </a:lnTo>
                <a:lnTo>
                  <a:pt x="6818366" y="1778000"/>
                </a:lnTo>
                <a:lnTo>
                  <a:pt x="6809146" y="1803400"/>
                </a:lnTo>
                <a:close/>
              </a:path>
              <a:path w="7007859" h="2641600">
                <a:moveTo>
                  <a:pt x="2471023" y="1790700"/>
                </a:moveTo>
                <a:lnTo>
                  <a:pt x="2434142" y="1714500"/>
                </a:lnTo>
                <a:lnTo>
                  <a:pt x="2397261" y="1549400"/>
                </a:lnTo>
                <a:lnTo>
                  <a:pt x="2537761" y="1549400"/>
                </a:lnTo>
                <a:lnTo>
                  <a:pt x="2507904" y="1765300"/>
                </a:lnTo>
                <a:lnTo>
                  <a:pt x="2471023" y="1790700"/>
                </a:lnTo>
                <a:close/>
              </a:path>
              <a:path w="7007859" h="2641600">
                <a:moveTo>
                  <a:pt x="7007381" y="1701800"/>
                </a:moveTo>
                <a:lnTo>
                  <a:pt x="6786096" y="1701800"/>
                </a:lnTo>
                <a:lnTo>
                  <a:pt x="6822977" y="1549400"/>
                </a:lnTo>
                <a:lnTo>
                  <a:pt x="6859857" y="1689100"/>
                </a:lnTo>
                <a:lnTo>
                  <a:pt x="7007381" y="1689100"/>
                </a:lnTo>
                <a:lnTo>
                  <a:pt x="7007381" y="1701800"/>
                </a:lnTo>
                <a:close/>
              </a:path>
              <a:path w="7007859" h="2641600">
                <a:moveTo>
                  <a:pt x="4714938" y="1727200"/>
                </a:moveTo>
                <a:lnTo>
                  <a:pt x="4536357" y="1727200"/>
                </a:lnTo>
                <a:lnTo>
                  <a:pt x="4573238" y="1663700"/>
                </a:lnTo>
                <a:lnTo>
                  <a:pt x="4610119" y="1587500"/>
                </a:lnTo>
                <a:lnTo>
                  <a:pt x="4647000" y="1638300"/>
                </a:lnTo>
                <a:lnTo>
                  <a:pt x="4701351" y="1638300"/>
                </a:lnTo>
                <a:lnTo>
                  <a:pt x="4714938" y="1727200"/>
                </a:lnTo>
                <a:close/>
              </a:path>
              <a:path w="7007859" h="2641600">
                <a:moveTo>
                  <a:pt x="5421500" y="1752600"/>
                </a:moveTo>
                <a:lnTo>
                  <a:pt x="5163334" y="1752600"/>
                </a:lnTo>
                <a:lnTo>
                  <a:pt x="5200215" y="1714500"/>
                </a:lnTo>
                <a:lnTo>
                  <a:pt x="5237095" y="1587500"/>
                </a:lnTo>
                <a:lnTo>
                  <a:pt x="5273976" y="1676400"/>
                </a:lnTo>
                <a:lnTo>
                  <a:pt x="5323151" y="1676400"/>
                </a:lnTo>
                <a:lnTo>
                  <a:pt x="5347738" y="1727200"/>
                </a:lnTo>
                <a:lnTo>
                  <a:pt x="5421500" y="1752600"/>
                </a:lnTo>
                <a:close/>
              </a:path>
              <a:path w="7007859" h="2641600">
                <a:moveTo>
                  <a:pt x="5676315" y="1816100"/>
                </a:moveTo>
                <a:lnTo>
                  <a:pt x="5495262" y="1816100"/>
                </a:lnTo>
                <a:lnTo>
                  <a:pt x="5532142" y="1701800"/>
                </a:lnTo>
                <a:lnTo>
                  <a:pt x="5569025" y="1612900"/>
                </a:lnTo>
                <a:lnTo>
                  <a:pt x="5605906" y="1714500"/>
                </a:lnTo>
                <a:lnTo>
                  <a:pt x="5649492" y="1714500"/>
                </a:lnTo>
                <a:lnTo>
                  <a:pt x="5676315" y="1816100"/>
                </a:lnTo>
                <a:close/>
              </a:path>
              <a:path w="7007859" h="2641600">
                <a:moveTo>
                  <a:pt x="4425715" y="1981200"/>
                </a:moveTo>
                <a:lnTo>
                  <a:pt x="4388834" y="1790700"/>
                </a:lnTo>
                <a:lnTo>
                  <a:pt x="4794525" y="1790700"/>
                </a:lnTo>
                <a:lnTo>
                  <a:pt x="4831406" y="1625600"/>
                </a:lnTo>
                <a:lnTo>
                  <a:pt x="4852059" y="1803400"/>
                </a:lnTo>
                <a:lnTo>
                  <a:pt x="4683881" y="1803400"/>
                </a:lnTo>
                <a:lnTo>
                  <a:pt x="4672533" y="1854200"/>
                </a:lnTo>
                <a:lnTo>
                  <a:pt x="4499476" y="1854200"/>
                </a:lnTo>
                <a:lnTo>
                  <a:pt x="4462595" y="1955800"/>
                </a:lnTo>
                <a:lnTo>
                  <a:pt x="4425715" y="1981200"/>
                </a:lnTo>
                <a:close/>
              </a:path>
              <a:path w="7007859" h="2641600">
                <a:moveTo>
                  <a:pt x="4974319" y="1943100"/>
                </a:moveTo>
                <a:lnTo>
                  <a:pt x="4868287" y="1943100"/>
                </a:lnTo>
                <a:lnTo>
                  <a:pt x="4905168" y="1828800"/>
                </a:lnTo>
                <a:lnTo>
                  <a:pt x="4942048" y="1739900"/>
                </a:lnTo>
                <a:lnTo>
                  <a:pt x="4978929" y="1625600"/>
                </a:lnTo>
                <a:lnTo>
                  <a:pt x="5052691" y="1625600"/>
                </a:lnTo>
                <a:lnTo>
                  <a:pt x="5089572" y="1689100"/>
                </a:lnTo>
                <a:lnTo>
                  <a:pt x="5132600" y="1689100"/>
                </a:lnTo>
                <a:lnTo>
                  <a:pt x="5163334" y="1752600"/>
                </a:lnTo>
                <a:lnTo>
                  <a:pt x="5421500" y="1752600"/>
                </a:lnTo>
                <a:lnTo>
                  <a:pt x="5458381" y="1790700"/>
                </a:lnTo>
                <a:lnTo>
                  <a:pt x="5495262" y="1816100"/>
                </a:lnTo>
                <a:lnTo>
                  <a:pt x="5676315" y="1816100"/>
                </a:lnTo>
                <a:lnTo>
                  <a:pt x="5679668" y="1828800"/>
                </a:lnTo>
                <a:lnTo>
                  <a:pt x="5684936" y="1841500"/>
                </a:lnTo>
                <a:lnTo>
                  <a:pt x="5052691" y="1841500"/>
                </a:lnTo>
                <a:lnTo>
                  <a:pt x="5015810" y="1905000"/>
                </a:lnTo>
                <a:lnTo>
                  <a:pt x="4978929" y="1917700"/>
                </a:lnTo>
                <a:lnTo>
                  <a:pt x="4974319" y="1943100"/>
                </a:lnTo>
                <a:close/>
              </a:path>
              <a:path w="7007859" h="2641600">
                <a:moveTo>
                  <a:pt x="6343525" y="2044700"/>
                </a:moveTo>
                <a:lnTo>
                  <a:pt x="6306644" y="1854200"/>
                </a:lnTo>
                <a:lnTo>
                  <a:pt x="6232881" y="1854200"/>
                </a:lnTo>
                <a:lnTo>
                  <a:pt x="6269762" y="1765300"/>
                </a:lnTo>
                <a:lnTo>
                  <a:pt x="6306644" y="1625600"/>
                </a:lnTo>
                <a:lnTo>
                  <a:pt x="6343525" y="1803400"/>
                </a:lnTo>
                <a:lnTo>
                  <a:pt x="6809146" y="1803400"/>
                </a:lnTo>
                <a:lnTo>
                  <a:pt x="6804536" y="1816100"/>
                </a:lnTo>
                <a:lnTo>
                  <a:pt x="6491049" y="1816100"/>
                </a:lnTo>
                <a:lnTo>
                  <a:pt x="6454168" y="1892300"/>
                </a:lnTo>
                <a:lnTo>
                  <a:pt x="6417287" y="1955800"/>
                </a:lnTo>
                <a:lnTo>
                  <a:pt x="6380406" y="2006600"/>
                </a:lnTo>
                <a:lnTo>
                  <a:pt x="6343525" y="2044700"/>
                </a:lnTo>
                <a:close/>
              </a:path>
              <a:path w="7007859" h="2641600">
                <a:moveTo>
                  <a:pt x="5323151" y="1676400"/>
                </a:moveTo>
                <a:lnTo>
                  <a:pt x="5273976" y="1676400"/>
                </a:lnTo>
                <a:lnTo>
                  <a:pt x="5310857" y="1651000"/>
                </a:lnTo>
                <a:lnTo>
                  <a:pt x="5323151" y="1676400"/>
                </a:lnTo>
                <a:close/>
              </a:path>
              <a:path w="7007859" h="2641600">
                <a:moveTo>
                  <a:pt x="6818366" y="1778000"/>
                </a:moveTo>
                <a:lnTo>
                  <a:pt x="6527930" y="1778000"/>
                </a:lnTo>
                <a:lnTo>
                  <a:pt x="6564810" y="1701800"/>
                </a:lnTo>
                <a:lnTo>
                  <a:pt x="6601691" y="1651000"/>
                </a:lnTo>
                <a:lnTo>
                  <a:pt x="6638572" y="1689100"/>
                </a:lnTo>
                <a:lnTo>
                  <a:pt x="6780827" y="1689100"/>
                </a:lnTo>
                <a:lnTo>
                  <a:pt x="6786096" y="1701800"/>
                </a:lnTo>
                <a:lnTo>
                  <a:pt x="7007381" y="1701800"/>
                </a:lnTo>
                <a:lnTo>
                  <a:pt x="7007381" y="1765300"/>
                </a:lnTo>
                <a:lnTo>
                  <a:pt x="6822977" y="1765300"/>
                </a:lnTo>
                <a:lnTo>
                  <a:pt x="6818366" y="1778000"/>
                </a:lnTo>
                <a:close/>
              </a:path>
              <a:path w="7007859" h="2641600">
                <a:moveTo>
                  <a:pt x="3577453" y="2032000"/>
                </a:moveTo>
                <a:lnTo>
                  <a:pt x="3540572" y="1663700"/>
                </a:lnTo>
                <a:lnTo>
                  <a:pt x="3574246" y="1663700"/>
                </a:lnTo>
                <a:lnTo>
                  <a:pt x="3577453" y="1689100"/>
                </a:lnTo>
                <a:lnTo>
                  <a:pt x="3807416" y="1689100"/>
                </a:lnTo>
                <a:lnTo>
                  <a:pt x="3798738" y="1739900"/>
                </a:lnTo>
                <a:lnTo>
                  <a:pt x="3761857" y="1790700"/>
                </a:lnTo>
                <a:lnTo>
                  <a:pt x="3724976" y="1828800"/>
                </a:lnTo>
                <a:lnTo>
                  <a:pt x="3715756" y="1854200"/>
                </a:lnTo>
                <a:lnTo>
                  <a:pt x="3651214" y="1854200"/>
                </a:lnTo>
                <a:lnTo>
                  <a:pt x="3614334" y="1879600"/>
                </a:lnTo>
                <a:lnTo>
                  <a:pt x="3577453" y="2032000"/>
                </a:lnTo>
                <a:close/>
              </a:path>
              <a:path w="7007859" h="2641600">
                <a:moveTo>
                  <a:pt x="4787148" y="1765300"/>
                </a:moveTo>
                <a:lnTo>
                  <a:pt x="4720762" y="1765300"/>
                </a:lnTo>
                <a:lnTo>
                  <a:pt x="4757642" y="1663700"/>
                </a:lnTo>
                <a:lnTo>
                  <a:pt x="4787148" y="1765300"/>
                </a:lnTo>
                <a:close/>
              </a:path>
              <a:path w="7007859" h="2641600">
                <a:moveTo>
                  <a:pt x="5132600" y="1689100"/>
                </a:moveTo>
                <a:lnTo>
                  <a:pt x="5089572" y="1689100"/>
                </a:lnTo>
                <a:lnTo>
                  <a:pt x="5126453" y="1676400"/>
                </a:lnTo>
                <a:lnTo>
                  <a:pt x="5132600" y="1689100"/>
                </a:lnTo>
                <a:close/>
              </a:path>
              <a:path w="7007859" h="2641600">
                <a:moveTo>
                  <a:pt x="3356167" y="1765300"/>
                </a:moveTo>
                <a:lnTo>
                  <a:pt x="3319287" y="1689100"/>
                </a:lnTo>
                <a:lnTo>
                  <a:pt x="3537621" y="1689100"/>
                </a:lnTo>
                <a:lnTo>
                  <a:pt x="3536146" y="1701800"/>
                </a:lnTo>
                <a:lnTo>
                  <a:pt x="3429929" y="1701800"/>
                </a:lnTo>
                <a:lnTo>
                  <a:pt x="3393048" y="1714500"/>
                </a:lnTo>
                <a:lnTo>
                  <a:pt x="3356167" y="1765300"/>
                </a:lnTo>
                <a:close/>
              </a:path>
              <a:path w="7007859" h="2641600">
                <a:moveTo>
                  <a:pt x="4167548" y="1752600"/>
                </a:moveTo>
                <a:lnTo>
                  <a:pt x="4130668" y="1689100"/>
                </a:lnTo>
                <a:lnTo>
                  <a:pt x="4345539" y="1689100"/>
                </a:lnTo>
                <a:lnTo>
                  <a:pt x="4348746" y="1714500"/>
                </a:lnTo>
                <a:lnTo>
                  <a:pt x="4204429" y="1714500"/>
                </a:lnTo>
                <a:lnTo>
                  <a:pt x="4167548" y="1752600"/>
                </a:lnTo>
                <a:close/>
              </a:path>
              <a:path w="7007859" h="2641600">
                <a:moveTo>
                  <a:pt x="5649492" y="1714500"/>
                </a:moveTo>
                <a:lnTo>
                  <a:pt x="5605906" y="1714500"/>
                </a:lnTo>
                <a:lnTo>
                  <a:pt x="5642787" y="1689100"/>
                </a:lnTo>
                <a:lnTo>
                  <a:pt x="5649492" y="1714500"/>
                </a:lnTo>
                <a:close/>
              </a:path>
              <a:path w="7007859" h="2641600">
                <a:moveTo>
                  <a:pt x="2360380" y="1955800"/>
                </a:moveTo>
                <a:lnTo>
                  <a:pt x="2323499" y="1701800"/>
                </a:lnTo>
                <a:lnTo>
                  <a:pt x="2383431" y="1701800"/>
                </a:lnTo>
                <a:lnTo>
                  <a:pt x="2360380" y="1955800"/>
                </a:lnTo>
                <a:close/>
              </a:path>
              <a:path w="7007859" h="2641600">
                <a:moveTo>
                  <a:pt x="3503691" y="1981200"/>
                </a:moveTo>
                <a:lnTo>
                  <a:pt x="3466810" y="1816100"/>
                </a:lnTo>
                <a:lnTo>
                  <a:pt x="3429929" y="1701800"/>
                </a:lnTo>
                <a:lnTo>
                  <a:pt x="3536146" y="1701800"/>
                </a:lnTo>
                <a:lnTo>
                  <a:pt x="3503691" y="1981200"/>
                </a:lnTo>
                <a:close/>
              </a:path>
              <a:path w="7007859" h="2641600">
                <a:moveTo>
                  <a:pt x="4241310" y="1778000"/>
                </a:moveTo>
                <a:lnTo>
                  <a:pt x="4204429" y="1714500"/>
                </a:lnTo>
                <a:lnTo>
                  <a:pt x="4348746" y="1714500"/>
                </a:lnTo>
                <a:lnTo>
                  <a:pt x="4351953" y="1739900"/>
                </a:lnTo>
                <a:lnTo>
                  <a:pt x="4278191" y="1739900"/>
                </a:lnTo>
                <a:lnTo>
                  <a:pt x="4241310" y="1778000"/>
                </a:lnTo>
                <a:close/>
              </a:path>
              <a:path w="7007859" h="2641600">
                <a:moveTo>
                  <a:pt x="5716549" y="2159000"/>
                </a:moveTo>
                <a:lnTo>
                  <a:pt x="5679668" y="2070100"/>
                </a:lnTo>
                <a:lnTo>
                  <a:pt x="5642787" y="1917700"/>
                </a:lnTo>
                <a:lnTo>
                  <a:pt x="5716549" y="1917700"/>
                </a:lnTo>
                <a:lnTo>
                  <a:pt x="5753429" y="1803400"/>
                </a:lnTo>
                <a:lnTo>
                  <a:pt x="5790310" y="1803400"/>
                </a:lnTo>
                <a:lnTo>
                  <a:pt x="5827191" y="1714500"/>
                </a:lnTo>
                <a:lnTo>
                  <a:pt x="5864072" y="1739900"/>
                </a:lnTo>
                <a:lnTo>
                  <a:pt x="5904306" y="1739900"/>
                </a:lnTo>
                <a:lnTo>
                  <a:pt x="5937834" y="1866900"/>
                </a:lnTo>
                <a:lnTo>
                  <a:pt x="5980862" y="1866900"/>
                </a:lnTo>
                <a:lnTo>
                  <a:pt x="6011596" y="1930400"/>
                </a:lnTo>
                <a:lnTo>
                  <a:pt x="6030036" y="1943100"/>
                </a:lnTo>
                <a:lnTo>
                  <a:pt x="5864072" y="1943100"/>
                </a:lnTo>
                <a:lnTo>
                  <a:pt x="5827191" y="1981200"/>
                </a:lnTo>
                <a:lnTo>
                  <a:pt x="5753429" y="1981200"/>
                </a:lnTo>
                <a:lnTo>
                  <a:pt x="5716549" y="2159000"/>
                </a:lnTo>
                <a:close/>
              </a:path>
              <a:path w="7007859" h="2641600">
                <a:moveTo>
                  <a:pt x="3282406" y="1879600"/>
                </a:moveTo>
                <a:lnTo>
                  <a:pt x="3245523" y="1778000"/>
                </a:lnTo>
                <a:lnTo>
                  <a:pt x="3208642" y="1727200"/>
                </a:lnTo>
                <a:lnTo>
                  <a:pt x="3311910" y="1727200"/>
                </a:lnTo>
                <a:lnTo>
                  <a:pt x="3282406" y="1879600"/>
                </a:lnTo>
                <a:close/>
              </a:path>
              <a:path w="7007859" h="2641600">
                <a:moveTo>
                  <a:pt x="5904306" y="1739900"/>
                </a:moveTo>
                <a:lnTo>
                  <a:pt x="5864072" y="1739900"/>
                </a:lnTo>
                <a:lnTo>
                  <a:pt x="5900953" y="1727200"/>
                </a:lnTo>
                <a:lnTo>
                  <a:pt x="5904306" y="1739900"/>
                </a:lnTo>
                <a:close/>
              </a:path>
              <a:path w="7007859" h="2641600">
                <a:moveTo>
                  <a:pt x="885142" y="2298700"/>
                </a:moveTo>
                <a:lnTo>
                  <a:pt x="848261" y="1739900"/>
                </a:lnTo>
                <a:lnTo>
                  <a:pt x="1208744" y="1739900"/>
                </a:lnTo>
                <a:lnTo>
                  <a:pt x="1212908" y="1828800"/>
                </a:lnTo>
                <a:lnTo>
                  <a:pt x="1032667" y="1828800"/>
                </a:lnTo>
                <a:lnTo>
                  <a:pt x="1026718" y="1892300"/>
                </a:lnTo>
                <a:lnTo>
                  <a:pt x="958904" y="1892300"/>
                </a:lnTo>
                <a:lnTo>
                  <a:pt x="922023" y="2070100"/>
                </a:lnTo>
                <a:lnTo>
                  <a:pt x="885142" y="2298700"/>
                </a:lnTo>
                <a:close/>
              </a:path>
              <a:path w="7007859" h="2641600">
                <a:moveTo>
                  <a:pt x="1512118" y="2133600"/>
                </a:moveTo>
                <a:lnTo>
                  <a:pt x="1475238" y="1739900"/>
                </a:lnTo>
                <a:lnTo>
                  <a:pt x="1696523" y="1739900"/>
                </a:lnTo>
                <a:lnTo>
                  <a:pt x="1659642" y="1828800"/>
                </a:lnTo>
                <a:lnTo>
                  <a:pt x="1626114" y="1955800"/>
                </a:lnTo>
                <a:lnTo>
                  <a:pt x="1548999" y="1955800"/>
                </a:lnTo>
                <a:lnTo>
                  <a:pt x="1512118" y="2133600"/>
                </a:lnTo>
                <a:close/>
              </a:path>
              <a:path w="7007859" h="2641600">
                <a:moveTo>
                  <a:pt x="1770285" y="2171700"/>
                </a:moveTo>
                <a:lnTo>
                  <a:pt x="1733404" y="1879600"/>
                </a:lnTo>
                <a:lnTo>
                  <a:pt x="1696523" y="1739900"/>
                </a:lnTo>
                <a:lnTo>
                  <a:pt x="2091150" y="1739900"/>
                </a:lnTo>
                <a:lnTo>
                  <a:pt x="2090228" y="1765300"/>
                </a:lnTo>
                <a:lnTo>
                  <a:pt x="1991572" y="1765300"/>
                </a:lnTo>
                <a:lnTo>
                  <a:pt x="1972329" y="1917700"/>
                </a:lnTo>
                <a:lnTo>
                  <a:pt x="1880929" y="1917700"/>
                </a:lnTo>
                <a:lnTo>
                  <a:pt x="1874782" y="1955800"/>
                </a:lnTo>
                <a:lnTo>
                  <a:pt x="1807167" y="1955800"/>
                </a:lnTo>
                <a:lnTo>
                  <a:pt x="1770285" y="2171700"/>
                </a:lnTo>
                <a:close/>
              </a:path>
              <a:path w="7007859" h="2641600">
                <a:moveTo>
                  <a:pt x="2286619" y="1866900"/>
                </a:moveTo>
                <a:lnTo>
                  <a:pt x="2249738" y="1739900"/>
                </a:lnTo>
                <a:lnTo>
                  <a:pt x="2314988" y="1739900"/>
                </a:lnTo>
                <a:lnTo>
                  <a:pt x="2286619" y="1866900"/>
                </a:lnTo>
                <a:close/>
              </a:path>
              <a:path w="7007859" h="2641600">
                <a:moveTo>
                  <a:pt x="3171761" y="1803400"/>
                </a:moveTo>
                <a:lnTo>
                  <a:pt x="3134880" y="1739900"/>
                </a:lnTo>
                <a:lnTo>
                  <a:pt x="3202495" y="1739900"/>
                </a:lnTo>
                <a:lnTo>
                  <a:pt x="3171761" y="1803400"/>
                </a:lnTo>
                <a:close/>
              </a:path>
              <a:path w="7007859" h="2641600">
                <a:moveTo>
                  <a:pt x="3983142" y="2032000"/>
                </a:moveTo>
                <a:lnTo>
                  <a:pt x="3946261" y="1739900"/>
                </a:lnTo>
                <a:lnTo>
                  <a:pt x="4056906" y="1739900"/>
                </a:lnTo>
                <a:lnTo>
                  <a:pt x="4020023" y="1866900"/>
                </a:lnTo>
                <a:lnTo>
                  <a:pt x="3983142" y="2032000"/>
                </a:lnTo>
                <a:close/>
              </a:path>
              <a:path w="7007859" h="2641600">
                <a:moveTo>
                  <a:pt x="4093787" y="1790700"/>
                </a:moveTo>
                <a:lnTo>
                  <a:pt x="4056906" y="1739900"/>
                </a:lnTo>
                <a:lnTo>
                  <a:pt x="4112227" y="1739900"/>
                </a:lnTo>
                <a:lnTo>
                  <a:pt x="4093787" y="1790700"/>
                </a:lnTo>
                <a:close/>
              </a:path>
              <a:path w="7007859" h="2641600">
                <a:moveTo>
                  <a:pt x="6279821" y="1955800"/>
                </a:moveTo>
                <a:lnTo>
                  <a:pt x="6048476" y="1955800"/>
                </a:lnTo>
                <a:lnTo>
                  <a:pt x="6085357" y="1854200"/>
                </a:lnTo>
                <a:lnTo>
                  <a:pt x="6122238" y="1739900"/>
                </a:lnTo>
                <a:lnTo>
                  <a:pt x="6159119" y="1778000"/>
                </a:lnTo>
                <a:lnTo>
                  <a:pt x="6196000" y="1803400"/>
                </a:lnTo>
                <a:lnTo>
                  <a:pt x="6232881" y="1854200"/>
                </a:lnTo>
                <a:lnTo>
                  <a:pt x="6306644" y="1854200"/>
                </a:lnTo>
                <a:lnTo>
                  <a:pt x="6279821" y="1955800"/>
                </a:lnTo>
                <a:close/>
              </a:path>
              <a:path w="7007859" h="2641600">
                <a:moveTo>
                  <a:pt x="2065333" y="2451100"/>
                </a:moveTo>
                <a:lnTo>
                  <a:pt x="2028452" y="2006600"/>
                </a:lnTo>
                <a:lnTo>
                  <a:pt x="1991572" y="1765300"/>
                </a:lnTo>
                <a:lnTo>
                  <a:pt x="2090228" y="1765300"/>
                </a:lnTo>
                <a:lnTo>
                  <a:pt x="2065333" y="2451100"/>
                </a:lnTo>
                <a:close/>
              </a:path>
              <a:path w="7007859" h="2641600">
                <a:moveTo>
                  <a:pt x="6859857" y="1943100"/>
                </a:moveTo>
                <a:lnTo>
                  <a:pt x="6822977" y="1765300"/>
                </a:lnTo>
                <a:lnTo>
                  <a:pt x="7007381" y="1765300"/>
                </a:lnTo>
                <a:lnTo>
                  <a:pt x="7007381" y="1790700"/>
                </a:lnTo>
                <a:lnTo>
                  <a:pt x="6970500" y="1790700"/>
                </a:lnTo>
                <a:lnTo>
                  <a:pt x="6933619" y="1841500"/>
                </a:lnTo>
                <a:lnTo>
                  <a:pt x="6896738" y="1854200"/>
                </a:lnTo>
                <a:lnTo>
                  <a:pt x="6859857" y="1943100"/>
                </a:lnTo>
                <a:close/>
              </a:path>
              <a:path w="7007859" h="2641600">
                <a:moveTo>
                  <a:pt x="1401476" y="2108200"/>
                </a:moveTo>
                <a:lnTo>
                  <a:pt x="1364595" y="1790700"/>
                </a:lnTo>
                <a:lnTo>
                  <a:pt x="1469774" y="1790700"/>
                </a:lnTo>
                <a:lnTo>
                  <a:pt x="1438357" y="2082800"/>
                </a:lnTo>
                <a:lnTo>
                  <a:pt x="1401476" y="2108200"/>
                </a:lnTo>
                <a:close/>
              </a:path>
              <a:path w="7007859" h="2641600">
                <a:moveTo>
                  <a:pt x="7007381" y="1828800"/>
                </a:moveTo>
                <a:lnTo>
                  <a:pt x="6970500" y="1790700"/>
                </a:lnTo>
                <a:lnTo>
                  <a:pt x="7007381" y="1790700"/>
                </a:lnTo>
                <a:lnTo>
                  <a:pt x="7007381" y="1828800"/>
                </a:lnTo>
                <a:close/>
              </a:path>
              <a:path w="7007859" h="2641600">
                <a:moveTo>
                  <a:pt x="4720762" y="2070100"/>
                </a:moveTo>
                <a:lnTo>
                  <a:pt x="4683881" y="1803400"/>
                </a:lnTo>
                <a:lnTo>
                  <a:pt x="4852059" y="1803400"/>
                </a:lnTo>
                <a:lnTo>
                  <a:pt x="4868287" y="1943100"/>
                </a:lnTo>
                <a:lnTo>
                  <a:pt x="4974319" y="1943100"/>
                </a:lnTo>
                <a:lnTo>
                  <a:pt x="4972014" y="1955800"/>
                </a:lnTo>
                <a:lnTo>
                  <a:pt x="4831406" y="1955800"/>
                </a:lnTo>
                <a:lnTo>
                  <a:pt x="4799135" y="2044700"/>
                </a:lnTo>
                <a:lnTo>
                  <a:pt x="4757642" y="2044700"/>
                </a:lnTo>
                <a:lnTo>
                  <a:pt x="4720762" y="2070100"/>
                </a:lnTo>
                <a:close/>
              </a:path>
              <a:path w="7007859" h="2641600">
                <a:moveTo>
                  <a:pt x="479452" y="2082800"/>
                </a:moveTo>
                <a:lnTo>
                  <a:pt x="442571" y="1816100"/>
                </a:lnTo>
                <a:lnTo>
                  <a:pt x="839410" y="1816100"/>
                </a:lnTo>
                <a:lnTo>
                  <a:pt x="823182" y="1955800"/>
                </a:lnTo>
                <a:lnTo>
                  <a:pt x="626976" y="1955800"/>
                </a:lnTo>
                <a:lnTo>
                  <a:pt x="619804" y="2044700"/>
                </a:lnTo>
                <a:lnTo>
                  <a:pt x="516333" y="2044700"/>
                </a:lnTo>
                <a:lnTo>
                  <a:pt x="479452" y="2082800"/>
                </a:lnTo>
                <a:close/>
              </a:path>
              <a:path w="7007859" h="2641600">
                <a:moveTo>
                  <a:pt x="6527930" y="2006600"/>
                </a:moveTo>
                <a:lnTo>
                  <a:pt x="6491049" y="1816100"/>
                </a:lnTo>
                <a:lnTo>
                  <a:pt x="6804536" y="1816100"/>
                </a:lnTo>
                <a:lnTo>
                  <a:pt x="6799926" y="1828800"/>
                </a:lnTo>
                <a:lnTo>
                  <a:pt x="6712334" y="1828800"/>
                </a:lnTo>
                <a:lnTo>
                  <a:pt x="6675453" y="1866900"/>
                </a:lnTo>
                <a:lnTo>
                  <a:pt x="6657013" y="1879600"/>
                </a:lnTo>
                <a:lnTo>
                  <a:pt x="6601691" y="1879600"/>
                </a:lnTo>
                <a:lnTo>
                  <a:pt x="6564810" y="1930400"/>
                </a:lnTo>
                <a:lnTo>
                  <a:pt x="6527930" y="2006600"/>
                </a:lnTo>
                <a:close/>
              </a:path>
              <a:path w="7007859" h="2641600">
                <a:moveTo>
                  <a:pt x="1069548" y="2146300"/>
                </a:moveTo>
                <a:lnTo>
                  <a:pt x="1032667" y="1828800"/>
                </a:lnTo>
                <a:lnTo>
                  <a:pt x="1212908" y="1828800"/>
                </a:lnTo>
                <a:lnTo>
                  <a:pt x="1217071" y="1917700"/>
                </a:lnTo>
                <a:lnTo>
                  <a:pt x="1344106" y="1917700"/>
                </a:lnTo>
                <a:lnTo>
                  <a:pt x="1327714" y="2019300"/>
                </a:lnTo>
                <a:lnTo>
                  <a:pt x="1321567" y="2032000"/>
                </a:lnTo>
                <a:lnTo>
                  <a:pt x="1180191" y="2032000"/>
                </a:lnTo>
                <a:lnTo>
                  <a:pt x="1143310" y="2057400"/>
                </a:lnTo>
                <a:lnTo>
                  <a:pt x="1106429" y="2095500"/>
                </a:lnTo>
                <a:lnTo>
                  <a:pt x="1069548" y="2146300"/>
                </a:lnTo>
                <a:close/>
              </a:path>
              <a:path w="7007859" h="2641600">
                <a:moveTo>
                  <a:pt x="6786096" y="1866900"/>
                </a:moveTo>
                <a:lnTo>
                  <a:pt x="6749215" y="1841500"/>
                </a:lnTo>
                <a:lnTo>
                  <a:pt x="6712334" y="1828800"/>
                </a:lnTo>
                <a:lnTo>
                  <a:pt x="6799926" y="1828800"/>
                </a:lnTo>
                <a:lnTo>
                  <a:pt x="6786096" y="1866900"/>
                </a:lnTo>
                <a:close/>
              </a:path>
              <a:path w="7007859" h="2641600">
                <a:moveTo>
                  <a:pt x="5163334" y="1993900"/>
                </a:moveTo>
                <a:lnTo>
                  <a:pt x="5126453" y="1955800"/>
                </a:lnTo>
                <a:lnTo>
                  <a:pt x="5089572" y="1930400"/>
                </a:lnTo>
                <a:lnTo>
                  <a:pt x="5052691" y="1841500"/>
                </a:lnTo>
                <a:lnTo>
                  <a:pt x="5684936" y="1841500"/>
                </a:lnTo>
                <a:lnTo>
                  <a:pt x="5716549" y="1917700"/>
                </a:lnTo>
                <a:lnTo>
                  <a:pt x="5237095" y="1917700"/>
                </a:lnTo>
                <a:lnTo>
                  <a:pt x="5200215" y="1930400"/>
                </a:lnTo>
                <a:lnTo>
                  <a:pt x="5163334" y="1993900"/>
                </a:lnTo>
                <a:close/>
              </a:path>
              <a:path w="7007859" h="2641600">
                <a:moveTo>
                  <a:pt x="3688095" y="1930400"/>
                </a:moveTo>
                <a:lnTo>
                  <a:pt x="3651214" y="1854200"/>
                </a:lnTo>
                <a:lnTo>
                  <a:pt x="3715756" y="1854200"/>
                </a:lnTo>
                <a:lnTo>
                  <a:pt x="3688095" y="1930400"/>
                </a:lnTo>
                <a:close/>
              </a:path>
              <a:path w="7007859" h="2641600">
                <a:moveTo>
                  <a:pt x="4536357" y="2032000"/>
                </a:moveTo>
                <a:lnTo>
                  <a:pt x="4499476" y="1854200"/>
                </a:lnTo>
                <a:lnTo>
                  <a:pt x="4672533" y="1854200"/>
                </a:lnTo>
                <a:lnTo>
                  <a:pt x="4669696" y="1866900"/>
                </a:lnTo>
                <a:lnTo>
                  <a:pt x="4610119" y="1866900"/>
                </a:lnTo>
                <a:lnTo>
                  <a:pt x="4573238" y="1993900"/>
                </a:lnTo>
                <a:lnTo>
                  <a:pt x="4536357" y="2032000"/>
                </a:lnTo>
                <a:close/>
              </a:path>
              <a:path w="7007859" h="2641600">
                <a:moveTo>
                  <a:pt x="5980862" y="1866900"/>
                </a:moveTo>
                <a:lnTo>
                  <a:pt x="5937834" y="1866900"/>
                </a:lnTo>
                <a:lnTo>
                  <a:pt x="5974715" y="1854200"/>
                </a:lnTo>
                <a:lnTo>
                  <a:pt x="5980862" y="1866900"/>
                </a:lnTo>
                <a:close/>
              </a:path>
              <a:path w="7007859" h="2641600">
                <a:moveTo>
                  <a:pt x="4647000" y="1968500"/>
                </a:moveTo>
                <a:lnTo>
                  <a:pt x="4610119" y="1866900"/>
                </a:lnTo>
                <a:lnTo>
                  <a:pt x="4669696" y="1866900"/>
                </a:lnTo>
                <a:lnTo>
                  <a:pt x="4647000" y="1968500"/>
                </a:lnTo>
                <a:close/>
              </a:path>
              <a:path w="7007859" h="2641600">
                <a:moveTo>
                  <a:pt x="6638572" y="1892300"/>
                </a:moveTo>
                <a:lnTo>
                  <a:pt x="6601691" y="1879600"/>
                </a:lnTo>
                <a:lnTo>
                  <a:pt x="6657013" y="1879600"/>
                </a:lnTo>
                <a:lnTo>
                  <a:pt x="6638572" y="1892300"/>
                </a:lnTo>
                <a:close/>
              </a:path>
              <a:path w="7007859" h="2641600">
                <a:moveTo>
                  <a:pt x="995784" y="2222500"/>
                </a:moveTo>
                <a:lnTo>
                  <a:pt x="958904" y="1892300"/>
                </a:lnTo>
                <a:lnTo>
                  <a:pt x="1026718" y="1892300"/>
                </a:lnTo>
                <a:lnTo>
                  <a:pt x="995784" y="2222500"/>
                </a:lnTo>
                <a:close/>
              </a:path>
              <a:path w="7007859" h="2641600">
                <a:moveTo>
                  <a:pt x="1917810" y="2146300"/>
                </a:moveTo>
                <a:lnTo>
                  <a:pt x="1880929" y="1917700"/>
                </a:lnTo>
                <a:lnTo>
                  <a:pt x="1972329" y="1917700"/>
                </a:lnTo>
                <a:lnTo>
                  <a:pt x="1954691" y="2057400"/>
                </a:lnTo>
                <a:lnTo>
                  <a:pt x="1917810" y="2146300"/>
                </a:lnTo>
                <a:close/>
              </a:path>
              <a:path w="7007859" h="2641600">
                <a:moveTo>
                  <a:pt x="5347738" y="1968500"/>
                </a:moveTo>
                <a:lnTo>
                  <a:pt x="5310857" y="1917700"/>
                </a:lnTo>
                <a:lnTo>
                  <a:pt x="5642787" y="1917700"/>
                </a:lnTo>
                <a:lnTo>
                  <a:pt x="5630493" y="1943100"/>
                </a:lnTo>
                <a:lnTo>
                  <a:pt x="5569025" y="1943100"/>
                </a:lnTo>
                <a:lnTo>
                  <a:pt x="5532142" y="1955800"/>
                </a:lnTo>
                <a:lnTo>
                  <a:pt x="5384619" y="1955800"/>
                </a:lnTo>
                <a:lnTo>
                  <a:pt x="5347738" y="1968500"/>
                </a:lnTo>
                <a:close/>
              </a:path>
              <a:path w="7007859" h="2641600">
                <a:moveTo>
                  <a:pt x="5605906" y="1993900"/>
                </a:moveTo>
                <a:lnTo>
                  <a:pt x="5569025" y="1943100"/>
                </a:lnTo>
                <a:lnTo>
                  <a:pt x="5630493" y="1943100"/>
                </a:lnTo>
                <a:lnTo>
                  <a:pt x="5605906" y="1993900"/>
                </a:lnTo>
                <a:close/>
              </a:path>
              <a:path w="7007859" h="2641600">
                <a:moveTo>
                  <a:pt x="5937834" y="2082800"/>
                </a:moveTo>
                <a:lnTo>
                  <a:pt x="5900953" y="1968500"/>
                </a:lnTo>
                <a:lnTo>
                  <a:pt x="5864072" y="1943100"/>
                </a:lnTo>
                <a:lnTo>
                  <a:pt x="6030036" y="1943100"/>
                </a:lnTo>
                <a:lnTo>
                  <a:pt x="6048476" y="1955800"/>
                </a:lnTo>
                <a:lnTo>
                  <a:pt x="6279821" y="1955800"/>
                </a:lnTo>
                <a:lnTo>
                  <a:pt x="6276468" y="1968500"/>
                </a:lnTo>
                <a:lnTo>
                  <a:pt x="6122238" y="1968500"/>
                </a:lnTo>
                <a:lnTo>
                  <a:pt x="6093553" y="2057400"/>
                </a:lnTo>
                <a:lnTo>
                  <a:pt x="5974715" y="2057400"/>
                </a:lnTo>
                <a:lnTo>
                  <a:pt x="5937834" y="2082800"/>
                </a:lnTo>
                <a:close/>
              </a:path>
              <a:path w="7007859" h="2641600">
                <a:moveTo>
                  <a:pt x="295047" y="2514600"/>
                </a:moveTo>
                <a:lnTo>
                  <a:pt x="258166" y="2413000"/>
                </a:lnTo>
                <a:lnTo>
                  <a:pt x="221285" y="2400300"/>
                </a:lnTo>
                <a:lnTo>
                  <a:pt x="184404" y="1955800"/>
                </a:lnTo>
                <a:lnTo>
                  <a:pt x="436329" y="1955800"/>
                </a:lnTo>
                <a:lnTo>
                  <a:pt x="428953" y="2120900"/>
                </a:lnTo>
                <a:lnTo>
                  <a:pt x="368809" y="2120900"/>
                </a:lnTo>
                <a:lnTo>
                  <a:pt x="295047" y="2514600"/>
                </a:lnTo>
                <a:close/>
              </a:path>
              <a:path w="7007859" h="2641600">
                <a:moveTo>
                  <a:pt x="700738" y="2286000"/>
                </a:moveTo>
                <a:lnTo>
                  <a:pt x="663857" y="2070100"/>
                </a:lnTo>
                <a:lnTo>
                  <a:pt x="626976" y="1955800"/>
                </a:lnTo>
                <a:lnTo>
                  <a:pt x="823182" y="1955800"/>
                </a:lnTo>
                <a:lnTo>
                  <a:pt x="820232" y="1981200"/>
                </a:lnTo>
                <a:lnTo>
                  <a:pt x="737618" y="1981200"/>
                </a:lnTo>
                <a:lnTo>
                  <a:pt x="700738" y="2286000"/>
                </a:lnTo>
                <a:close/>
              </a:path>
              <a:path w="7007859" h="2641600">
                <a:moveTo>
                  <a:pt x="1585880" y="2095500"/>
                </a:moveTo>
                <a:lnTo>
                  <a:pt x="1548999" y="1955800"/>
                </a:lnTo>
                <a:lnTo>
                  <a:pt x="1626114" y="1955800"/>
                </a:lnTo>
                <a:lnTo>
                  <a:pt x="1622761" y="1968500"/>
                </a:lnTo>
                <a:lnTo>
                  <a:pt x="1585880" y="2095500"/>
                </a:lnTo>
                <a:close/>
              </a:path>
              <a:path w="7007859" h="2641600">
                <a:moveTo>
                  <a:pt x="1844048" y="2146300"/>
                </a:moveTo>
                <a:lnTo>
                  <a:pt x="1807167" y="1955800"/>
                </a:lnTo>
                <a:lnTo>
                  <a:pt x="1874782" y="1955800"/>
                </a:lnTo>
                <a:lnTo>
                  <a:pt x="1844048" y="2146300"/>
                </a:lnTo>
                <a:close/>
              </a:path>
              <a:path w="7007859" h="2641600">
                <a:moveTo>
                  <a:pt x="4868287" y="2222500"/>
                </a:moveTo>
                <a:lnTo>
                  <a:pt x="4831406" y="1955800"/>
                </a:lnTo>
                <a:lnTo>
                  <a:pt x="4972014" y="1955800"/>
                </a:lnTo>
                <a:lnTo>
                  <a:pt x="4951269" y="2070100"/>
                </a:lnTo>
                <a:lnTo>
                  <a:pt x="4905168" y="2070100"/>
                </a:lnTo>
                <a:lnTo>
                  <a:pt x="4868287" y="2222500"/>
                </a:lnTo>
                <a:close/>
              </a:path>
              <a:path w="7007859" h="2641600">
                <a:moveTo>
                  <a:pt x="5495262" y="2032000"/>
                </a:moveTo>
                <a:lnTo>
                  <a:pt x="5458381" y="2032000"/>
                </a:lnTo>
                <a:lnTo>
                  <a:pt x="5421500" y="1955800"/>
                </a:lnTo>
                <a:lnTo>
                  <a:pt x="5532142" y="1955800"/>
                </a:lnTo>
                <a:lnTo>
                  <a:pt x="5495262" y="2032000"/>
                </a:lnTo>
                <a:close/>
              </a:path>
              <a:path w="7007859" h="2641600">
                <a:moveTo>
                  <a:pt x="6159119" y="2044700"/>
                </a:moveTo>
                <a:lnTo>
                  <a:pt x="6122238" y="1968500"/>
                </a:lnTo>
                <a:lnTo>
                  <a:pt x="6276468" y="1968500"/>
                </a:lnTo>
                <a:lnTo>
                  <a:pt x="6269762" y="1993900"/>
                </a:lnTo>
                <a:lnTo>
                  <a:pt x="6196000" y="1993900"/>
                </a:lnTo>
                <a:lnTo>
                  <a:pt x="6159119" y="2044700"/>
                </a:lnTo>
                <a:close/>
              </a:path>
              <a:path w="7007859" h="2641600">
                <a:moveTo>
                  <a:pt x="774499" y="2197100"/>
                </a:moveTo>
                <a:lnTo>
                  <a:pt x="737618" y="1981200"/>
                </a:lnTo>
                <a:lnTo>
                  <a:pt x="820232" y="1981200"/>
                </a:lnTo>
                <a:lnTo>
                  <a:pt x="811380" y="2057400"/>
                </a:lnTo>
                <a:lnTo>
                  <a:pt x="774499" y="2197100"/>
                </a:lnTo>
                <a:close/>
              </a:path>
              <a:path w="7007859" h="2641600">
                <a:moveTo>
                  <a:pt x="6232881" y="2070100"/>
                </a:moveTo>
                <a:lnTo>
                  <a:pt x="6196000" y="1993900"/>
                </a:lnTo>
                <a:lnTo>
                  <a:pt x="6269762" y="1993900"/>
                </a:lnTo>
                <a:lnTo>
                  <a:pt x="6232881" y="2070100"/>
                </a:lnTo>
                <a:close/>
              </a:path>
              <a:path w="7007859" h="2641600">
                <a:moveTo>
                  <a:pt x="1217071" y="2451100"/>
                </a:moveTo>
                <a:lnTo>
                  <a:pt x="1180191" y="2032000"/>
                </a:lnTo>
                <a:lnTo>
                  <a:pt x="1321567" y="2032000"/>
                </a:lnTo>
                <a:lnTo>
                  <a:pt x="1296980" y="2082800"/>
                </a:lnTo>
                <a:lnTo>
                  <a:pt x="1253952" y="2082800"/>
                </a:lnTo>
                <a:lnTo>
                  <a:pt x="1217071" y="2451100"/>
                </a:lnTo>
                <a:close/>
              </a:path>
              <a:path w="7007859" h="2641600">
                <a:moveTo>
                  <a:pt x="590095" y="2413000"/>
                </a:moveTo>
                <a:lnTo>
                  <a:pt x="553214" y="2133600"/>
                </a:lnTo>
                <a:lnTo>
                  <a:pt x="516333" y="2044700"/>
                </a:lnTo>
                <a:lnTo>
                  <a:pt x="619804" y="2044700"/>
                </a:lnTo>
                <a:lnTo>
                  <a:pt x="590095" y="2413000"/>
                </a:lnTo>
                <a:close/>
              </a:path>
              <a:path w="7007859" h="2641600">
                <a:moveTo>
                  <a:pt x="4794525" y="2057400"/>
                </a:moveTo>
                <a:lnTo>
                  <a:pt x="4757642" y="2044700"/>
                </a:lnTo>
                <a:lnTo>
                  <a:pt x="4799135" y="2044700"/>
                </a:lnTo>
                <a:lnTo>
                  <a:pt x="4794525" y="2057400"/>
                </a:lnTo>
                <a:close/>
              </a:path>
              <a:path w="7007859" h="2641600">
                <a:moveTo>
                  <a:pt x="6048476" y="2184400"/>
                </a:moveTo>
                <a:lnTo>
                  <a:pt x="6011596" y="2146300"/>
                </a:lnTo>
                <a:lnTo>
                  <a:pt x="5974715" y="2057400"/>
                </a:lnTo>
                <a:lnTo>
                  <a:pt x="6093553" y="2057400"/>
                </a:lnTo>
                <a:lnTo>
                  <a:pt x="6085357" y="2082800"/>
                </a:lnTo>
                <a:lnTo>
                  <a:pt x="6048476" y="2184400"/>
                </a:lnTo>
                <a:close/>
              </a:path>
              <a:path w="7007859" h="2641600">
                <a:moveTo>
                  <a:pt x="4942048" y="2120900"/>
                </a:moveTo>
                <a:lnTo>
                  <a:pt x="4905168" y="2070100"/>
                </a:lnTo>
                <a:lnTo>
                  <a:pt x="4951269" y="2070100"/>
                </a:lnTo>
                <a:lnTo>
                  <a:pt x="4942048" y="2120900"/>
                </a:lnTo>
                <a:close/>
              </a:path>
              <a:path w="7007859" h="2641600">
                <a:moveTo>
                  <a:pt x="1290833" y="2095500"/>
                </a:moveTo>
                <a:lnTo>
                  <a:pt x="1253952" y="2082800"/>
                </a:lnTo>
                <a:lnTo>
                  <a:pt x="1296980" y="2082800"/>
                </a:lnTo>
                <a:lnTo>
                  <a:pt x="1290833" y="2095500"/>
                </a:lnTo>
                <a:close/>
              </a:path>
              <a:path w="7007859" h="2641600">
                <a:moveTo>
                  <a:pt x="405690" y="2641600"/>
                </a:moveTo>
                <a:lnTo>
                  <a:pt x="368809" y="2120900"/>
                </a:lnTo>
                <a:lnTo>
                  <a:pt x="428953" y="2120900"/>
                </a:lnTo>
                <a:lnTo>
                  <a:pt x="405690" y="2641600"/>
                </a:lnTo>
                <a:close/>
              </a:path>
            </a:pathLst>
          </a:custGeom>
          <a:solidFill>
            <a:srgbClr val="33333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/>
          <p:nvPr/>
        </p:nvSpPr>
        <p:spPr>
          <a:xfrm>
            <a:off x="2155254" y="2027603"/>
            <a:ext cx="3695551" cy="1399729"/>
          </a:xfrm>
          <a:custGeom>
            <a:avLst/>
            <a:gdLst/>
            <a:ahLst/>
            <a:cxnLst/>
            <a:rect l="l" t="t" r="r" b="b"/>
            <a:pathLst>
              <a:path w="7007859" h="2654300">
                <a:moveTo>
                  <a:pt x="0" y="0"/>
                </a:moveTo>
                <a:lnTo>
                  <a:pt x="36880" y="275223"/>
                </a:lnTo>
                <a:lnTo>
                  <a:pt x="73761" y="1206296"/>
                </a:lnTo>
                <a:lnTo>
                  <a:pt x="184404" y="782678"/>
                </a:lnTo>
                <a:lnTo>
                  <a:pt x="221285" y="114122"/>
                </a:lnTo>
                <a:lnTo>
                  <a:pt x="258166" y="562777"/>
                </a:lnTo>
                <a:lnTo>
                  <a:pt x="295047" y="1102224"/>
                </a:lnTo>
                <a:lnTo>
                  <a:pt x="368809" y="976151"/>
                </a:lnTo>
                <a:lnTo>
                  <a:pt x="405690" y="1597539"/>
                </a:lnTo>
                <a:lnTo>
                  <a:pt x="442571" y="635931"/>
                </a:lnTo>
                <a:lnTo>
                  <a:pt x="479452" y="1205726"/>
                </a:lnTo>
                <a:lnTo>
                  <a:pt x="516333" y="1340020"/>
                </a:lnTo>
                <a:lnTo>
                  <a:pt x="553214" y="1622387"/>
                </a:lnTo>
                <a:lnTo>
                  <a:pt x="590095" y="1735437"/>
                </a:lnTo>
                <a:lnTo>
                  <a:pt x="626976" y="1385922"/>
                </a:lnTo>
                <a:lnTo>
                  <a:pt x="663857" y="1115059"/>
                </a:lnTo>
                <a:lnTo>
                  <a:pt x="700737" y="1655203"/>
                </a:lnTo>
                <a:lnTo>
                  <a:pt x="737618" y="1418609"/>
                </a:lnTo>
                <a:lnTo>
                  <a:pt x="774499" y="1677079"/>
                </a:lnTo>
                <a:lnTo>
                  <a:pt x="811380" y="1467547"/>
                </a:lnTo>
                <a:lnTo>
                  <a:pt x="848261" y="923864"/>
                </a:lnTo>
                <a:lnTo>
                  <a:pt x="885142" y="1370178"/>
                </a:lnTo>
                <a:lnTo>
                  <a:pt x="922023" y="1186441"/>
                </a:lnTo>
                <a:lnTo>
                  <a:pt x="958904" y="1099569"/>
                </a:lnTo>
                <a:lnTo>
                  <a:pt x="995784" y="1576169"/>
                </a:lnTo>
                <a:lnTo>
                  <a:pt x="1032667" y="1149328"/>
                </a:lnTo>
                <a:lnTo>
                  <a:pt x="1069548" y="1436819"/>
                </a:lnTo>
                <a:lnTo>
                  <a:pt x="1106429" y="1389019"/>
                </a:lnTo>
                <a:lnTo>
                  <a:pt x="1143310" y="1495493"/>
                </a:lnTo>
                <a:lnTo>
                  <a:pt x="1180191" y="1130867"/>
                </a:lnTo>
                <a:lnTo>
                  <a:pt x="1217071" y="1924547"/>
                </a:lnTo>
                <a:lnTo>
                  <a:pt x="1253952" y="1591091"/>
                </a:lnTo>
                <a:lnTo>
                  <a:pt x="1290833" y="1552712"/>
                </a:lnTo>
                <a:lnTo>
                  <a:pt x="1327714" y="1363349"/>
                </a:lnTo>
                <a:lnTo>
                  <a:pt x="1364595" y="833196"/>
                </a:lnTo>
                <a:lnTo>
                  <a:pt x="1401476" y="1413299"/>
                </a:lnTo>
                <a:lnTo>
                  <a:pt x="1438357" y="1675118"/>
                </a:lnTo>
                <a:lnTo>
                  <a:pt x="1475238" y="578521"/>
                </a:lnTo>
                <a:lnTo>
                  <a:pt x="1512118" y="1388071"/>
                </a:lnTo>
                <a:lnTo>
                  <a:pt x="1548999" y="1344508"/>
                </a:lnTo>
                <a:lnTo>
                  <a:pt x="1585880" y="1430116"/>
                </a:lnTo>
                <a:lnTo>
                  <a:pt x="1622761" y="1421960"/>
                </a:lnTo>
                <a:lnTo>
                  <a:pt x="1659642" y="1080475"/>
                </a:lnTo>
                <a:lnTo>
                  <a:pt x="1696523" y="1041085"/>
                </a:lnTo>
                <a:lnTo>
                  <a:pt x="1733404" y="1399389"/>
                </a:lnTo>
                <a:lnTo>
                  <a:pt x="1770285" y="1384277"/>
                </a:lnTo>
                <a:lnTo>
                  <a:pt x="1807167" y="1624600"/>
                </a:lnTo>
                <a:lnTo>
                  <a:pt x="1844048" y="1516041"/>
                </a:lnTo>
                <a:lnTo>
                  <a:pt x="1880929" y="1290007"/>
                </a:lnTo>
                <a:lnTo>
                  <a:pt x="1917810" y="1133585"/>
                </a:lnTo>
                <a:lnTo>
                  <a:pt x="1954691" y="1317068"/>
                </a:lnTo>
                <a:lnTo>
                  <a:pt x="1991572" y="1093752"/>
                </a:lnTo>
                <a:lnTo>
                  <a:pt x="2028452" y="1502764"/>
                </a:lnTo>
                <a:lnTo>
                  <a:pt x="2065333" y="1367838"/>
                </a:lnTo>
                <a:lnTo>
                  <a:pt x="2102214" y="863798"/>
                </a:lnTo>
                <a:lnTo>
                  <a:pt x="2139095" y="1622578"/>
                </a:lnTo>
                <a:lnTo>
                  <a:pt x="2175976" y="959839"/>
                </a:lnTo>
                <a:lnTo>
                  <a:pt x="2212857" y="1289753"/>
                </a:lnTo>
                <a:lnTo>
                  <a:pt x="2249738" y="1302716"/>
                </a:lnTo>
                <a:lnTo>
                  <a:pt x="2286619" y="1456102"/>
                </a:lnTo>
                <a:lnTo>
                  <a:pt x="2323499" y="1068145"/>
                </a:lnTo>
                <a:lnTo>
                  <a:pt x="2360380" y="1265412"/>
                </a:lnTo>
                <a:lnTo>
                  <a:pt x="2397261" y="942830"/>
                </a:lnTo>
                <a:lnTo>
                  <a:pt x="2434142" y="1240817"/>
                </a:lnTo>
                <a:lnTo>
                  <a:pt x="2471023" y="1188466"/>
                </a:lnTo>
                <a:lnTo>
                  <a:pt x="2507904" y="1350577"/>
                </a:lnTo>
                <a:lnTo>
                  <a:pt x="2544786" y="893135"/>
                </a:lnTo>
                <a:lnTo>
                  <a:pt x="2581667" y="1412539"/>
                </a:lnTo>
                <a:lnTo>
                  <a:pt x="2618548" y="1016110"/>
                </a:lnTo>
                <a:lnTo>
                  <a:pt x="2655429" y="1191942"/>
                </a:lnTo>
                <a:lnTo>
                  <a:pt x="2692310" y="1180752"/>
                </a:lnTo>
                <a:lnTo>
                  <a:pt x="2729191" y="1032486"/>
                </a:lnTo>
                <a:lnTo>
                  <a:pt x="2766072" y="1202375"/>
                </a:lnTo>
                <a:lnTo>
                  <a:pt x="2802953" y="938467"/>
                </a:lnTo>
                <a:lnTo>
                  <a:pt x="2839833" y="1308848"/>
                </a:lnTo>
                <a:lnTo>
                  <a:pt x="2876714" y="1219699"/>
                </a:lnTo>
                <a:lnTo>
                  <a:pt x="2913595" y="1148000"/>
                </a:lnTo>
                <a:lnTo>
                  <a:pt x="2950476" y="1300882"/>
                </a:lnTo>
                <a:lnTo>
                  <a:pt x="2987357" y="1196558"/>
                </a:lnTo>
                <a:lnTo>
                  <a:pt x="3024238" y="1299365"/>
                </a:lnTo>
                <a:lnTo>
                  <a:pt x="3061119" y="1662916"/>
                </a:lnTo>
                <a:lnTo>
                  <a:pt x="3098000" y="1525842"/>
                </a:lnTo>
                <a:lnTo>
                  <a:pt x="3134880" y="1451108"/>
                </a:lnTo>
                <a:lnTo>
                  <a:pt x="3171761" y="1547274"/>
                </a:lnTo>
                <a:lnTo>
                  <a:pt x="3208642" y="1396860"/>
                </a:lnTo>
                <a:lnTo>
                  <a:pt x="3245523" y="1481457"/>
                </a:lnTo>
                <a:lnTo>
                  <a:pt x="3282406" y="1619162"/>
                </a:lnTo>
                <a:lnTo>
                  <a:pt x="3319286" y="1310239"/>
                </a:lnTo>
                <a:lnTo>
                  <a:pt x="3356167" y="1433657"/>
                </a:lnTo>
                <a:lnTo>
                  <a:pt x="3393048" y="1345772"/>
                </a:lnTo>
                <a:lnTo>
                  <a:pt x="3429929" y="1376312"/>
                </a:lnTo>
                <a:lnTo>
                  <a:pt x="3466810" y="1513323"/>
                </a:lnTo>
                <a:lnTo>
                  <a:pt x="3503691" y="1679039"/>
                </a:lnTo>
                <a:lnTo>
                  <a:pt x="3540572" y="1397428"/>
                </a:lnTo>
                <a:lnTo>
                  <a:pt x="3577453" y="1699841"/>
                </a:lnTo>
                <a:lnTo>
                  <a:pt x="3614333" y="1576360"/>
                </a:lnTo>
                <a:lnTo>
                  <a:pt x="3651214" y="1494797"/>
                </a:lnTo>
                <a:lnTo>
                  <a:pt x="3688095" y="1682073"/>
                </a:lnTo>
                <a:lnTo>
                  <a:pt x="3724976" y="1499793"/>
                </a:lnTo>
                <a:lnTo>
                  <a:pt x="3761857" y="1549550"/>
                </a:lnTo>
                <a:lnTo>
                  <a:pt x="3798738" y="1412855"/>
                </a:lnTo>
                <a:lnTo>
                  <a:pt x="3835619" y="1209963"/>
                </a:lnTo>
                <a:lnTo>
                  <a:pt x="3872500" y="1494923"/>
                </a:lnTo>
                <a:lnTo>
                  <a:pt x="3909380" y="1536147"/>
                </a:lnTo>
                <a:lnTo>
                  <a:pt x="3946261" y="1339259"/>
                </a:lnTo>
                <a:lnTo>
                  <a:pt x="3983142" y="1676193"/>
                </a:lnTo>
                <a:lnTo>
                  <a:pt x="4020023" y="1589446"/>
                </a:lnTo>
                <a:lnTo>
                  <a:pt x="4056906" y="1435553"/>
                </a:lnTo>
                <a:lnTo>
                  <a:pt x="4093787" y="1545948"/>
                </a:lnTo>
                <a:lnTo>
                  <a:pt x="4130667" y="1447441"/>
                </a:lnTo>
                <a:lnTo>
                  <a:pt x="4167548" y="1366320"/>
                </a:lnTo>
                <a:lnTo>
                  <a:pt x="4204429" y="1361958"/>
                </a:lnTo>
                <a:lnTo>
                  <a:pt x="4241310" y="1479623"/>
                </a:lnTo>
                <a:lnTo>
                  <a:pt x="4278191" y="1429042"/>
                </a:lnTo>
                <a:lnTo>
                  <a:pt x="4315072" y="1458315"/>
                </a:lnTo>
                <a:lnTo>
                  <a:pt x="4351953" y="1751685"/>
                </a:lnTo>
                <a:lnTo>
                  <a:pt x="4388834" y="1487905"/>
                </a:lnTo>
                <a:lnTo>
                  <a:pt x="4425714" y="1733983"/>
                </a:lnTo>
                <a:lnTo>
                  <a:pt x="4462595" y="1660577"/>
                </a:lnTo>
                <a:lnTo>
                  <a:pt x="4499476" y="1517179"/>
                </a:lnTo>
                <a:lnTo>
                  <a:pt x="4536357" y="1729115"/>
                </a:lnTo>
                <a:lnTo>
                  <a:pt x="4573238" y="1667025"/>
                </a:lnTo>
                <a:lnTo>
                  <a:pt x="4610119" y="1597983"/>
                </a:lnTo>
                <a:lnTo>
                  <a:pt x="4647000" y="1649891"/>
                </a:lnTo>
                <a:lnTo>
                  <a:pt x="4683881" y="1534946"/>
                </a:lnTo>
                <a:lnTo>
                  <a:pt x="4720761" y="1769453"/>
                </a:lnTo>
                <a:lnTo>
                  <a:pt x="4757642" y="1670125"/>
                </a:lnTo>
                <a:lnTo>
                  <a:pt x="4794525" y="1792656"/>
                </a:lnTo>
                <a:lnTo>
                  <a:pt x="4831406" y="1628774"/>
                </a:lnTo>
                <a:lnTo>
                  <a:pt x="4868287" y="1943578"/>
                </a:lnTo>
                <a:lnTo>
                  <a:pt x="4905168" y="1832489"/>
                </a:lnTo>
                <a:lnTo>
                  <a:pt x="4942048" y="1748651"/>
                </a:lnTo>
                <a:lnTo>
                  <a:pt x="4978929" y="1628395"/>
                </a:lnTo>
                <a:lnTo>
                  <a:pt x="5015810" y="1634147"/>
                </a:lnTo>
                <a:lnTo>
                  <a:pt x="5052691" y="1635855"/>
                </a:lnTo>
                <a:lnTo>
                  <a:pt x="5089572" y="1690229"/>
                </a:lnTo>
                <a:lnTo>
                  <a:pt x="5126453" y="1685361"/>
                </a:lnTo>
                <a:lnTo>
                  <a:pt x="5163334" y="1764332"/>
                </a:lnTo>
                <a:lnTo>
                  <a:pt x="5200215" y="1717986"/>
                </a:lnTo>
                <a:lnTo>
                  <a:pt x="5237095" y="1588562"/>
                </a:lnTo>
                <a:lnTo>
                  <a:pt x="5273976" y="1683844"/>
                </a:lnTo>
                <a:lnTo>
                  <a:pt x="5310857" y="1653243"/>
                </a:lnTo>
                <a:lnTo>
                  <a:pt x="5347738" y="1731074"/>
                </a:lnTo>
                <a:lnTo>
                  <a:pt x="5384619" y="1752572"/>
                </a:lnTo>
                <a:lnTo>
                  <a:pt x="5421500" y="1757628"/>
                </a:lnTo>
                <a:lnTo>
                  <a:pt x="5458381" y="1797273"/>
                </a:lnTo>
                <a:lnTo>
                  <a:pt x="5495262" y="1823510"/>
                </a:lnTo>
                <a:lnTo>
                  <a:pt x="5532142" y="1706796"/>
                </a:lnTo>
                <a:lnTo>
                  <a:pt x="5569025" y="1617836"/>
                </a:lnTo>
                <a:lnTo>
                  <a:pt x="5605906" y="1723107"/>
                </a:lnTo>
                <a:lnTo>
                  <a:pt x="5642787" y="1698070"/>
                </a:lnTo>
                <a:lnTo>
                  <a:pt x="5679668" y="1830593"/>
                </a:lnTo>
                <a:lnTo>
                  <a:pt x="5716549" y="1929352"/>
                </a:lnTo>
                <a:lnTo>
                  <a:pt x="5753429" y="1807199"/>
                </a:lnTo>
                <a:lnTo>
                  <a:pt x="5790310" y="1814154"/>
                </a:lnTo>
                <a:lnTo>
                  <a:pt x="5827191" y="1717606"/>
                </a:lnTo>
                <a:lnTo>
                  <a:pt x="5864072" y="1748081"/>
                </a:lnTo>
                <a:lnTo>
                  <a:pt x="5900953" y="1736575"/>
                </a:lnTo>
                <a:lnTo>
                  <a:pt x="5937834" y="1869793"/>
                </a:lnTo>
                <a:lnTo>
                  <a:pt x="5974715" y="1856831"/>
                </a:lnTo>
                <a:lnTo>
                  <a:pt x="6011595" y="1942882"/>
                </a:lnTo>
                <a:lnTo>
                  <a:pt x="6048476" y="1964317"/>
                </a:lnTo>
                <a:lnTo>
                  <a:pt x="6085357" y="1857464"/>
                </a:lnTo>
                <a:lnTo>
                  <a:pt x="6122238" y="1745363"/>
                </a:lnTo>
                <a:lnTo>
                  <a:pt x="6159119" y="1788547"/>
                </a:lnTo>
                <a:lnTo>
                  <a:pt x="6196000" y="1806629"/>
                </a:lnTo>
                <a:lnTo>
                  <a:pt x="6232881" y="1856642"/>
                </a:lnTo>
                <a:lnTo>
                  <a:pt x="6269762" y="1769074"/>
                </a:lnTo>
                <a:lnTo>
                  <a:pt x="6306644" y="1634338"/>
                </a:lnTo>
                <a:lnTo>
                  <a:pt x="6343525" y="1813205"/>
                </a:lnTo>
                <a:lnTo>
                  <a:pt x="6380406" y="1783046"/>
                </a:lnTo>
                <a:lnTo>
                  <a:pt x="6417287" y="1679860"/>
                </a:lnTo>
                <a:lnTo>
                  <a:pt x="6454168" y="1666646"/>
                </a:lnTo>
                <a:lnTo>
                  <a:pt x="6491049" y="1528497"/>
                </a:lnTo>
                <a:lnTo>
                  <a:pt x="6527929" y="1789559"/>
                </a:lnTo>
                <a:lnTo>
                  <a:pt x="6564810" y="1702433"/>
                </a:lnTo>
                <a:lnTo>
                  <a:pt x="6601691" y="1660513"/>
                </a:lnTo>
                <a:lnTo>
                  <a:pt x="6638572" y="1694719"/>
                </a:lnTo>
                <a:lnTo>
                  <a:pt x="6675453" y="1480066"/>
                </a:lnTo>
                <a:lnTo>
                  <a:pt x="6712334" y="1518380"/>
                </a:lnTo>
                <a:lnTo>
                  <a:pt x="6749215" y="1621692"/>
                </a:lnTo>
                <a:lnTo>
                  <a:pt x="6786096" y="1705088"/>
                </a:lnTo>
                <a:lnTo>
                  <a:pt x="6822976" y="1549424"/>
                </a:lnTo>
                <a:lnTo>
                  <a:pt x="6859857" y="1694908"/>
                </a:lnTo>
                <a:lnTo>
                  <a:pt x="6896738" y="1624158"/>
                </a:lnTo>
                <a:lnTo>
                  <a:pt x="6933619" y="1574273"/>
                </a:lnTo>
                <a:lnTo>
                  <a:pt x="6970500" y="1455597"/>
                </a:lnTo>
                <a:lnTo>
                  <a:pt x="7007381" y="1627320"/>
                </a:lnTo>
                <a:lnTo>
                  <a:pt x="7007381" y="1840836"/>
                </a:lnTo>
                <a:lnTo>
                  <a:pt x="6970500" y="1795755"/>
                </a:lnTo>
                <a:lnTo>
                  <a:pt x="6933619" y="1846209"/>
                </a:lnTo>
                <a:lnTo>
                  <a:pt x="6896738" y="1854934"/>
                </a:lnTo>
                <a:lnTo>
                  <a:pt x="6859857" y="1946361"/>
                </a:lnTo>
                <a:lnTo>
                  <a:pt x="6822976" y="1770274"/>
                </a:lnTo>
                <a:lnTo>
                  <a:pt x="6786096" y="1873649"/>
                </a:lnTo>
                <a:lnTo>
                  <a:pt x="6749215" y="1852659"/>
                </a:lnTo>
                <a:lnTo>
                  <a:pt x="6712334" y="1834260"/>
                </a:lnTo>
                <a:lnTo>
                  <a:pt x="6675453" y="1878075"/>
                </a:lnTo>
                <a:lnTo>
                  <a:pt x="6638572" y="1892364"/>
                </a:lnTo>
                <a:lnTo>
                  <a:pt x="6601691" y="1889393"/>
                </a:lnTo>
                <a:lnTo>
                  <a:pt x="6564810" y="1940860"/>
                </a:lnTo>
                <a:lnTo>
                  <a:pt x="6527929" y="2010851"/>
                </a:lnTo>
                <a:lnTo>
                  <a:pt x="6491049" y="1823510"/>
                </a:lnTo>
                <a:lnTo>
                  <a:pt x="6454168" y="1895968"/>
                </a:lnTo>
                <a:lnTo>
                  <a:pt x="6417287" y="1960459"/>
                </a:lnTo>
                <a:lnTo>
                  <a:pt x="6380406" y="2008259"/>
                </a:lnTo>
                <a:lnTo>
                  <a:pt x="6343525" y="2049545"/>
                </a:lnTo>
                <a:lnTo>
                  <a:pt x="6306644" y="1866441"/>
                </a:lnTo>
                <a:lnTo>
                  <a:pt x="6269762" y="2002126"/>
                </a:lnTo>
                <a:lnTo>
                  <a:pt x="6232881" y="2079705"/>
                </a:lnTo>
                <a:lnTo>
                  <a:pt x="6196000" y="2005286"/>
                </a:lnTo>
                <a:lnTo>
                  <a:pt x="6159119" y="2053086"/>
                </a:lnTo>
                <a:lnTo>
                  <a:pt x="6122238" y="1971272"/>
                </a:lnTo>
                <a:lnTo>
                  <a:pt x="6085357" y="2084573"/>
                </a:lnTo>
                <a:lnTo>
                  <a:pt x="6048476" y="2185293"/>
                </a:lnTo>
                <a:lnTo>
                  <a:pt x="6011595" y="2151402"/>
                </a:lnTo>
                <a:lnTo>
                  <a:pt x="5974715" y="2063834"/>
                </a:lnTo>
                <a:lnTo>
                  <a:pt x="5937834" y="2088429"/>
                </a:lnTo>
                <a:lnTo>
                  <a:pt x="5900953" y="1975507"/>
                </a:lnTo>
                <a:lnTo>
                  <a:pt x="5864072" y="1947119"/>
                </a:lnTo>
                <a:lnTo>
                  <a:pt x="5827191" y="1992451"/>
                </a:lnTo>
                <a:lnTo>
                  <a:pt x="5790310" y="1988532"/>
                </a:lnTo>
                <a:lnTo>
                  <a:pt x="5753429" y="1983095"/>
                </a:lnTo>
                <a:lnTo>
                  <a:pt x="5716549" y="2162657"/>
                </a:lnTo>
                <a:lnTo>
                  <a:pt x="5679668" y="2076606"/>
                </a:lnTo>
                <a:lnTo>
                  <a:pt x="5642787" y="1919299"/>
                </a:lnTo>
                <a:lnTo>
                  <a:pt x="5605906" y="2000229"/>
                </a:lnTo>
                <a:lnTo>
                  <a:pt x="5569025" y="1944083"/>
                </a:lnTo>
                <a:lnTo>
                  <a:pt x="5532142" y="1966972"/>
                </a:lnTo>
                <a:lnTo>
                  <a:pt x="5495262" y="2038227"/>
                </a:lnTo>
                <a:lnTo>
                  <a:pt x="5458381" y="2033106"/>
                </a:lnTo>
                <a:lnTo>
                  <a:pt x="5421500" y="1962167"/>
                </a:lnTo>
                <a:lnTo>
                  <a:pt x="5384619" y="1967098"/>
                </a:lnTo>
                <a:lnTo>
                  <a:pt x="5347738" y="1980439"/>
                </a:lnTo>
                <a:lnTo>
                  <a:pt x="5310857" y="1927960"/>
                </a:lnTo>
                <a:lnTo>
                  <a:pt x="5273976" y="1923851"/>
                </a:lnTo>
                <a:lnTo>
                  <a:pt x="5237095" y="1920817"/>
                </a:lnTo>
                <a:lnTo>
                  <a:pt x="5200215" y="1934410"/>
                </a:lnTo>
                <a:lnTo>
                  <a:pt x="5163334" y="2004971"/>
                </a:lnTo>
                <a:lnTo>
                  <a:pt x="5126453" y="1959195"/>
                </a:lnTo>
                <a:lnTo>
                  <a:pt x="5089572" y="1940353"/>
                </a:lnTo>
                <a:lnTo>
                  <a:pt x="5052691" y="1851458"/>
                </a:lnTo>
                <a:lnTo>
                  <a:pt x="5015810" y="1909625"/>
                </a:lnTo>
                <a:lnTo>
                  <a:pt x="4978929" y="1922524"/>
                </a:lnTo>
                <a:lnTo>
                  <a:pt x="4942048" y="2132688"/>
                </a:lnTo>
                <a:lnTo>
                  <a:pt x="4905168" y="2080715"/>
                </a:lnTo>
                <a:lnTo>
                  <a:pt x="4868287" y="2223986"/>
                </a:lnTo>
                <a:lnTo>
                  <a:pt x="4831406" y="1957678"/>
                </a:lnTo>
                <a:lnTo>
                  <a:pt x="4794525" y="2064024"/>
                </a:lnTo>
                <a:lnTo>
                  <a:pt x="4757642" y="2052074"/>
                </a:lnTo>
                <a:lnTo>
                  <a:pt x="4720761" y="2075342"/>
                </a:lnTo>
                <a:lnTo>
                  <a:pt x="4683881" y="1804037"/>
                </a:lnTo>
                <a:lnTo>
                  <a:pt x="4647000" y="1973357"/>
                </a:lnTo>
                <a:lnTo>
                  <a:pt x="4610119" y="1871120"/>
                </a:lnTo>
                <a:lnTo>
                  <a:pt x="4573238" y="1996562"/>
                </a:lnTo>
                <a:lnTo>
                  <a:pt x="4536357" y="2044235"/>
                </a:lnTo>
                <a:lnTo>
                  <a:pt x="4499476" y="1862648"/>
                </a:lnTo>
                <a:lnTo>
                  <a:pt x="4462595" y="1963937"/>
                </a:lnTo>
                <a:lnTo>
                  <a:pt x="4425714" y="1983032"/>
                </a:lnTo>
                <a:lnTo>
                  <a:pt x="4388834" y="1792151"/>
                </a:lnTo>
                <a:lnTo>
                  <a:pt x="4351953" y="2035951"/>
                </a:lnTo>
                <a:lnTo>
                  <a:pt x="4315072" y="1864672"/>
                </a:lnTo>
                <a:lnTo>
                  <a:pt x="4278191" y="1750105"/>
                </a:lnTo>
                <a:lnTo>
                  <a:pt x="4241310" y="1779379"/>
                </a:lnTo>
                <a:lnTo>
                  <a:pt x="4204429" y="1719251"/>
                </a:lnTo>
                <a:lnTo>
                  <a:pt x="4167548" y="1756618"/>
                </a:lnTo>
                <a:lnTo>
                  <a:pt x="4130667" y="1697754"/>
                </a:lnTo>
                <a:lnTo>
                  <a:pt x="4093787" y="1793162"/>
                </a:lnTo>
                <a:lnTo>
                  <a:pt x="4056906" y="1743276"/>
                </a:lnTo>
                <a:lnTo>
                  <a:pt x="4020023" y="1868907"/>
                </a:lnTo>
                <a:lnTo>
                  <a:pt x="3983142" y="2044677"/>
                </a:lnTo>
                <a:lnTo>
                  <a:pt x="3946261" y="1750042"/>
                </a:lnTo>
                <a:lnTo>
                  <a:pt x="3909380" y="1860182"/>
                </a:lnTo>
                <a:lnTo>
                  <a:pt x="3872500" y="1824839"/>
                </a:lnTo>
                <a:lnTo>
                  <a:pt x="3835619" y="1524830"/>
                </a:lnTo>
                <a:lnTo>
                  <a:pt x="3798738" y="1751434"/>
                </a:lnTo>
                <a:lnTo>
                  <a:pt x="3761857" y="1802394"/>
                </a:lnTo>
                <a:lnTo>
                  <a:pt x="3724976" y="1834260"/>
                </a:lnTo>
                <a:lnTo>
                  <a:pt x="3688095" y="1939089"/>
                </a:lnTo>
                <a:lnTo>
                  <a:pt x="3651214" y="1861826"/>
                </a:lnTo>
                <a:lnTo>
                  <a:pt x="3614333" y="1887243"/>
                </a:lnTo>
                <a:lnTo>
                  <a:pt x="3577453" y="2036458"/>
                </a:lnTo>
                <a:lnTo>
                  <a:pt x="3540572" y="1669745"/>
                </a:lnTo>
                <a:lnTo>
                  <a:pt x="3503691" y="1981894"/>
                </a:lnTo>
                <a:lnTo>
                  <a:pt x="3466810" y="1819338"/>
                </a:lnTo>
                <a:lnTo>
                  <a:pt x="3429929" y="1704583"/>
                </a:lnTo>
                <a:lnTo>
                  <a:pt x="3393048" y="1718493"/>
                </a:lnTo>
                <a:lnTo>
                  <a:pt x="3356167" y="1776280"/>
                </a:lnTo>
                <a:lnTo>
                  <a:pt x="3319286" y="1700029"/>
                </a:lnTo>
                <a:lnTo>
                  <a:pt x="3282406" y="1887180"/>
                </a:lnTo>
                <a:lnTo>
                  <a:pt x="3245523" y="1785322"/>
                </a:lnTo>
                <a:lnTo>
                  <a:pt x="3208642" y="1730441"/>
                </a:lnTo>
                <a:lnTo>
                  <a:pt x="3171761" y="1813395"/>
                </a:lnTo>
                <a:lnTo>
                  <a:pt x="3134880" y="1741633"/>
                </a:lnTo>
                <a:lnTo>
                  <a:pt x="3098000" y="1798853"/>
                </a:lnTo>
                <a:lnTo>
                  <a:pt x="3061119" y="1948446"/>
                </a:lnTo>
                <a:lnTo>
                  <a:pt x="3024238" y="1639080"/>
                </a:lnTo>
                <a:lnTo>
                  <a:pt x="2987357" y="1501878"/>
                </a:lnTo>
                <a:lnTo>
                  <a:pt x="2950476" y="1674613"/>
                </a:lnTo>
                <a:lnTo>
                  <a:pt x="2913595" y="1531722"/>
                </a:lnTo>
                <a:lnTo>
                  <a:pt x="2876714" y="1627004"/>
                </a:lnTo>
                <a:lnTo>
                  <a:pt x="2839833" y="1711347"/>
                </a:lnTo>
                <a:lnTo>
                  <a:pt x="2802953" y="1330852"/>
                </a:lnTo>
                <a:lnTo>
                  <a:pt x="2766072" y="1693265"/>
                </a:lnTo>
                <a:lnTo>
                  <a:pt x="2729191" y="1505040"/>
                </a:lnTo>
                <a:lnTo>
                  <a:pt x="2692310" y="1509023"/>
                </a:lnTo>
                <a:lnTo>
                  <a:pt x="2655429" y="1582871"/>
                </a:lnTo>
                <a:lnTo>
                  <a:pt x="2618548" y="1498906"/>
                </a:lnTo>
                <a:lnTo>
                  <a:pt x="2581667" y="1710714"/>
                </a:lnTo>
                <a:lnTo>
                  <a:pt x="2544786" y="1504344"/>
                </a:lnTo>
                <a:lnTo>
                  <a:pt x="2507904" y="1770212"/>
                </a:lnTo>
                <a:lnTo>
                  <a:pt x="2471023" y="1802710"/>
                </a:lnTo>
                <a:lnTo>
                  <a:pt x="2434142" y="1722602"/>
                </a:lnTo>
                <a:lnTo>
                  <a:pt x="2397261" y="1557266"/>
                </a:lnTo>
                <a:lnTo>
                  <a:pt x="2360380" y="1956855"/>
                </a:lnTo>
                <a:lnTo>
                  <a:pt x="2323499" y="1712613"/>
                </a:lnTo>
                <a:lnTo>
                  <a:pt x="2286619" y="1868781"/>
                </a:lnTo>
                <a:lnTo>
                  <a:pt x="2249738" y="1749789"/>
                </a:lnTo>
                <a:lnTo>
                  <a:pt x="2212857" y="1902544"/>
                </a:lnTo>
                <a:lnTo>
                  <a:pt x="2175976" y="1893186"/>
                </a:lnTo>
                <a:lnTo>
                  <a:pt x="2139095" y="2203945"/>
                </a:lnTo>
                <a:lnTo>
                  <a:pt x="2102214" y="1437831"/>
                </a:lnTo>
                <a:lnTo>
                  <a:pt x="2065333" y="2454574"/>
                </a:lnTo>
                <a:lnTo>
                  <a:pt x="2028452" y="2007184"/>
                </a:lnTo>
                <a:lnTo>
                  <a:pt x="1991572" y="1766102"/>
                </a:lnTo>
                <a:lnTo>
                  <a:pt x="1954691" y="2069462"/>
                </a:lnTo>
                <a:lnTo>
                  <a:pt x="1917810" y="2149885"/>
                </a:lnTo>
                <a:lnTo>
                  <a:pt x="1880929" y="1917782"/>
                </a:lnTo>
                <a:lnTo>
                  <a:pt x="1844048" y="2148873"/>
                </a:lnTo>
                <a:lnTo>
                  <a:pt x="1807167" y="1966276"/>
                </a:lnTo>
                <a:lnTo>
                  <a:pt x="1770285" y="2180108"/>
                </a:lnTo>
                <a:lnTo>
                  <a:pt x="1733404" y="1889900"/>
                </a:lnTo>
                <a:lnTo>
                  <a:pt x="1696523" y="1750294"/>
                </a:lnTo>
                <a:lnTo>
                  <a:pt x="1659642" y="1835650"/>
                </a:lnTo>
                <a:lnTo>
                  <a:pt x="1622761" y="1977215"/>
                </a:lnTo>
                <a:lnTo>
                  <a:pt x="1585880" y="2099051"/>
                </a:lnTo>
                <a:lnTo>
                  <a:pt x="1548999" y="1958058"/>
                </a:lnTo>
                <a:lnTo>
                  <a:pt x="1512118" y="2135280"/>
                </a:lnTo>
                <a:lnTo>
                  <a:pt x="1475238" y="1749789"/>
                </a:lnTo>
                <a:lnTo>
                  <a:pt x="1438357" y="2087354"/>
                </a:lnTo>
                <a:lnTo>
                  <a:pt x="1401476" y="2118526"/>
                </a:lnTo>
                <a:lnTo>
                  <a:pt x="1364595" y="1802836"/>
                </a:lnTo>
                <a:lnTo>
                  <a:pt x="1327714" y="2021979"/>
                </a:lnTo>
                <a:lnTo>
                  <a:pt x="1290833" y="2103730"/>
                </a:lnTo>
                <a:lnTo>
                  <a:pt x="1253952" y="2089187"/>
                </a:lnTo>
                <a:lnTo>
                  <a:pt x="1217071" y="2452866"/>
                </a:lnTo>
                <a:lnTo>
                  <a:pt x="1180191" y="2034813"/>
                </a:lnTo>
                <a:lnTo>
                  <a:pt x="1143310" y="2062063"/>
                </a:lnTo>
                <a:lnTo>
                  <a:pt x="1106429" y="2103983"/>
                </a:lnTo>
                <a:lnTo>
                  <a:pt x="1069548" y="2155956"/>
                </a:lnTo>
                <a:lnTo>
                  <a:pt x="1032667" y="1834070"/>
                </a:lnTo>
                <a:lnTo>
                  <a:pt x="995784" y="2233724"/>
                </a:lnTo>
                <a:lnTo>
                  <a:pt x="958904" y="1897234"/>
                </a:lnTo>
                <a:lnTo>
                  <a:pt x="922023" y="2075531"/>
                </a:lnTo>
                <a:lnTo>
                  <a:pt x="885142" y="2300681"/>
                </a:lnTo>
                <a:lnTo>
                  <a:pt x="848261" y="1749284"/>
                </a:lnTo>
                <a:lnTo>
                  <a:pt x="811380" y="2058461"/>
                </a:lnTo>
                <a:lnTo>
                  <a:pt x="774499" y="2198128"/>
                </a:lnTo>
                <a:lnTo>
                  <a:pt x="737618" y="1988405"/>
                </a:lnTo>
                <a:lnTo>
                  <a:pt x="700737" y="2289742"/>
                </a:lnTo>
                <a:lnTo>
                  <a:pt x="663857" y="2074456"/>
                </a:lnTo>
                <a:lnTo>
                  <a:pt x="626976" y="1956413"/>
                </a:lnTo>
                <a:lnTo>
                  <a:pt x="590095" y="2413286"/>
                </a:lnTo>
                <a:lnTo>
                  <a:pt x="553214" y="2141350"/>
                </a:lnTo>
                <a:lnTo>
                  <a:pt x="516333" y="2055741"/>
                </a:lnTo>
                <a:lnTo>
                  <a:pt x="479452" y="2092856"/>
                </a:lnTo>
                <a:lnTo>
                  <a:pt x="442571" y="1824902"/>
                </a:lnTo>
                <a:lnTo>
                  <a:pt x="405690" y="2653673"/>
                </a:lnTo>
                <a:lnTo>
                  <a:pt x="368809" y="2126428"/>
                </a:lnTo>
                <a:lnTo>
                  <a:pt x="295047" y="2522669"/>
                </a:lnTo>
                <a:lnTo>
                  <a:pt x="258166" y="2419862"/>
                </a:lnTo>
                <a:lnTo>
                  <a:pt x="221285" y="2402096"/>
                </a:lnTo>
                <a:lnTo>
                  <a:pt x="184404" y="1959701"/>
                </a:lnTo>
                <a:lnTo>
                  <a:pt x="73761" y="2569834"/>
                </a:lnTo>
                <a:lnTo>
                  <a:pt x="36880" y="2474238"/>
                </a:lnTo>
                <a:lnTo>
                  <a:pt x="0" y="2451791"/>
                </a:lnTo>
                <a:lnTo>
                  <a:pt x="0" y="0"/>
                </a:lnTo>
                <a:close/>
              </a:path>
            </a:pathLst>
          </a:custGeom>
          <a:ln w="186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45236" y="378673"/>
          <a:ext cx="4091364" cy="369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848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66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760465" y="3820807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465" y="2987256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0.25</a:t>
            </a:r>
            <a:endParaRPr sz="6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465" y="2153706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0.50</a:t>
            </a:r>
            <a:endParaRPr sz="6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0465" y="1320154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0.75</a:t>
            </a:r>
            <a:endParaRPr sz="63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465" y="486603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2823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1820</a:t>
            </a:r>
            <a:endParaRPr sz="6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1802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1840</a:t>
            </a:r>
            <a:endParaRPr sz="63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0781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1860</a:t>
            </a:r>
            <a:endParaRPr sz="6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9759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1880</a:t>
            </a:r>
            <a:endParaRPr sz="6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8739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7717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1920</a:t>
            </a:r>
            <a:endParaRPr sz="6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6696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1940</a:t>
            </a:r>
            <a:endParaRPr sz="63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5675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1960</a:t>
            </a:r>
            <a:endParaRPr sz="63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4654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1980</a:t>
            </a:r>
            <a:endParaRPr sz="6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3633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2000</a:t>
            </a:r>
            <a:endParaRPr sz="6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8271" y="1752033"/>
            <a:ext cx="115416" cy="92087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697">
              <a:lnSpc>
                <a:spcPts val="933"/>
              </a:lnSpc>
            </a:pPr>
            <a:r>
              <a:rPr sz="791" spc="3" dirty="0">
                <a:latin typeface="Arial"/>
                <a:cs typeface="Arial"/>
              </a:rPr>
              <a:t>words about</a:t>
            </a:r>
            <a:r>
              <a:rPr sz="791" spc="-32" dirty="0">
                <a:latin typeface="Arial"/>
                <a:cs typeface="Arial"/>
              </a:rPr>
              <a:t> </a:t>
            </a:r>
            <a:r>
              <a:rPr sz="791" spc="3" dirty="0">
                <a:latin typeface="Arial"/>
                <a:cs typeface="Arial"/>
              </a:rPr>
              <a:t>women</a:t>
            </a:r>
            <a:endParaRPr sz="791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5664" y="4319736"/>
            <a:ext cx="4238699" cy="61584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241082">
              <a:spcBef>
                <a:spcPts val="53"/>
              </a:spcBef>
            </a:pPr>
            <a:r>
              <a:rPr sz="949" dirty="0">
                <a:latin typeface="Arial"/>
                <a:cs typeface="Arial"/>
              </a:rPr>
              <a:t>Fraction of </a:t>
            </a:r>
            <a:r>
              <a:rPr sz="949" spc="5" dirty="0">
                <a:latin typeface="Arial"/>
                <a:cs typeface="Arial"/>
              </a:rPr>
              <a:t>words </a:t>
            </a:r>
            <a:r>
              <a:rPr sz="949" spc="8" dirty="0">
                <a:latin typeface="Arial"/>
                <a:cs typeface="Arial"/>
              </a:rPr>
              <a:t>about </a:t>
            </a:r>
            <a:r>
              <a:rPr sz="949" spc="-3" dirty="0">
                <a:latin typeface="Arial"/>
                <a:cs typeface="Arial"/>
              </a:rPr>
              <a:t>female</a:t>
            </a:r>
            <a:r>
              <a:rPr sz="949" spc="-16" dirty="0">
                <a:latin typeface="Arial"/>
                <a:cs typeface="Arial"/>
              </a:rPr>
              <a:t> </a:t>
            </a:r>
            <a:r>
              <a:rPr sz="949" spc="11" dirty="0">
                <a:latin typeface="Arial"/>
                <a:cs typeface="Arial"/>
              </a:rPr>
              <a:t>characters</a:t>
            </a:r>
            <a:endParaRPr sz="949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134">
              <a:latin typeface="Arial"/>
              <a:cs typeface="Arial"/>
            </a:endParaRPr>
          </a:p>
          <a:p>
            <a:pPr marL="495557" marR="2679" indent="-488860">
              <a:lnSpc>
                <a:spcPct val="101899"/>
              </a:lnSpc>
              <a:tabLst>
                <a:tab pos="2719534" algn="l"/>
              </a:tabLst>
            </a:pPr>
            <a:r>
              <a:rPr sz="949" spc="-37" dirty="0">
                <a:solidFill>
                  <a:srgbClr val="FF40FF"/>
                </a:solidFill>
                <a:latin typeface="Arial"/>
                <a:cs typeface="Arial"/>
              </a:rPr>
              <a:t>Ted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Underwood, David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Bamman,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Sabrina Lee (2018), </a:t>
            </a:r>
            <a:r>
              <a:rPr sz="949" spc="-32" dirty="0">
                <a:solidFill>
                  <a:srgbClr val="FF40FF"/>
                </a:solidFill>
                <a:latin typeface="Arial"/>
                <a:cs typeface="Arial"/>
              </a:rPr>
              <a:t>"The </a:t>
            </a:r>
            <a:r>
              <a:rPr sz="949" spc="-11" dirty="0">
                <a:solidFill>
                  <a:srgbClr val="FF40FF"/>
                </a:solidFill>
                <a:latin typeface="Arial"/>
                <a:cs typeface="Arial"/>
              </a:rPr>
              <a:t>Transformation 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Gender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in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English-Language Fiction,”	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</a:t>
            </a:r>
            <a:r>
              <a:rPr sz="949" i="1" spc="-3" dirty="0">
                <a:solidFill>
                  <a:srgbClr val="FF40FF"/>
                </a:solidFill>
                <a:latin typeface="Arial"/>
                <a:cs typeface="Arial"/>
              </a:rPr>
              <a:t>Cultural </a:t>
            </a:r>
            <a:r>
              <a:rPr sz="949" i="1" spc="5" dirty="0">
                <a:solidFill>
                  <a:srgbClr val="FF40FF"/>
                </a:solidFill>
                <a:latin typeface="Arial"/>
                <a:cs typeface="Arial"/>
              </a:rPr>
              <a:t>Analytics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)</a:t>
            </a:r>
            <a:endParaRPr sz="94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858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chemeClr val="tx1"/>
                </a:solidFill>
                <a:latin typeface="Arial Narrow"/>
                <a:cs typeface="Arial Narrow"/>
              </a:rPr>
              <a:t>Introductions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6087856" cy="166135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0" dirty="0">
                <a:latin typeface="Book Antiqua"/>
                <a:cs typeface="Book Antiqua"/>
              </a:rPr>
              <a:t>Instructor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Participants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55" dirty="0">
                <a:latin typeface="Book Antiqua"/>
                <a:cs typeface="Book Antiqua"/>
              </a:rPr>
              <a:t>Name</a:t>
            </a:r>
            <a:endParaRPr sz="14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35" dirty="0">
                <a:latin typeface="Book Antiqua"/>
                <a:cs typeface="Book Antiqua"/>
              </a:rPr>
              <a:t>Affiliation</a:t>
            </a:r>
            <a:endParaRPr sz="14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85" dirty="0">
                <a:latin typeface="Book Antiqua"/>
                <a:cs typeface="Book Antiqua"/>
              </a:rPr>
              <a:t>Any </a:t>
            </a:r>
            <a:r>
              <a:rPr sz="1400" spc="-45" dirty="0">
                <a:latin typeface="Book Antiqua"/>
                <a:cs typeface="Book Antiqua"/>
              </a:rPr>
              <a:t>immediate </a:t>
            </a:r>
            <a:r>
              <a:rPr sz="1400" spc="-25" dirty="0">
                <a:latin typeface="Book Antiqua"/>
                <a:cs typeface="Book Antiqua"/>
              </a:rPr>
              <a:t>projects or </a:t>
            </a:r>
            <a:r>
              <a:rPr sz="1400" spc="-55" dirty="0">
                <a:latin typeface="Book Antiqua"/>
                <a:cs typeface="Book Antiqua"/>
              </a:rPr>
              <a:t>use</a:t>
            </a:r>
            <a:r>
              <a:rPr sz="1400" spc="-105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cases?</a:t>
            </a:r>
            <a:r>
              <a:rPr lang="en-US" sz="1400" spc="-60" dirty="0">
                <a:latin typeface="Book Antiqua"/>
                <a:cs typeface="Book Antiqua"/>
              </a:rPr>
              <a:t> (Briefly)</a:t>
            </a: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spc="-60" dirty="0">
                <a:latin typeface="Book Antiqua"/>
                <a:cs typeface="Book Antiqua"/>
              </a:rPr>
              <a:t>Familiarity with Python or R? (Beginner, Intermediate, Advanced)</a:t>
            </a:r>
            <a:endParaRPr sz="1400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544" y="3549980"/>
            <a:ext cx="507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15" dirty="0">
                <a:latin typeface="Book Antiqua"/>
                <a:cs typeface="Book Antiqua"/>
              </a:rPr>
              <a:t>If </a:t>
            </a:r>
            <a:r>
              <a:rPr sz="1800" spc="-90" dirty="0">
                <a:latin typeface="Book Antiqua"/>
                <a:cs typeface="Book Antiqua"/>
              </a:rPr>
              <a:t>you </a:t>
            </a:r>
            <a:r>
              <a:rPr sz="1800" spc="-80" dirty="0">
                <a:latin typeface="Book Antiqua"/>
                <a:cs typeface="Book Antiqua"/>
              </a:rPr>
              <a:t>do have </a:t>
            </a:r>
            <a:r>
              <a:rPr sz="1800" spc="-55" dirty="0">
                <a:latin typeface="Book Antiqua"/>
                <a:cs typeface="Book Antiqua"/>
              </a:rPr>
              <a:t>immediate </a:t>
            </a:r>
            <a:r>
              <a:rPr sz="1800" spc="-35" dirty="0">
                <a:latin typeface="Book Antiqua"/>
                <a:cs typeface="Book Antiqua"/>
              </a:rPr>
              <a:t>projects, </a:t>
            </a:r>
            <a:r>
              <a:rPr sz="1800" spc="-55" dirty="0">
                <a:latin typeface="Book Antiqua"/>
                <a:cs typeface="Book Antiqua"/>
              </a:rPr>
              <a:t>bring </a:t>
            </a:r>
            <a:r>
              <a:rPr sz="1800" spc="-40" dirty="0">
                <a:latin typeface="Book Antiqua"/>
                <a:cs typeface="Book Antiqua"/>
              </a:rPr>
              <a:t>them</a:t>
            </a:r>
            <a:r>
              <a:rPr sz="1800" spc="15" dirty="0">
                <a:latin typeface="Book Antiqua"/>
                <a:cs typeface="Book Antiqua"/>
              </a:rPr>
              <a:t> </a:t>
            </a:r>
            <a:r>
              <a:rPr sz="1800" spc="-50" dirty="0">
                <a:latin typeface="Book Antiqua"/>
                <a:cs typeface="Book Antiqua"/>
              </a:rPr>
              <a:t>in!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246" y="2855377"/>
            <a:ext cx="105652" cy="10563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8214" y="2855377"/>
            <a:ext cx="105652" cy="10563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0278" y="2855377"/>
            <a:ext cx="105653" cy="10563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8572" y="1507997"/>
            <a:ext cx="268478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CTA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lifecycle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808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chemeClr val="tx1"/>
                </a:solidFill>
                <a:latin typeface="Arial Narrow"/>
                <a:cs typeface="Arial Narrow"/>
              </a:rPr>
              <a:t>CTA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lifecycle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14414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close/>
              </a:path>
            </a:pathLst>
          </a:custGeom>
          <a:solidFill>
            <a:srgbClr val="E49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0" y="0"/>
                </a:move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6049" y="2751366"/>
            <a:ext cx="8299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Collect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2050" y="2751391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0110" y="2751379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673499" y="663599"/>
                </a:moveTo>
                <a:lnTo>
                  <a:pt x="0" y="663599"/>
                </a:lnTo>
                <a:lnTo>
                  <a:pt x="0" y="0"/>
                </a:ln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close/>
              </a:path>
            </a:pathLst>
          </a:custGeom>
          <a:solidFill>
            <a:srgbClr val="C33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0" y="0"/>
                </a:move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lnTo>
                  <a:pt x="0" y="663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1250" y="2660904"/>
            <a:ext cx="67754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Arial"/>
                <a:cs typeface="Arial"/>
              </a:rPr>
              <a:t>Research  question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0" y="663574"/>
                </a:moveTo>
                <a:lnTo>
                  <a:pt x="337574" y="333724"/>
                </a:lnTo>
                <a:lnTo>
                  <a:pt x="3849" y="0"/>
                </a:ln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close/>
              </a:path>
            </a:pathLst>
          </a:custGeom>
          <a:solidFill>
            <a:srgbClr val="631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3849" y="0"/>
                </a:move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lnTo>
                  <a:pt x="337574" y="333724"/>
                </a:lnTo>
                <a:lnTo>
                  <a:pt x="384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25175" y="2731979"/>
            <a:ext cx="5918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Interpret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544" y="4249456"/>
            <a:ext cx="194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50" dirty="0">
                <a:latin typeface="Book Antiqua"/>
                <a:cs typeface="Book Antiqua"/>
              </a:rPr>
              <a:t>Cooking</a:t>
            </a:r>
            <a:r>
              <a:rPr sz="1800" spc="-60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analogy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57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Research</a:t>
            </a: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0" dirty="0">
                <a:solidFill>
                  <a:schemeClr val="tx1"/>
                </a:solidFill>
                <a:latin typeface="Arial Narrow"/>
                <a:cs typeface="Arial Narrow"/>
              </a:rPr>
              <a:t>question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35858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Domain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40" dirty="0">
                <a:latin typeface="Book Antiqua"/>
                <a:cs typeface="Book Antiqua"/>
              </a:rPr>
              <a:t>specific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Possible </a:t>
            </a:r>
            <a:r>
              <a:rPr sz="1800" spc="-80" dirty="0">
                <a:latin typeface="Book Antiqua"/>
                <a:cs typeface="Book Antiqua"/>
              </a:rPr>
              <a:t>answer </a:t>
            </a:r>
            <a:r>
              <a:rPr sz="1800" spc="-55" dirty="0">
                <a:latin typeface="Book Antiqua"/>
                <a:cs typeface="Book Antiqua"/>
              </a:rPr>
              <a:t>is encoded </a:t>
            </a:r>
            <a:r>
              <a:rPr sz="1800" spc="-35" dirty="0">
                <a:latin typeface="Book Antiqua"/>
                <a:cs typeface="Book Antiqua"/>
              </a:rPr>
              <a:t>in</a:t>
            </a:r>
            <a:r>
              <a:rPr sz="1800" spc="220" dirty="0">
                <a:latin typeface="Book Antiqua"/>
                <a:cs typeface="Book Antiqua"/>
              </a:rPr>
              <a:t> </a:t>
            </a:r>
            <a:r>
              <a:rPr sz="1800" spc="-20" dirty="0">
                <a:latin typeface="Book Antiqua"/>
                <a:cs typeface="Book Antiqua"/>
              </a:rPr>
              <a:t>text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544" y="2520281"/>
            <a:ext cx="8082915" cy="19113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110" dirty="0">
                <a:latin typeface="Book Antiqua"/>
                <a:cs typeface="Book Antiqua"/>
              </a:rPr>
              <a:t>E.g. </a:t>
            </a:r>
            <a:r>
              <a:rPr sz="1800" i="1" spc="50" dirty="0">
                <a:latin typeface="Book Antiqua"/>
                <a:cs typeface="Book Antiqua"/>
              </a:rPr>
              <a:t>What </a:t>
            </a:r>
            <a:r>
              <a:rPr sz="1800" i="1" spc="40" dirty="0">
                <a:latin typeface="Book Antiqua"/>
                <a:cs typeface="Book Antiqua"/>
              </a:rPr>
              <a:t>are </a:t>
            </a:r>
            <a:r>
              <a:rPr sz="1800" i="1" spc="70" dirty="0">
                <a:latin typeface="Book Antiqua"/>
                <a:cs typeface="Book Antiqua"/>
              </a:rPr>
              <a:t>the </a:t>
            </a:r>
            <a:r>
              <a:rPr sz="1800" i="1" spc="15" dirty="0">
                <a:latin typeface="Book Antiqua"/>
                <a:cs typeface="Book Antiqua"/>
              </a:rPr>
              <a:t>early </a:t>
            </a:r>
            <a:r>
              <a:rPr sz="1800" i="1" spc="-5" dirty="0">
                <a:latin typeface="Book Antiqua"/>
                <a:cs typeface="Book Antiqua"/>
              </a:rPr>
              <a:t>warning </a:t>
            </a:r>
            <a:r>
              <a:rPr sz="1800" i="1" spc="45" dirty="0">
                <a:latin typeface="Book Antiqua"/>
                <a:cs typeface="Book Antiqua"/>
              </a:rPr>
              <a:t>symptoms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-105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depression?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i="1" spc="65" dirty="0">
                <a:latin typeface="Book Antiqua"/>
                <a:cs typeface="Book Antiqua"/>
              </a:rPr>
              <a:t>How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50" dirty="0">
                <a:latin typeface="Book Antiqua"/>
                <a:cs typeface="Book Antiqua"/>
              </a:rPr>
              <a:t>did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5" dirty="0">
                <a:latin typeface="Book Antiqua"/>
                <a:cs typeface="Book Antiqua"/>
              </a:rPr>
              <a:t>different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0" dirty="0">
                <a:latin typeface="Book Antiqua"/>
                <a:cs typeface="Book Antiqua"/>
              </a:rPr>
              <a:t>European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nations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react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the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55" dirty="0">
                <a:latin typeface="Book Antiqua"/>
                <a:cs typeface="Book Antiqua"/>
              </a:rPr>
              <a:t>election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-15" dirty="0">
                <a:latin typeface="Book Antiqua"/>
                <a:cs typeface="Book Antiqua"/>
              </a:rPr>
              <a:t>Trump?</a:t>
            </a:r>
            <a:endParaRPr sz="1800">
              <a:latin typeface="Book Antiqua"/>
              <a:cs typeface="Book Antiqua"/>
            </a:endParaRPr>
          </a:p>
          <a:p>
            <a:pPr marL="313055" marR="5080" indent="-300990">
              <a:lnSpc>
                <a:spcPct val="114599"/>
              </a:lnSpc>
              <a:buChar char="-"/>
              <a:tabLst>
                <a:tab pos="312420" algn="l"/>
                <a:tab pos="313690" algn="l"/>
              </a:tabLst>
            </a:pPr>
            <a:r>
              <a:rPr sz="1800" i="1" spc="65" dirty="0">
                <a:latin typeface="Book Antiqua"/>
                <a:cs typeface="Book Antiqua"/>
              </a:rPr>
              <a:t>Do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Twitter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0" dirty="0">
                <a:latin typeface="Book Antiqua"/>
                <a:cs typeface="Book Antiqua"/>
              </a:rPr>
              <a:t>users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react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differently</a:t>
            </a:r>
            <a:r>
              <a:rPr sz="1800" i="1" spc="10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mass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shootings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65" dirty="0">
                <a:latin typeface="Book Antiqua"/>
                <a:cs typeface="Book Antiqua"/>
              </a:rPr>
              <a:t>based</a:t>
            </a:r>
            <a:r>
              <a:rPr sz="1800" i="1" spc="10" dirty="0">
                <a:latin typeface="Book Antiqua"/>
                <a:cs typeface="Book Antiqua"/>
              </a:rPr>
              <a:t> </a:t>
            </a:r>
            <a:r>
              <a:rPr sz="1800" i="1" spc="80" dirty="0">
                <a:latin typeface="Book Antiqua"/>
                <a:cs typeface="Book Antiqua"/>
              </a:rPr>
              <a:t>on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the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ethnicity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10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the  </a:t>
            </a:r>
            <a:r>
              <a:rPr sz="1800" i="1" spc="15" dirty="0">
                <a:latin typeface="Book Antiqua"/>
                <a:cs typeface="Book Antiqua"/>
              </a:rPr>
              <a:t>perpetrator?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i="1" spc="50" dirty="0">
                <a:latin typeface="Book Antiqua"/>
                <a:cs typeface="Book Antiqua"/>
              </a:rPr>
              <a:t>What </a:t>
            </a:r>
            <a:r>
              <a:rPr sz="1800" i="1" spc="15" dirty="0">
                <a:latin typeface="Book Antiqua"/>
                <a:cs typeface="Book Antiqua"/>
              </a:rPr>
              <a:t>distinguishes </a:t>
            </a:r>
            <a:r>
              <a:rPr sz="1800" i="1" spc="45" dirty="0">
                <a:latin typeface="Book Antiqua"/>
                <a:cs typeface="Book Antiqua"/>
              </a:rPr>
              <a:t>different </a:t>
            </a:r>
            <a:r>
              <a:rPr sz="1800" i="1" spc="5" dirty="0">
                <a:latin typeface="Book Antiqua"/>
                <a:cs typeface="Book Antiqua"/>
              </a:rPr>
              <a:t>styles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-120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hip-hop?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i="1" spc="35" dirty="0">
                <a:latin typeface="Book Antiqua"/>
                <a:cs typeface="Book Antiqua"/>
              </a:rPr>
              <a:t>Have </a:t>
            </a:r>
            <a:r>
              <a:rPr sz="1800" i="1" spc="-5" dirty="0">
                <a:latin typeface="Book Antiqua"/>
                <a:cs typeface="Book Antiqua"/>
              </a:rPr>
              <a:t>any </a:t>
            </a:r>
            <a:r>
              <a:rPr sz="1800" i="1" spc="110" dirty="0">
                <a:latin typeface="Book Antiqua"/>
                <a:cs typeface="Book Antiqua"/>
              </a:rPr>
              <a:t>of </a:t>
            </a:r>
            <a:r>
              <a:rPr sz="1800" i="1" spc="65" dirty="0">
                <a:latin typeface="Book Antiqua"/>
                <a:cs typeface="Book Antiqua"/>
              </a:rPr>
              <a:t>these </a:t>
            </a:r>
            <a:r>
              <a:rPr sz="1800" i="1" spc="10" dirty="0">
                <a:latin typeface="Book Antiqua"/>
                <a:cs typeface="Book Antiqua"/>
              </a:rPr>
              <a:t>essays </a:t>
            </a:r>
            <a:r>
              <a:rPr sz="1800" i="1" spc="95" dirty="0">
                <a:latin typeface="Book Antiqua"/>
                <a:cs typeface="Book Antiqua"/>
              </a:rPr>
              <a:t>been</a:t>
            </a:r>
            <a:r>
              <a:rPr sz="1800" i="1" spc="-215" dirty="0">
                <a:latin typeface="Book Antiqua"/>
                <a:cs typeface="Book Antiqua"/>
              </a:rPr>
              <a:t> </a:t>
            </a:r>
            <a:r>
              <a:rPr sz="1800" i="1" spc="-5" dirty="0">
                <a:latin typeface="Book Antiqua"/>
                <a:cs typeface="Book Antiqua"/>
              </a:rPr>
              <a:t>plagiarized?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0624" y="188349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40" h="664210">
                <a:moveTo>
                  <a:pt x="673499" y="663599"/>
                </a:moveTo>
                <a:lnTo>
                  <a:pt x="0" y="663599"/>
                </a:lnTo>
                <a:lnTo>
                  <a:pt x="0" y="0"/>
                </a:ln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close/>
              </a:path>
            </a:pathLst>
          </a:custGeom>
          <a:solidFill>
            <a:srgbClr val="C33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10624" y="188349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40" h="664210">
                <a:moveTo>
                  <a:pt x="0" y="0"/>
                </a:move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lnTo>
                  <a:pt x="0" y="663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3649" y="320378"/>
            <a:ext cx="67754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Arial"/>
                <a:cs typeface="Arial"/>
              </a:rPr>
              <a:t>Research  question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22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70" dirty="0">
                <a:solidFill>
                  <a:schemeClr val="tx1"/>
                </a:solidFill>
                <a:latin typeface="Arial Narrow"/>
                <a:cs typeface="Arial Narrow"/>
              </a:rPr>
              <a:t>Getting data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6956425" cy="258981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312420" algn="l"/>
                <a:tab pos="313690" algn="l"/>
              </a:tabLst>
            </a:pPr>
            <a:r>
              <a:rPr lang="en-US" sz="1800" spc="-60" dirty="0">
                <a:latin typeface="Book Antiqua"/>
                <a:cs typeface="Book Antiqua"/>
              </a:rPr>
              <a:t>What do we want?</a:t>
            </a:r>
          </a:p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312420" algn="l"/>
                <a:tab pos="313690" algn="l"/>
              </a:tabLst>
            </a:pPr>
            <a:r>
              <a:rPr lang="en-US" spc="-60" dirty="0">
                <a:latin typeface="Book Antiqua"/>
                <a:cs typeface="Book Antiqua"/>
              </a:rPr>
              <a:t>- 	Plain, machine-readable text</a:t>
            </a:r>
            <a:endParaRPr lang="en-US" sz="1800" spc="-6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endParaRPr lang="en-US" spc="-60" dirty="0">
              <a:latin typeface="Book Antiqua"/>
              <a:cs typeface="Book Antiqua"/>
            </a:endParaRPr>
          </a:p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312420" algn="l"/>
                <a:tab pos="313690" algn="l"/>
              </a:tabLst>
            </a:pPr>
            <a:r>
              <a:rPr lang="en-US" spc="-60" dirty="0">
                <a:latin typeface="Book Antiqua"/>
                <a:cs typeface="Book Antiqua"/>
              </a:rPr>
              <a:t>How do we get it?</a:t>
            </a:r>
          </a:p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You</a:t>
            </a:r>
            <a:r>
              <a:rPr sz="1800" dirty="0">
                <a:latin typeface="Book Antiqua"/>
                <a:cs typeface="Book Antiqua"/>
              </a:rPr>
              <a:t> </a:t>
            </a:r>
            <a:r>
              <a:rPr sz="1800" spc="-40" dirty="0">
                <a:latin typeface="Book Antiqua"/>
                <a:cs typeface="Book Antiqua"/>
              </a:rPr>
              <a:t>(your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collaborator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or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stranger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on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0" dirty="0">
                <a:latin typeface="Book Antiqua"/>
                <a:cs typeface="Book Antiqua"/>
              </a:rPr>
              <a:t>the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10" dirty="0">
                <a:latin typeface="Book Antiqua"/>
                <a:cs typeface="Book Antiqua"/>
              </a:rPr>
              <a:t>Internet)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already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80" dirty="0">
                <a:latin typeface="Book Antiqua"/>
                <a:cs typeface="Book Antiqua"/>
              </a:rPr>
              <a:t>have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30" dirty="0">
                <a:latin typeface="Book Antiqua"/>
                <a:cs typeface="Book Antiqua"/>
              </a:rPr>
              <a:t>it*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0" dirty="0">
                <a:latin typeface="Book Antiqua"/>
                <a:cs typeface="Book Antiqua"/>
              </a:rPr>
              <a:t>Web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60" dirty="0">
                <a:latin typeface="Book Antiqua"/>
                <a:cs typeface="Book Antiqua"/>
              </a:rPr>
              <a:t>scraping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5" dirty="0">
                <a:latin typeface="Book Antiqua"/>
                <a:cs typeface="Book Antiqua"/>
              </a:rPr>
              <a:t>API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10" dirty="0">
                <a:latin typeface="Book Antiqua"/>
                <a:cs typeface="Book Antiqua"/>
              </a:rPr>
              <a:t>OCR</a:t>
            </a:r>
            <a:endParaRPr sz="1800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544" y="3702380"/>
            <a:ext cx="5311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5" dirty="0">
                <a:latin typeface="Book Antiqua"/>
                <a:cs typeface="Book Antiqua"/>
              </a:rPr>
              <a:t>*Still </a:t>
            </a:r>
            <a:r>
              <a:rPr sz="1800" spc="-45" dirty="0">
                <a:latin typeface="Book Antiqua"/>
                <a:cs typeface="Book Antiqua"/>
              </a:rPr>
              <a:t>important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85" dirty="0">
                <a:latin typeface="Book Antiqua"/>
                <a:cs typeface="Book Antiqua"/>
              </a:rPr>
              <a:t>know </a:t>
            </a:r>
            <a:r>
              <a:rPr sz="1800" spc="-90" dirty="0">
                <a:latin typeface="Book Antiqua"/>
                <a:cs typeface="Book Antiqua"/>
              </a:rPr>
              <a:t>how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70" dirty="0">
                <a:latin typeface="Book Antiqua"/>
                <a:cs typeface="Book Antiqua"/>
              </a:rPr>
              <a:t>data </a:t>
            </a:r>
            <a:r>
              <a:rPr sz="1800" spc="-120" dirty="0">
                <a:latin typeface="Book Antiqua"/>
                <a:cs typeface="Book Antiqua"/>
              </a:rPr>
              <a:t>was</a:t>
            </a:r>
            <a:r>
              <a:rPr sz="1800" spc="-2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collected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6975" y="131700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14414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close/>
              </a:path>
            </a:pathLst>
          </a:custGeom>
          <a:solidFill>
            <a:srgbClr val="E49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6975" y="131700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0" y="0"/>
                </a:move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71800" y="354216"/>
            <a:ext cx="8299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Collect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271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chemeClr val="tx1"/>
                </a:solidFill>
                <a:latin typeface="Arial Narrow"/>
                <a:cs typeface="Arial Narrow"/>
              </a:rPr>
              <a:t>What </a:t>
            </a:r>
            <a:r>
              <a:rPr sz="3000" spc="15" dirty="0">
                <a:solidFill>
                  <a:schemeClr val="tx1"/>
                </a:solidFill>
                <a:latin typeface="Arial Narrow"/>
                <a:cs typeface="Arial Narrow"/>
              </a:rPr>
              <a:t>is</a:t>
            </a:r>
            <a:r>
              <a:rPr sz="3000" spc="-5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5" dirty="0">
                <a:solidFill>
                  <a:schemeClr val="tx1"/>
                </a:solidFill>
                <a:latin typeface="Arial Narrow"/>
                <a:cs typeface="Arial Narrow"/>
              </a:rPr>
              <a:t>preprocessing?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8038465" cy="34829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latin typeface="Book Antiqua"/>
                <a:cs typeface="Book Antiqua"/>
              </a:rPr>
              <a:t>Tokenization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60" dirty="0">
                <a:latin typeface="Book Antiqua"/>
                <a:cs typeface="Book Antiqua"/>
              </a:rPr>
              <a:t>separating running </a:t>
            </a:r>
            <a:r>
              <a:rPr sz="1800" spc="-20" dirty="0">
                <a:latin typeface="Book Antiqua"/>
                <a:cs typeface="Book Antiqua"/>
              </a:rPr>
              <a:t>text </a:t>
            </a:r>
            <a:r>
              <a:rPr sz="1800" spc="-25" dirty="0">
                <a:latin typeface="Book Antiqua"/>
                <a:cs typeface="Book Antiqua"/>
              </a:rPr>
              <a:t>into</a:t>
            </a:r>
            <a:r>
              <a:rPr sz="1800" spc="30" dirty="0">
                <a:latin typeface="Book Antiqua"/>
                <a:cs typeface="Book Antiqua"/>
              </a:rPr>
              <a:t> </a:t>
            </a:r>
            <a:r>
              <a:rPr sz="1800" spc="-95" dirty="0">
                <a:latin typeface="Book Antiqua"/>
                <a:cs typeface="Book Antiqua"/>
              </a:rPr>
              <a:t>words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5" dirty="0">
                <a:latin typeface="Book Antiqua"/>
                <a:cs typeface="Book Antiqua"/>
              </a:rPr>
              <a:t>Sentence </a:t>
            </a:r>
            <a:r>
              <a:rPr sz="1800" spc="-65" dirty="0">
                <a:latin typeface="Book Antiqua"/>
                <a:cs typeface="Book Antiqua"/>
              </a:rPr>
              <a:t>segmentation/tokenization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60" dirty="0">
                <a:latin typeface="Book Antiqua"/>
                <a:cs typeface="Book Antiqua"/>
              </a:rPr>
              <a:t>separating </a:t>
            </a:r>
            <a:r>
              <a:rPr sz="1800" spc="-95" dirty="0">
                <a:latin typeface="Book Antiqua"/>
                <a:cs typeface="Book Antiqua"/>
              </a:rPr>
              <a:t>words </a:t>
            </a:r>
            <a:r>
              <a:rPr sz="1800" spc="-25" dirty="0">
                <a:latin typeface="Book Antiqua"/>
                <a:cs typeface="Book Antiqua"/>
              </a:rPr>
              <a:t>into</a:t>
            </a:r>
            <a:r>
              <a:rPr sz="1800" spc="90" dirty="0">
                <a:latin typeface="Book Antiqua"/>
                <a:cs typeface="Book Antiqua"/>
              </a:rPr>
              <a:t> </a:t>
            </a:r>
            <a:r>
              <a:rPr sz="1800" spc="-40" dirty="0">
                <a:latin typeface="Book Antiqua"/>
                <a:cs typeface="Book Antiqua"/>
              </a:rPr>
              <a:t>sentences</a:t>
            </a:r>
            <a:endParaRPr sz="1800" dirty="0">
              <a:latin typeface="Book Antiqua"/>
              <a:cs typeface="Book Antiqua"/>
            </a:endParaRPr>
          </a:p>
          <a:p>
            <a:pPr marL="313055" marR="5080" indent="-300990">
              <a:lnSpc>
                <a:spcPct val="114599"/>
              </a:lnSpc>
              <a:buChar char="-"/>
              <a:tabLst>
                <a:tab pos="312420" algn="l"/>
                <a:tab pos="313690" algn="l"/>
              </a:tabLst>
            </a:pPr>
            <a:r>
              <a:rPr sz="1800" spc="-5" dirty="0">
                <a:latin typeface="Book Antiqua"/>
                <a:cs typeface="Book Antiqua"/>
              </a:rPr>
              <a:t>Text </a:t>
            </a:r>
            <a:r>
              <a:rPr sz="1800" spc="-50" dirty="0">
                <a:latin typeface="Book Antiqua"/>
                <a:cs typeface="Book Antiqua"/>
              </a:rPr>
              <a:t>normalization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dealing with </a:t>
            </a:r>
            <a:r>
              <a:rPr sz="1800" spc="-114" dirty="0">
                <a:latin typeface="Book Antiqua"/>
                <a:cs typeface="Book Antiqua"/>
              </a:rPr>
              <a:t>upper/lower </a:t>
            </a:r>
            <a:r>
              <a:rPr sz="1800" spc="-55" dirty="0">
                <a:latin typeface="Book Antiqua"/>
                <a:cs typeface="Book Antiqua"/>
              </a:rPr>
              <a:t>case, </a:t>
            </a:r>
            <a:r>
              <a:rPr sz="1800" spc="-60" dirty="0">
                <a:latin typeface="Book Antiqua"/>
                <a:cs typeface="Book Antiqua"/>
              </a:rPr>
              <a:t>spelling mistakes, </a:t>
            </a:r>
            <a:r>
              <a:rPr sz="1800" spc="-70" dirty="0">
                <a:latin typeface="Book Antiqua"/>
                <a:cs typeface="Book Antiqua"/>
              </a:rPr>
              <a:t>removing  </a:t>
            </a:r>
            <a:r>
              <a:rPr sz="1800" spc="-55" dirty="0">
                <a:latin typeface="Book Antiqua"/>
                <a:cs typeface="Book Antiqua"/>
              </a:rPr>
              <a:t>special </a:t>
            </a:r>
            <a:r>
              <a:rPr sz="1800" spc="-45" dirty="0">
                <a:latin typeface="Book Antiqua"/>
                <a:cs typeface="Book Antiqua"/>
              </a:rPr>
              <a:t>characters, </a:t>
            </a:r>
            <a:r>
              <a:rPr sz="1800" spc="-55" dirty="0">
                <a:latin typeface="Book Antiqua"/>
                <a:cs typeface="Book Antiqua"/>
              </a:rPr>
              <a:t>replacing </a:t>
            </a:r>
            <a:r>
              <a:rPr sz="1800" spc="-50" dirty="0">
                <a:latin typeface="Book Antiqua"/>
                <a:cs typeface="Book Antiqua"/>
              </a:rPr>
              <a:t>URLs, </a:t>
            </a:r>
            <a:r>
              <a:rPr sz="1800" spc="-60" dirty="0">
                <a:latin typeface="Book Antiqua"/>
                <a:cs typeface="Book Antiqua"/>
              </a:rPr>
              <a:t>numbers,</a:t>
            </a:r>
            <a:r>
              <a:rPr sz="1800" spc="210" dirty="0">
                <a:latin typeface="Book Antiqua"/>
                <a:cs typeface="Book Antiqua"/>
              </a:rPr>
              <a:t> </a:t>
            </a:r>
            <a:r>
              <a:rPr sz="1800" spc="-50" dirty="0">
                <a:latin typeface="Book Antiqua"/>
                <a:cs typeface="Book Antiqua"/>
              </a:rPr>
              <a:t>etc.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Remove </a:t>
            </a:r>
            <a:r>
              <a:rPr sz="1800" spc="-85" dirty="0">
                <a:latin typeface="Book Antiqua"/>
                <a:cs typeface="Book Antiqua"/>
              </a:rPr>
              <a:t>“stop</a:t>
            </a:r>
            <a:r>
              <a:rPr sz="1800" spc="55" dirty="0">
                <a:latin typeface="Book Antiqua"/>
                <a:cs typeface="Book Antiqua"/>
              </a:rPr>
              <a:t> </a:t>
            </a:r>
            <a:r>
              <a:rPr sz="1800" spc="-114" dirty="0">
                <a:latin typeface="Book Antiqua"/>
                <a:cs typeface="Book Antiqua"/>
              </a:rPr>
              <a:t>words”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75" dirty="0">
                <a:latin typeface="Book Antiqua"/>
                <a:cs typeface="Book Antiqua"/>
              </a:rPr>
              <a:t>Stemming/lemmatization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removing </a:t>
            </a:r>
            <a:r>
              <a:rPr sz="1800" spc="-50" dirty="0">
                <a:latin typeface="Book Antiqua"/>
                <a:cs typeface="Book Antiqua"/>
              </a:rPr>
              <a:t>morphological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45" dirty="0">
                <a:latin typeface="Book Antiqua"/>
                <a:cs typeface="Book Antiqua"/>
              </a:rPr>
              <a:t>affixes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15" dirty="0">
                <a:latin typeface="Book Antiqua"/>
                <a:cs typeface="Book Antiqua"/>
              </a:rPr>
              <a:t>POS </a:t>
            </a:r>
            <a:r>
              <a:rPr sz="1800" spc="-75" dirty="0">
                <a:latin typeface="Book Antiqua"/>
                <a:cs typeface="Book Antiqua"/>
              </a:rPr>
              <a:t>tagging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assigning </a:t>
            </a:r>
            <a:r>
              <a:rPr sz="1800" spc="-80" dirty="0">
                <a:latin typeface="Book Antiqua"/>
                <a:cs typeface="Book Antiqua"/>
              </a:rPr>
              <a:t>a </a:t>
            </a:r>
            <a:r>
              <a:rPr sz="1800" spc="-45" dirty="0">
                <a:latin typeface="Book Antiqua"/>
                <a:cs typeface="Book Antiqua"/>
              </a:rPr>
              <a:t>part-of-speech </a:t>
            </a:r>
            <a:r>
              <a:rPr sz="1800" spc="-55" dirty="0">
                <a:latin typeface="Book Antiqua"/>
                <a:cs typeface="Book Antiqua"/>
              </a:rPr>
              <a:t>category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40" dirty="0">
                <a:latin typeface="Book Antiqua"/>
                <a:cs typeface="Book Antiqua"/>
              </a:rPr>
              <a:t>each</a:t>
            </a:r>
            <a:r>
              <a:rPr sz="1800" spc="195" dirty="0">
                <a:latin typeface="Book Antiqua"/>
                <a:cs typeface="Book Antiqua"/>
              </a:rPr>
              <a:t> </a:t>
            </a:r>
            <a:r>
              <a:rPr sz="1800" spc="-95" dirty="0">
                <a:latin typeface="Book Antiqua"/>
                <a:cs typeface="Book Antiqua"/>
              </a:rPr>
              <a:t>word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5" dirty="0">
                <a:latin typeface="Book Antiqua"/>
                <a:cs typeface="Book Antiqua"/>
              </a:rPr>
              <a:t>Syntactic </a:t>
            </a:r>
            <a:r>
              <a:rPr sz="1800" spc="-70" dirty="0">
                <a:latin typeface="Book Antiqua"/>
                <a:cs typeface="Book Antiqua"/>
              </a:rPr>
              <a:t>parsing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assigning </a:t>
            </a:r>
            <a:r>
              <a:rPr sz="1800" spc="-80" dirty="0">
                <a:latin typeface="Book Antiqua"/>
                <a:cs typeface="Book Antiqua"/>
              </a:rPr>
              <a:t>a </a:t>
            </a:r>
            <a:r>
              <a:rPr sz="1800" spc="-40" dirty="0">
                <a:latin typeface="Book Antiqua"/>
                <a:cs typeface="Book Antiqua"/>
              </a:rPr>
              <a:t>(normally </a:t>
            </a:r>
            <a:r>
              <a:rPr sz="1800" spc="-75" dirty="0">
                <a:latin typeface="Book Antiqua"/>
                <a:cs typeface="Book Antiqua"/>
              </a:rPr>
              <a:t>graph </a:t>
            </a:r>
            <a:r>
              <a:rPr sz="1800" spc="-35" dirty="0">
                <a:latin typeface="Book Antiqua"/>
                <a:cs typeface="Book Antiqua"/>
              </a:rPr>
              <a:t>or </a:t>
            </a:r>
            <a:r>
              <a:rPr sz="1800" dirty="0">
                <a:latin typeface="Book Antiqua"/>
                <a:cs typeface="Book Antiqua"/>
              </a:rPr>
              <a:t>tree) </a:t>
            </a:r>
            <a:r>
              <a:rPr sz="1800" spc="-45" dirty="0">
                <a:latin typeface="Book Antiqua"/>
                <a:cs typeface="Book Antiqua"/>
              </a:rPr>
              <a:t>structure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10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sentence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Chunking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5" dirty="0">
                <a:latin typeface="Book Antiqua"/>
                <a:cs typeface="Book Antiqua"/>
              </a:rPr>
              <a:t>shallow </a:t>
            </a:r>
            <a:r>
              <a:rPr sz="1800" spc="-60" dirty="0">
                <a:latin typeface="Book Antiqua"/>
                <a:cs typeface="Book Antiqua"/>
              </a:rPr>
              <a:t>version </a:t>
            </a:r>
            <a:r>
              <a:rPr sz="1800" spc="-35" dirty="0">
                <a:latin typeface="Book Antiqua"/>
                <a:cs typeface="Book Antiqua"/>
              </a:rPr>
              <a:t>of </a:t>
            </a:r>
            <a:r>
              <a:rPr sz="1800" spc="-40" dirty="0">
                <a:latin typeface="Book Antiqua"/>
                <a:cs typeface="Book Antiqua"/>
              </a:rPr>
              <a:t>syntactic</a:t>
            </a:r>
            <a:r>
              <a:rPr sz="1800" spc="80" dirty="0">
                <a:latin typeface="Book Antiqua"/>
                <a:cs typeface="Book Antiqua"/>
              </a:rPr>
              <a:t> </a:t>
            </a:r>
            <a:r>
              <a:rPr sz="1800" spc="-70" dirty="0">
                <a:latin typeface="Book Antiqua"/>
                <a:cs typeface="Book Antiqua"/>
              </a:rPr>
              <a:t>parsing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80" dirty="0">
                <a:latin typeface="Book Antiqua"/>
                <a:cs typeface="Book Antiqua"/>
              </a:rPr>
              <a:t>Named </a:t>
            </a:r>
            <a:r>
              <a:rPr sz="1800" spc="-40" dirty="0">
                <a:latin typeface="Book Antiqua"/>
                <a:cs typeface="Book Antiqua"/>
              </a:rPr>
              <a:t>entity </a:t>
            </a:r>
            <a:r>
              <a:rPr sz="1800" spc="-35" dirty="0">
                <a:latin typeface="Book Antiqua"/>
                <a:cs typeface="Book Antiqua"/>
              </a:rPr>
              <a:t>recognition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55" dirty="0">
                <a:latin typeface="Book Antiqua"/>
                <a:cs typeface="Book Antiqua"/>
              </a:rPr>
              <a:t>identifying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55" dirty="0">
                <a:latin typeface="Book Antiqua"/>
                <a:cs typeface="Book Antiqua"/>
              </a:rPr>
              <a:t>proper </a:t>
            </a:r>
            <a:r>
              <a:rPr sz="1800" spc="-60" dirty="0">
                <a:latin typeface="Book Antiqua"/>
                <a:cs typeface="Book Antiqua"/>
              </a:rPr>
              <a:t>nouns </a:t>
            </a:r>
            <a:r>
              <a:rPr sz="1800" spc="-35" dirty="0">
                <a:latin typeface="Book Antiqua"/>
                <a:cs typeface="Book Antiqua"/>
              </a:rPr>
              <a:t>in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225" dirty="0">
                <a:latin typeface="Book Antiqua"/>
                <a:cs typeface="Book Antiqua"/>
              </a:rPr>
              <a:t> </a:t>
            </a:r>
            <a:r>
              <a:rPr sz="1800" spc="-20" dirty="0">
                <a:latin typeface="Book Antiqua"/>
                <a:cs typeface="Book Antiqua"/>
              </a:rPr>
              <a:t>text</a:t>
            </a:r>
            <a:endParaRPr sz="18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155" dirty="0">
                <a:latin typeface="Book Antiqua"/>
                <a:cs typeface="Book Antiqua"/>
              </a:rPr>
              <a:t>. .</a:t>
            </a:r>
            <a:r>
              <a:rPr sz="1800" spc="-145" dirty="0">
                <a:latin typeface="Book Antiqua"/>
                <a:cs typeface="Book Antiqua"/>
              </a:rPr>
              <a:t> </a:t>
            </a:r>
            <a:r>
              <a:rPr sz="1800" spc="-155" dirty="0">
                <a:latin typeface="Book Antiqua"/>
                <a:cs typeface="Book Antiqua"/>
              </a:rPr>
              <a:t>.</a:t>
            </a:r>
            <a:endParaRPr sz="1800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8149" y="160049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8149" y="160050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2974" y="382566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130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solidFill>
                  <a:schemeClr val="tx1"/>
                </a:solidFill>
                <a:latin typeface="Arial Narrow"/>
                <a:cs typeface="Arial Narrow"/>
              </a:rPr>
              <a:t>Why </a:t>
            </a: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do </a:t>
            </a:r>
            <a:r>
              <a:rPr sz="3000" spc="-60" dirty="0">
                <a:solidFill>
                  <a:schemeClr val="tx1"/>
                </a:solidFill>
                <a:latin typeface="Arial Narrow"/>
                <a:cs typeface="Arial Narrow"/>
              </a:rPr>
              <a:t>we </a:t>
            </a: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do</a:t>
            </a:r>
            <a:r>
              <a:rPr sz="3000" spc="16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5" dirty="0">
                <a:solidFill>
                  <a:schemeClr val="tx1"/>
                </a:solidFill>
                <a:latin typeface="Arial Narrow"/>
                <a:cs typeface="Arial Narrow"/>
              </a:rPr>
              <a:t>preprocessing?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62308"/>
            <a:ext cx="8124190" cy="24098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52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Because </a:t>
            </a:r>
            <a:r>
              <a:rPr sz="1800" spc="-40" dirty="0">
                <a:latin typeface="Book Antiqua"/>
                <a:cs typeface="Book Antiqua"/>
              </a:rPr>
              <a:t>later </a:t>
            </a:r>
            <a:r>
              <a:rPr sz="1800" spc="-55" dirty="0">
                <a:latin typeface="Book Antiqua"/>
                <a:cs typeface="Book Antiqua"/>
              </a:rPr>
              <a:t>methods </a:t>
            </a:r>
            <a:r>
              <a:rPr sz="1800" spc="-45" dirty="0">
                <a:latin typeface="Book Antiqua"/>
                <a:cs typeface="Book Antiqua"/>
              </a:rPr>
              <a:t>require </a:t>
            </a:r>
            <a:r>
              <a:rPr sz="1800" spc="-60" dirty="0">
                <a:latin typeface="Book Antiqua"/>
                <a:cs typeface="Book Antiqua"/>
              </a:rPr>
              <a:t>preprocessed </a:t>
            </a:r>
            <a:r>
              <a:rPr sz="1800" spc="-70" dirty="0">
                <a:latin typeface="Book Antiqua"/>
                <a:cs typeface="Book Antiqua"/>
              </a:rPr>
              <a:t>data </a:t>
            </a:r>
            <a:r>
              <a:rPr sz="1800" spc="-80" dirty="0">
                <a:latin typeface="Book Antiqua"/>
                <a:cs typeface="Book Antiqua"/>
              </a:rPr>
              <a:t>as</a:t>
            </a:r>
            <a:r>
              <a:rPr sz="1800" spc="-55" dirty="0">
                <a:latin typeface="Book Antiqua"/>
                <a:cs typeface="Book Antiqua"/>
              </a:rPr>
              <a:t> input</a:t>
            </a:r>
            <a:endParaRPr sz="18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40" dirty="0">
                <a:latin typeface="Book Antiqua"/>
                <a:cs typeface="Book Antiqua"/>
              </a:rPr>
              <a:t>Counting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requires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having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already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identified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25" dirty="0">
                <a:latin typeface="Book Antiqua"/>
                <a:cs typeface="Book Antiqua"/>
              </a:rPr>
              <a:t>the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25" dirty="0">
                <a:latin typeface="Book Antiqua"/>
                <a:cs typeface="Book Antiqua"/>
              </a:rPr>
              <a:t>of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a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15" dirty="0">
                <a:latin typeface="Book Antiqua"/>
                <a:cs typeface="Book Antiqua"/>
              </a:rPr>
              <a:t>text</a:t>
            </a:r>
            <a:endParaRPr sz="14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60" dirty="0">
                <a:latin typeface="Book Antiqua"/>
                <a:cs typeface="Book Antiqua"/>
              </a:rPr>
              <a:t>Knowing </a:t>
            </a:r>
            <a:r>
              <a:rPr sz="1400" spc="-25" dirty="0">
                <a:latin typeface="Book Antiqua"/>
                <a:cs typeface="Book Antiqua"/>
              </a:rPr>
              <a:t>the </a:t>
            </a:r>
            <a:r>
              <a:rPr sz="1400" spc="-15" dirty="0">
                <a:latin typeface="Book Antiqua"/>
                <a:cs typeface="Book Antiqua"/>
              </a:rPr>
              <a:t>POS </a:t>
            </a:r>
            <a:r>
              <a:rPr sz="1400" spc="-25" dirty="0">
                <a:latin typeface="Book Antiqua"/>
                <a:cs typeface="Book Antiqua"/>
              </a:rPr>
              <a:t>of </a:t>
            </a:r>
            <a:r>
              <a:rPr sz="1400" spc="-65" dirty="0">
                <a:latin typeface="Book Antiqua"/>
                <a:cs typeface="Book Antiqua"/>
              </a:rPr>
              <a:t>a </a:t>
            </a:r>
            <a:r>
              <a:rPr sz="1400" spc="-75" dirty="0">
                <a:latin typeface="Book Antiqua"/>
                <a:cs typeface="Book Antiqua"/>
              </a:rPr>
              <a:t>word </a:t>
            </a:r>
            <a:r>
              <a:rPr sz="1400" spc="-45" dirty="0">
                <a:latin typeface="Book Antiqua"/>
                <a:cs typeface="Book Antiqua"/>
              </a:rPr>
              <a:t>might help </a:t>
            </a:r>
            <a:r>
              <a:rPr sz="1400" spc="-70" dirty="0">
                <a:latin typeface="Book Antiqua"/>
                <a:cs typeface="Book Antiqua"/>
              </a:rPr>
              <a:t>us </a:t>
            </a:r>
            <a:r>
              <a:rPr sz="1400" spc="-30" dirty="0">
                <a:latin typeface="Book Antiqua"/>
                <a:cs typeface="Book Antiqua"/>
              </a:rPr>
              <a:t>in </a:t>
            </a:r>
            <a:r>
              <a:rPr sz="1400" spc="-60" dirty="0">
                <a:latin typeface="Book Antiqua"/>
                <a:cs typeface="Book Antiqua"/>
              </a:rPr>
              <a:t>knowing </a:t>
            </a:r>
            <a:r>
              <a:rPr sz="1400" spc="-45" dirty="0">
                <a:latin typeface="Book Antiqua"/>
                <a:cs typeface="Book Antiqua"/>
              </a:rPr>
              <a:t>whether </a:t>
            </a:r>
            <a:r>
              <a:rPr sz="1400" spc="-15" dirty="0">
                <a:latin typeface="Book Antiqua"/>
                <a:cs typeface="Book Antiqua"/>
              </a:rPr>
              <a:t>it </a:t>
            </a:r>
            <a:r>
              <a:rPr sz="1400" spc="-45" dirty="0">
                <a:latin typeface="Book Antiqua"/>
                <a:cs typeface="Book Antiqua"/>
              </a:rPr>
              <a:t>is </a:t>
            </a:r>
            <a:r>
              <a:rPr sz="1400" spc="-35" dirty="0">
                <a:latin typeface="Book Antiqua"/>
                <a:cs typeface="Book Antiqua"/>
              </a:rPr>
              <a:t>important </a:t>
            </a:r>
            <a:r>
              <a:rPr sz="1400" spc="-30" dirty="0">
                <a:latin typeface="Book Antiqua"/>
                <a:cs typeface="Book Antiqua"/>
              </a:rPr>
              <a:t>(modal </a:t>
            </a:r>
            <a:r>
              <a:rPr sz="1400" i="1" spc="20" dirty="0">
                <a:latin typeface="Book Antiqua"/>
                <a:cs typeface="Book Antiqua"/>
              </a:rPr>
              <a:t>can</a:t>
            </a:r>
            <a:r>
              <a:rPr sz="1400" i="1" spc="190" dirty="0">
                <a:latin typeface="Book Antiqua"/>
                <a:cs typeface="Book Antiqua"/>
              </a:rPr>
              <a:t> </a:t>
            </a:r>
            <a:r>
              <a:rPr sz="1400" spc="-90" dirty="0">
                <a:latin typeface="Book Antiqua"/>
                <a:cs typeface="Book Antiqua"/>
              </a:rPr>
              <a:t>vs </a:t>
            </a:r>
            <a:r>
              <a:rPr sz="1400" spc="-40" dirty="0">
                <a:latin typeface="Book Antiqua"/>
                <a:cs typeface="Book Antiqua"/>
              </a:rPr>
              <a:t>noun</a:t>
            </a:r>
            <a:endParaRPr sz="1400">
              <a:latin typeface="Book Antiqua"/>
              <a:cs typeface="Book Antiqua"/>
            </a:endParaRPr>
          </a:p>
          <a:p>
            <a:pPr marL="770255">
              <a:lnSpc>
                <a:spcPct val="100000"/>
              </a:lnSpc>
              <a:spcBef>
                <a:spcPts val="270"/>
              </a:spcBef>
            </a:pPr>
            <a:r>
              <a:rPr sz="1400" i="1" spc="35" dirty="0">
                <a:latin typeface="Book Antiqua"/>
                <a:cs typeface="Book Antiqua"/>
              </a:rPr>
              <a:t>can</a:t>
            </a:r>
            <a:r>
              <a:rPr sz="1400" spc="35" dirty="0">
                <a:latin typeface="Book Antiqua"/>
                <a:cs typeface="Book Antiqua"/>
              </a:rPr>
              <a:t>)</a:t>
            </a:r>
            <a:endParaRPr sz="14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Because </a:t>
            </a:r>
            <a:r>
              <a:rPr sz="1800" spc="-120" dirty="0">
                <a:latin typeface="Book Antiqua"/>
                <a:cs typeface="Book Antiqua"/>
              </a:rPr>
              <a:t>we </a:t>
            </a:r>
            <a:r>
              <a:rPr sz="1800" spc="-70" dirty="0">
                <a:latin typeface="Book Antiqua"/>
                <a:cs typeface="Book Antiqua"/>
              </a:rPr>
              <a:t>gain </a:t>
            </a:r>
            <a:r>
              <a:rPr sz="1800" spc="-35" dirty="0">
                <a:latin typeface="Book Antiqua"/>
                <a:cs typeface="Book Antiqua"/>
              </a:rPr>
              <a:t>intuition </a:t>
            </a:r>
            <a:r>
              <a:rPr sz="1800" spc="-50" dirty="0">
                <a:latin typeface="Book Antiqua"/>
                <a:cs typeface="Book Antiqua"/>
              </a:rPr>
              <a:t>about </a:t>
            </a:r>
            <a:r>
              <a:rPr sz="1800" spc="-55" dirty="0">
                <a:latin typeface="Book Antiqua"/>
                <a:cs typeface="Book Antiqua"/>
              </a:rPr>
              <a:t>our</a:t>
            </a:r>
            <a:r>
              <a:rPr sz="1800" spc="-10" dirty="0">
                <a:latin typeface="Book Antiqua"/>
                <a:cs typeface="Book Antiqua"/>
              </a:rPr>
              <a:t> </a:t>
            </a:r>
            <a:r>
              <a:rPr sz="1800" spc="-70" dirty="0">
                <a:latin typeface="Book Antiqua"/>
                <a:cs typeface="Book Antiqua"/>
              </a:rPr>
              <a:t>data</a:t>
            </a:r>
            <a:endParaRPr sz="18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dirty="0">
                <a:latin typeface="Book Antiqua"/>
                <a:cs typeface="Book Antiqua"/>
              </a:rPr>
              <a:t>It </a:t>
            </a:r>
            <a:r>
              <a:rPr sz="1400" spc="-30" dirty="0">
                <a:latin typeface="Book Antiqua"/>
                <a:cs typeface="Book Antiqua"/>
              </a:rPr>
              <a:t>forces </a:t>
            </a:r>
            <a:r>
              <a:rPr sz="1400" spc="-70" dirty="0">
                <a:latin typeface="Book Antiqua"/>
                <a:cs typeface="Book Antiqua"/>
              </a:rPr>
              <a:t>us </a:t>
            </a:r>
            <a:r>
              <a:rPr sz="1400" spc="-15" dirty="0">
                <a:latin typeface="Book Antiqua"/>
                <a:cs typeface="Book Antiqua"/>
              </a:rPr>
              <a:t>to </a:t>
            </a:r>
            <a:r>
              <a:rPr sz="1400" spc="-35" dirty="0">
                <a:latin typeface="Book Antiqua"/>
                <a:cs typeface="Book Antiqua"/>
              </a:rPr>
              <a:t>look </a:t>
            </a:r>
            <a:r>
              <a:rPr sz="1400" spc="-30" dirty="0">
                <a:latin typeface="Book Antiqua"/>
                <a:cs typeface="Book Antiqua"/>
              </a:rPr>
              <a:t>at </a:t>
            </a:r>
            <a:r>
              <a:rPr sz="1400" spc="-25" dirty="0">
                <a:latin typeface="Book Antiqua"/>
                <a:cs typeface="Book Antiqua"/>
              </a:rPr>
              <a:t>the</a:t>
            </a:r>
            <a:r>
              <a:rPr sz="1400" spc="175" dirty="0">
                <a:latin typeface="Book Antiqua"/>
                <a:cs typeface="Book Antiqua"/>
              </a:rPr>
              <a:t> </a:t>
            </a:r>
            <a:r>
              <a:rPr sz="1400" spc="-55" dirty="0">
                <a:latin typeface="Book Antiqua"/>
                <a:cs typeface="Book Antiqua"/>
              </a:rPr>
              <a:t>data</a:t>
            </a:r>
            <a:endParaRPr sz="14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20" dirty="0">
                <a:latin typeface="Book Antiqua"/>
                <a:cs typeface="Book Antiqua"/>
              </a:rPr>
              <a:t>Often </a:t>
            </a:r>
            <a:r>
              <a:rPr sz="1400" spc="-50" dirty="0">
                <a:latin typeface="Book Antiqua"/>
                <a:cs typeface="Book Antiqua"/>
              </a:rPr>
              <a:t>coupled </a:t>
            </a:r>
            <a:r>
              <a:rPr sz="1400" spc="-55" dirty="0">
                <a:latin typeface="Book Antiqua"/>
                <a:cs typeface="Book Antiqua"/>
              </a:rPr>
              <a:t>with </a:t>
            </a:r>
            <a:r>
              <a:rPr sz="1400" spc="-40" dirty="0">
                <a:latin typeface="Book Antiqua"/>
                <a:cs typeface="Book Antiqua"/>
              </a:rPr>
              <a:t>exploratory </a:t>
            </a:r>
            <a:r>
              <a:rPr sz="1400" spc="-55" dirty="0">
                <a:latin typeface="Book Antiqua"/>
                <a:cs typeface="Book Antiqua"/>
              </a:rPr>
              <a:t>data analysis</a:t>
            </a:r>
            <a:r>
              <a:rPr sz="1400" spc="220" dirty="0">
                <a:latin typeface="Book Antiqua"/>
                <a:cs typeface="Book Antiqua"/>
              </a:rPr>
              <a:t> </a:t>
            </a:r>
            <a:r>
              <a:rPr sz="1400" spc="10" dirty="0">
                <a:latin typeface="Book Antiqua"/>
                <a:cs typeface="Book Antiqua"/>
              </a:rPr>
              <a:t>(EDA)</a:t>
            </a:r>
            <a:endParaRPr sz="1400">
              <a:latin typeface="Book Antiqua"/>
              <a:cs typeface="Book Antiqua"/>
            </a:endParaRPr>
          </a:p>
          <a:p>
            <a:pPr marL="770255" marR="144780" lvl="1" indent="-284480">
              <a:lnSpc>
                <a:spcPct val="116100"/>
              </a:lnSpc>
              <a:buChar char="-"/>
              <a:tabLst>
                <a:tab pos="769620" algn="l"/>
                <a:tab pos="770890" algn="l"/>
              </a:tabLst>
            </a:pPr>
            <a:r>
              <a:rPr sz="1400" spc="-25" dirty="0">
                <a:latin typeface="Book Antiqua"/>
                <a:cs typeface="Book Antiqua"/>
              </a:rPr>
              <a:t>We </a:t>
            </a:r>
            <a:r>
              <a:rPr sz="1400" spc="-45" dirty="0">
                <a:latin typeface="Book Antiqua"/>
                <a:cs typeface="Book Antiqua"/>
              </a:rPr>
              <a:t>might find </a:t>
            </a:r>
            <a:r>
              <a:rPr sz="1400" spc="-35" dirty="0">
                <a:latin typeface="Book Antiqua"/>
                <a:cs typeface="Book Antiqua"/>
              </a:rPr>
              <a:t>out </a:t>
            </a:r>
            <a:r>
              <a:rPr sz="1400" spc="-25" dirty="0">
                <a:latin typeface="Book Antiqua"/>
                <a:cs typeface="Book Antiqua"/>
              </a:rPr>
              <a:t>that </a:t>
            </a:r>
            <a:r>
              <a:rPr sz="1400" spc="-40" dirty="0">
                <a:latin typeface="Book Antiqua"/>
                <a:cs typeface="Book Antiqua"/>
              </a:rPr>
              <a:t>all </a:t>
            </a:r>
            <a:r>
              <a:rPr sz="1400" spc="-25" dirty="0">
                <a:latin typeface="Book Antiqua"/>
                <a:cs typeface="Book Antiqua"/>
              </a:rPr>
              <a:t>the </a:t>
            </a:r>
            <a:r>
              <a:rPr sz="1400" spc="-65" dirty="0">
                <a:latin typeface="Book Antiqua"/>
                <a:cs typeface="Book Antiqua"/>
              </a:rPr>
              <a:t>reviews </a:t>
            </a:r>
            <a:r>
              <a:rPr sz="1400" spc="-40" dirty="0">
                <a:latin typeface="Book Antiqua"/>
                <a:cs typeface="Book Antiqua"/>
              </a:rPr>
              <a:t>are exactly </a:t>
            </a:r>
            <a:r>
              <a:rPr sz="1400" spc="15" dirty="0">
                <a:latin typeface="Book Antiqua"/>
                <a:cs typeface="Book Antiqua"/>
              </a:rPr>
              <a:t>500 </a:t>
            </a:r>
            <a:r>
              <a:rPr sz="1400" spc="-30" dirty="0">
                <a:latin typeface="Book Antiqua"/>
                <a:cs typeface="Book Antiqua"/>
              </a:rPr>
              <a:t>characters </a:t>
            </a:r>
            <a:r>
              <a:rPr sz="1400" spc="-45" dirty="0">
                <a:latin typeface="Book Antiqua"/>
                <a:cs typeface="Book Antiqua"/>
              </a:rPr>
              <a:t>long, </a:t>
            </a:r>
            <a:r>
              <a:rPr sz="1400" spc="-50" dirty="0">
                <a:latin typeface="Book Antiqua"/>
                <a:cs typeface="Book Antiqua"/>
              </a:rPr>
              <a:t>which </a:t>
            </a:r>
            <a:r>
              <a:rPr sz="1400" spc="-60" dirty="0">
                <a:latin typeface="Book Antiqua"/>
                <a:cs typeface="Book Antiqua"/>
              </a:rPr>
              <a:t>suggests </a:t>
            </a:r>
            <a:r>
              <a:rPr sz="1400" spc="-45" dirty="0">
                <a:latin typeface="Book Antiqua"/>
                <a:cs typeface="Book Antiqua"/>
              </a:rPr>
              <a:t>some </a:t>
            </a:r>
            <a:r>
              <a:rPr sz="1400" spc="-65" dirty="0">
                <a:latin typeface="Book Antiqua"/>
                <a:cs typeface="Book Antiqua"/>
              </a:rPr>
              <a:t>have  </a:t>
            </a:r>
            <a:r>
              <a:rPr sz="1400" spc="-30" dirty="0">
                <a:latin typeface="Book Antiqua"/>
                <a:cs typeface="Book Antiqua"/>
              </a:rPr>
              <a:t>been</a:t>
            </a:r>
            <a:r>
              <a:rPr sz="1400" spc="-5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truncated.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8149" y="160049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8149" y="160050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2974" y="382566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623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0" dirty="0">
                <a:solidFill>
                  <a:schemeClr val="tx1"/>
                </a:solidFill>
                <a:latin typeface="Arial Narrow"/>
                <a:cs typeface="Arial Narrow"/>
              </a:rPr>
              <a:t>Inputs to modeling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9225" y="1176350"/>
            <a:ext cx="8065549" cy="317683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4960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4960" algn="l"/>
                <a:tab pos="316230" algn="l"/>
              </a:tabLst>
            </a:pPr>
            <a:r>
              <a:rPr spc="-25" dirty="0">
                <a:solidFill>
                  <a:schemeClr val="tx1"/>
                </a:solidFill>
              </a:rPr>
              <a:t>Topic </a:t>
            </a:r>
            <a:r>
              <a:rPr spc="-70" dirty="0">
                <a:solidFill>
                  <a:schemeClr val="tx1"/>
                </a:solidFill>
              </a:rPr>
              <a:t>modeling: </a:t>
            </a:r>
            <a:r>
              <a:rPr spc="-55" dirty="0">
                <a:solidFill>
                  <a:schemeClr val="tx1"/>
                </a:solidFill>
              </a:rPr>
              <a:t>input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85" dirty="0">
                <a:solidFill>
                  <a:schemeClr val="tx1"/>
                </a:solidFill>
              </a:rPr>
              <a:t>many </a:t>
            </a:r>
            <a:r>
              <a:rPr spc="-40" dirty="0">
                <a:solidFill>
                  <a:schemeClr val="tx1"/>
                </a:solidFill>
              </a:rPr>
              <a:t>different </a:t>
            </a:r>
            <a:r>
              <a:rPr spc="-35" dirty="0">
                <a:solidFill>
                  <a:schemeClr val="tx1"/>
                </a:solidFill>
              </a:rPr>
              <a:t>texts, </a:t>
            </a:r>
            <a:r>
              <a:rPr spc="-55" dirty="0">
                <a:solidFill>
                  <a:schemeClr val="tx1"/>
                </a:solidFill>
              </a:rPr>
              <a:t>output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80" dirty="0">
                <a:solidFill>
                  <a:schemeClr val="tx1"/>
                </a:solidFill>
              </a:rPr>
              <a:t>what </a:t>
            </a:r>
            <a:r>
              <a:rPr spc="-40" dirty="0">
                <a:solidFill>
                  <a:schemeClr val="tx1"/>
                </a:solidFill>
              </a:rPr>
              <a:t>each </a:t>
            </a:r>
            <a:r>
              <a:rPr spc="-20" dirty="0">
                <a:solidFill>
                  <a:schemeClr val="tx1"/>
                </a:solidFill>
              </a:rPr>
              <a:t>text </a:t>
            </a:r>
            <a:r>
              <a:rPr spc="-55" dirty="0">
                <a:solidFill>
                  <a:schemeClr val="tx1"/>
                </a:solidFill>
              </a:rPr>
              <a:t>is</a:t>
            </a:r>
            <a:r>
              <a:rPr spc="235" dirty="0">
                <a:solidFill>
                  <a:schemeClr val="tx1"/>
                </a:solidFill>
              </a:rPr>
              <a:t> </a:t>
            </a:r>
            <a:r>
              <a:rPr spc="-50" dirty="0">
                <a:solidFill>
                  <a:schemeClr val="tx1"/>
                </a:solidFill>
              </a:rPr>
              <a:t>about</a:t>
            </a:r>
          </a:p>
          <a:p>
            <a:pPr marL="772160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Newspaper</a:t>
            </a:r>
            <a:r>
              <a:rPr sz="1400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Book Antiqua"/>
                <a:cs typeface="Book Antiqua"/>
              </a:rPr>
              <a:t>articles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772160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40" dirty="0">
                <a:solidFill>
                  <a:schemeClr val="tx1"/>
                </a:solidFill>
                <a:latin typeface="Book Antiqua"/>
                <a:cs typeface="Book Antiqua"/>
              </a:rPr>
              <a:t>Emails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314960" marR="5080" indent="-300990">
              <a:lnSpc>
                <a:spcPts val="2480"/>
              </a:lnSpc>
              <a:spcBef>
                <a:spcPts val="70"/>
              </a:spcBef>
              <a:buChar char="-"/>
              <a:tabLst>
                <a:tab pos="314960" algn="l"/>
                <a:tab pos="316230" algn="l"/>
              </a:tabLst>
            </a:pPr>
            <a:r>
              <a:rPr spc="-45" dirty="0">
                <a:solidFill>
                  <a:schemeClr val="tx1"/>
                </a:solidFill>
              </a:rPr>
              <a:t>Classification: </a:t>
            </a:r>
            <a:r>
              <a:rPr spc="-55" dirty="0">
                <a:solidFill>
                  <a:schemeClr val="tx1"/>
                </a:solidFill>
              </a:rPr>
              <a:t>input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85" dirty="0">
                <a:solidFill>
                  <a:schemeClr val="tx1"/>
                </a:solidFill>
              </a:rPr>
              <a:t>many </a:t>
            </a:r>
            <a:r>
              <a:rPr spc="-40" dirty="0">
                <a:solidFill>
                  <a:schemeClr val="tx1"/>
                </a:solidFill>
              </a:rPr>
              <a:t>different </a:t>
            </a:r>
            <a:r>
              <a:rPr spc="-30" dirty="0">
                <a:solidFill>
                  <a:schemeClr val="tx1"/>
                </a:solidFill>
              </a:rPr>
              <a:t>texts </a:t>
            </a:r>
            <a:r>
              <a:rPr spc="-80" dirty="0">
                <a:solidFill>
                  <a:schemeClr val="tx1"/>
                </a:solidFill>
              </a:rPr>
              <a:t>and </a:t>
            </a:r>
            <a:r>
              <a:rPr spc="-60" dirty="0">
                <a:solidFill>
                  <a:schemeClr val="tx1"/>
                </a:solidFill>
              </a:rPr>
              <a:t>hand-labeled </a:t>
            </a:r>
            <a:r>
              <a:rPr spc="-50" dirty="0">
                <a:solidFill>
                  <a:schemeClr val="tx1"/>
                </a:solidFill>
              </a:rPr>
              <a:t>categories, </a:t>
            </a:r>
            <a:r>
              <a:rPr spc="-55" dirty="0">
                <a:solidFill>
                  <a:schemeClr val="tx1"/>
                </a:solidFill>
              </a:rPr>
              <a:t>output </a:t>
            </a:r>
            <a:r>
              <a:rPr spc="-150" dirty="0">
                <a:solidFill>
                  <a:schemeClr val="tx1"/>
                </a:solidFill>
              </a:rPr>
              <a:t>=  </a:t>
            </a:r>
            <a:r>
              <a:rPr spc="-55" dirty="0">
                <a:solidFill>
                  <a:schemeClr val="tx1"/>
                </a:solidFill>
              </a:rPr>
              <a:t>something </a:t>
            </a:r>
            <a:r>
              <a:rPr spc="-30" dirty="0">
                <a:solidFill>
                  <a:schemeClr val="tx1"/>
                </a:solidFill>
              </a:rPr>
              <a:t>that </a:t>
            </a:r>
            <a:r>
              <a:rPr spc="-40" dirty="0">
                <a:solidFill>
                  <a:schemeClr val="tx1"/>
                </a:solidFill>
              </a:rPr>
              <a:t>can </a:t>
            </a:r>
            <a:r>
              <a:rPr spc="-50" dirty="0">
                <a:solidFill>
                  <a:schemeClr val="tx1"/>
                </a:solidFill>
              </a:rPr>
              <a:t>take </a:t>
            </a:r>
            <a:r>
              <a:rPr spc="-35" dirty="0">
                <a:solidFill>
                  <a:schemeClr val="tx1"/>
                </a:solidFill>
              </a:rPr>
              <a:t>in </a:t>
            </a:r>
            <a:r>
              <a:rPr spc="-60" dirty="0">
                <a:solidFill>
                  <a:schemeClr val="tx1"/>
                </a:solidFill>
              </a:rPr>
              <a:t>unlabeled </a:t>
            </a:r>
            <a:r>
              <a:rPr spc="-30" dirty="0">
                <a:solidFill>
                  <a:schemeClr val="tx1"/>
                </a:solidFill>
              </a:rPr>
              <a:t>texts </a:t>
            </a:r>
            <a:r>
              <a:rPr spc="-80" dirty="0">
                <a:solidFill>
                  <a:schemeClr val="tx1"/>
                </a:solidFill>
              </a:rPr>
              <a:t>and </a:t>
            </a:r>
            <a:r>
              <a:rPr spc="-50" dirty="0">
                <a:solidFill>
                  <a:schemeClr val="tx1"/>
                </a:solidFill>
              </a:rPr>
              <a:t>predict </a:t>
            </a:r>
            <a:r>
              <a:rPr spc="-30" dirty="0">
                <a:solidFill>
                  <a:schemeClr val="tx1"/>
                </a:solidFill>
              </a:rPr>
              <a:t>the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65" dirty="0">
                <a:solidFill>
                  <a:schemeClr val="tx1"/>
                </a:solidFill>
              </a:rPr>
              <a:t>category.</a:t>
            </a:r>
          </a:p>
          <a:p>
            <a:pPr marL="772160" lvl="1" indent="-285115">
              <a:lnSpc>
                <a:spcPct val="100000"/>
              </a:lnSpc>
              <a:spcBef>
                <a:spcPts val="19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60" dirty="0">
                <a:solidFill>
                  <a:schemeClr val="tx1"/>
                </a:solidFill>
                <a:latin typeface="Book Antiqua"/>
                <a:cs typeface="Book Antiqua"/>
              </a:rPr>
              <a:t>Hand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Book Antiqua"/>
                <a:cs typeface="Book Antiqua"/>
              </a:rPr>
              <a:t>label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a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Book Antiqua"/>
                <a:cs typeface="Book Antiqua"/>
              </a:rPr>
              <a:t>bunch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Book Antiqua"/>
                <a:cs typeface="Book Antiqua"/>
              </a:rPr>
              <a:t>of</a:t>
            </a:r>
            <a:r>
              <a:rPr sz="1400" spc="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Book Antiqua"/>
                <a:cs typeface="Book Antiqua"/>
              </a:rPr>
              <a:t>documents,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Book Antiqua"/>
                <a:cs typeface="Book Antiqua"/>
              </a:rPr>
              <a:t>train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a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Book Antiqua"/>
                <a:cs typeface="Book Antiqua"/>
              </a:rPr>
              <a:t>computer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15" dirty="0">
                <a:solidFill>
                  <a:schemeClr val="tx1"/>
                </a:solidFill>
                <a:latin typeface="Book Antiqua"/>
                <a:cs typeface="Book Antiqua"/>
              </a:rPr>
              <a:t>to</a:t>
            </a:r>
            <a:r>
              <a:rPr sz="1400" spc="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Book Antiqua"/>
                <a:cs typeface="Book Antiqua"/>
              </a:rPr>
              <a:t>mimic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Book Antiqua"/>
                <a:cs typeface="Book Antiqua"/>
              </a:rPr>
              <a:t>your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Book Antiqua"/>
                <a:cs typeface="Book Antiqua"/>
              </a:rPr>
              <a:t>hand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Book Antiqua"/>
                <a:cs typeface="Book Antiqua"/>
              </a:rPr>
              <a:t>coding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772160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50" dirty="0">
                <a:solidFill>
                  <a:schemeClr val="tx1"/>
                </a:solidFill>
                <a:latin typeface="Book Antiqua"/>
                <a:cs typeface="Book Antiqua"/>
              </a:rPr>
              <a:t>Spam</a:t>
            </a:r>
            <a:r>
              <a:rPr sz="1400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45" dirty="0">
                <a:solidFill>
                  <a:schemeClr val="tx1"/>
                </a:solidFill>
                <a:latin typeface="Book Antiqua"/>
                <a:cs typeface="Book Antiqua"/>
              </a:rPr>
              <a:t>/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Book Antiqua"/>
                <a:cs typeface="Book Antiqua"/>
              </a:rPr>
              <a:t>ham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772160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70" dirty="0">
                <a:solidFill>
                  <a:schemeClr val="tx1"/>
                </a:solidFill>
                <a:latin typeface="Book Antiqua"/>
                <a:cs typeface="Book Antiqua"/>
              </a:rPr>
              <a:t>positive/negative</a:t>
            </a:r>
            <a:r>
              <a:rPr sz="1400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reviews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314960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4960" algn="l"/>
                <a:tab pos="316230" algn="l"/>
              </a:tabLst>
            </a:pPr>
            <a:r>
              <a:rPr spc="-10" dirty="0">
                <a:solidFill>
                  <a:schemeClr val="tx1"/>
                </a:solidFill>
              </a:rPr>
              <a:t>The </a:t>
            </a:r>
            <a:r>
              <a:rPr spc="-60" dirty="0">
                <a:solidFill>
                  <a:schemeClr val="tx1"/>
                </a:solidFill>
              </a:rPr>
              <a:t>big </a:t>
            </a:r>
            <a:r>
              <a:rPr spc="-40" dirty="0">
                <a:solidFill>
                  <a:schemeClr val="tx1"/>
                </a:solidFill>
              </a:rPr>
              <a:t>difference </a:t>
            </a:r>
            <a:r>
              <a:rPr spc="-55" dirty="0">
                <a:solidFill>
                  <a:schemeClr val="tx1"/>
                </a:solidFill>
              </a:rPr>
              <a:t>is </a:t>
            </a:r>
            <a:r>
              <a:rPr spc="-30" dirty="0">
                <a:solidFill>
                  <a:schemeClr val="tx1"/>
                </a:solidFill>
              </a:rPr>
              <a:t>the </a:t>
            </a:r>
            <a:r>
              <a:rPr spc="-60" dirty="0">
                <a:solidFill>
                  <a:schemeClr val="tx1"/>
                </a:solidFill>
              </a:rPr>
              <a:t>need </a:t>
            </a:r>
            <a:r>
              <a:rPr spc="-35" dirty="0">
                <a:solidFill>
                  <a:schemeClr val="tx1"/>
                </a:solidFill>
              </a:rPr>
              <a:t>for </a:t>
            </a:r>
            <a:r>
              <a:rPr spc="-55" dirty="0">
                <a:solidFill>
                  <a:schemeClr val="tx1"/>
                </a:solidFill>
              </a:rPr>
              <a:t>labeled </a:t>
            </a:r>
            <a:r>
              <a:rPr spc="-70" dirty="0">
                <a:solidFill>
                  <a:schemeClr val="tx1"/>
                </a:solidFill>
              </a:rPr>
              <a:t>data </a:t>
            </a:r>
            <a:r>
              <a:rPr spc="-60" dirty="0">
                <a:solidFill>
                  <a:schemeClr val="tx1"/>
                </a:solidFill>
              </a:rPr>
              <a:t>(unsupervised</a:t>
            </a:r>
            <a:r>
              <a:rPr spc="195" dirty="0">
                <a:solidFill>
                  <a:schemeClr val="tx1"/>
                </a:solidFill>
              </a:rPr>
              <a:t> </a:t>
            </a:r>
            <a:r>
              <a:rPr spc="-114" dirty="0">
                <a:solidFill>
                  <a:schemeClr val="tx1"/>
                </a:solidFill>
              </a:rPr>
              <a:t>vs </a:t>
            </a:r>
            <a:r>
              <a:rPr spc="-60" dirty="0">
                <a:solidFill>
                  <a:schemeClr val="tx1"/>
                </a:solidFill>
              </a:rPr>
              <a:t>supervised)</a:t>
            </a:r>
          </a:p>
          <a:p>
            <a:pPr marL="314960" marR="391160" indent="-300990">
              <a:lnSpc>
                <a:spcPct val="114599"/>
              </a:lnSpc>
              <a:buChar char="-"/>
              <a:tabLst>
                <a:tab pos="314960" algn="l"/>
                <a:tab pos="316230" algn="l"/>
              </a:tabLst>
            </a:pPr>
            <a:r>
              <a:rPr spc="-5" dirty="0">
                <a:solidFill>
                  <a:schemeClr val="tx1"/>
                </a:solidFill>
              </a:rPr>
              <a:t>Text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55" dirty="0">
                <a:solidFill>
                  <a:schemeClr val="tx1"/>
                </a:solidFill>
              </a:rPr>
              <a:t>document, </a:t>
            </a:r>
            <a:r>
              <a:rPr spc="-60" dirty="0">
                <a:solidFill>
                  <a:schemeClr val="tx1"/>
                </a:solidFill>
              </a:rPr>
              <a:t>could </a:t>
            </a:r>
            <a:r>
              <a:rPr spc="-35" dirty="0">
                <a:solidFill>
                  <a:schemeClr val="tx1"/>
                </a:solidFill>
              </a:rPr>
              <a:t>be </a:t>
            </a:r>
            <a:r>
              <a:rPr spc="-80" dirty="0">
                <a:solidFill>
                  <a:schemeClr val="tx1"/>
                </a:solidFill>
              </a:rPr>
              <a:t>a review, newspaper </a:t>
            </a:r>
            <a:r>
              <a:rPr spc="-35" dirty="0">
                <a:solidFill>
                  <a:schemeClr val="tx1"/>
                </a:solidFill>
              </a:rPr>
              <a:t>article, </a:t>
            </a:r>
            <a:r>
              <a:rPr spc="-40" dirty="0">
                <a:solidFill>
                  <a:schemeClr val="tx1"/>
                </a:solidFill>
              </a:rPr>
              <a:t>journal </a:t>
            </a:r>
            <a:r>
              <a:rPr spc="-35" dirty="0">
                <a:solidFill>
                  <a:schemeClr val="tx1"/>
                </a:solidFill>
              </a:rPr>
              <a:t>article, </a:t>
            </a:r>
            <a:r>
              <a:rPr spc="-70" dirty="0">
                <a:solidFill>
                  <a:schemeClr val="tx1"/>
                </a:solidFill>
              </a:rPr>
              <a:t>whole  </a:t>
            </a:r>
            <a:r>
              <a:rPr spc="-50" dirty="0">
                <a:solidFill>
                  <a:schemeClr val="tx1"/>
                </a:solidFill>
              </a:rPr>
              <a:t>book, </a:t>
            </a:r>
            <a:r>
              <a:rPr spc="-55" dirty="0">
                <a:solidFill>
                  <a:schemeClr val="tx1"/>
                </a:solidFill>
              </a:rPr>
              <a:t>tweet, </a:t>
            </a:r>
            <a:r>
              <a:rPr spc="-155" dirty="0">
                <a:solidFill>
                  <a:schemeClr val="tx1"/>
                </a:solidFill>
              </a:rPr>
              <a:t>. .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5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21459" y="344778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898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chemeClr val="tx1"/>
                </a:solidFill>
                <a:latin typeface="Arial Narrow"/>
                <a:cs typeface="Arial Narrow"/>
              </a:rPr>
              <a:t>What are N-grams?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887A4-9EEE-49C1-9B09-9065EA06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52550"/>
            <a:ext cx="66198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038" y="456777"/>
            <a:ext cx="5381923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13" dirty="0">
                <a:solidFill>
                  <a:schemeClr val="tx1"/>
                </a:solidFill>
              </a:rPr>
              <a:t>Term-document</a:t>
            </a:r>
            <a:r>
              <a:rPr spc="-42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22121"/>
              </p:ext>
            </p:extLst>
          </p:nvPr>
        </p:nvGraphicFramePr>
        <p:xfrm>
          <a:off x="1683301" y="1269963"/>
          <a:ext cx="5777396" cy="297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Hamlet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Macbeth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226695" indent="12700">
                        <a:lnSpc>
                          <a:spcPct val="101899"/>
                        </a:lnSpc>
                        <a:spcBef>
                          <a:spcPts val="8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Romeo  &amp;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Juliet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262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Richard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III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6220" marR="236220" indent="76200">
                        <a:lnSpc>
                          <a:spcPct val="101899"/>
                        </a:lnSpc>
                        <a:spcBef>
                          <a:spcPts val="85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Julius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Caesar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262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Tempest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Othello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900" spc="20" dirty="0">
                          <a:latin typeface="Arial"/>
                          <a:cs typeface="Arial"/>
                        </a:rPr>
                        <a:t>King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Lear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knife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spc="90" dirty="0">
                          <a:latin typeface="Arial"/>
                          <a:cs typeface="Arial"/>
                        </a:rPr>
                        <a:t>dog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sword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like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21260" y="4420195"/>
            <a:ext cx="4782183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-3" dirty="0">
                <a:latin typeface="Arial"/>
                <a:cs typeface="Arial"/>
              </a:rPr>
              <a:t>Context </a:t>
            </a:r>
            <a:r>
              <a:rPr sz="1898" spc="142" dirty="0">
                <a:latin typeface="Arial"/>
                <a:cs typeface="Arial"/>
              </a:rPr>
              <a:t>= </a:t>
            </a:r>
            <a:r>
              <a:rPr sz="1898" spc="34" dirty="0">
                <a:latin typeface="Arial"/>
                <a:cs typeface="Arial"/>
              </a:rPr>
              <a:t>appearing </a:t>
            </a:r>
            <a:r>
              <a:rPr sz="1898" spc="-3" dirty="0">
                <a:solidFill>
                  <a:srgbClr val="FF40FF"/>
                </a:solidFill>
                <a:latin typeface="Arial"/>
                <a:cs typeface="Arial"/>
              </a:rPr>
              <a:t>in </a:t>
            </a:r>
            <a:r>
              <a:rPr sz="1898" dirty="0">
                <a:solidFill>
                  <a:srgbClr val="FF40FF"/>
                </a:solidFill>
                <a:latin typeface="Arial"/>
                <a:cs typeface="Arial"/>
              </a:rPr>
              <a:t>the </a:t>
            </a:r>
            <a:r>
              <a:rPr sz="1898" spc="-3" dirty="0">
                <a:solidFill>
                  <a:srgbClr val="FF40FF"/>
                </a:solidFill>
                <a:latin typeface="Arial"/>
                <a:cs typeface="Arial"/>
              </a:rPr>
              <a:t>same</a:t>
            </a:r>
            <a:r>
              <a:rPr sz="1898" spc="-169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1898" spc="21" dirty="0">
                <a:solidFill>
                  <a:srgbClr val="FF40FF"/>
                </a:solidFill>
                <a:latin typeface="Arial"/>
                <a:cs typeface="Arial"/>
              </a:rPr>
              <a:t>document</a:t>
            </a:r>
            <a:r>
              <a:rPr sz="1898" spc="21" dirty="0">
                <a:latin typeface="Arial"/>
                <a:cs typeface="Arial"/>
              </a:rPr>
              <a:t>.</a:t>
            </a:r>
            <a:endParaRPr sz="189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8512" y="462111"/>
            <a:ext cx="1532334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69" dirty="0">
                <a:solidFill>
                  <a:schemeClr val="tx1"/>
                </a:solidFill>
              </a:rPr>
              <a:t>V</a:t>
            </a:r>
            <a:r>
              <a:rPr spc="45" dirty="0">
                <a:solidFill>
                  <a:schemeClr val="tx1"/>
                </a:solidFill>
              </a:rPr>
              <a:t>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09294" y="2079501"/>
          <a:ext cx="641933" cy="2510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Hamlet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77831" y="2079501"/>
          <a:ext cx="641933" cy="2510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spc="20" dirty="0">
                          <a:latin typeface="Arial"/>
                          <a:cs typeface="Arial"/>
                        </a:rPr>
                        <a:t>King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Lear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72543" y="2169914"/>
            <a:ext cx="1827349" cy="1179055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-18" dirty="0">
                <a:latin typeface="Arial"/>
                <a:cs typeface="Arial"/>
              </a:rPr>
              <a:t>Vector  </a:t>
            </a:r>
            <a:r>
              <a:rPr sz="1898" dirty="0">
                <a:latin typeface="Arial"/>
                <a:cs typeface="Arial"/>
              </a:rPr>
              <a:t>representation</a:t>
            </a:r>
            <a:r>
              <a:rPr sz="1898" spc="-21" dirty="0">
                <a:latin typeface="Arial"/>
                <a:cs typeface="Arial"/>
              </a:rPr>
              <a:t> </a:t>
            </a:r>
            <a:r>
              <a:rPr sz="1898" dirty="0">
                <a:latin typeface="Arial"/>
                <a:cs typeface="Arial"/>
              </a:rPr>
              <a:t>of  the </a:t>
            </a:r>
            <a:r>
              <a:rPr sz="1898" spc="21" dirty="0">
                <a:solidFill>
                  <a:srgbClr val="FF40FF"/>
                </a:solidFill>
                <a:latin typeface="Arial"/>
                <a:cs typeface="Arial"/>
              </a:rPr>
              <a:t>document</a:t>
            </a:r>
            <a:r>
              <a:rPr sz="1898" spc="21" dirty="0">
                <a:latin typeface="Arial"/>
                <a:cs typeface="Arial"/>
              </a:rPr>
              <a:t>;  </a:t>
            </a:r>
            <a:r>
              <a:rPr sz="1898" spc="16" dirty="0">
                <a:latin typeface="Arial"/>
                <a:cs typeface="Arial"/>
              </a:rPr>
              <a:t>vector </a:t>
            </a:r>
            <a:r>
              <a:rPr sz="1898" spc="-3" dirty="0">
                <a:latin typeface="Arial"/>
                <a:cs typeface="Arial"/>
              </a:rPr>
              <a:t>size </a:t>
            </a:r>
            <a:r>
              <a:rPr sz="1898" spc="142" dirty="0">
                <a:latin typeface="Arial"/>
                <a:cs typeface="Arial"/>
              </a:rPr>
              <a:t>=</a:t>
            </a:r>
            <a:r>
              <a:rPr sz="1898" spc="-29" dirty="0">
                <a:latin typeface="Arial"/>
                <a:cs typeface="Arial"/>
              </a:rPr>
              <a:t> </a:t>
            </a:r>
            <a:r>
              <a:rPr sz="1898" spc="-108" dirty="0">
                <a:latin typeface="Arial"/>
                <a:cs typeface="Arial"/>
              </a:rPr>
              <a:t>V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051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chemeClr val="tx1"/>
                </a:solidFill>
                <a:latin typeface="Arial Narrow"/>
                <a:cs typeface="Arial Narrow"/>
              </a:rPr>
              <a:t>Goals </a:t>
            </a: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of </a:t>
            </a:r>
            <a:r>
              <a:rPr sz="3000" spc="55" dirty="0">
                <a:solidFill>
                  <a:schemeClr val="tx1"/>
                </a:solidFill>
                <a:latin typeface="Arial Narrow"/>
                <a:cs typeface="Arial Narrow"/>
              </a:rPr>
              <a:t>this </a:t>
            </a:r>
            <a:r>
              <a:rPr sz="3000" spc="-25" dirty="0">
                <a:solidFill>
                  <a:schemeClr val="tx1"/>
                </a:solidFill>
                <a:latin typeface="Arial Narrow"/>
                <a:cs typeface="Arial Narrow"/>
              </a:rPr>
              <a:t>workshop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8145256" cy="205120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5" dirty="0">
                <a:latin typeface="Book Antiqua"/>
                <a:cs typeface="Book Antiqua"/>
              </a:rPr>
              <a:t>Provide </a:t>
            </a:r>
            <a:r>
              <a:rPr sz="1800" spc="-80" dirty="0">
                <a:latin typeface="Book Antiqua"/>
                <a:cs typeface="Book Antiqua"/>
              </a:rPr>
              <a:t>a </a:t>
            </a:r>
            <a:r>
              <a:rPr sz="1800" spc="-55" dirty="0">
                <a:latin typeface="Book Antiqua"/>
                <a:cs typeface="Book Antiqua"/>
              </a:rPr>
              <a:t>general </a:t>
            </a:r>
            <a:r>
              <a:rPr sz="1800" spc="-75" dirty="0">
                <a:latin typeface="Book Antiqua"/>
                <a:cs typeface="Book Antiqua"/>
              </a:rPr>
              <a:t>roadmap </a:t>
            </a:r>
            <a:r>
              <a:rPr sz="1800" spc="-35" dirty="0">
                <a:latin typeface="Book Antiqua"/>
                <a:cs typeface="Book Antiqua"/>
              </a:rPr>
              <a:t>of </a:t>
            </a:r>
            <a:r>
              <a:rPr lang="en-US" sz="1800" spc="-40" dirty="0">
                <a:latin typeface="Book Antiqua"/>
                <a:cs typeface="Book Antiqua"/>
              </a:rPr>
              <a:t>computational text analysis (CTA)</a:t>
            </a:r>
            <a:r>
              <a:rPr lang="en-US" sz="1800" spc="265" dirty="0">
                <a:latin typeface="Book Antiqua"/>
                <a:cs typeface="Book Antiqua"/>
              </a:rPr>
              <a:t> </a:t>
            </a:r>
          </a:p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5" dirty="0">
                <a:latin typeface="Book Antiqua"/>
                <a:cs typeface="Book Antiqua"/>
              </a:rPr>
              <a:t>Build </a:t>
            </a:r>
            <a:r>
              <a:rPr sz="1800" spc="-40" dirty="0">
                <a:latin typeface="Book Antiqua"/>
                <a:cs typeface="Book Antiqua"/>
              </a:rPr>
              <a:t>intuitions </a:t>
            </a:r>
            <a:r>
              <a:rPr sz="1800" spc="-50" dirty="0">
                <a:latin typeface="Book Antiqua"/>
                <a:cs typeface="Book Antiqua"/>
              </a:rPr>
              <a:t>about </a:t>
            </a:r>
            <a:r>
              <a:rPr lang="en-US" sz="1800" spc="-40" dirty="0">
                <a:latin typeface="Book Antiqua"/>
                <a:cs typeface="Book Antiqua"/>
              </a:rPr>
              <a:t>using text as data</a:t>
            </a: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pc="-40" dirty="0">
                <a:latin typeface="Book Antiqua"/>
                <a:cs typeface="Book Antiqua"/>
              </a:rPr>
              <a:t>Gain practice with preprocessing and more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Understand </a:t>
            </a:r>
            <a:r>
              <a:rPr sz="1800" spc="-40" dirty="0">
                <a:latin typeface="Book Antiqua"/>
                <a:cs typeface="Book Antiqua"/>
              </a:rPr>
              <a:t>at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95" dirty="0">
                <a:latin typeface="Book Antiqua"/>
                <a:cs typeface="Book Antiqua"/>
              </a:rPr>
              <a:t> </a:t>
            </a:r>
            <a:r>
              <a:rPr sz="1800" spc="-60" dirty="0">
                <a:latin typeface="Book Antiqua"/>
                <a:cs typeface="Book Antiqua"/>
              </a:rPr>
              <a:t>high-level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70" dirty="0">
                <a:latin typeface="Book Antiqua"/>
                <a:cs typeface="Book Antiqua"/>
              </a:rPr>
              <a:t>how </a:t>
            </a:r>
            <a:r>
              <a:rPr lang="en-US" sz="1400" spc="-70" dirty="0">
                <a:latin typeface="Book Antiqua"/>
                <a:cs typeface="Book Antiqua"/>
              </a:rPr>
              <a:t>a few primary </a:t>
            </a:r>
            <a:r>
              <a:rPr lang="en-US" sz="1400" spc="-35" dirty="0">
                <a:latin typeface="Book Antiqua"/>
                <a:cs typeface="Book Antiqua"/>
              </a:rPr>
              <a:t>CTA</a:t>
            </a:r>
            <a:r>
              <a:rPr sz="1400" spc="-35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method</a:t>
            </a:r>
            <a:r>
              <a:rPr lang="en-US" sz="1400" spc="-45" dirty="0">
                <a:latin typeface="Book Antiqua"/>
                <a:cs typeface="Book Antiqua"/>
              </a:rPr>
              <a:t>s</a:t>
            </a:r>
            <a:r>
              <a:rPr sz="1400" spc="1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work</a:t>
            </a:r>
            <a:endParaRPr sz="14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65" dirty="0">
                <a:latin typeface="Book Antiqua"/>
                <a:cs typeface="Book Antiqua"/>
              </a:rPr>
              <a:t>what </a:t>
            </a:r>
            <a:r>
              <a:rPr sz="1400" spc="-55" dirty="0">
                <a:latin typeface="Book Antiqua"/>
                <a:cs typeface="Book Antiqua"/>
              </a:rPr>
              <a:t>kinds </a:t>
            </a:r>
            <a:r>
              <a:rPr sz="1400" spc="-25" dirty="0">
                <a:latin typeface="Book Antiqua"/>
                <a:cs typeface="Book Antiqua"/>
              </a:rPr>
              <a:t>of </a:t>
            </a:r>
            <a:r>
              <a:rPr sz="1400" spc="-40" dirty="0">
                <a:latin typeface="Book Antiqua"/>
                <a:cs typeface="Book Antiqua"/>
              </a:rPr>
              <a:t>questions </a:t>
            </a:r>
            <a:r>
              <a:rPr sz="1400" spc="-45" dirty="0">
                <a:latin typeface="Book Antiqua"/>
                <a:cs typeface="Book Antiqua"/>
              </a:rPr>
              <a:t>they</a:t>
            </a:r>
            <a:r>
              <a:rPr sz="1400" spc="180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answer</a:t>
            </a:r>
            <a:endParaRPr lang="en-US" sz="1400" spc="-6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spc="-60" dirty="0">
                <a:latin typeface="Book Antiqua"/>
                <a:cs typeface="Book Antiqua"/>
              </a:rPr>
              <a:t>how to design and implement a CTA project</a:t>
            </a:r>
            <a:endParaRPr sz="14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4566" y="462111"/>
            <a:ext cx="180022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69" dirty="0">
                <a:solidFill>
                  <a:schemeClr val="tx1"/>
                </a:solidFill>
              </a:rPr>
              <a:t>V</a:t>
            </a:r>
            <a:r>
              <a:rPr spc="37" dirty="0">
                <a:solidFill>
                  <a:schemeClr val="tx1"/>
                </a:solidFill>
              </a:rPr>
              <a:t>ectors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2405" y="2005831"/>
          <a:ext cx="5777396" cy="418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knife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42405" y="2822898"/>
          <a:ext cx="5777396" cy="52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sword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04840" y="3650010"/>
            <a:ext cx="2979948" cy="884101"/>
          </a:xfrm>
          <a:prstGeom prst="rect">
            <a:avLst/>
          </a:prstGeom>
        </p:spPr>
        <p:txBody>
          <a:bodyPr vert="horz" wrap="square" lIns="0" tIns="17412" rIns="0" bIns="0" rtlCol="0">
            <a:spAutoFit/>
          </a:bodyPr>
          <a:lstStyle/>
          <a:p>
            <a:pPr marL="6697" marR="2679" algn="just">
              <a:lnSpc>
                <a:spcPts val="2267"/>
              </a:lnSpc>
              <a:spcBef>
                <a:spcPts val="137"/>
              </a:spcBef>
            </a:pPr>
            <a:r>
              <a:rPr sz="1898" spc="-18" dirty="0">
                <a:latin typeface="Arial"/>
                <a:cs typeface="Arial"/>
              </a:rPr>
              <a:t>Vector </a:t>
            </a:r>
            <a:r>
              <a:rPr sz="1898" dirty="0">
                <a:latin typeface="Arial"/>
                <a:cs typeface="Arial"/>
              </a:rPr>
              <a:t>representation of the  </a:t>
            </a:r>
            <a:r>
              <a:rPr sz="1898" spc="5" dirty="0">
                <a:solidFill>
                  <a:srgbClr val="FF40FF"/>
                </a:solidFill>
                <a:latin typeface="Arial"/>
                <a:cs typeface="Arial"/>
              </a:rPr>
              <a:t>term</a:t>
            </a:r>
            <a:r>
              <a:rPr sz="1898" spc="5" dirty="0">
                <a:latin typeface="Arial"/>
                <a:cs typeface="Arial"/>
              </a:rPr>
              <a:t>; </a:t>
            </a:r>
            <a:r>
              <a:rPr sz="1898" spc="16" dirty="0">
                <a:latin typeface="Arial"/>
                <a:cs typeface="Arial"/>
              </a:rPr>
              <a:t>vector </a:t>
            </a:r>
            <a:r>
              <a:rPr sz="1898" spc="-3" dirty="0">
                <a:latin typeface="Arial"/>
                <a:cs typeface="Arial"/>
              </a:rPr>
              <a:t>size </a:t>
            </a:r>
            <a:r>
              <a:rPr sz="1898" spc="142" dirty="0">
                <a:latin typeface="Arial"/>
                <a:cs typeface="Arial"/>
              </a:rPr>
              <a:t>= </a:t>
            </a:r>
            <a:r>
              <a:rPr sz="1898" spc="16" dirty="0">
                <a:latin typeface="Arial"/>
                <a:cs typeface="Arial"/>
              </a:rPr>
              <a:t>number  </a:t>
            </a:r>
            <a:r>
              <a:rPr sz="1898" dirty="0">
                <a:latin typeface="Arial"/>
                <a:cs typeface="Arial"/>
              </a:rPr>
              <a:t>of</a:t>
            </a:r>
            <a:r>
              <a:rPr sz="1898" spc="-3" dirty="0">
                <a:latin typeface="Arial"/>
                <a:cs typeface="Arial"/>
              </a:rPr>
              <a:t> </a:t>
            </a:r>
            <a:r>
              <a:rPr sz="1898" spc="21" dirty="0">
                <a:latin typeface="Arial"/>
                <a:cs typeface="Arial"/>
              </a:rPr>
              <a:t>documents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691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But </a:t>
            </a:r>
            <a:r>
              <a:rPr sz="3000" spc="15" dirty="0">
                <a:solidFill>
                  <a:schemeClr val="tx1"/>
                </a:solidFill>
                <a:latin typeface="Arial Narrow"/>
                <a:cs typeface="Arial Narrow"/>
              </a:rPr>
              <a:t>there’s </a:t>
            </a:r>
            <a:r>
              <a:rPr sz="3000" spc="-20" dirty="0">
                <a:solidFill>
                  <a:schemeClr val="tx1"/>
                </a:solidFill>
                <a:latin typeface="Arial Narrow"/>
                <a:cs typeface="Arial Narrow"/>
              </a:rPr>
              <a:t>more </a:t>
            </a:r>
            <a:r>
              <a:rPr sz="3000" spc="30" dirty="0">
                <a:solidFill>
                  <a:schemeClr val="tx1"/>
                </a:solidFill>
                <a:latin typeface="Arial Narrow"/>
                <a:cs typeface="Arial Narrow"/>
              </a:rPr>
              <a:t>out</a:t>
            </a:r>
            <a:r>
              <a:rPr sz="3000" spc="-8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25" dirty="0">
                <a:solidFill>
                  <a:schemeClr val="tx1"/>
                </a:solidFill>
                <a:latin typeface="Arial Narrow"/>
                <a:cs typeface="Arial Narrow"/>
              </a:rPr>
              <a:t>there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62308"/>
            <a:ext cx="8034020" cy="319125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52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latin typeface="Book Antiqua"/>
                <a:cs typeface="Book Antiqua"/>
              </a:rPr>
              <a:t>Dictionary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methods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40" dirty="0">
                <a:latin typeface="Book Antiqua"/>
                <a:cs typeface="Book Antiqua"/>
              </a:rPr>
              <a:t>Lists </a:t>
            </a:r>
            <a:r>
              <a:rPr sz="1400" spc="-25" dirty="0">
                <a:latin typeface="Book Antiqua"/>
                <a:cs typeface="Book Antiqua"/>
              </a:rPr>
              <a:t>of </a:t>
            </a:r>
            <a:r>
              <a:rPr sz="1400" spc="-70" dirty="0">
                <a:latin typeface="Book Antiqua"/>
                <a:cs typeface="Book Antiqua"/>
              </a:rPr>
              <a:t>positive/negative</a:t>
            </a:r>
            <a:r>
              <a:rPr sz="1400" spc="60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words</a:t>
            </a:r>
            <a:endParaRPr sz="14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5" dirty="0">
                <a:latin typeface="Book Antiqua"/>
                <a:cs typeface="Book Antiqua"/>
              </a:rPr>
              <a:t>Document-Term </a:t>
            </a:r>
            <a:r>
              <a:rPr sz="1800" spc="-40" dirty="0">
                <a:latin typeface="Book Antiqua"/>
                <a:cs typeface="Book Antiqua"/>
              </a:rPr>
              <a:t>Matrix</a:t>
            </a:r>
            <a:r>
              <a:rPr sz="1800" spc="30" dirty="0">
                <a:latin typeface="Book Antiqua"/>
                <a:cs typeface="Book Antiqua"/>
              </a:rPr>
              <a:t> </a:t>
            </a:r>
            <a:r>
              <a:rPr sz="1800" spc="45" dirty="0">
                <a:latin typeface="Book Antiqua"/>
                <a:cs typeface="Book Antiqua"/>
              </a:rPr>
              <a:t>(DTM)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45" dirty="0">
                <a:latin typeface="Book Antiqua"/>
                <a:cs typeface="Book Antiqua"/>
              </a:rPr>
              <a:t>Words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are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rows,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documents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are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columns,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30" dirty="0">
                <a:latin typeface="Book Antiqua"/>
                <a:cs typeface="Book Antiqua"/>
              </a:rPr>
              <a:t>entries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are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number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25" dirty="0">
                <a:latin typeface="Book Antiqua"/>
                <a:cs typeface="Book Antiqua"/>
              </a:rPr>
              <a:t>of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35" dirty="0">
                <a:latin typeface="Book Antiqua"/>
                <a:cs typeface="Book Antiqua"/>
              </a:rPr>
              <a:t>times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appears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30" dirty="0">
                <a:latin typeface="Book Antiqua"/>
                <a:cs typeface="Book Antiqua"/>
              </a:rPr>
              <a:t>in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50" dirty="0">
                <a:latin typeface="Book Antiqua"/>
                <a:cs typeface="Book Antiqua"/>
              </a:rPr>
              <a:t>document.</a:t>
            </a:r>
            <a:endParaRPr sz="14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5" dirty="0">
                <a:latin typeface="Book Antiqua"/>
                <a:cs typeface="Book Antiqua"/>
              </a:rPr>
              <a:t>Term </a:t>
            </a:r>
            <a:r>
              <a:rPr sz="1800" spc="-50" dirty="0">
                <a:latin typeface="Book Antiqua"/>
                <a:cs typeface="Book Antiqua"/>
              </a:rPr>
              <a:t>Frequency-Inverse </a:t>
            </a:r>
            <a:r>
              <a:rPr sz="1800" spc="-40" dirty="0">
                <a:latin typeface="Book Antiqua"/>
                <a:cs typeface="Book Antiqua"/>
              </a:rPr>
              <a:t>Document </a:t>
            </a:r>
            <a:r>
              <a:rPr sz="1800" spc="-50" dirty="0">
                <a:latin typeface="Book Antiqua"/>
                <a:cs typeface="Book Antiqua"/>
              </a:rPr>
              <a:t>Frequency</a:t>
            </a:r>
            <a:r>
              <a:rPr sz="1800" spc="110" dirty="0">
                <a:latin typeface="Book Antiqua"/>
                <a:cs typeface="Book Antiqua"/>
              </a:rPr>
              <a:t> </a:t>
            </a:r>
            <a:r>
              <a:rPr sz="1800" spc="30" dirty="0">
                <a:latin typeface="Book Antiqua"/>
                <a:cs typeface="Book Antiqua"/>
              </a:rPr>
              <a:t>(TF-IDF)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30" dirty="0">
                <a:latin typeface="Book Antiqua"/>
                <a:cs typeface="Book Antiqua"/>
              </a:rPr>
              <a:t>Modification </a:t>
            </a:r>
            <a:r>
              <a:rPr sz="1400" spc="-25" dirty="0">
                <a:latin typeface="Book Antiqua"/>
                <a:cs typeface="Book Antiqua"/>
              </a:rPr>
              <a:t>of</a:t>
            </a:r>
            <a:r>
              <a:rPr sz="1400" spc="25" dirty="0">
                <a:latin typeface="Book Antiqua"/>
                <a:cs typeface="Book Antiqua"/>
              </a:rPr>
              <a:t> </a:t>
            </a:r>
            <a:r>
              <a:rPr sz="1400" dirty="0">
                <a:latin typeface="Book Antiqua"/>
                <a:cs typeface="Book Antiqua"/>
              </a:rPr>
              <a:t>DTM</a:t>
            </a: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25" dirty="0">
                <a:latin typeface="Book Antiqua"/>
                <a:cs typeface="Book Antiqua"/>
              </a:rPr>
              <a:t>Entries</a:t>
            </a:r>
            <a:r>
              <a:rPr sz="1400" spc="-5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are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scaled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by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70" dirty="0">
                <a:latin typeface="Book Antiqua"/>
                <a:cs typeface="Book Antiqua"/>
              </a:rPr>
              <a:t>how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35" dirty="0">
                <a:latin typeface="Book Antiqua"/>
                <a:cs typeface="Book Antiqua"/>
              </a:rPr>
              <a:t>common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a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is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across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25" dirty="0">
                <a:latin typeface="Book Antiqua"/>
                <a:cs typeface="Book Antiqua"/>
              </a:rPr>
              <a:t>the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55" dirty="0">
                <a:latin typeface="Book Antiqua"/>
                <a:cs typeface="Book Antiqua"/>
              </a:rPr>
              <a:t>whole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corpus</a:t>
            </a:r>
            <a:endParaRPr sz="14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800" spc="-50" dirty="0">
                <a:latin typeface="Book Antiqua"/>
                <a:cs typeface="Book Antiqua"/>
              </a:rPr>
              <a:t>Distinctive words</a:t>
            </a:r>
          </a:p>
          <a:p>
            <a:pPr marL="770255" lvl="1" indent="-300990"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400" spc="-50" dirty="0">
                <a:latin typeface="Book Antiqua"/>
                <a:cs typeface="Book Antiqua"/>
              </a:rPr>
              <a:t>Through difference of proportions, Chi-square test, classification, etc.</a:t>
            </a: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Clustering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15" dirty="0">
                <a:latin typeface="Book Antiqua"/>
                <a:cs typeface="Book Antiqua"/>
              </a:rPr>
              <a:t>Of </a:t>
            </a:r>
            <a:r>
              <a:rPr sz="1400" dirty="0">
                <a:latin typeface="Book Antiqua"/>
                <a:cs typeface="Book Antiqua"/>
              </a:rPr>
              <a:t>DTM </a:t>
            </a:r>
            <a:r>
              <a:rPr sz="1400" spc="-25" dirty="0">
                <a:latin typeface="Book Antiqua"/>
                <a:cs typeface="Book Antiqua"/>
              </a:rPr>
              <a:t>or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dirty="0">
                <a:latin typeface="Book Antiqua"/>
                <a:cs typeface="Book Antiqua"/>
              </a:rPr>
              <a:t>TF-IDF</a:t>
            </a:r>
          </a:p>
        </p:txBody>
      </p:sp>
      <p:sp>
        <p:nvSpPr>
          <p:cNvPr id="4" name="object 4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21459" y="344778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276350"/>
            <a:ext cx="5931092" cy="3120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 txBox="1"/>
          <p:nvPr/>
        </p:nvSpPr>
        <p:spPr>
          <a:xfrm>
            <a:off x="1993553" y="4607719"/>
            <a:ext cx="5163257" cy="292196"/>
          </a:xfrm>
          <a:prstGeom prst="rect">
            <a:avLst/>
          </a:prstGeom>
        </p:spPr>
        <p:txBody>
          <a:bodyPr vert="horz" wrap="square" lIns="0" tIns="3683" rIns="0" bIns="0" rtlCol="0">
            <a:spAutoFit/>
          </a:bodyPr>
          <a:lstStyle/>
          <a:p>
            <a:pPr marL="1513456" marR="2679" indent="-1506760">
              <a:lnSpc>
                <a:spcPct val="101899"/>
              </a:lnSpc>
              <a:spcBef>
                <a:spcPts val="29"/>
              </a:spcBef>
            </a:pPr>
            <a:r>
              <a:rPr sz="949" spc="18" dirty="0">
                <a:solidFill>
                  <a:srgbClr val="FF40FF"/>
                </a:solidFill>
                <a:latin typeface="Arial"/>
                <a:cs typeface="Arial"/>
              </a:rPr>
              <a:t>Dodds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et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al. (2011), </a:t>
            </a:r>
            <a:r>
              <a:rPr sz="949" spc="-21" dirty="0">
                <a:solidFill>
                  <a:srgbClr val="FF40FF"/>
                </a:solidFill>
                <a:latin typeface="Arial"/>
                <a:cs typeface="Arial"/>
              </a:rPr>
              <a:t>"Temporal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patterns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11" dirty="0">
                <a:solidFill>
                  <a:srgbClr val="FF40FF"/>
                </a:solidFill>
                <a:latin typeface="Arial"/>
                <a:cs typeface="Arial"/>
              </a:rPr>
              <a:t>happiness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information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in a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global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social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network: 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Hedonometrics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26" dirty="0">
                <a:solidFill>
                  <a:srgbClr val="FF40FF"/>
                </a:solidFill>
                <a:latin typeface="Arial"/>
                <a:cs typeface="Arial"/>
              </a:rPr>
              <a:t>Twitter" </a:t>
            </a:r>
            <a:r>
              <a:rPr sz="949" spc="-24" dirty="0">
                <a:solidFill>
                  <a:srgbClr val="FF40FF"/>
                </a:solidFill>
                <a:latin typeface="Arial"/>
                <a:cs typeface="Arial"/>
              </a:rPr>
              <a:t>(PLoS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 One)</a:t>
            </a:r>
            <a:endParaRPr sz="949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2180" y="462111"/>
            <a:ext cx="284198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18" dirty="0">
                <a:solidFill>
                  <a:schemeClr val="tx1"/>
                </a:solidFill>
              </a:rPr>
              <a:t>Dictionaries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A5637F2-CA7E-434F-B987-D100560EB3EC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E5340A7-B1A5-4950-8A07-693370400C1C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791127F-465D-4A7B-9E5C-5533AAC05112}"/>
              </a:ext>
            </a:extLst>
          </p:cNvPr>
          <p:cNvSpPr txBox="1"/>
          <p:nvPr/>
        </p:nvSpPr>
        <p:spPr>
          <a:xfrm>
            <a:off x="7921459" y="344778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2D9E719-83DA-4AB5-8B90-AC35307B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0"/>
            <a:ext cx="61912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32935E7C-22E0-4E8B-9ADE-219F3EED798C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5017CD6-A2ED-4095-9DF0-DB509F14EE2B}"/>
              </a:ext>
            </a:extLst>
          </p:cNvPr>
          <p:cNvSpPr txBox="1"/>
          <p:nvPr/>
        </p:nvSpPr>
        <p:spPr>
          <a:xfrm>
            <a:off x="7921459" y="344778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76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0906"/>
            <a:ext cx="6858000" cy="5121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/>
          <p:nvPr/>
        </p:nvSpPr>
        <p:spPr>
          <a:xfrm>
            <a:off x="5360079" y="4281523"/>
            <a:ext cx="2641067" cy="679438"/>
          </a:xfrm>
          <a:custGeom>
            <a:avLst/>
            <a:gdLst/>
            <a:ahLst/>
            <a:cxnLst/>
            <a:rect l="l" t="t" r="r" b="b"/>
            <a:pathLst>
              <a:path w="5008244" h="1288415">
                <a:moveTo>
                  <a:pt x="0" y="0"/>
                </a:moveTo>
                <a:lnTo>
                  <a:pt x="5007966" y="0"/>
                </a:lnTo>
                <a:lnTo>
                  <a:pt x="5007966" y="1287924"/>
                </a:lnTo>
                <a:lnTo>
                  <a:pt x="0" y="12879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" name="object 4"/>
          <p:cNvSpPr txBox="1"/>
          <p:nvPr/>
        </p:nvSpPr>
        <p:spPr>
          <a:xfrm>
            <a:off x="5549801" y="4393406"/>
            <a:ext cx="2259992" cy="441211"/>
          </a:xfrm>
          <a:prstGeom prst="rect">
            <a:avLst/>
          </a:prstGeom>
        </p:spPr>
        <p:txBody>
          <a:bodyPr vert="horz" wrap="square" lIns="0" tIns="3683" rIns="0" bIns="0" rtlCol="0">
            <a:spAutoFit/>
          </a:bodyPr>
          <a:lstStyle/>
          <a:p>
            <a:pPr marL="6697" marR="2679" indent="10715" algn="ctr">
              <a:lnSpc>
                <a:spcPct val="101899"/>
              </a:lnSpc>
              <a:spcBef>
                <a:spcPts val="29"/>
              </a:spcBef>
            </a:pPr>
            <a:r>
              <a:rPr sz="949" spc="3" dirty="0">
                <a:solidFill>
                  <a:schemeClr val="accent6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https://www.nytimes.com/interactive/ </a:t>
            </a:r>
            <a:r>
              <a:rPr sz="949" spc="3" dirty="0">
                <a:solidFill>
                  <a:schemeClr val="accent6"/>
                </a:solidFill>
                <a:latin typeface="Arial"/>
                <a:cs typeface="Arial"/>
              </a:rPr>
              <a:t> 2017/11/07/upshot/mode</a:t>
            </a:r>
            <a:r>
              <a:rPr sz="949" spc="18" dirty="0">
                <a:solidFill>
                  <a:schemeClr val="accent6"/>
                </a:solidFill>
                <a:latin typeface="Arial"/>
                <a:cs typeface="Arial"/>
              </a:rPr>
              <a:t>r</a:t>
            </a:r>
            <a:r>
              <a:rPr sz="949" spc="-3" dirty="0">
                <a:solidFill>
                  <a:schemeClr val="accent6"/>
                </a:solidFill>
                <a:latin typeface="Arial"/>
                <a:cs typeface="Arial"/>
              </a:rPr>
              <a:t>n-love-what-we-  </a:t>
            </a:r>
            <a:r>
              <a:rPr sz="949" dirty="0">
                <a:solidFill>
                  <a:schemeClr val="accent6"/>
                </a:solidFill>
                <a:latin typeface="Arial"/>
                <a:cs typeface="Arial"/>
              </a:rPr>
              <a:t>write-when-we-write-about-love.html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8C11950-DCC3-4765-949D-968AF53754A7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C843FB8-C2E3-45E6-9F4F-A16DEA50DAE1}"/>
              </a:ext>
            </a:extLst>
          </p:cNvPr>
          <p:cNvSpPr txBox="1"/>
          <p:nvPr/>
        </p:nvSpPr>
        <p:spPr>
          <a:xfrm>
            <a:off x="7921459" y="344778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D523A89-5C18-491A-AA13-0D0989ADCFFD}"/>
              </a:ext>
            </a:extLst>
          </p:cNvPr>
          <p:cNvSpPr txBox="1">
            <a:spLocks/>
          </p:cNvSpPr>
          <p:nvPr/>
        </p:nvSpPr>
        <p:spPr>
          <a:xfrm>
            <a:off x="384725" y="502810"/>
            <a:ext cx="19012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000" kern="0" spc="15" dirty="0">
                <a:solidFill>
                  <a:schemeClr val="tx1"/>
                </a:solidFill>
                <a:latin typeface="Arial Narrow"/>
                <a:cs typeface="Arial Narrow"/>
              </a:rPr>
              <a:t>Distinctive words</a:t>
            </a:r>
            <a:endParaRPr lang="en-US" sz="3000" kern="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558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chemeClr val="tx1"/>
                </a:solidFill>
                <a:latin typeface="Arial Narrow"/>
                <a:cs typeface="Arial Narrow"/>
              </a:rPr>
              <a:t>Now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what?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8133715" cy="228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marR="407034" indent="-300990">
              <a:lnSpc>
                <a:spcPct val="114599"/>
              </a:lnSpc>
              <a:spcBef>
                <a:spcPts val="100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Use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50" dirty="0">
                <a:latin typeface="Book Antiqua"/>
                <a:cs typeface="Book Antiqua"/>
              </a:rPr>
              <a:t>insight </a:t>
            </a:r>
            <a:r>
              <a:rPr sz="1800" spc="-45" dirty="0">
                <a:latin typeface="Book Antiqua"/>
                <a:cs typeface="Book Antiqua"/>
              </a:rPr>
              <a:t>from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55" dirty="0">
                <a:latin typeface="Book Antiqua"/>
                <a:cs typeface="Book Antiqua"/>
              </a:rPr>
              <a:t>preprocessing </a:t>
            </a:r>
            <a:r>
              <a:rPr sz="1800" spc="-80" dirty="0">
                <a:latin typeface="Book Antiqua"/>
                <a:cs typeface="Book Antiqua"/>
              </a:rPr>
              <a:t>and </a:t>
            </a:r>
            <a:r>
              <a:rPr sz="1800" spc="-65" dirty="0">
                <a:latin typeface="Book Antiqua"/>
                <a:cs typeface="Book Antiqua"/>
              </a:rPr>
              <a:t>modeling stage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65" dirty="0">
                <a:latin typeface="Book Antiqua"/>
                <a:cs typeface="Book Antiqua"/>
              </a:rPr>
              <a:t>understand </a:t>
            </a:r>
            <a:r>
              <a:rPr sz="1800" spc="-30" dirty="0">
                <a:latin typeface="Book Antiqua"/>
                <a:cs typeface="Book Antiqua"/>
              </a:rPr>
              <a:t>the  </a:t>
            </a:r>
            <a:r>
              <a:rPr sz="1800" spc="-35" dirty="0">
                <a:latin typeface="Book Antiqua"/>
                <a:cs typeface="Book Antiqua"/>
              </a:rPr>
              <a:t>initial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45" dirty="0">
                <a:latin typeface="Book Antiqua"/>
                <a:cs typeface="Book Antiqua"/>
              </a:rPr>
              <a:t>question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0" dirty="0">
                <a:latin typeface="Book Antiqua"/>
                <a:cs typeface="Book Antiqua"/>
              </a:rPr>
              <a:t>In </a:t>
            </a:r>
            <a:r>
              <a:rPr sz="1800" spc="-40" dirty="0">
                <a:latin typeface="Book Antiqua"/>
                <a:cs typeface="Book Antiqua"/>
              </a:rPr>
              <a:t>classification, this </a:t>
            </a:r>
            <a:r>
              <a:rPr sz="1800" spc="-60" dirty="0">
                <a:latin typeface="Book Antiqua"/>
                <a:cs typeface="Book Antiqua"/>
              </a:rPr>
              <a:t>could </a:t>
            </a:r>
            <a:r>
              <a:rPr sz="1800" spc="-35" dirty="0">
                <a:latin typeface="Book Antiqua"/>
                <a:cs typeface="Book Antiqua"/>
              </a:rPr>
              <a:t>be </a:t>
            </a:r>
            <a:r>
              <a:rPr sz="1800" spc="-55" dirty="0">
                <a:latin typeface="Book Antiqua"/>
                <a:cs typeface="Book Antiqua"/>
              </a:rPr>
              <a:t>looking </a:t>
            </a:r>
            <a:r>
              <a:rPr sz="1800" spc="-40" dirty="0">
                <a:latin typeface="Book Antiqua"/>
                <a:cs typeface="Book Antiqua"/>
              </a:rPr>
              <a:t>at </a:t>
            </a:r>
            <a:r>
              <a:rPr sz="1800" spc="-95" dirty="0">
                <a:latin typeface="Book Antiqua"/>
                <a:cs typeface="Book Antiqua"/>
              </a:rPr>
              <a:t>words</a:t>
            </a:r>
            <a:r>
              <a:rPr sz="1800" spc="80" dirty="0">
                <a:latin typeface="Book Antiqua"/>
                <a:cs typeface="Book Antiqua"/>
              </a:rPr>
              <a:t> </a:t>
            </a:r>
            <a:r>
              <a:rPr sz="1800" spc="-70" dirty="0">
                <a:latin typeface="Book Antiqua"/>
                <a:cs typeface="Book Antiqua"/>
              </a:rPr>
              <a:t>with </a:t>
            </a:r>
            <a:r>
              <a:rPr sz="1800" spc="-60" dirty="0">
                <a:latin typeface="Book Antiqua"/>
                <a:cs typeface="Book Antiqua"/>
              </a:rPr>
              <a:t>high </a:t>
            </a:r>
            <a:r>
              <a:rPr sz="1800" spc="-40" dirty="0">
                <a:latin typeface="Book Antiqua"/>
                <a:cs typeface="Book Antiqua"/>
              </a:rPr>
              <a:t>coefficients.</a:t>
            </a:r>
            <a:endParaRPr sz="1800">
              <a:latin typeface="Book Antiqua"/>
              <a:cs typeface="Book Antiqua"/>
            </a:endParaRPr>
          </a:p>
          <a:p>
            <a:pPr marL="770255" marR="5080" lvl="1" indent="-284480">
              <a:lnSpc>
                <a:spcPct val="116100"/>
              </a:lnSpc>
              <a:spcBef>
                <a:spcPts val="6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85" dirty="0">
                <a:latin typeface="Book Antiqua"/>
                <a:cs typeface="Book Antiqua"/>
              </a:rPr>
              <a:t>E.g. </a:t>
            </a:r>
            <a:r>
              <a:rPr sz="1400" i="1" spc="50" dirty="0">
                <a:latin typeface="Book Antiqua"/>
                <a:cs typeface="Book Antiqua"/>
              </a:rPr>
              <a:t>People </a:t>
            </a:r>
            <a:r>
              <a:rPr sz="1400" i="1" spc="15" dirty="0">
                <a:latin typeface="Book Antiqua"/>
                <a:cs typeface="Book Antiqua"/>
              </a:rPr>
              <a:t>with </a:t>
            </a:r>
            <a:r>
              <a:rPr sz="1400" i="1" spc="30" dirty="0">
                <a:latin typeface="Book Antiqua"/>
                <a:cs typeface="Book Antiqua"/>
              </a:rPr>
              <a:t>depressive </a:t>
            </a:r>
            <a:r>
              <a:rPr sz="1400" i="1" spc="35" dirty="0">
                <a:latin typeface="Book Antiqua"/>
                <a:cs typeface="Book Antiqua"/>
              </a:rPr>
              <a:t>symptoms </a:t>
            </a:r>
            <a:r>
              <a:rPr sz="1400" i="1" spc="30" dirty="0">
                <a:latin typeface="Book Antiqua"/>
                <a:cs typeface="Book Antiqua"/>
              </a:rPr>
              <a:t>are </a:t>
            </a:r>
            <a:r>
              <a:rPr sz="1400" i="1" spc="70" dirty="0">
                <a:latin typeface="Book Antiqua"/>
                <a:cs typeface="Book Antiqua"/>
              </a:rPr>
              <a:t>more</a:t>
            </a:r>
            <a:r>
              <a:rPr sz="1400" i="1" spc="-229" dirty="0">
                <a:latin typeface="Book Antiqua"/>
                <a:cs typeface="Book Antiqua"/>
              </a:rPr>
              <a:t> </a:t>
            </a:r>
            <a:r>
              <a:rPr sz="1400" i="1" spc="25" dirty="0">
                <a:latin typeface="Book Antiqua"/>
                <a:cs typeface="Book Antiqua"/>
              </a:rPr>
              <a:t>likely </a:t>
            </a:r>
            <a:r>
              <a:rPr sz="1400" i="1" spc="55" dirty="0">
                <a:latin typeface="Book Antiqua"/>
                <a:cs typeface="Book Antiqua"/>
              </a:rPr>
              <a:t>to </a:t>
            </a:r>
            <a:r>
              <a:rPr sz="1400" i="1" spc="25" dirty="0">
                <a:latin typeface="Book Antiqua"/>
                <a:cs typeface="Book Antiqua"/>
              </a:rPr>
              <a:t>talk </a:t>
            </a:r>
            <a:r>
              <a:rPr sz="1400" i="1" spc="40" dirty="0">
                <a:latin typeface="Book Antiqua"/>
                <a:cs typeface="Book Antiqua"/>
              </a:rPr>
              <a:t>about </a:t>
            </a:r>
            <a:r>
              <a:rPr sz="1400" i="1" spc="15" dirty="0">
                <a:latin typeface="Book Antiqua"/>
                <a:cs typeface="Book Antiqua"/>
              </a:rPr>
              <a:t>abstract </a:t>
            </a:r>
            <a:r>
              <a:rPr sz="1400" i="1" spc="45" dirty="0">
                <a:latin typeface="Book Antiqua"/>
                <a:cs typeface="Book Antiqua"/>
              </a:rPr>
              <a:t>concepts </a:t>
            </a:r>
            <a:r>
              <a:rPr sz="1400" i="1" spc="25" dirty="0">
                <a:latin typeface="Book Antiqua"/>
                <a:cs typeface="Book Antiqua"/>
              </a:rPr>
              <a:t>and use </a:t>
            </a:r>
            <a:r>
              <a:rPr sz="1400" i="1" spc="70" dirty="0">
                <a:latin typeface="Book Antiqua"/>
                <a:cs typeface="Book Antiqua"/>
              </a:rPr>
              <a:t>more  </a:t>
            </a:r>
            <a:r>
              <a:rPr sz="1400" i="1" spc="10" dirty="0">
                <a:latin typeface="Book Antiqua"/>
                <a:cs typeface="Book Antiqua"/>
              </a:rPr>
              <a:t>negation.</a:t>
            </a:r>
            <a:endParaRPr sz="14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0" dirty="0">
                <a:latin typeface="Book Antiqua"/>
                <a:cs typeface="Book Antiqua"/>
              </a:rPr>
              <a:t>In </a:t>
            </a:r>
            <a:r>
              <a:rPr sz="1800" spc="-35" dirty="0">
                <a:latin typeface="Book Antiqua"/>
                <a:cs typeface="Book Antiqua"/>
              </a:rPr>
              <a:t>topic </a:t>
            </a:r>
            <a:r>
              <a:rPr sz="1800" spc="-65" dirty="0">
                <a:latin typeface="Book Antiqua"/>
                <a:cs typeface="Book Antiqua"/>
              </a:rPr>
              <a:t>modeling, </a:t>
            </a:r>
            <a:r>
              <a:rPr sz="1800" spc="-40" dirty="0">
                <a:latin typeface="Book Antiqua"/>
                <a:cs typeface="Book Antiqua"/>
              </a:rPr>
              <a:t>this </a:t>
            </a:r>
            <a:r>
              <a:rPr sz="1800" spc="-60" dirty="0">
                <a:latin typeface="Book Antiqua"/>
                <a:cs typeface="Book Antiqua"/>
              </a:rPr>
              <a:t>could </a:t>
            </a:r>
            <a:r>
              <a:rPr sz="1800" spc="-35" dirty="0">
                <a:latin typeface="Book Antiqua"/>
                <a:cs typeface="Book Antiqua"/>
              </a:rPr>
              <a:t>be </a:t>
            </a:r>
            <a:r>
              <a:rPr sz="1800" spc="-55" dirty="0">
                <a:latin typeface="Book Antiqua"/>
                <a:cs typeface="Book Antiqua"/>
              </a:rPr>
              <a:t>qualitative </a:t>
            </a:r>
            <a:r>
              <a:rPr sz="1800" spc="-40" dirty="0">
                <a:latin typeface="Book Antiqua"/>
                <a:cs typeface="Book Antiqua"/>
              </a:rPr>
              <a:t>inspection </a:t>
            </a:r>
            <a:r>
              <a:rPr sz="1800" spc="-35" dirty="0">
                <a:latin typeface="Book Antiqua"/>
                <a:cs typeface="Book Antiqua"/>
              </a:rPr>
              <a:t>of </a:t>
            </a:r>
            <a:r>
              <a:rPr sz="1800" spc="-30" dirty="0">
                <a:latin typeface="Book Antiqua"/>
                <a:cs typeface="Book Antiqua"/>
              </a:rPr>
              <a:t>the</a:t>
            </a:r>
            <a:r>
              <a:rPr sz="1800" spc="-10" dirty="0">
                <a:latin typeface="Book Antiqua"/>
                <a:cs typeface="Book Antiqua"/>
              </a:rPr>
              <a:t> </a:t>
            </a:r>
            <a:r>
              <a:rPr sz="1800" spc="-60" dirty="0">
                <a:latin typeface="Book Antiqua"/>
                <a:cs typeface="Book Antiqua"/>
              </a:rPr>
              <a:t>topics.</a:t>
            </a:r>
            <a:endParaRPr sz="1800">
              <a:latin typeface="Book Antiqua"/>
              <a:cs typeface="Book Antiqua"/>
            </a:endParaRPr>
          </a:p>
          <a:p>
            <a:pPr marL="770255" marR="96520" lvl="1" indent="-284480">
              <a:lnSpc>
                <a:spcPct val="116100"/>
              </a:lnSpc>
              <a:spcBef>
                <a:spcPts val="6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85" dirty="0">
                <a:latin typeface="Book Antiqua"/>
                <a:cs typeface="Book Antiqua"/>
              </a:rPr>
              <a:t>E.g. </a:t>
            </a:r>
            <a:r>
              <a:rPr sz="1400" i="1" spc="5" dirty="0">
                <a:latin typeface="Book Antiqua"/>
                <a:cs typeface="Book Antiqua"/>
              </a:rPr>
              <a:t>In </a:t>
            </a:r>
            <a:r>
              <a:rPr sz="1400" i="1" spc="30" dirty="0">
                <a:latin typeface="Book Antiqua"/>
                <a:cs typeface="Book Antiqua"/>
              </a:rPr>
              <a:t>Germany </a:t>
            </a:r>
            <a:r>
              <a:rPr sz="1400" i="1" spc="55" dirty="0">
                <a:latin typeface="Book Antiqua"/>
                <a:cs typeface="Book Antiqua"/>
              </a:rPr>
              <a:t>the </a:t>
            </a:r>
            <a:r>
              <a:rPr sz="1400" i="1" spc="25" dirty="0">
                <a:latin typeface="Book Antiqua"/>
                <a:cs typeface="Book Antiqua"/>
              </a:rPr>
              <a:t>main </a:t>
            </a:r>
            <a:r>
              <a:rPr sz="1400" i="1" spc="55" dirty="0">
                <a:latin typeface="Book Antiqua"/>
                <a:cs typeface="Book Antiqua"/>
              </a:rPr>
              <a:t>themes </a:t>
            </a:r>
            <a:r>
              <a:rPr sz="1400" i="1" spc="45" dirty="0">
                <a:latin typeface="Book Antiqua"/>
                <a:cs typeface="Book Antiqua"/>
              </a:rPr>
              <a:t>centered </a:t>
            </a:r>
            <a:r>
              <a:rPr sz="1400" i="1" spc="25" dirty="0">
                <a:latin typeface="Book Antiqua"/>
                <a:cs typeface="Book Antiqua"/>
              </a:rPr>
              <a:t>around </a:t>
            </a:r>
            <a:r>
              <a:rPr sz="1400" i="1" spc="15" dirty="0">
                <a:latin typeface="Book Antiqua"/>
                <a:cs typeface="Book Antiqua"/>
              </a:rPr>
              <a:t>taxes </a:t>
            </a:r>
            <a:r>
              <a:rPr sz="1400" i="1" spc="25" dirty="0">
                <a:latin typeface="Book Antiqua"/>
                <a:cs typeface="Book Antiqua"/>
              </a:rPr>
              <a:t>and </a:t>
            </a:r>
            <a:r>
              <a:rPr sz="1400" i="1" spc="15" dirty="0">
                <a:latin typeface="Book Antiqua"/>
                <a:cs typeface="Book Antiqua"/>
              </a:rPr>
              <a:t>immigration, </a:t>
            </a:r>
            <a:r>
              <a:rPr sz="1400" i="1" spc="30" dirty="0">
                <a:latin typeface="Book Antiqua"/>
                <a:cs typeface="Book Antiqua"/>
              </a:rPr>
              <a:t>while </a:t>
            </a:r>
            <a:r>
              <a:rPr sz="1400" i="1" dirty="0">
                <a:latin typeface="Book Antiqua"/>
                <a:cs typeface="Book Antiqua"/>
              </a:rPr>
              <a:t>in </a:t>
            </a:r>
            <a:r>
              <a:rPr sz="1400" i="1" spc="25" dirty="0">
                <a:latin typeface="Book Antiqua"/>
                <a:cs typeface="Book Antiqua"/>
              </a:rPr>
              <a:t>France</a:t>
            </a:r>
            <a:r>
              <a:rPr sz="1400" i="1" spc="-155" dirty="0">
                <a:latin typeface="Book Antiqua"/>
                <a:cs typeface="Book Antiqua"/>
              </a:rPr>
              <a:t> </a:t>
            </a:r>
            <a:r>
              <a:rPr sz="1400" i="1" spc="70" dirty="0">
                <a:latin typeface="Book Antiqua"/>
                <a:cs typeface="Book Antiqua"/>
              </a:rPr>
              <a:t>people  </a:t>
            </a:r>
            <a:r>
              <a:rPr sz="1400" i="1" spc="45" dirty="0">
                <a:latin typeface="Book Antiqua"/>
                <a:cs typeface="Book Antiqua"/>
              </a:rPr>
              <a:t>were </a:t>
            </a:r>
            <a:r>
              <a:rPr sz="1400" i="1" spc="70" dirty="0">
                <a:latin typeface="Book Antiqua"/>
                <a:cs typeface="Book Antiqua"/>
              </a:rPr>
              <a:t>more </a:t>
            </a:r>
            <a:r>
              <a:rPr sz="1400" i="1" spc="50" dirty="0">
                <a:latin typeface="Book Antiqua"/>
                <a:cs typeface="Book Antiqua"/>
              </a:rPr>
              <a:t>concerned </a:t>
            </a:r>
            <a:r>
              <a:rPr sz="1400" i="1" spc="40" dirty="0">
                <a:latin typeface="Book Antiqua"/>
                <a:cs typeface="Book Antiqua"/>
              </a:rPr>
              <a:t>about</a:t>
            </a:r>
            <a:r>
              <a:rPr sz="1400" i="1" spc="-170" dirty="0">
                <a:latin typeface="Book Antiqua"/>
                <a:cs typeface="Book Antiqua"/>
              </a:rPr>
              <a:t> </a:t>
            </a:r>
            <a:r>
              <a:rPr sz="1400" i="1" dirty="0">
                <a:latin typeface="Book Antiqua"/>
                <a:cs typeface="Book Antiqua"/>
              </a:rPr>
              <a:t>racism.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7149" y="141149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0" y="663574"/>
                </a:moveTo>
                <a:lnTo>
                  <a:pt x="337574" y="333724"/>
                </a:lnTo>
                <a:lnTo>
                  <a:pt x="3849" y="0"/>
                </a:ln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close/>
              </a:path>
            </a:pathLst>
          </a:custGeom>
          <a:solidFill>
            <a:srgbClr val="631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7149" y="141149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3849" y="0"/>
                </a:move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lnTo>
                  <a:pt x="337574" y="333724"/>
                </a:lnTo>
                <a:lnTo>
                  <a:pt x="384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17925" y="344254"/>
            <a:ext cx="5918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Interpret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808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chemeClr val="tx1"/>
                </a:solidFill>
                <a:latin typeface="Arial Narrow"/>
                <a:cs typeface="Arial Narrow"/>
              </a:rPr>
              <a:t>CTA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lifecycle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14414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close/>
              </a:path>
            </a:pathLst>
          </a:custGeom>
          <a:solidFill>
            <a:srgbClr val="E49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0" y="0"/>
                </a:move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6049" y="2751366"/>
            <a:ext cx="8299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Collect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2050" y="2751391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0110" y="2751379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673499" y="663599"/>
                </a:moveTo>
                <a:lnTo>
                  <a:pt x="0" y="663599"/>
                </a:lnTo>
                <a:lnTo>
                  <a:pt x="0" y="0"/>
                </a:ln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close/>
              </a:path>
            </a:pathLst>
          </a:custGeom>
          <a:solidFill>
            <a:srgbClr val="C33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0" y="0"/>
                </a:move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lnTo>
                  <a:pt x="0" y="663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1250" y="2660904"/>
            <a:ext cx="67754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Arial"/>
                <a:cs typeface="Arial"/>
              </a:rPr>
              <a:t>Research  question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0" y="663574"/>
                </a:moveTo>
                <a:lnTo>
                  <a:pt x="337574" y="333724"/>
                </a:lnTo>
                <a:lnTo>
                  <a:pt x="3849" y="0"/>
                </a:ln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close/>
              </a:path>
            </a:pathLst>
          </a:custGeom>
          <a:solidFill>
            <a:srgbClr val="631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3849" y="0"/>
                </a:move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lnTo>
                  <a:pt x="337574" y="333724"/>
                </a:lnTo>
                <a:lnTo>
                  <a:pt x="384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25175" y="2731979"/>
            <a:ext cx="5918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Interpret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564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solidFill>
                  <a:schemeClr val="tx1"/>
                </a:solidFill>
                <a:latin typeface="Arial Narrow"/>
                <a:cs typeface="Arial Narrow"/>
              </a:rPr>
              <a:t>Questions?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5168" y="1568617"/>
            <a:ext cx="2174693" cy="174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113" y="1094158"/>
            <a:ext cx="2174693" cy="174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7907" y="1799436"/>
            <a:ext cx="2727810" cy="2184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121" y="462111"/>
            <a:ext cx="5490753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lang="en-US" spc="-82" dirty="0">
                <a:solidFill>
                  <a:schemeClr val="tx1"/>
                </a:solidFill>
              </a:rPr>
              <a:t>Now to get our hands dirty</a:t>
            </a:r>
            <a:endParaRPr spc="4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791" y="1734592"/>
            <a:ext cx="4577209" cy="468427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lang="en-US" sz="3000" dirty="0">
                <a:solidFill>
                  <a:schemeClr val="accent6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http://bit.ly/intro-textxd19</a:t>
            </a:r>
            <a:endParaRPr sz="30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85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876" y="1528093"/>
            <a:ext cx="5257354" cy="2806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7957" y="462111"/>
            <a:ext cx="4688756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32" dirty="0">
                <a:solidFill>
                  <a:schemeClr val="tx1"/>
                </a:solidFill>
              </a:rPr>
              <a:t>Machine</a:t>
            </a:r>
            <a:r>
              <a:rPr spc="-16" dirty="0"/>
              <a:t> </a:t>
            </a:r>
            <a:r>
              <a:rPr spc="-3" dirty="0">
                <a:solidFill>
                  <a:schemeClr val="tx1"/>
                </a:solidFill>
              </a:rPr>
              <a:t>translation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458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chemeClr val="tx1"/>
                </a:solidFill>
                <a:latin typeface="Arial Narrow"/>
                <a:cs typeface="Arial Narrow"/>
              </a:rPr>
              <a:t>Further</a:t>
            </a:r>
            <a:r>
              <a:rPr sz="3000" spc="-4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35" dirty="0">
                <a:solidFill>
                  <a:schemeClr val="tx1"/>
                </a:solidFill>
                <a:latin typeface="Arial Narrow"/>
                <a:cs typeface="Arial Narrow"/>
              </a:rPr>
              <a:t>resources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 useBgFill="1">
        <p:nvSpPr>
          <p:cNvPr id="3" name="object 3"/>
          <p:cNvSpPr txBox="1"/>
          <p:nvPr/>
        </p:nvSpPr>
        <p:spPr>
          <a:xfrm>
            <a:off x="541544" y="1216355"/>
            <a:ext cx="4640056" cy="1813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100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5" dirty="0">
                <a:solidFill>
                  <a:schemeClr val="tx2"/>
                </a:solidFill>
                <a:latin typeface="Book Antiqua"/>
                <a:cs typeface="Book Antiqua"/>
              </a:rPr>
              <a:t>D-Lab:</a:t>
            </a:r>
            <a:r>
              <a:rPr sz="1800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u="heavy" spc="-1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http://dlab.berkeley.edu/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770255" lvl="1" indent="-285115">
              <a:lnSpc>
                <a:spcPts val="1664"/>
              </a:lnSpc>
              <a:spcBef>
                <a:spcPts val="3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spc="-45" dirty="0">
                <a:solidFill>
                  <a:schemeClr val="tx2"/>
                </a:solidFill>
                <a:latin typeface="Book Antiqua"/>
                <a:cs typeface="Book Antiqua"/>
              </a:rPr>
              <a:t>Regular workshops on CTA, Python, R, etc.</a:t>
            </a:r>
            <a:endParaRPr sz="14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770255" lvl="1" indent="-285115">
              <a:lnSpc>
                <a:spcPts val="1639"/>
              </a:lnSpc>
              <a:buChar char="-"/>
              <a:tabLst>
                <a:tab pos="769620" algn="l"/>
                <a:tab pos="770890" algn="l"/>
              </a:tabLst>
            </a:pPr>
            <a:r>
              <a:rPr sz="1400" spc="-40" dirty="0">
                <a:solidFill>
                  <a:schemeClr val="tx2"/>
                </a:solidFill>
                <a:latin typeface="Book Antiqua"/>
                <a:cs typeface="Book Antiqua"/>
              </a:rPr>
              <a:t>Consulting</a:t>
            </a:r>
            <a:endParaRPr sz="14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ts val="2135"/>
              </a:lnSpc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solidFill>
                  <a:schemeClr val="tx2"/>
                </a:solidFill>
                <a:latin typeface="Book Antiqua"/>
                <a:cs typeface="Book Antiqua"/>
              </a:rPr>
              <a:t>CTAWG:</a:t>
            </a:r>
            <a:r>
              <a:rPr sz="1800" spc="-5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u="heavy" spc="-12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http://dlabctawg.github.io/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297815" indent="-285750">
              <a:lnSpc>
                <a:spcPct val="100000"/>
              </a:lnSpc>
              <a:spcBef>
                <a:spcPts val="15"/>
              </a:spcBef>
              <a:buClr>
                <a:srgbClr val="CACACA"/>
              </a:buClr>
              <a:buFontTx/>
              <a:buChar char="-"/>
              <a:tabLst>
                <a:tab pos="369570" algn="l"/>
                <a:tab pos="370840" algn="l"/>
              </a:tabLst>
            </a:pPr>
            <a:r>
              <a:rPr sz="1800" u="heavy" spc="-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Lectures from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Stanford's </a:t>
            </a:r>
            <a:r>
              <a:rPr sz="1800" u="heavy" spc="-6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r>
              <a:rPr sz="1800" u="heavy" spc="10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  <a:endParaRPr lang="en-US" sz="1800" u="heavy" spc="-55" dirty="0">
              <a:solidFill>
                <a:schemeClr val="tx2"/>
              </a:solidFill>
              <a:uFill>
                <a:solidFill>
                  <a:srgbClr val="FFD966"/>
                </a:solidFill>
              </a:uFill>
              <a:latin typeface="Book Antiqua"/>
              <a:cs typeface="Book Antiqua"/>
            </a:endParaRPr>
          </a:p>
          <a:p>
            <a:pPr marL="297815" indent="-285750">
              <a:lnSpc>
                <a:spcPct val="100000"/>
              </a:lnSpc>
              <a:spcBef>
                <a:spcPts val="15"/>
              </a:spcBef>
              <a:buClr>
                <a:srgbClr val="CACACA"/>
              </a:buClr>
              <a:buFontTx/>
              <a:buChar char="-"/>
              <a:tabLst>
                <a:tab pos="369570" algn="l"/>
                <a:tab pos="370840" algn="l"/>
              </a:tabLst>
            </a:pPr>
            <a:r>
              <a:rPr lang="en-US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 on NLTK and </a:t>
            </a:r>
            <a:r>
              <a:rPr lang="en-US" u="heavy" spc="-55" dirty="0" err="1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SpaCy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5" dirty="0">
                <a:solidFill>
                  <a:schemeClr val="tx2"/>
                </a:solidFill>
                <a:latin typeface="Book Antiqua"/>
                <a:cs typeface="Book Antiqua"/>
              </a:rPr>
              <a:t>Jurafsky </a:t>
            </a:r>
            <a:r>
              <a:rPr sz="1800" spc="-80" dirty="0">
                <a:solidFill>
                  <a:schemeClr val="tx2"/>
                </a:solidFill>
                <a:latin typeface="Book Antiqua"/>
                <a:cs typeface="Book Antiqua"/>
              </a:rPr>
              <a:t>and </a:t>
            </a:r>
            <a:r>
              <a:rPr sz="1800" spc="-40" dirty="0">
                <a:solidFill>
                  <a:schemeClr val="tx2"/>
                </a:solidFill>
                <a:latin typeface="Book Antiqua"/>
                <a:cs typeface="Book Antiqua"/>
              </a:rPr>
              <a:t>Martin</a:t>
            </a:r>
            <a:r>
              <a:rPr sz="1800" spc="135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u="heavy" spc="-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textbook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527301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chemeClr val="tx1"/>
                </a:solidFill>
                <a:latin typeface="Arial Narrow"/>
                <a:cs typeface="Arial Narrow"/>
              </a:rPr>
              <a:t>Further examples of CTA applications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511619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 political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ideology </a:t>
            </a:r>
            <a:r>
              <a:rPr sz="1800" u="heavy" spc="-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sz="1800" u="heavy" spc="1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Uncover </a:t>
            </a:r>
            <a:r>
              <a:rPr sz="1800" u="heavy" spc="-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government</a:t>
            </a:r>
            <a:r>
              <a:rPr sz="1800" u="heavy" spc="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censorship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Relate </a:t>
            </a:r>
            <a:r>
              <a:rPr sz="1800" u="heavy" spc="-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</a:t>
            </a:r>
            <a:r>
              <a:rPr sz="1800" u="heavy" spc="-1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</a:t>
            </a: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sentiment </a:t>
            </a: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</a:t>
            </a:r>
            <a:r>
              <a:rPr sz="1800" u="heavy" spc="-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1800" u="heavy" spc="2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Study </a:t>
            </a:r>
            <a:r>
              <a:rPr sz="1800" u="heavy" spc="-12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particular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papers </a:t>
            </a:r>
            <a:r>
              <a:rPr sz="1800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sz="1800" u="heavy" spc="-2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cited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1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impending </a:t>
            </a:r>
            <a:r>
              <a:rPr sz="1800" u="heavy" spc="-6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disease</a:t>
            </a:r>
            <a:r>
              <a:rPr sz="1800" u="heavy" spc="8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epidemics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Determine </a:t>
            </a:r>
            <a:r>
              <a:rPr sz="1800" u="heavy" spc="-9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 </a:t>
            </a:r>
            <a:r>
              <a:rPr sz="1800" u="heavy" spc="-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actually wrote</a:t>
            </a:r>
            <a:r>
              <a:rPr sz="1800" u="heavy" spc="18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something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12420" algn="l"/>
              </a:tabLst>
            </a:pPr>
            <a:r>
              <a:rPr sz="1800" spc="-35" dirty="0">
                <a:solidFill>
                  <a:schemeClr val="tx2"/>
                </a:solidFill>
                <a:latin typeface="Book Antiqua"/>
                <a:cs typeface="Book Antiqua"/>
              </a:rPr>
              <a:t>-	</a:t>
            </a:r>
            <a:r>
              <a:rPr sz="1800" spc="-155" dirty="0">
                <a:solidFill>
                  <a:schemeClr val="tx2"/>
                </a:solidFill>
                <a:latin typeface="Book Antiqua"/>
                <a:cs typeface="Book Antiqua"/>
              </a:rPr>
              <a:t>. .</a:t>
            </a:r>
            <a:r>
              <a:rPr sz="1800" spc="-145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spc="-155" dirty="0">
                <a:solidFill>
                  <a:schemeClr val="tx2"/>
                </a:solidFill>
                <a:latin typeface="Book Antiqua"/>
                <a:cs typeface="Book Antiqua"/>
              </a:rPr>
              <a:t>.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04652" y="840842"/>
            <a:ext cx="4098727" cy="1268646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11719">
              <a:spcBef>
                <a:spcPts val="53"/>
              </a:spcBef>
            </a:pPr>
            <a:r>
              <a:rPr spc="37" dirty="0">
                <a:solidFill>
                  <a:schemeClr val="tx1"/>
                </a:solidFill>
              </a:rPr>
              <a:t>Speech</a:t>
            </a:r>
            <a:r>
              <a:rPr spc="-18" dirty="0">
                <a:solidFill>
                  <a:schemeClr val="tx1"/>
                </a:solidFill>
              </a:rPr>
              <a:t> </a:t>
            </a:r>
            <a:r>
              <a:rPr spc="18" dirty="0">
                <a:solidFill>
                  <a:schemeClr val="tx1"/>
                </a:solidFill>
              </a:rPr>
              <a:t>Recognition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671727" y="1766274"/>
            <a:ext cx="1385516" cy="2535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" name="object 4"/>
          <p:cNvSpPr txBox="1"/>
          <p:nvPr/>
        </p:nvSpPr>
        <p:spPr>
          <a:xfrm>
            <a:off x="1926580" y="2511475"/>
            <a:ext cx="2957178" cy="589150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857179" marR="2679" indent="-850482">
              <a:lnSpc>
                <a:spcPts val="2267"/>
              </a:lnSpc>
              <a:spcBef>
                <a:spcPts val="137"/>
              </a:spcBef>
            </a:pPr>
            <a:r>
              <a:rPr sz="1898" spc="13" dirty="0">
                <a:latin typeface="Arial"/>
                <a:cs typeface="Arial"/>
              </a:rPr>
              <a:t>“Alexa, </a:t>
            </a:r>
            <a:r>
              <a:rPr sz="1898" spc="-3" dirty="0">
                <a:latin typeface="Arial"/>
                <a:cs typeface="Arial"/>
              </a:rPr>
              <a:t>how many </a:t>
            </a:r>
            <a:r>
              <a:rPr sz="1898" spc="50" dirty="0">
                <a:latin typeface="Arial"/>
                <a:cs typeface="Arial"/>
              </a:rPr>
              <a:t>cups</a:t>
            </a:r>
            <a:r>
              <a:rPr sz="1898" spc="-16" dirty="0">
                <a:latin typeface="Arial"/>
                <a:cs typeface="Arial"/>
              </a:rPr>
              <a:t> </a:t>
            </a:r>
            <a:r>
              <a:rPr sz="1898" spc="-13" dirty="0">
                <a:latin typeface="Arial"/>
                <a:cs typeface="Arial"/>
              </a:rPr>
              <a:t>are  </a:t>
            </a:r>
            <a:r>
              <a:rPr sz="1898" spc="-3" dirty="0">
                <a:latin typeface="Arial"/>
                <a:cs typeface="Arial"/>
              </a:rPr>
              <a:t>in a</a:t>
            </a:r>
            <a:r>
              <a:rPr sz="1898" spc="-5" dirty="0">
                <a:latin typeface="Arial"/>
                <a:cs typeface="Arial"/>
              </a:rPr>
              <a:t> </a:t>
            </a:r>
            <a:r>
              <a:rPr sz="1898" spc="18" dirty="0">
                <a:latin typeface="Arial"/>
                <a:cs typeface="Arial"/>
              </a:rPr>
              <a:t>quart?”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287" y="462111"/>
            <a:ext cx="4837100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3" dirty="0">
                <a:solidFill>
                  <a:schemeClr val="tx1"/>
                </a:solidFill>
              </a:rPr>
              <a:t>Question</a:t>
            </a:r>
            <a:r>
              <a:rPr spc="-18" dirty="0">
                <a:solidFill>
                  <a:schemeClr val="tx1"/>
                </a:solidFill>
              </a:rPr>
              <a:t> </a:t>
            </a:r>
            <a:r>
              <a:rPr spc="24" dirty="0">
                <a:solidFill>
                  <a:schemeClr val="tx1"/>
                </a:solidFill>
              </a:rPr>
              <a:t>Answering</a:t>
            </a:r>
          </a:p>
        </p:txBody>
      </p:sp>
      <p:sp>
        <p:nvSpPr>
          <p:cNvPr id="3" name="object 3"/>
          <p:cNvSpPr/>
          <p:nvPr/>
        </p:nvSpPr>
        <p:spPr>
          <a:xfrm>
            <a:off x="1666341" y="1722151"/>
            <a:ext cx="6012281" cy="2838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783" y="462111"/>
            <a:ext cx="4320741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0" dirty="0">
                <a:solidFill>
                  <a:schemeClr val="tx1"/>
                </a:solidFill>
              </a:rPr>
              <a:t>Softwa</a:t>
            </a:r>
            <a:r>
              <a:rPr spc="-79" dirty="0">
                <a:solidFill>
                  <a:schemeClr val="tx1"/>
                </a:solidFill>
              </a:rPr>
              <a:t>r</a:t>
            </a:r>
            <a:r>
              <a:rPr spc="18" dirty="0">
                <a:solidFill>
                  <a:schemeClr val="tx1"/>
                </a:solidFill>
              </a:rPr>
              <a:t>e/Libraries</a:t>
            </a:r>
          </a:p>
        </p:txBody>
      </p:sp>
      <p:sp>
        <p:nvSpPr>
          <p:cNvPr id="3" name="object 3"/>
          <p:cNvSpPr/>
          <p:nvPr/>
        </p:nvSpPr>
        <p:spPr>
          <a:xfrm>
            <a:off x="1608111" y="1532137"/>
            <a:ext cx="1071563" cy="314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" name="object 4"/>
          <p:cNvSpPr/>
          <p:nvPr/>
        </p:nvSpPr>
        <p:spPr>
          <a:xfrm>
            <a:off x="1534441" y="2484692"/>
            <a:ext cx="1172021" cy="408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" name="object 5"/>
          <p:cNvSpPr/>
          <p:nvPr/>
        </p:nvSpPr>
        <p:spPr>
          <a:xfrm>
            <a:off x="3557866" y="1930661"/>
            <a:ext cx="1282177" cy="1282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/>
          <p:nvPr/>
        </p:nvSpPr>
        <p:spPr>
          <a:xfrm>
            <a:off x="6462896" y="2888621"/>
            <a:ext cx="1075966" cy="942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 txBox="1"/>
          <p:nvPr/>
        </p:nvSpPr>
        <p:spPr>
          <a:xfrm>
            <a:off x="7746504" y="4862215"/>
            <a:ext cx="147675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10</a:t>
            </a:r>
            <a:endParaRPr sz="94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52014" y="3490790"/>
            <a:ext cx="2174305" cy="6661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" name="object 9"/>
          <p:cNvSpPr txBox="1"/>
          <p:nvPr/>
        </p:nvSpPr>
        <p:spPr>
          <a:xfrm>
            <a:off x="5080993" y="3991570"/>
            <a:ext cx="638584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b="1" dirty="0">
                <a:latin typeface="Arial"/>
                <a:cs typeface="Arial"/>
              </a:rPr>
              <a:t>N</a:t>
            </a:r>
            <a:r>
              <a:rPr sz="1898" b="1" spc="-142" dirty="0">
                <a:latin typeface="Arial"/>
                <a:cs typeface="Arial"/>
              </a:rPr>
              <a:t>L</a:t>
            </a:r>
            <a:r>
              <a:rPr sz="1898" b="1" dirty="0">
                <a:latin typeface="Arial"/>
                <a:cs typeface="Arial"/>
              </a:rPr>
              <a:t>TK</a:t>
            </a:r>
            <a:endParaRPr sz="1898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3556" y="1631337"/>
            <a:ext cx="2025034" cy="635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121" y="462111"/>
            <a:ext cx="5490753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82" dirty="0">
                <a:solidFill>
                  <a:schemeClr val="tx1"/>
                </a:solidFill>
              </a:rPr>
              <a:t>NLP </a:t>
            </a:r>
            <a:r>
              <a:rPr spc="-3" dirty="0">
                <a:solidFill>
                  <a:schemeClr val="tx1"/>
                </a:solidFill>
              </a:rPr>
              <a:t>is</a:t>
            </a:r>
            <a:r>
              <a:rPr spc="58" dirty="0">
                <a:solidFill>
                  <a:schemeClr val="tx1"/>
                </a:solidFill>
              </a:rPr>
              <a:t> </a:t>
            </a:r>
            <a:r>
              <a:rPr spc="40" dirty="0">
                <a:solidFill>
                  <a:schemeClr val="tx1"/>
                </a:solidFill>
              </a:rPr>
              <a:t>interdisciplinary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5387" y="1768078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791" y="1734592"/>
            <a:ext cx="2174937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13" dirty="0">
                <a:latin typeface="Arial"/>
                <a:cs typeface="Arial"/>
              </a:rPr>
              <a:t>Artificial</a:t>
            </a:r>
            <a:r>
              <a:rPr sz="1898" spc="-29" dirty="0">
                <a:latin typeface="Arial"/>
                <a:cs typeface="Arial"/>
              </a:rPr>
              <a:t> </a:t>
            </a:r>
            <a:r>
              <a:rPr sz="1898" spc="16" dirty="0">
                <a:latin typeface="Arial"/>
                <a:cs typeface="Arial"/>
              </a:rPr>
              <a:t>intelligence</a:t>
            </a:r>
            <a:endParaRPr sz="189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5387" y="2337346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9791" y="2303860"/>
            <a:ext cx="5029312" cy="589150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13" dirty="0">
                <a:latin typeface="Arial"/>
                <a:cs typeface="Arial"/>
              </a:rPr>
              <a:t>Machine </a:t>
            </a:r>
            <a:r>
              <a:rPr sz="1898" spc="16" dirty="0">
                <a:latin typeface="Arial"/>
                <a:cs typeface="Arial"/>
              </a:rPr>
              <a:t>learning </a:t>
            </a:r>
            <a:r>
              <a:rPr sz="1898" spc="26" dirty="0">
                <a:latin typeface="Arial"/>
                <a:cs typeface="Arial"/>
              </a:rPr>
              <a:t>(ca. </a:t>
            </a:r>
            <a:r>
              <a:rPr sz="1898" spc="8" dirty="0">
                <a:latin typeface="Arial"/>
                <a:cs typeface="Arial"/>
              </a:rPr>
              <a:t>2000—today);</a:t>
            </a:r>
            <a:r>
              <a:rPr sz="1898" spc="-60" dirty="0">
                <a:latin typeface="Arial"/>
                <a:cs typeface="Arial"/>
              </a:rPr>
              <a:t> </a:t>
            </a:r>
            <a:r>
              <a:rPr sz="1898" spc="8" dirty="0">
                <a:latin typeface="Arial"/>
                <a:cs typeface="Arial"/>
              </a:rPr>
              <a:t>statistical  </a:t>
            </a:r>
            <a:r>
              <a:rPr sz="1898" spc="13" dirty="0">
                <a:latin typeface="Arial"/>
                <a:cs typeface="Arial"/>
              </a:rPr>
              <a:t>models, </a:t>
            </a:r>
            <a:r>
              <a:rPr sz="1898" spc="-3" dirty="0">
                <a:latin typeface="Arial"/>
                <a:cs typeface="Arial"/>
              </a:rPr>
              <a:t>neural</a:t>
            </a:r>
            <a:r>
              <a:rPr sz="1898" spc="-16" dirty="0">
                <a:latin typeface="Arial"/>
                <a:cs typeface="Arial"/>
              </a:rPr>
              <a:t> </a:t>
            </a:r>
            <a:r>
              <a:rPr sz="1898" spc="-3" dirty="0">
                <a:latin typeface="Arial"/>
                <a:cs typeface="Arial"/>
              </a:rPr>
              <a:t>networks</a:t>
            </a:r>
            <a:endParaRPr sz="189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5387" y="3194596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9791" y="3161109"/>
            <a:ext cx="4292612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18" dirty="0">
                <a:latin typeface="Arial"/>
                <a:cs typeface="Arial"/>
              </a:rPr>
              <a:t>Linguistics </a:t>
            </a:r>
            <a:r>
              <a:rPr sz="1898" dirty="0">
                <a:latin typeface="Arial"/>
                <a:cs typeface="Arial"/>
              </a:rPr>
              <a:t>(representation of</a:t>
            </a:r>
            <a:r>
              <a:rPr sz="1898" spc="-16" dirty="0">
                <a:latin typeface="Arial"/>
                <a:cs typeface="Arial"/>
              </a:rPr>
              <a:t> </a:t>
            </a:r>
            <a:r>
              <a:rPr sz="1898" spc="21" dirty="0">
                <a:latin typeface="Arial"/>
                <a:cs typeface="Arial"/>
              </a:rPr>
              <a:t>language)</a:t>
            </a:r>
            <a:endParaRPr sz="189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5387" y="3763863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9791" y="3730377"/>
            <a:ext cx="5494102" cy="589149"/>
          </a:xfrm>
          <a:prstGeom prst="rect">
            <a:avLst/>
          </a:prstGeom>
        </p:spPr>
        <p:txBody>
          <a:bodyPr vert="horz" wrap="square" lIns="0" tIns="17412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-3" dirty="0">
                <a:latin typeface="Arial"/>
                <a:cs typeface="Arial"/>
              </a:rPr>
              <a:t>Social </a:t>
            </a:r>
            <a:r>
              <a:rPr sz="1898" spc="11" dirty="0">
                <a:latin typeface="Arial"/>
                <a:cs typeface="Arial"/>
              </a:rPr>
              <a:t>sciences/humanities </a:t>
            </a:r>
            <a:r>
              <a:rPr sz="1898" spc="13" dirty="0">
                <a:latin typeface="Arial"/>
                <a:cs typeface="Arial"/>
              </a:rPr>
              <a:t>(models </a:t>
            </a:r>
            <a:r>
              <a:rPr sz="1898" dirty="0">
                <a:latin typeface="Arial"/>
                <a:cs typeface="Arial"/>
              </a:rPr>
              <a:t>of </a:t>
            </a:r>
            <a:r>
              <a:rPr sz="1898" spc="24" dirty="0">
                <a:latin typeface="Arial"/>
                <a:cs typeface="Arial"/>
              </a:rPr>
              <a:t>language</a:t>
            </a:r>
            <a:r>
              <a:rPr sz="1898" spc="-24" dirty="0">
                <a:latin typeface="Arial"/>
                <a:cs typeface="Arial"/>
              </a:rPr>
              <a:t> </a:t>
            </a:r>
            <a:r>
              <a:rPr sz="1898" dirty="0">
                <a:latin typeface="Arial"/>
                <a:cs typeface="Arial"/>
              </a:rPr>
              <a:t>at  </a:t>
            </a:r>
            <a:r>
              <a:rPr sz="1898" spc="-3" dirty="0">
                <a:latin typeface="Arial"/>
                <a:cs typeface="Arial"/>
              </a:rPr>
              <a:t>use in</a:t>
            </a:r>
            <a:r>
              <a:rPr sz="1898" dirty="0">
                <a:latin typeface="Arial"/>
                <a:cs typeface="Arial"/>
              </a:rPr>
              <a:t> </a:t>
            </a:r>
            <a:r>
              <a:rPr sz="1898" spc="11" dirty="0">
                <a:latin typeface="Arial"/>
                <a:cs typeface="Arial"/>
              </a:rPr>
              <a:t>culture/society)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8394" y="645954"/>
            <a:ext cx="2022961" cy="133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 txBox="1"/>
          <p:nvPr/>
        </p:nvSpPr>
        <p:spPr>
          <a:xfrm>
            <a:off x="2368599" y="2216795"/>
            <a:ext cx="1240334" cy="13667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844" spc="13" dirty="0">
                <a:latin typeface="Arial"/>
                <a:cs typeface="Arial"/>
              </a:rPr>
              <a:t>Adamic and </a:t>
            </a:r>
            <a:r>
              <a:rPr sz="844" spc="5" dirty="0">
                <a:latin typeface="Arial"/>
                <a:cs typeface="Arial"/>
              </a:rPr>
              <a:t>Glance</a:t>
            </a:r>
            <a:r>
              <a:rPr sz="844" spc="-34" dirty="0">
                <a:latin typeface="Arial"/>
                <a:cs typeface="Arial"/>
              </a:rPr>
              <a:t> </a:t>
            </a:r>
            <a:r>
              <a:rPr sz="844" spc="-3" dirty="0">
                <a:latin typeface="Arial"/>
                <a:cs typeface="Arial"/>
              </a:rPr>
              <a:t>2005</a:t>
            </a:r>
            <a:endParaRPr sz="8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6121" y="294680"/>
            <a:ext cx="2326965" cy="21771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371" spc="-3" dirty="0">
                <a:latin typeface="Arial"/>
                <a:cs typeface="Arial"/>
              </a:rPr>
              <a:t>Computational </a:t>
            </a:r>
            <a:r>
              <a:rPr sz="1371" dirty="0">
                <a:latin typeface="Arial"/>
                <a:cs typeface="Arial"/>
              </a:rPr>
              <a:t>Social</a:t>
            </a:r>
            <a:r>
              <a:rPr sz="1371" spc="-21" dirty="0">
                <a:latin typeface="Arial"/>
                <a:cs typeface="Arial"/>
              </a:rPr>
              <a:t> </a:t>
            </a:r>
            <a:r>
              <a:rPr sz="1371" dirty="0">
                <a:latin typeface="Arial"/>
                <a:cs typeface="Arial"/>
              </a:rPr>
              <a:t>Science</a:t>
            </a:r>
          </a:p>
        </p:txBody>
      </p:sp>
      <p:sp>
        <p:nvSpPr>
          <p:cNvPr id="5" name="object 5"/>
          <p:cNvSpPr/>
          <p:nvPr/>
        </p:nvSpPr>
        <p:spPr>
          <a:xfrm>
            <a:off x="5835471" y="858018"/>
            <a:ext cx="1325433" cy="941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 txBox="1"/>
          <p:nvPr/>
        </p:nvSpPr>
        <p:spPr>
          <a:xfrm>
            <a:off x="5456039" y="2143125"/>
            <a:ext cx="1929482" cy="227715"/>
          </a:xfrm>
          <a:prstGeom prst="rect">
            <a:avLst/>
          </a:prstGeom>
        </p:spPr>
        <p:txBody>
          <a:bodyPr vert="horz" wrap="square" lIns="0" tIns="5358" rIns="0" bIns="0" rtlCol="0">
            <a:spAutoFit/>
          </a:bodyPr>
          <a:lstStyle/>
          <a:p>
            <a:pPr marL="435286" marR="2679" indent="-428589">
              <a:lnSpc>
                <a:spcPct val="101200"/>
              </a:lnSpc>
              <a:spcBef>
                <a:spcPts val="42"/>
              </a:spcBef>
            </a:pPr>
            <a:r>
              <a:rPr sz="738" spc="5" dirty="0">
                <a:latin typeface="Arial"/>
                <a:cs typeface="Arial"/>
              </a:rPr>
              <a:t>Change </a:t>
            </a:r>
            <a:r>
              <a:rPr sz="738" spc="-3" dirty="0">
                <a:latin typeface="Arial"/>
                <a:cs typeface="Arial"/>
              </a:rPr>
              <a:t>in </a:t>
            </a:r>
            <a:r>
              <a:rPr sz="738" spc="3" dirty="0">
                <a:latin typeface="Arial"/>
                <a:cs typeface="Arial"/>
              </a:rPr>
              <a:t>insured Americans </a:t>
            </a:r>
            <a:r>
              <a:rPr sz="738" spc="8" dirty="0">
                <a:latin typeface="Arial"/>
                <a:cs typeface="Arial"/>
              </a:rPr>
              <a:t>under </a:t>
            </a:r>
            <a:r>
              <a:rPr sz="738" dirty="0">
                <a:latin typeface="Arial"/>
                <a:cs typeface="Arial"/>
              </a:rPr>
              <a:t>the</a:t>
            </a:r>
            <a:r>
              <a:rPr sz="738" spc="-32" dirty="0">
                <a:latin typeface="Arial"/>
                <a:cs typeface="Arial"/>
              </a:rPr>
              <a:t> </a:t>
            </a:r>
            <a:r>
              <a:rPr sz="738" dirty="0">
                <a:latin typeface="Arial"/>
                <a:cs typeface="Arial"/>
              </a:rPr>
              <a:t>ACA,  </a:t>
            </a:r>
            <a:r>
              <a:rPr sz="738" spc="-21" dirty="0">
                <a:latin typeface="Arial"/>
                <a:cs typeface="Arial"/>
              </a:rPr>
              <a:t>NY </a:t>
            </a:r>
            <a:r>
              <a:rPr sz="738" spc="-11" dirty="0">
                <a:latin typeface="Arial"/>
                <a:cs typeface="Arial"/>
              </a:rPr>
              <a:t>Times </a:t>
            </a:r>
            <a:r>
              <a:rPr sz="738" spc="8" dirty="0">
                <a:latin typeface="Arial"/>
                <a:cs typeface="Arial"/>
              </a:rPr>
              <a:t>(Oct </a:t>
            </a:r>
            <a:r>
              <a:rPr sz="738" dirty="0">
                <a:latin typeface="Arial"/>
                <a:cs typeface="Arial"/>
              </a:rPr>
              <a:t>29,</a:t>
            </a:r>
            <a:r>
              <a:rPr sz="738" spc="29" dirty="0">
                <a:latin typeface="Arial"/>
                <a:cs typeface="Arial"/>
              </a:rPr>
              <a:t> </a:t>
            </a:r>
            <a:r>
              <a:rPr sz="738" spc="-3" dirty="0">
                <a:latin typeface="Arial"/>
                <a:cs typeface="Arial"/>
              </a:rPr>
              <a:t>2014)</a:t>
            </a:r>
            <a:endParaRPr sz="738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02461" y="267891"/>
            <a:ext cx="2026927" cy="21771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371" spc="-3" dirty="0">
                <a:solidFill>
                  <a:schemeClr val="tx1"/>
                </a:solidFill>
              </a:rPr>
              <a:t>Computational</a:t>
            </a:r>
            <a:r>
              <a:rPr sz="1371" spc="-21" dirty="0">
                <a:solidFill>
                  <a:schemeClr val="tx1"/>
                </a:solidFill>
              </a:rPr>
              <a:t> </a:t>
            </a:r>
            <a:r>
              <a:rPr sz="1371" dirty="0">
                <a:solidFill>
                  <a:schemeClr val="tx1"/>
                </a:solidFill>
              </a:rPr>
              <a:t>Journalism</a:t>
            </a:r>
            <a:endParaRPr sz="1371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3281" y="2786063"/>
            <a:ext cx="2056061" cy="21771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371" spc="-3" dirty="0">
                <a:latin typeface="Arial"/>
                <a:cs typeface="Arial"/>
              </a:rPr>
              <a:t>Computational</a:t>
            </a:r>
            <a:r>
              <a:rPr sz="1371" dirty="0">
                <a:latin typeface="Arial"/>
                <a:cs typeface="Arial"/>
              </a:rPr>
              <a:t> </a:t>
            </a:r>
            <a:r>
              <a:rPr sz="1371" spc="-3" dirty="0">
                <a:latin typeface="Arial"/>
                <a:cs typeface="Arial"/>
              </a:rPr>
              <a:t>Humanities</a:t>
            </a:r>
            <a:endParaRPr sz="137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4652" y="3274801"/>
            <a:ext cx="1837165" cy="996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" name="object 10"/>
          <p:cNvSpPr txBox="1"/>
          <p:nvPr/>
        </p:nvSpPr>
        <p:spPr>
          <a:xfrm>
            <a:off x="4002732" y="4681389"/>
            <a:ext cx="841177" cy="13667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844" spc="8" dirty="0">
                <a:latin typeface="Arial"/>
                <a:cs typeface="Arial"/>
              </a:rPr>
              <a:t>Underwood</a:t>
            </a:r>
            <a:r>
              <a:rPr sz="844" spc="-18" dirty="0">
                <a:latin typeface="Arial"/>
                <a:cs typeface="Arial"/>
              </a:rPr>
              <a:t> </a:t>
            </a:r>
            <a:r>
              <a:rPr sz="844" spc="-3" dirty="0">
                <a:latin typeface="Arial"/>
                <a:cs typeface="Arial"/>
              </a:rPr>
              <a:t>2018</a:t>
            </a:r>
            <a:endParaRPr sz="84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7836" y="3139678"/>
            <a:ext cx="1830698" cy="247799"/>
          </a:xfrm>
          <a:custGeom>
            <a:avLst/>
            <a:gdLst/>
            <a:ahLst/>
            <a:cxnLst/>
            <a:rect l="l" t="t" r="r" b="b"/>
            <a:pathLst>
              <a:path w="3471545" h="469900">
                <a:moveTo>
                  <a:pt x="0" y="0"/>
                </a:moveTo>
                <a:lnTo>
                  <a:pt x="3471418" y="0"/>
                </a:lnTo>
                <a:lnTo>
                  <a:pt x="3471418" y="469618"/>
                </a:lnTo>
                <a:lnTo>
                  <a:pt x="0" y="4696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2" name="object 12"/>
          <p:cNvSpPr/>
          <p:nvPr/>
        </p:nvSpPr>
        <p:spPr>
          <a:xfrm>
            <a:off x="3507836" y="3139678"/>
            <a:ext cx="1830698" cy="247799"/>
          </a:xfrm>
          <a:custGeom>
            <a:avLst/>
            <a:gdLst/>
            <a:ahLst/>
            <a:cxnLst/>
            <a:rect l="l" t="t" r="r" b="b"/>
            <a:pathLst>
              <a:path w="3471545" h="469900">
                <a:moveTo>
                  <a:pt x="0" y="0"/>
                </a:moveTo>
                <a:lnTo>
                  <a:pt x="3471417" y="0"/>
                </a:lnTo>
                <a:lnTo>
                  <a:pt x="3471417" y="469617"/>
                </a:lnTo>
                <a:lnTo>
                  <a:pt x="0" y="46961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D9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2024</Words>
  <Application>Microsoft Office PowerPoint</Application>
  <PresentationFormat>On-screen Show (16:9)</PresentationFormat>
  <Paragraphs>364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Book Antiqua</vt:lpstr>
      <vt:lpstr>Calibri</vt:lpstr>
      <vt:lpstr>Courier New</vt:lpstr>
      <vt:lpstr>Times New Roman</vt:lpstr>
      <vt:lpstr>Office Theme</vt:lpstr>
      <vt:lpstr>Computational text analysis:</vt:lpstr>
      <vt:lpstr>Introductions</vt:lpstr>
      <vt:lpstr>Goals of this workshop</vt:lpstr>
      <vt:lpstr>Machine translation</vt:lpstr>
      <vt:lpstr>Speech Recognition</vt:lpstr>
      <vt:lpstr>Question Answering</vt:lpstr>
      <vt:lpstr>Software/Libraries</vt:lpstr>
      <vt:lpstr>NLP is interdisciplinary</vt:lpstr>
      <vt:lpstr>Computational Journalism</vt:lpstr>
      <vt:lpstr>Text as data</vt:lpstr>
      <vt:lpstr>Types of languages</vt:lpstr>
      <vt:lpstr>How do humans analyze texts?</vt:lpstr>
      <vt:lpstr>The promise of distant reading</vt:lpstr>
      <vt:lpstr>A simple representation of text</vt:lpstr>
      <vt:lpstr>Movie revenues</vt:lpstr>
      <vt:lpstr>Geographical location</vt:lpstr>
      <vt:lpstr>PowerPoint Presentation</vt:lpstr>
      <vt:lpstr>PowerPoint Presentation</vt:lpstr>
      <vt:lpstr>PowerPoint Presentation</vt:lpstr>
      <vt:lpstr>CTA lifecycle</vt:lpstr>
      <vt:lpstr>CTA lifecycle</vt:lpstr>
      <vt:lpstr>Research question</vt:lpstr>
      <vt:lpstr>Getting data</vt:lpstr>
      <vt:lpstr>What is preprocessing?</vt:lpstr>
      <vt:lpstr>Why do we do preprocessing?</vt:lpstr>
      <vt:lpstr>Inputs to modeling</vt:lpstr>
      <vt:lpstr>What are N-grams?</vt:lpstr>
      <vt:lpstr>Term-document matrix</vt:lpstr>
      <vt:lpstr>Vector</vt:lpstr>
      <vt:lpstr>Vectors</vt:lpstr>
      <vt:lpstr>PowerPoint Presentation</vt:lpstr>
      <vt:lpstr>But there’s more out there</vt:lpstr>
      <vt:lpstr>Dictionaries</vt:lpstr>
      <vt:lpstr>PowerPoint Presentation</vt:lpstr>
      <vt:lpstr>PowerPoint Presentation</vt:lpstr>
      <vt:lpstr>Now what?</vt:lpstr>
      <vt:lpstr>CTA lifecycle</vt:lpstr>
      <vt:lpstr>Questions?</vt:lpstr>
      <vt:lpstr>Now to get our hands dirty</vt:lpstr>
      <vt:lpstr>Further resources</vt:lpstr>
      <vt:lpstr>Further examples of CTA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text analysis:  A practical overview</dc:title>
  <dc:creator>Jaren Haber</dc:creator>
  <cp:lastModifiedBy>Jaren Haber</cp:lastModifiedBy>
  <cp:revision>26</cp:revision>
  <dcterms:created xsi:type="dcterms:W3CDTF">2019-12-03T04:01:55Z</dcterms:created>
  <dcterms:modified xsi:type="dcterms:W3CDTF">2019-12-03T07:15:21Z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