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84" r:id="rId11"/>
    <p:sldId id="286" r:id="rId12"/>
    <p:sldId id="283" r:id="rId13"/>
    <p:sldId id="265" r:id="rId14"/>
    <p:sldId id="269" r:id="rId15"/>
    <p:sldId id="263" r:id="rId16"/>
    <p:sldId id="266" r:id="rId17"/>
    <p:sldId id="267" r:id="rId18"/>
    <p:sldId id="297" r:id="rId19"/>
    <p:sldId id="271" r:id="rId20"/>
    <p:sldId id="298" r:id="rId21"/>
    <p:sldId id="272" r:id="rId22"/>
    <p:sldId id="274" r:id="rId23"/>
    <p:sldId id="273" r:id="rId24"/>
    <p:sldId id="299" r:id="rId25"/>
    <p:sldId id="275" r:id="rId26"/>
    <p:sldId id="276" r:id="rId27"/>
    <p:sldId id="277" r:id="rId28"/>
    <p:sldId id="287" r:id="rId29"/>
    <p:sldId id="288" r:id="rId30"/>
    <p:sldId id="278" r:id="rId31"/>
    <p:sldId id="291" r:id="rId32"/>
    <p:sldId id="281" r:id="rId33"/>
    <p:sldId id="289" r:id="rId34"/>
    <p:sldId id="282" r:id="rId35"/>
    <p:sldId id="290" r:id="rId36"/>
    <p:sldId id="300" r:id="rId37"/>
    <p:sldId id="279" r:id="rId38"/>
    <p:sldId id="285" r:id="rId39"/>
    <p:sldId id="280" r:id="rId40"/>
    <p:sldId id="292" r:id="rId41"/>
    <p:sldId id="293" r:id="rId42"/>
    <p:sldId id="301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3416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C85A7-75C7-4128-BC16-90E90D48A81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AD83C-9224-4155-A5B5-024F2494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Labs/Xamarin-Forms-Labs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hannel9.msdn.com/Shows/XamarinShow/Sharing-Code-Across-iOS-Android-and-Windows" TargetMode="External"/><Relationship Id="rId4" Type="http://schemas.openxmlformats.org/officeDocument/2006/relationships/hyperlink" Target="https://github.com/xamarin/XamarinComponents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0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was $1000 per developer per platform per year</a:t>
            </a:r>
          </a:p>
          <a:p>
            <a:r>
              <a:rPr lang="en-US" dirty="0"/>
              <a:t>You are free to look at and</a:t>
            </a:r>
            <a:r>
              <a:rPr lang="en-US" baseline="0" dirty="0"/>
              <a:t> contribute code</a:t>
            </a:r>
          </a:p>
          <a:p>
            <a:r>
              <a:rPr lang="en-US" baseline="0" dirty="0"/>
              <a:t>This is not your father’s Microsoft</a:t>
            </a:r>
          </a:p>
          <a:p>
            <a:r>
              <a:rPr lang="en-US" baseline="0" dirty="0"/>
              <a:t>Mac – Mac in Cloud, 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Emulator within emulator on 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agent connects the Windows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to the Mac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applications cannot be created without Apple’s compiler and they cannot be deployed without Apple’s certificates and code-signing tools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need apple developer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sign into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itunes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code sign and deploy to the app store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make sure your Xamarin versions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stay in 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61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application logic is shared between </a:t>
            </a:r>
            <a:r>
              <a:rPr lang="en-US" baseline="0" dirty="0"/>
              <a:t>platforms but UI designer is native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04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application logic is shared between </a:t>
            </a:r>
            <a:r>
              <a:rPr lang="en-US" baseline="0" dirty="0"/>
              <a:t>platforms but UI designer is native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XAML is not WPF or Silverlight XAML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1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  <a:r>
              <a:rPr lang="en-US" baseline="0" dirty="0"/>
              <a:t> is a little different than what you’d expect</a:t>
            </a:r>
          </a:p>
          <a:p>
            <a:r>
              <a:rPr lang="en-US" baseline="0" dirty="0"/>
              <a:t>Can create UI in code or XAML but complex layouts should be done in XAML</a:t>
            </a:r>
          </a:p>
          <a:p>
            <a:r>
              <a:rPr lang="en-US" baseline="0" dirty="0"/>
              <a:t>Not pixel perfect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you have a set</a:t>
            </a:r>
            <a:r>
              <a:rPr lang="en-US" baseline="0" dirty="0"/>
              <a:t> of pages for each screen of your application</a:t>
            </a:r>
          </a:p>
          <a:p>
            <a:r>
              <a:rPr lang="en-US" baseline="0" dirty="0"/>
              <a:t>There are things like Content, and </a:t>
            </a:r>
            <a:r>
              <a:rPr lang="en-US" baseline="0" dirty="0" err="1"/>
              <a:t>MasterDetail</a:t>
            </a:r>
            <a:r>
              <a:rPr lang="en-US" baseline="0" dirty="0"/>
              <a:t> which gives you a nice </a:t>
            </a:r>
            <a:r>
              <a:rPr lang="en-US" baseline="0" dirty="0" err="1"/>
              <a:t>flyout</a:t>
            </a:r>
            <a:endParaRPr lang="en-US" baseline="0" dirty="0"/>
          </a:p>
          <a:p>
            <a:r>
              <a:rPr lang="en-US" baseline="0" dirty="0"/>
              <a:t>With a tabbed view you get the correct look on each platform - iOS on bottom, Android on top, and on WP you have a Pivot control</a:t>
            </a:r>
          </a:p>
          <a:p>
            <a:endParaRPr lang="en-US" baseline="0" dirty="0"/>
          </a:p>
          <a:p>
            <a:r>
              <a:rPr lang="en-US" dirty="0"/>
              <a:t>Inside of a page</a:t>
            </a:r>
            <a:r>
              <a:rPr lang="en-US" baseline="0" dirty="0"/>
              <a:t> are layouts</a:t>
            </a:r>
          </a:p>
          <a:p>
            <a:r>
              <a:rPr lang="en-US" baseline="0" dirty="0"/>
              <a:t>A lot of options from something simple like a stack panel to complex and powerful grids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8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</a:t>
            </a:r>
            <a:r>
              <a:rPr lang="en-US" baseline="0" dirty="0"/>
              <a:t> Projects vs Portable Class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5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</a:t>
            </a:r>
            <a:r>
              <a:rPr lang="en-US" baseline="0" dirty="0"/>
              <a:t> (Classic) – 32 bits, supports older versions of Mac OS or hardware</a:t>
            </a:r>
          </a:p>
          <a:p>
            <a:r>
              <a:rPr lang="en-US" baseline="0" dirty="0"/>
              <a:t>iOS – modern, supports 32 and 64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33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</a:t>
            </a:r>
            <a:r>
              <a:rPr lang="en-US" baseline="0" dirty="0"/>
              <a:t> you’ve installed and updated Xamarin</a:t>
            </a:r>
          </a:p>
          <a:p>
            <a:r>
              <a:rPr lang="en-US" baseline="0" dirty="0"/>
              <a:t>Native – shared code/ native UI</a:t>
            </a:r>
          </a:p>
          <a:p>
            <a:r>
              <a:rPr lang="en-US" baseline="0" dirty="0"/>
              <a:t>Forms – shared code / shared UI (sample form designed with code)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XAML  – shared code / shared UI (sample form designed with XAML)</a:t>
            </a:r>
          </a:p>
          <a:p>
            <a:r>
              <a:rPr lang="en-US" baseline="0" dirty="0"/>
              <a:t>Class Library</a:t>
            </a:r>
          </a:p>
          <a:p>
            <a:r>
              <a:rPr lang="en-US" baseline="0" dirty="0"/>
              <a:t>UI Test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in the day this was how it was done.</a:t>
            </a:r>
          </a:p>
          <a:p>
            <a:r>
              <a:rPr lang="en-US" dirty="0"/>
              <a:t>Apps</a:t>
            </a:r>
            <a:r>
              <a:rPr lang="en-US" baseline="0" dirty="0"/>
              <a:t> looked/acted different on each platform</a:t>
            </a:r>
          </a:p>
          <a:p>
            <a:r>
              <a:rPr lang="en-US" baseline="0" dirty="0"/>
              <a:t>Now they act more alike Windows UWP, Google – Material Design</a:t>
            </a:r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not a great IDE</a:t>
            </a:r>
          </a:p>
          <a:p>
            <a:r>
              <a:rPr lang="en-US" dirty="0"/>
              <a:t>Objective-C very much like</a:t>
            </a:r>
            <a:r>
              <a:rPr lang="en-US" baseline="0" dirty="0"/>
              <a:t> C with memory management, header files, strange syntax</a:t>
            </a:r>
          </a:p>
          <a:p>
            <a:r>
              <a:rPr lang="en-US" baseline="0" dirty="0"/>
              <a:t>Swift is easier syntax</a:t>
            </a:r>
          </a:p>
          <a:p>
            <a:r>
              <a:rPr lang="en-US" baseline="0" dirty="0"/>
              <a:t>Eclipse is a terrible IDE and hard to configure</a:t>
            </a:r>
          </a:p>
          <a:p>
            <a:r>
              <a:rPr lang="en-US" baseline="0" dirty="0"/>
              <a:t>Google created Android </a:t>
            </a:r>
            <a:r>
              <a:rPr lang="en-US" baseline="0" dirty="0" err="1"/>
              <a:t>Stuido</a:t>
            </a:r>
            <a:r>
              <a:rPr lang="en-US" baseline="0" dirty="0"/>
              <a:t>, based on IntelliJ (</a:t>
            </a:r>
            <a:r>
              <a:rPr lang="en-US" baseline="0" dirty="0" err="1"/>
              <a:t>ReSharper</a:t>
            </a:r>
            <a:r>
              <a:rPr lang="en-US" baseline="0" dirty="0"/>
              <a:t>), easy for VS developers to pickup, v2 out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Very</a:t>
            </a:r>
            <a:r>
              <a:rPr lang="en-US" baseline="0" dirty="0"/>
              <a:t> tough for .NET developers to do </a:t>
            </a:r>
          </a:p>
          <a:p>
            <a:endParaRPr lang="en-US" dirty="0"/>
          </a:p>
          <a:p>
            <a:r>
              <a:rPr lang="en-US" dirty="0"/>
              <a:t>http://www.ingamestatsapp.com/ -&gt; show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9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native designers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6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up to you to use code or XAML,</a:t>
            </a:r>
            <a:r>
              <a:rPr lang="en-US" baseline="0" dirty="0"/>
              <a:t> you can define your UI completely in code but it is more efficient to use XAML</a:t>
            </a:r>
          </a:p>
          <a:p>
            <a:r>
              <a:rPr lang="en-US" baseline="0" dirty="0"/>
              <a:t>XAML is based on the designer doing the UI then the developer coding the code behind</a:t>
            </a:r>
          </a:p>
          <a:p>
            <a:r>
              <a:rPr lang="en-US" dirty="0"/>
              <a:t>You</a:t>
            </a:r>
            <a:r>
              <a:rPr lang="en-US" baseline="0" dirty="0"/>
              <a:t> can precompile XAML with an assembly attribute or at the class level – gives you compile time checking, reduces size of </a:t>
            </a:r>
            <a:r>
              <a:rPr lang="en-US" baseline="0"/>
              <a:t>your app, faster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6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dirty="0" err="1"/>
              <a:t>FontSize</a:t>
            </a:r>
            <a:r>
              <a:rPr lang="en-US" dirty="0"/>
              <a:t> Large attribute is much easier to</a:t>
            </a:r>
            <a:r>
              <a:rPr lang="en-US" baseline="0" dirty="0"/>
              <a:t> define in XAML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3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have</a:t>
            </a:r>
            <a:r>
              <a:rPr lang="en-US" baseline="0" dirty="0"/>
              <a:t> problems if you are using virtual box or </a:t>
            </a:r>
            <a:r>
              <a:rPr lang="en-US" baseline="0" dirty="0" err="1"/>
              <a:t>vm</a:t>
            </a:r>
            <a:r>
              <a:rPr lang="en-US" baseline="0" dirty="0"/>
              <a:t> player and try to use Hyper-V</a:t>
            </a:r>
          </a:p>
          <a:p>
            <a:endParaRPr lang="en-US" baseline="0" dirty="0"/>
          </a:p>
          <a:p>
            <a:r>
              <a:rPr lang="en-US" baseline="0" dirty="0"/>
              <a:t>Show browser</a:t>
            </a:r>
          </a:p>
          <a:p>
            <a:r>
              <a:rPr lang="en-US" baseline="0" dirty="0"/>
              <a:t>Show GPS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6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on Mac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5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1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eBook -  https://developer.xamarin.com/guides/xamarin-forms/creating-mobile-apps-xamarin-forms/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 University Training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on-demand access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native iOS and Android apps in C# with expert getting-started videos (subset of classes offered)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Xamarin.Forms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https://github.com/XLabs/Xamarin-Forms-Labs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Components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https://github.com/xamarin/XamarinComponents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Xamarin Show on Channel 9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https://channel9.msdn.com/Shows/XamarinShow/Sharing-Code-Across-iOS-Android-and-Windows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0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99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Override</a:t>
            </a:r>
            <a:r>
              <a:rPr lang="en-US" baseline="0" dirty="0"/>
              <a:t> the base Xamarin Forms button renderer</a:t>
            </a:r>
          </a:p>
          <a:p>
            <a:r>
              <a:rPr lang="en-US" baseline="0" dirty="0"/>
              <a:t>Must include the assembly attribute - 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onnects the custom renderer to Xamarin Forms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Iconic framework</a:t>
            </a:r>
          </a:p>
          <a:p>
            <a:r>
              <a:rPr lang="en-US" dirty="0"/>
              <a:t>API access has gotten better</a:t>
            </a:r>
          </a:p>
          <a:p>
            <a:r>
              <a:rPr lang="en-US" dirty="0"/>
              <a:t>Browser</a:t>
            </a:r>
            <a:r>
              <a:rPr lang="en-US" baseline="0" dirty="0"/>
              <a:t> emulator</a:t>
            </a:r>
            <a:endParaRPr lang="en-US" dirty="0"/>
          </a:p>
          <a:p>
            <a:r>
              <a:rPr lang="en-US" dirty="0"/>
              <a:t>Android</a:t>
            </a:r>
            <a:r>
              <a:rPr lang="en-US" baseline="0" dirty="0"/>
              <a:t> performance</a:t>
            </a:r>
          </a:p>
          <a:p>
            <a:r>
              <a:rPr lang="en-US" baseline="0" dirty="0"/>
              <a:t>New features like NFC or Google 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not a new approach, about half of all 3d games for iOS/Android/Windows are developed with Unity which uses C# on a subset of Mono</a:t>
            </a:r>
            <a:endParaRPr lang="en-US" dirty="0"/>
          </a:p>
          <a:p>
            <a:r>
              <a:rPr lang="en-US" dirty="0"/>
              <a:t>That small sliver is platform specific code (NFC,</a:t>
            </a:r>
            <a:r>
              <a:rPr lang="en-US" baseline="0" dirty="0"/>
              <a:t> Android Wear, Apple Play) </a:t>
            </a:r>
          </a:p>
          <a:p>
            <a:r>
              <a:rPr lang="en-US" baseline="0" dirty="0"/>
              <a:t>Get about 90% code sharing (more on Windows less on Mac)</a:t>
            </a:r>
          </a:p>
          <a:p>
            <a:r>
              <a:rPr lang="en-US" baseline="0" dirty="0"/>
              <a:t>Windows Phone 8.1 and Windows UWP (Windows 10, Surface, Xbox, </a:t>
            </a:r>
            <a:r>
              <a:rPr lang="en-US" baseline="0" dirty="0" err="1"/>
              <a:t>HoloLense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 natively on both platforms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-&gt; ARM binary APP,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-&gt; APK use Just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compilation on Android</a:t>
            </a:r>
          </a:p>
          <a:p>
            <a:r>
              <a:rPr lang="en-US" dirty="0"/>
              <a:t>No performance issues, native apps</a:t>
            </a:r>
          </a:p>
          <a:p>
            <a:endParaRPr lang="en-US" dirty="0"/>
          </a:p>
          <a:p>
            <a:r>
              <a:rPr lang="en-US" dirty="0"/>
              <a:t>Show VS Toolbox project for C#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 slight differences of app between platforms that are not easily changed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have complete control over app look on platforms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renders can overcome some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issues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approach to Xamarin development has some great benefits: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the native way of creating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UI-&gt; Storyboards in iOS, XML in Android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complete control over the UI, animations and special effects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access 100% of the platform features – even for new OS releases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use native 3rd party controls written in Java (Android) or Objective-C (iOS)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 has some drawbacks: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UI definition is unique to the platform; must be written multiple times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platform-specific code to connect UI to shared code layer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Xamarin.Forms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set of libraries that provides a shared UI surface for iOS, Android and Windows: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you to define the UI using a common set of controls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for data-entry (Forms) apps and for prototyping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 higher level of code sharing than the traditional approach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 fully native UI so it looks and feels natural to each platform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leverage platform-specific APIs when necessary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customize the UI for each platform (although limited in places)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 also has drawbacks: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all controls are available; only controls which exist in all three platforms and are defined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Xamarin.Forms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more difficult to leverage custom UI features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layout is managed directly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Xamarin.Forms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pixel-perfect designs are hard to replicate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D83C-9224-4155-A5B5-024F249411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3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43C0-97C5-465E-987F-E97F2772FB4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E582-E509-4DB6-9051-0EFCF7B4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JamesMontemagno" TargetMode="External"/><Relationship Id="rId3" Type="http://schemas.openxmlformats.org/officeDocument/2006/relationships/hyperlink" Target="https://developer.xamarin.com/guides/xamarin-forms/creating-mobile-apps-xamarin-forms/" TargetMode="External"/><Relationship Id="rId7" Type="http://schemas.openxmlformats.org/officeDocument/2006/relationships/hyperlink" Target="https://github.com/xamarin/XamarinComponen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hannel9.msdn.com/Shows/XamarinShow" TargetMode="External"/><Relationship Id="rId5" Type="http://schemas.openxmlformats.org/officeDocument/2006/relationships/hyperlink" Target="https://www.xamarin.com/university" TargetMode="External"/><Relationship Id="rId4" Type="http://schemas.openxmlformats.org/officeDocument/2006/relationships/hyperlink" Target="https://developer.xamarin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With Xamarin and Visual Studio 2015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1015" y="5644128"/>
            <a:ext cx="3665174" cy="888023"/>
          </a:xfrm>
          <a:prstGeom prst="rect">
            <a:avLst/>
          </a:prstGeom>
        </p:spPr>
      </p:pic>
      <p:pic>
        <p:nvPicPr>
          <p:cNvPr id="1026" name="Picture 2" descr="Image result for visual studio 2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29" y="5478540"/>
            <a:ext cx="3752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40476" y="5644128"/>
            <a:ext cx="3606071" cy="884990"/>
          </a:xfrm>
          <a:prstGeom prst="rect">
            <a:avLst/>
          </a:prstGeom>
          <a:noFill/>
        </p:spPr>
        <p:txBody>
          <a:bodyPr vert="horz" lIns="146304" tIns="109728" rIns="146304" bIns="109728" rtlCol="0" anchor="b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spcBef>
                <a:spcPts val="0"/>
              </a:spcBef>
              <a:buNone/>
              <a:defRPr sz="1961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John Hadzima</a:t>
            </a:r>
          </a:p>
          <a:p>
            <a:pPr algn="l"/>
            <a:r>
              <a:rPr lang="en-US" dirty="0"/>
              <a:t>Senior IT Consultant</a:t>
            </a:r>
          </a:p>
          <a:p>
            <a:pPr algn="l"/>
            <a:r>
              <a:rPr lang="en-US" dirty="0"/>
              <a:t>Marathon Consulting</a:t>
            </a:r>
          </a:p>
        </p:txBody>
      </p:sp>
    </p:spTree>
    <p:extLst>
      <p:ext uri="{BB962C8B-B14F-4D97-AF65-F5344CB8AC3E}">
        <p14:creationId xmlns:p14="http://schemas.microsoft.com/office/powerpoint/2010/main" val="393445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27" y="432032"/>
            <a:ext cx="4133366" cy="1762528"/>
          </a:xfrm>
        </p:spPr>
        <p:txBody>
          <a:bodyPr/>
          <a:lstStyle/>
          <a:p>
            <a:r>
              <a:rPr lang="en-US" dirty="0"/>
              <a:t>Compare C# to Objective 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30" y="0"/>
            <a:ext cx="8696244" cy="79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875" y="275915"/>
            <a:ext cx="3354976" cy="2351782"/>
          </a:xfrm>
        </p:spPr>
        <p:txBody>
          <a:bodyPr/>
          <a:lstStyle/>
          <a:p>
            <a:r>
              <a:rPr lang="en-US" dirty="0"/>
              <a:t>Compare C# to 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51" y="179661"/>
            <a:ext cx="7453342" cy="65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5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20941" cy="1511801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C# to Java and Objective-C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6" y="1876926"/>
            <a:ext cx="11283225" cy="448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7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Architecting Mobile Apps – </a:t>
            </a:r>
            <a:r>
              <a:rPr lang="en-US" dirty="0" err="1"/>
              <a:t>Xamarin’s</a:t>
            </a:r>
            <a:r>
              <a:rPr lang="en-US" dirty="0"/>
              <a:t>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325"/>
            <a:ext cx="5101424" cy="50556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Traditional</a:t>
            </a:r>
          </a:p>
          <a:p>
            <a:r>
              <a:rPr lang="en-US" sz="4000" dirty="0"/>
              <a:t>Pixel Perfect Design</a:t>
            </a:r>
          </a:p>
          <a:p>
            <a:r>
              <a:rPr lang="en-US" sz="4000" dirty="0"/>
              <a:t>Access to 100% of Native SDK (even new stuff)</a:t>
            </a:r>
          </a:p>
          <a:p>
            <a:r>
              <a:rPr lang="en-US" sz="4000" dirty="0"/>
              <a:t>Can use Native 3</a:t>
            </a:r>
            <a:r>
              <a:rPr lang="en-US" sz="4000" baseline="30000" dirty="0"/>
              <a:t>rd</a:t>
            </a:r>
            <a:r>
              <a:rPr lang="en-US" sz="4000" dirty="0"/>
              <a:t> Party Controls</a:t>
            </a:r>
          </a:p>
          <a:p>
            <a:r>
              <a:rPr lang="en-US" sz="4000" dirty="0"/>
              <a:t>Must Write UI For Each Platform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221326"/>
            <a:ext cx="5608320" cy="505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Forms</a:t>
            </a:r>
          </a:p>
          <a:p>
            <a:r>
              <a:rPr lang="en-US" sz="4000" dirty="0"/>
              <a:t>Prototyping / Line of Business</a:t>
            </a:r>
          </a:p>
          <a:p>
            <a:r>
              <a:rPr lang="en-US" sz="4000" dirty="0"/>
              <a:t>Write UI Once</a:t>
            </a:r>
          </a:p>
          <a:p>
            <a:r>
              <a:rPr lang="en-US" sz="4000" dirty="0"/>
              <a:t>Generates Native UI</a:t>
            </a:r>
          </a:p>
          <a:p>
            <a:r>
              <a:rPr lang="en-US" sz="4000" dirty="0"/>
              <a:t>Not All UI Controls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3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26" y="2798557"/>
            <a:ext cx="8659799" cy="935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Microsoft and Xamarin</a:t>
            </a:r>
            <a:br>
              <a:rPr lang="en-US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4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296" y="658945"/>
            <a:ext cx="10787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Microsoft Acquires Xamarin</a:t>
            </a:r>
          </a:p>
          <a:p>
            <a:endParaRPr lang="en-US" dirty="0"/>
          </a:p>
        </p:txBody>
      </p:sp>
      <p:sp>
        <p:nvSpPr>
          <p:cNvPr id="53" name="Content Placeholder 1"/>
          <p:cNvSpPr txBox="1">
            <a:spLocks/>
          </p:cNvSpPr>
          <p:nvPr/>
        </p:nvSpPr>
        <p:spPr>
          <a:xfrm>
            <a:off x="822296" y="1574932"/>
            <a:ext cx="10165079" cy="4654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Acquisition Announced February 2016</a:t>
            </a:r>
          </a:p>
          <a:p>
            <a:r>
              <a:rPr lang="en-US" sz="4000" dirty="0"/>
              <a:t>Xamarin is Completely Free*</a:t>
            </a:r>
          </a:p>
          <a:p>
            <a:r>
              <a:rPr lang="en-US" sz="4000" dirty="0"/>
              <a:t>Visual Studio / Xamarin Studio Community Editions (Free)</a:t>
            </a:r>
          </a:p>
          <a:p>
            <a:r>
              <a:rPr lang="en-US" sz="4000" dirty="0"/>
              <a:t>Open Source (open.xamarin.com)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* Mac required to do iOS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9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Development Platforms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12878"/>
              </p:ext>
            </p:extLst>
          </p:nvPr>
        </p:nvGraphicFramePr>
        <p:xfrm>
          <a:off x="838200" y="1690688"/>
          <a:ext cx="10603727" cy="4448006"/>
        </p:xfrm>
        <a:graphic>
          <a:graphicData uri="http://schemas.openxmlformats.org/drawingml/2006/table">
            <a:tbl>
              <a:tblPr/>
              <a:tblGrid>
                <a:gridCol w="1948855">
                  <a:extLst>
                    <a:ext uri="{9D8B030D-6E8A-4147-A177-3AD203B41FA5}">
                      <a16:colId xmlns:a16="http://schemas.microsoft.com/office/drawing/2014/main" val="3899059403"/>
                    </a:ext>
                  </a:extLst>
                </a:gridCol>
                <a:gridCol w="1994846">
                  <a:extLst>
                    <a:ext uri="{9D8B030D-6E8A-4147-A177-3AD203B41FA5}">
                      <a16:colId xmlns:a16="http://schemas.microsoft.com/office/drawing/2014/main" val="2422993932"/>
                    </a:ext>
                  </a:extLst>
                </a:gridCol>
                <a:gridCol w="2668471">
                  <a:extLst>
                    <a:ext uri="{9D8B030D-6E8A-4147-A177-3AD203B41FA5}">
                      <a16:colId xmlns:a16="http://schemas.microsoft.com/office/drawing/2014/main" val="1429350109"/>
                    </a:ext>
                  </a:extLst>
                </a:gridCol>
                <a:gridCol w="3991555">
                  <a:extLst>
                    <a:ext uri="{9D8B030D-6E8A-4147-A177-3AD203B41FA5}">
                      <a16:colId xmlns:a16="http://schemas.microsoft.com/office/drawing/2014/main" val="1515913400"/>
                    </a:ext>
                  </a:extLst>
                </a:gridCol>
              </a:tblGrid>
              <a:tr h="48560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</a:rPr>
                        <a:t>IDE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Supported Platforms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Limitations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199867"/>
                  </a:ext>
                </a:extLst>
              </a:tr>
              <a:tr h="156050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Visual Studio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Android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iOS (via Mac Agent)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UWP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Windows Phone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Mac computer on same network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iOS Emulator is on Mac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299722"/>
                  </a:ext>
                </a:extLst>
              </a:tr>
              <a:tr h="1516814"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OS 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Visual Studio (Parallels)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Android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iOS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UWP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Windows Phone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Emulators will be slow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00634"/>
                  </a:ext>
                </a:extLst>
              </a:tr>
              <a:tr h="807654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Xamarin Studio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Android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iOS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No Windows platforms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35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25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iOS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797"/>
            <a:ext cx="4950350" cy="417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Windows Computer</a:t>
            </a:r>
          </a:p>
          <a:p>
            <a:r>
              <a:rPr lang="en-US" sz="3200" dirty="0"/>
              <a:t>Windows 7 or higher</a:t>
            </a:r>
          </a:p>
          <a:p>
            <a:r>
              <a:rPr lang="en-US" sz="3200" dirty="0"/>
              <a:t>Visual Studio 2013/2015</a:t>
            </a:r>
          </a:p>
          <a:p>
            <a:r>
              <a:rPr lang="en-US" sz="3200" dirty="0"/>
              <a:t>Xamarin for Visual Studio</a:t>
            </a:r>
          </a:p>
          <a:p>
            <a:r>
              <a:rPr lang="en-US" sz="3200" dirty="0"/>
              <a:t>Mac Remote Agent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644" y="4805557"/>
            <a:ext cx="103267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*Mac computer must be on same network as Windows computer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2891" y="1502797"/>
            <a:ext cx="60191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Mac Computer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OS X El Capitan or 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Xamarin Studio 5.10 or 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Xamarin.iOS</a:t>
            </a:r>
            <a:r>
              <a:rPr lang="en-US" sz="3200" dirty="0"/>
              <a:t>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Xcode</a:t>
            </a:r>
            <a:r>
              <a:rPr lang="en-US" sz="3200" dirty="0"/>
              <a:t> 7.0 or higher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6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26" y="2798557"/>
            <a:ext cx="8659799" cy="935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Traditional Xamarin</a:t>
            </a:r>
            <a:br>
              <a:rPr lang="en-US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4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C# code sharing (business logic, data access, web services) </a:t>
            </a:r>
          </a:p>
          <a:p>
            <a:r>
              <a:rPr lang="en-US" sz="3200" dirty="0"/>
              <a:t>Native UI development for each targeted platform</a:t>
            </a:r>
          </a:p>
          <a:p>
            <a:r>
              <a:rPr lang="en-US" sz="3200" dirty="0"/>
              <a:t>Must have Mac to design iOS UI (Mac Agent)</a:t>
            </a:r>
          </a:p>
          <a:p>
            <a:r>
              <a:rPr lang="en-US" sz="3200" dirty="0"/>
              <a:t>Get about 75% code reuse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Xamarin</a:t>
            </a:r>
          </a:p>
        </p:txBody>
      </p:sp>
    </p:spTree>
    <p:extLst>
      <p:ext uri="{BB962C8B-B14F-4D97-AF65-F5344CB8AC3E}">
        <p14:creationId xmlns:p14="http://schemas.microsoft.com/office/powerpoint/2010/main" val="381375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John Hadzima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75839"/>
            <a:ext cx="9843609" cy="4596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Senior IT Consultant</a:t>
            </a:r>
            <a:br>
              <a:rPr lang="en-US" sz="4000" dirty="0"/>
            </a:br>
            <a:r>
              <a:rPr lang="en-US" sz="4000" dirty="0"/>
              <a:t>Marathon Consulting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Organizer</a:t>
            </a:r>
            <a:br>
              <a:rPr lang="en-US" sz="4000" dirty="0"/>
            </a:br>
            <a:r>
              <a:rPr lang="en-US" sz="4000" dirty="0"/>
              <a:t>Hampton Roads .NET Users Group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JohnHadzima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Twitter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70" y="2817948"/>
            <a:ext cx="1419225" cy="148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81" y="1690688"/>
            <a:ext cx="2194602" cy="734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620" y="4824765"/>
            <a:ext cx="1438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4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26" y="2798557"/>
            <a:ext cx="8659799" cy="935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Xamarin Forms</a:t>
            </a:r>
            <a:br>
              <a:rPr lang="en-US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Target </a:t>
            </a:r>
            <a:r>
              <a:rPr lang="en-US" sz="3200" dirty="0"/>
              <a:t>iOS, Android, UWP with a single XAML</a:t>
            </a:r>
          </a:p>
          <a:p>
            <a:r>
              <a:rPr lang="en-US" sz="3200" dirty="0"/>
              <a:t>Platform specific projects for fine tuning</a:t>
            </a:r>
          </a:p>
          <a:p>
            <a:r>
              <a:rPr lang="en-US" sz="3200" dirty="0"/>
              <a:t>Get about 90% code reuse (varies per platform)</a:t>
            </a:r>
          </a:p>
          <a:p>
            <a:r>
              <a:rPr lang="en-US" sz="3200" dirty="0"/>
              <a:t>Over 40 pages, layouts, and controls</a:t>
            </a:r>
          </a:p>
          <a:p>
            <a:r>
              <a:rPr lang="en-US" sz="3200" dirty="0"/>
              <a:t>2-way databinding for data entry</a:t>
            </a:r>
          </a:p>
          <a:p>
            <a:r>
              <a:rPr lang="en-US" sz="3200" dirty="0"/>
              <a:t>Version 2.x so pretty mature</a:t>
            </a:r>
          </a:p>
          <a:p>
            <a:r>
              <a:rPr lang="en-US" sz="3200" dirty="0"/>
              <a:t>Uses MVVM presentation pattern</a:t>
            </a:r>
          </a:p>
          <a:p>
            <a:endParaRPr lang="en-US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9910" y="1405593"/>
            <a:ext cx="1052124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Page is abstract class; defines single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Layouts are UI containers; provide structure (Stack, Grid)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View is base class for all visual controls (Label,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Views utilize properties to adjust visual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Platform render takes XAML and renders it natively on each platform at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Cannot specify position of elements with coordinates (use layout containers like </a:t>
            </a:r>
            <a:r>
              <a:rPr lang="en-US" sz="3200" dirty="0" err="1">
                <a:latin typeface="Calibri" panose="020F0502020204030204" pitchFamily="34" charset="0"/>
              </a:rPr>
              <a:t>StackLayout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</a:rPr>
              <a:t>Device.OnPlatform</a:t>
            </a:r>
            <a:r>
              <a:rPr lang="en-US" sz="3200" dirty="0">
                <a:latin typeface="Calibri" panose="020F0502020204030204" pitchFamily="34" charset="0"/>
              </a:rPr>
              <a:t> allows for platform specific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287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1" y="4122982"/>
            <a:ext cx="2166358" cy="899537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Layouts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43941" y="1583112"/>
            <a:ext cx="216635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US" sz="4705" dirty="0">
                <a:solidFill>
                  <a:schemeClr val="tx1"/>
                </a:solidFill>
              </a:rPr>
              <a:t>Pages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59709" y="3657130"/>
            <a:ext cx="8766693" cy="2350015"/>
            <a:chOff x="2738440" y="3806168"/>
            <a:chExt cx="8942484" cy="2397138"/>
          </a:xfrm>
        </p:grpSpPr>
        <p:sp>
          <p:nvSpPr>
            <p:cNvPr id="21" name="TextBox 20"/>
            <p:cNvSpPr txBox="1"/>
            <p:nvPr/>
          </p:nvSpPr>
          <p:spPr>
            <a:xfrm>
              <a:off x="2767564" y="5826567"/>
              <a:ext cx="1035857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Helvetica"/>
                </a:rPr>
                <a:t>Stack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0566" y="5825526"/>
              <a:ext cx="1035857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Helvetica"/>
                </a:rPr>
                <a:t>Absolute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82425" y="5825527"/>
              <a:ext cx="1035857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Helvetica"/>
                </a:rPr>
                <a:t>Relative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95646" y="5825527"/>
              <a:ext cx="1035857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Helvetica"/>
                </a:rPr>
                <a:t>Grid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71064" y="5824487"/>
              <a:ext cx="1642898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cs typeface="Helvetica"/>
                </a:rPr>
                <a:t>ContentView</a:t>
              </a:r>
              <a:endParaRPr lang="en-US" dirty="0">
                <a:cs typeface="Helvetic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62607" y="5816269"/>
              <a:ext cx="1367197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cs typeface="Helvetica"/>
                </a:rPr>
                <a:t>ScrollView</a:t>
              </a:r>
              <a:endParaRPr lang="en-US" dirty="0"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45067" y="5826568"/>
              <a:ext cx="1035857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Helvetica"/>
                </a:rPr>
                <a:t>Frame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38440" y="3806168"/>
              <a:ext cx="8851570" cy="193423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688260" y="1062873"/>
            <a:ext cx="6152782" cy="2167846"/>
            <a:chOff x="2751141" y="1159889"/>
            <a:chExt cx="6276158" cy="22113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51141" y="1159889"/>
              <a:ext cx="6215058" cy="171186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767564" y="2994467"/>
              <a:ext cx="958996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Helvetica"/>
                </a:rPr>
                <a:t>Content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86998" y="2993426"/>
              <a:ext cx="1579005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Helvetica"/>
                </a:rPr>
                <a:t>MasterDetail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9477" y="2993426"/>
              <a:ext cx="1342518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Helvetica"/>
                </a:rPr>
                <a:t>Navigation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95646" y="2993426"/>
              <a:ext cx="958996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Helvetica"/>
                </a:rPr>
                <a:t>Tabbed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45436" y="2992385"/>
              <a:ext cx="1081863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cs typeface="Helvetica"/>
                </a:rPr>
                <a:t>Carousel</a:t>
              </a:r>
              <a:endParaRPr lang="en-US" dirty="0">
                <a:cs typeface="Helvetica"/>
              </a:endParaRPr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835452" y="4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Xamarin.Forms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2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2798557"/>
            <a:ext cx="9528509" cy="935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Setup/Solution Types</a:t>
            </a:r>
            <a:br>
              <a:rPr lang="en-US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4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err="1"/>
              <a:t>ViewModel</a:t>
            </a:r>
            <a:r>
              <a:rPr lang="en-US" dirty="0"/>
              <a:t> (MVVM)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85" y="1606061"/>
            <a:ext cx="907828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A design pattern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Model provides underlying layer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 err="1"/>
              <a:t>ViewModel</a:t>
            </a:r>
            <a:r>
              <a:rPr lang="en-US" sz="3200" dirty="0"/>
              <a:t> connects the Model to the View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View is the UI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View &lt;-&gt; </a:t>
            </a:r>
            <a:r>
              <a:rPr lang="en-US" sz="3200" dirty="0" err="1"/>
              <a:t>ViewModel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&lt;-&gt; Model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Designed to take advantage of XAML and XAML data bindings</a:t>
            </a:r>
            <a:endParaRPr lang="en-US" sz="32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3385" y="1606061"/>
            <a:ext cx="71510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Each code file will be compiled for each destination (Android, iOS, Windows)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Create classes as per usual but if you want to do something platform specific you implement a compiler directive around the code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Maintenance problems with larger projects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277" y="1352008"/>
            <a:ext cx="3631590" cy="42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77107"/>
            <a:ext cx="713349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3200" dirty="0"/>
              <a:t>1 assembly, multiple platforms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3200" dirty="0"/>
              <a:t>Compiled against a general .NET subset which is compatible to all platforms you want (no platform specific code)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3200" dirty="0"/>
              <a:t>Don’t need to insert compiler directives to switch code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3200" dirty="0"/>
              <a:t>Go to the Properties and set the Targets for the project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68" y="1477107"/>
            <a:ext cx="4184732" cy="41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06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846" y="1264570"/>
            <a:ext cx="10452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Included with ALL versions of Visual Studio 2015 (Community, Professional, or Enterprise)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you plan on targeting Windows devices, also check Windows and Web Development &gt; Universal Windows App Development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028"/>
            <a:ext cx="7689951" cy="28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0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Xamarin</a:t>
            </a:r>
          </a:p>
        </p:txBody>
      </p:sp>
      <p:pic>
        <p:nvPicPr>
          <p:cNvPr id="1026" name="Picture 2" descr="Checking for Xamarin updates in Visual Studio o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5" y="3872801"/>
            <a:ext cx="10313806" cy="15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045" y="1520602"/>
            <a:ext cx="104525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Xamarin updates are not integrated into Visual Studio updates (yet)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Tools &gt; Options &gt; Xamarin or Tools &gt; Options &gt; Xamarin &gt; Other</a:t>
            </a:r>
          </a:p>
        </p:txBody>
      </p:sp>
    </p:spTree>
    <p:extLst>
      <p:ext uri="{BB962C8B-B14F-4D97-AF65-F5344CB8AC3E}">
        <p14:creationId xmlns:p14="http://schemas.microsoft.com/office/powerpoint/2010/main" val="32001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Hampton Roads User Groups</a:t>
            </a:r>
          </a:p>
        </p:txBody>
      </p:sp>
      <p:pic>
        <p:nvPicPr>
          <p:cNvPr id="1026" name="Picture 2" descr="757d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094" y="1690688"/>
            <a:ext cx="1396608" cy="14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4h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609" y="4472529"/>
            <a:ext cx="1517389" cy="151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rfolk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84" y="142701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9" y="4293811"/>
            <a:ext cx="1419225" cy="148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637" y="5557837"/>
            <a:ext cx="2981325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398" y="4023201"/>
            <a:ext cx="3371850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87" y="2033587"/>
            <a:ext cx="2409825" cy="138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8636" y="1385016"/>
            <a:ext cx="3295748" cy="477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6703" y="3037947"/>
            <a:ext cx="3699614" cy="6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26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Cross Platform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846" y="1690688"/>
            <a:ext cx="54570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Native – Shared Code / Native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Forms – Shared Code / Shared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XAML – Shared Code / Shared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Class Library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UI Test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05" y="1281613"/>
            <a:ext cx="5257800" cy="52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7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Solution Designers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85" y="1606061"/>
            <a:ext cx="104137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Use the native designer to design the UI for each platform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The native designers require you to learn the ins and outs of each platform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Must be connected to a Mac with the Mac Agent, Xamarin, and </a:t>
            </a:r>
            <a:r>
              <a:rPr lang="en-US" sz="3200" dirty="0" err="1"/>
              <a:t>Xcode</a:t>
            </a:r>
            <a:r>
              <a:rPr lang="en-US" sz="3200" dirty="0"/>
              <a:t> to design the iOS UI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18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Solution – Android Designer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9" y="1414076"/>
            <a:ext cx="8566770" cy="52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Solution – iOS Designer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4787"/>
            <a:ext cx="7933628" cy="49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0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Solution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121" y="1690688"/>
            <a:ext cx="9730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code class or XAML to define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class is derived from </a:t>
            </a:r>
            <a:r>
              <a:rPr lang="en-US" sz="3200" dirty="0" err="1"/>
              <a:t>ContentPage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XAML gives a better visual structure than code (designer vs developer)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XAML is generally easier to maintain than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choose to precompile XAML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 design tools for XAML, must hand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 way data binding is powerful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XAML in Xamarin is not </a:t>
            </a:r>
            <a:r>
              <a:rPr lang="en-US" sz="3200" dirty="0" err="1"/>
              <a:t>SilverLight</a:t>
            </a:r>
            <a:r>
              <a:rPr lang="en-US" sz="3200" dirty="0"/>
              <a:t> or WPF XAML</a:t>
            </a:r>
          </a:p>
        </p:txBody>
      </p:sp>
    </p:spTree>
    <p:extLst>
      <p:ext uri="{BB962C8B-B14F-4D97-AF65-F5344CB8AC3E}">
        <p14:creationId xmlns:p14="http://schemas.microsoft.com/office/powerpoint/2010/main" val="1266452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Solution Design – Code vs XAML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5" y="1813263"/>
            <a:ext cx="6684797" cy="3348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812" y="1584663"/>
            <a:ext cx="5374188" cy="32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7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2798557"/>
            <a:ext cx="9528509" cy="935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Emulators/Debugging</a:t>
            </a:r>
            <a:br>
              <a:rPr lang="en-US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73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Emulator for Android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04" y="1494984"/>
            <a:ext cx="5438042" cy="51223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3046" y="1781908"/>
            <a:ext cx="58146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Marshmallow emulators were developed by MS and are faster (use Hyper-V)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Best to use only one virtualization technology on a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Will not work with Windows Emulation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Look at 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33908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Simulators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922" y="1690688"/>
            <a:ext cx="56270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Separate install on Mac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Run/debug code in Visual Studio on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Simulator runs on the Mac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684" y="365125"/>
            <a:ext cx="3693694" cy="59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2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Simulator for Windows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6" y="365125"/>
            <a:ext cx="3365255" cy="62997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707" y="1875692"/>
            <a:ext cx="74558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Test and debug from Visual Studio on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Requires Mac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Preview Edition Updated Sept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https://developer.xamarin.com/guides/cross-platform/windows/ios-simulator/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68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1726915"/>
            <a:ext cx="9843609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Architecting Mobile Apps</a:t>
            </a:r>
          </a:p>
          <a:p>
            <a:pPr marL="0" indent="0">
              <a:buNone/>
            </a:pPr>
            <a:r>
              <a:rPr lang="en-US" sz="4400" dirty="0"/>
              <a:t>Microsoft and Xamarin</a:t>
            </a:r>
          </a:p>
          <a:p>
            <a:pPr marL="0" indent="0">
              <a:buNone/>
            </a:pPr>
            <a:r>
              <a:rPr lang="en-US" sz="4400" dirty="0"/>
              <a:t>Traditional Xamarin</a:t>
            </a:r>
          </a:p>
          <a:p>
            <a:pPr marL="0" indent="0">
              <a:buNone/>
            </a:pPr>
            <a:r>
              <a:rPr lang="en-US" sz="4400" dirty="0"/>
              <a:t>Xamarin Forms</a:t>
            </a:r>
          </a:p>
          <a:p>
            <a:pPr marL="0" indent="0">
              <a:buNone/>
            </a:pPr>
            <a:r>
              <a:rPr lang="en-US" sz="4400" dirty="0"/>
              <a:t>Setup and Solution Types</a:t>
            </a:r>
          </a:p>
          <a:p>
            <a:pPr marL="0" indent="0">
              <a:buNone/>
            </a:pPr>
            <a:r>
              <a:rPr lang="en-US" sz="4400" dirty="0"/>
              <a:t>Emulators/Debugging</a:t>
            </a:r>
          </a:p>
          <a:p>
            <a:pPr marL="0" indent="0">
              <a:buNone/>
            </a:pPr>
            <a:r>
              <a:rPr lang="en-US" sz="4400" dirty="0"/>
              <a:t>Resources</a:t>
            </a:r>
          </a:p>
          <a:p>
            <a:pPr marL="0" indent="0">
              <a:buNone/>
            </a:pPr>
            <a:endParaRPr lang="en-US" sz="4400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4594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Agenda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06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054" y="1863661"/>
            <a:ext cx="110237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Creating Mobile Apps with Xamarin Forms</a:t>
            </a:r>
            <a:r>
              <a:rPr lang="en-US" sz="3200" dirty="0"/>
              <a:t> by Charles Petzold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Xamarin Developer Website </a:t>
            </a:r>
            <a:r>
              <a:rPr lang="en-US" sz="3200" dirty="0">
                <a:hlinkClick r:id="rId4"/>
              </a:rPr>
              <a:t>https://developer.xamarin.com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Xamarin University </a:t>
            </a:r>
            <a:r>
              <a:rPr lang="en-US" sz="3200" dirty="0">
                <a:hlinkClick r:id="rId5"/>
              </a:rPr>
              <a:t>https://www.xamarin.com/university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dirty="0">
                <a:hlinkClick r:id="rId6"/>
              </a:rPr>
              <a:t>Xamarin Show </a:t>
            </a:r>
            <a:r>
              <a:rPr lang="en-US" sz="3200" dirty="0"/>
              <a:t>on Channel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7"/>
              </a:rPr>
              <a:t>Open Source Components for Xamarin </a:t>
            </a:r>
            <a:r>
              <a:rPr lang="en-US" sz="3200" dirty="0"/>
              <a:t>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Follow </a:t>
            </a:r>
            <a:r>
              <a:rPr lang="en-US" sz="3200" dirty="0">
                <a:hlinkClick r:id="rId8"/>
              </a:rPr>
              <a:t>@</a:t>
            </a:r>
            <a:r>
              <a:rPr lang="en-US" sz="3200" dirty="0" err="1">
                <a:hlinkClick r:id="rId8"/>
              </a:rPr>
              <a:t>JamesMontemagno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1356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With Xamarin and Visual Studio 2015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1015" y="5644128"/>
            <a:ext cx="3665174" cy="888023"/>
          </a:xfrm>
          <a:prstGeom prst="rect">
            <a:avLst/>
          </a:prstGeom>
        </p:spPr>
      </p:pic>
      <p:pic>
        <p:nvPicPr>
          <p:cNvPr id="1026" name="Picture 2" descr="Image result for visual studio 2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29" y="5478540"/>
            <a:ext cx="3752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40476" y="5644128"/>
            <a:ext cx="3606071" cy="884990"/>
          </a:xfrm>
          <a:prstGeom prst="rect">
            <a:avLst/>
          </a:prstGeom>
          <a:noFill/>
        </p:spPr>
        <p:txBody>
          <a:bodyPr vert="horz" lIns="146304" tIns="109728" rIns="146304" bIns="109728" rtlCol="0" anchor="b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spcBef>
                <a:spcPts val="0"/>
              </a:spcBef>
              <a:buNone/>
              <a:defRPr sz="1961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John Hadzima</a:t>
            </a:r>
          </a:p>
          <a:p>
            <a:pPr algn="l"/>
            <a:r>
              <a:rPr lang="en-US" dirty="0"/>
              <a:t>Senior IT Consultant</a:t>
            </a:r>
          </a:p>
          <a:p>
            <a:pPr algn="l"/>
            <a:r>
              <a:rPr lang="en-US" dirty="0"/>
              <a:t>Marathon Consulting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81602" y="277811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46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2798557"/>
            <a:ext cx="9528509" cy="935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Additional Resources</a:t>
            </a:r>
            <a:br>
              <a:rPr lang="en-US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46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Renderers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707" y="1875692"/>
            <a:ext cx="113485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Each element in Xamarin Forms is supported by a special class called a renderer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renderer creates the native control on each platform based on the Xamarin Forms page, layout, or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can write your own renderers if the out of the box controls do not meet your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Renderers affect appearance and behavior of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Much easier to implement in a PCL than a shared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5737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Renderers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33" y="1253792"/>
            <a:ext cx="11892533" cy="53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27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707" y="1875693"/>
            <a:ext cx="109876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Authentication (Facebook, Google, 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Push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Offline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18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26" y="2798557"/>
            <a:ext cx="8659799" cy="935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/>
              <a:t>Architecting Mobile Apps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8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635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Architecting Mobile Apps – Silo Approach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98761" y="1449427"/>
            <a:ext cx="787321" cy="787321"/>
            <a:chOff x="2057400" y="2654300"/>
            <a:chExt cx="1028700" cy="1028700"/>
          </a:xfrm>
        </p:grpSpPr>
        <p:sp>
          <p:nvSpPr>
            <p:cNvPr id="9" name="Oval 8"/>
            <p:cNvSpPr/>
            <p:nvPr/>
          </p:nvSpPr>
          <p:spPr bwMode="auto">
            <a:xfrm>
              <a:off x="2057400" y="2654300"/>
              <a:ext cx="1028700" cy="102870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 descr="Apple_logo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9103" y="2866641"/>
              <a:ext cx="468070" cy="523137"/>
            </a:xfrm>
            <a:prstGeom prst="rect">
              <a:avLst/>
            </a:prstGeom>
          </p:spPr>
        </p:pic>
      </p:grpSp>
      <p:sp>
        <p:nvSpPr>
          <p:cNvPr id="14" name="Content Placeholder 1"/>
          <p:cNvSpPr txBox="1">
            <a:spLocks/>
          </p:cNvSpPr>
          <p:nvPr/>
        </p:nvSpPr>
        <p:spPr>
          <a:xfrm>
            <a:off x="2062460" y="2251588"/>
            <a:ext cx="2937442" cy="53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Objective-C / Swift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5403940" y="2759768"/>
            <a:ext cx="3908569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Eclipse / Android Studio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197620" y="3746529"/>
            <a:ext cx="3802282" cy="2385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Pros</a:t>
            </a:r>
          </a:p>
          <a:p>
            <a:r>
              <a:rPr lang="en-US" dirty="0"/>
              <a:t>Native applications</a:t>
            </a:r>
          </a:p>
          <a:p>
            <a:r>
              <a:rPr lang="en-US" dirty="0"/>
              <a:t>Full IDE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5864742" y="3746529"/>
            <a:ext cx="4559418" cy="24768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</a:t>
            </a:r>
          </a:p>
          <a:p>
            <a:r>
              <a:rPr lang="en-US" dirty="0"/>
              <a:t>No Shared Code</a:t>
            </a:r>
          </a:p>
          <a:p>
            <a:r>
              <a:rPr lang="en-US" dirty="0"/>
              <a:t>Multiple Teams/Codebases</a:t>
            </a:r>
          </a:p>
          <a:p>
            <a:r>
              <a:rPr lang="en-US" dirty="0"/>
              <a:t>Platform specific bugs</a:t>
            </a:r>
          </a:p>
          <a:p>
            <a:r>
              <a:rPr lang="en-US" dirty="0"/>
              <a:t>Expensive/Slow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6916597" y="1464729"/>
            <a:ext cx="804229" cy="724333"/>
          </a:xfrm>
          <a:prstGeom prst="ellipse">
            <a:avLst/>
          </a:prstGeom>
          <a:solidFill>
            <a:srgbClr val="66B1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8" name="Picture 57" descr="Android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468" y="1614363"/>
            <a:ext cx="395561" cy="4548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92022" y="2669765"/>
            <a:ext cx="1175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Xcode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962123" y="2212805"/>
            <a:ext cx="792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11078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199" y="635091"/>
            <a:ext cx="10787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Architecting Mobile Apps – Black Box Approach</a:t>
            </a:r>
          </a:p>
          <a:p>
            <a:endParaRPr lang="en-US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990600" y="3660894"/>
            <a:ext cx="4452257" cy="2385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Pros</a:t>
            </a:r>
          </a:p>
          <a:p>
            <a:r>
              <a:rPr lang="en-US" dirty="0"/>
              <a:t>Shared Code</a:t>
            </a:r>
          </a:p>
          <a:p>
            <a:r>
              <a:rPr lang="en-US" dirty="0"/>
              <a:t>Leverage existing web skills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5442858" y="3632739"/>
            <a:ext cx="6539758" cy="247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</a:t>
            </a:r>
          </a:p>
          <a:p>
            <a:r>
              <a:rPr lang="en-US" dirty="0"/>
              <a:t>Limited access to native API</a:t>
            </a:r>
          </a:p>
          <a:p>
            <a:r>
              <a:rPr lang="en-US" dirty="0"/>
              <a:t>New or Advanced Features Not Available</a:t>
            </a:r>
          </a:p>
          <a:p>
            <a:r>
              <a:rPr lang="en-US" dirty="0"/>
              <a:t>Performance (especially Android)</a:t>
            </a:r>
          </a:p>
        </p:txBody>
      </p:sp>
      <p:pic>
        <p:nvPicPr>
          <p:cNvPr id="2050" name="Picture 2" descr="https://cordova.apache.org/static/img/cordova_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339" y="1354391"/>
            <a:ext cx="1004532" cy="113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1"/>
          <p:cNvSpPr txBox="1">
            <a:spLocks/>
          </p:cNvSpPr>
          <p:nvPr/>
        </p:nvSpPr>
        <p:spPr>
          <a:xfrm>
            <a:off x="4356703" y="2368376"/>
            <a:ext cx="3429545" cy="111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Apache Cordova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HTML/JavaScript/CSS</a:t>
            </a:r>
          </a:p>
        </p:txBody>
      </p:sp>
    </p:spTree>
    <p:extLst>
      <p:ext uri="{BB962C8B-B14F-4D97-AF65-F5344CB8AC3E}">
        <p14:creationId xmlns:p14="http://schemas.microsoft.com/office/powerpoint/2010/main" val="202316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1827" y="433745"/>
            <a:ext cx="112131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Architecting Mobile Apps – </a:t>
            </a:r>
            <a:r>
              <a:rPr lang="en-US" dirty="0" err="1"/>
              <a:t>Xamarin’s</a:t>
            </a:r>
            <a:r>
              <a:rPr lang="en-US" dirty="0"/>
              <a:t> Approach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3988" y="4942382"/>
            <a:ext cx="4503134" cy="969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49" dirty="0">
                <a:solidFill>
                  <a:schemeClr val="tx1"/>
                </a:solidFill>
              </a:rPr>
              <a:t>Traditional Xamarin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540323" y="4942382"/>
            <a:ext cx="4494575" cy="969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49" dirty="0">
                <a:solidFill>
                  <a:schemeClr val="tx1"/>
                </a:solidFill>
              </a:rPr>
              <a:t>Xamarin Forms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99919" y="2481430"/>
            <a:ext cx="4503134" cy="2536546"/>
            <a:chOff x="2819400" y="2021408"/>
            <a:chExt cx="5994400" cy="33252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chemeClr val="accent2">
                <a:lumMod val="50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32102" y="2021411"/>
              <a:ext cx="1968499" cy="62181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45301" y="2021410"/>
              <a:ext cx="1968499" cy="62181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26797" y="2021408"/>
              <a:ext cx="2353425" cy="62181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Android C# UI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44639" y="1803013"/>
            <a:ext cx="3722653" cy="615789"/>
            <a:chOff x="1371601" y="1838670"/>
            <a:chExt cx="3797300" cy="628137"/>
          </a:xfrm>
        </p:grpSpPr>
        <p:grpSp>
          <p:nvGrpSpPr>
            <p:cNvPr id="23" name="Group 22"/>
            <p:cNvGrpSpPr/>
            <p:nvPr/>
          </p:nvGrpSpPr>
          <p:grpSpPr>
            <a:xfrm>
              <a:off x="1371601" y="1841014"/>
              <a:ext cx="625793" cy="625793"/>
              <a:chOff x="2057400" y="2654300"/>
              <a:chExt cx="1028700" cy="10287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057400" y="2654300"/>
                <a:ext cx="1028700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1" name="Picture 30" descr="Apple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9" name="Picture 28" descr="Android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7" name="Picture 26" descr="Windows_logo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grpSp>
        <p:nvGrpSpPr>
          <p:cNvPr id="32" name="Group 31"/>
          <p:cNvGrpSpPr/>
          <p:nvPr/>
        </p:nvGrpSpPr>
        <p:grpSpPr>
          <a:xfrm>
            <a:off x="6540323" y="1803013"/>
            <a:ext cx="4503134" cy="3202514"/>
            <a:chOff x="6671469" y="1838670"/>
            <a:chExt cx="4593431" cy="326673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chemeClr val="accent2">
                <a:lumMod val="50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81202" y="3791323"/>
              <a:ext cx="4583698" cy="79778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42" tIns="89642" rIns="33620" bIns="33620" rtlCol="0" anchor="b" anchorCtr="0"/>
                <a:lstStyle/>
                <a:p>
                  <a:pPr algn="ctr" defTabSz="914038"/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Picture 48" descr="Apple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42" tIns="89642" rIns="33620" bIns="33620" rtlCol="0" anchor="b" anchorCtr="0"/>
                <a:lstStyle/>
                <a:p>
                  <a:pPr algn="ctr" defTabSz="914038"/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7" name="Picture 46" descr="Android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42" tIns="89642" rIns="33620" bIns="33620" rtlCol="0" anchor="b" anchorCtr="0"/>
                <a:lstStyle/>
                <a:p>
                  <a:pPr algn="ctr" defTabSz="914038"/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Picture 44" descr="Windows_logo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TextBox 39"/>
            <p:cNvSpPr txBox="1"/>
            <p:nvPr/>
          </p:nvSpPr>
          <p:spPr>
            <a:xfrm>
              <a:off x="6681202" y="2597523"/>
              <a:ext cx="4583698" cy="79778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09461" y="3518076"/>
            <a:ext cx="4493592" cy="78210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</p:spTree>
    <p:extLst>
      <p:ext uri="{BB962C8B-B14F-4D97-AF65-F5344CB8AC3E}">
        <p14:creationId xmlns:p14="http://schemas.microsoft.com/office/powerpoint/2010/main" val="100614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7127" cy="1325563"/>
          </a:xfrm>
        </p:spPr>
        <p:txBody>
          <a:bodyPr/>
          <a:lstStyle/>
          <a:p>
            <a:r>
              <a:rPr lang="en-US" dirty="0"/>
              <a:t>Architecting Mobile Apps – </a:t>
            </a:r>
            <a:r>
              <a:rPr lang="en-US" dirty="0" err="1"/>
              <a:t>Xamarin’s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4592"/>
            <a:ext cx="10515600" cy="4956523"/>
          </a:xfrm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/>
              <a:t>Built on .NET</a:t>
            </a:r>
          </a:p>
          <a:p>
            <a:pPr fontAlgn="ctr"/>
            <a:r>
              <a:rPr lang="en-US" sz="4000" dirty="0"/>
              <a:t>Use Standard .NET APIs</a:t>
            </a:r>
          </a:p>
          <a:p>
            <a:pPr fontAlgn="ctr"/>
            <a:r>
              <a:rPr lang="en-US" sz="4000" dirty="0"/>
              <a:t>C# 6 (LINQ, </a:t>
            </a:r>
            <a:r>
              <a:rPr lang="en-US" sz="4000" dirty="0" err="1"/>
              <a:t>async</a:t>
            </a:r>
            <a:r>
              <a:rPr lang="en-US" sz="4000" dirty="0"/>
              <a:t> await, delegates)</a:t>
            </a:r>
          </a:p>
          <a:p>
            <a:pPr fontAlgn="ctr"/>
            <a:r>
              <a:rPr lang="en-US" sz="4000" dirty="0"/>
              <a:t>Code can be shared across platform</a:t>
            </a:r>
          </a:p>
          <a:p>
            <a:pPr fontAlgn="ctr"/>
            <a:r>
              <a:rPr lang="en-US" sz="4000" dirty="0"/>
              <a:t>100% Native API coverage (iOS, Android, Windows)</a:t>
            </a:r>
            <a:endParaRPr lang="en-US" dirty="0"/>
          </a:p>
          <a:p>
            <a:pPr fontAlgn="ctr"/>
            <a:r>
              <a:rPr lang="en-US" sz="4000" dirty="0"/>
              <a:t>Anything you can do in Objective-C / Swift or Java</a:t>
            </a:r>
            <a:br>
              <a:rPr lang="en-US" sz="4000" dirty="0"/>
            </a:br>
            <a:r>
              <a:rPr lang="en-US" sz="4000" dirty="0"/>
              <a:t>can be done in C# with Xamarin.</a:t>
            </a:r>
          </a:p>
          <a:p>
            <a:pPr fontAlgn="ctr"/>
            <a:r>
              <a:rPr lang="en-US" sz="4000" dirty="0"/>
              <a:t>Generates native apps (ARM and APK)</a:t>
            </a:r>
          </a:p>
          <a:p>
            <a:pPr fontAlgn="ctr"/>
            <a:r>
              <a:rPr lang="en-US" sz="4000" dirty="0"/>
              <a:t>Full support on each platform for Phones, Tablets, Gear (Apple Watch, Android Wear, Microsoft Band)</a:t>
            </a:r>
          </a:p>
        </p:txBody>
      </p:sp>
    </p:spTree>
    <p:extLst>
      <p:ext uri="{BB962C8B-B14F-4D97-AF65-F5344CB8AC3E}">
        <p14:creationId xmlns:p14="http://schemas.microsoft.com/office/powerpoint/2010/main" val="203722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1917</Words>
  <Application>Microsoft Office PowerPoint</Application>
  <PresentationFormat>Widescreen</PresentationFormat>
  <Paragraphs>405</Paragraphs>
  <Slides>45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Helvetica</vt:lpstr>
      <vt:lpstr>Segoe UI</vt:lpstr>
      <vt:lpstr>Wingdings</vt:lpstr>
      <vt:lpstr>Office Theme</vt:lpstr>
      <vt:lpstr>Getting Started With Xamarin and Visual Studio 2015 </vt:lpstr>
      <vt:lpstr>John Hadzima</vt:lpstr>
      <vt:lpstr>Hampton Roads User Groups</vt:lpstr>
      <vt:lpstr>Agenda </vt:lpstr>
      <vt:lpstr>Architecting Mobile Apps </vt:lpstr>
      <vt:lpstr>PowerPoint Presentation</vt:lpstr>
      <vt:lpstr>PowerPoint Presentation</vt:lpstr>
      <vt:lpstr>PowerPoint Presentation</vt:lpstr>
      <vt:lpstr>Architecting Mobile Apps – Xamarin’s Approach</vt:lpstr>
      <vt:lpstr>Compare C# to Objective C</vt:lpstr>
      <vt:lpstr>Compare C# to Java</vt:lpstr>
      <vt:lpstr>Compare C# to Java and Objective-C</vt:lpstr>
      <vt:lpstr>Architecting Mobile Apps – Xamarin’s Approach </vt:lpstr>
      <vt:lpstr>Microsoft and Xamarin  </vt:lpstr>
      <vt:lpstr>PowerPoint Presentation</vt:lpstr>
      <vt:lpstr>Xamarin Development Platforms</vt:lpstr>
      <vt:lpstr>Xamarin iOS Development</vt:lpstr>
      <vt:lpstr>Traditional Xamarin  </vt:lpstr>
      <vt:lpstr>Traditional Xamarin</vt:lpstr>
      <vt:lpstr>Xamarin Forms  </vt:lpstr>
      <vt:lpstr>Xamarin.Forms</vt:lpstr>
      <vt:lpstr>Xamarin.Forms </vt:lpstr>
      <vt:lpstr>Layouts</vt:lpstr>
      <vt:lpstr>Setup/Solution Types  </vt:lpstr>
      <vt:lpstr>Model View ViewModel (MVVM)</vt:lpstr>
      <vt:lpstr>Shared Projects</vt:lpstr>
      <vt:lpstr>Portable Class Library</vt:lpstr>
      <vt:lpstr>Installation</vt:lpstr>
      <vt:lpstr>Update Xamarin</vt:lpstr>
      <vt:lpstr>New Cross Platform Solution</vt:lpstr>
      <vt:lpstr>Native Solution Designers</vt:lpstr>
      <vt:lpstr>Native Solution – Android Designer</vt:lpstr>
      <vt:lpstr>Native Solution – iOS Designer</vt:lpstr>
      <vt:lpstr>Forms Solution Design</vt:lpstr>
      <vt:lpstr>Forms Solution Design – Code vs XAML</vt:lpstr>
      <vt:lpstr>Emulators/Debugging  </vt:lpstr>
      <vt:lpstr>Visual Studio Emulator for Android</vt:lpstr>
      <vt:lpstr>iPhone Simulators</vt:lpstr>
      <vt:lpstr>iOS Simulator for Windows</vt:lpstr>
      <vt:lpstr>Resources</vt:lpstr>
      <vt:lpstr>Getting Started With Xamarin and Visual Studio 2015 </vt:lpstr>
      <vt:lpstr>Additional Resources  </vt:lpstr>
      <vt:lpstr>Custom Renderers</vt:lpstr>
      <vt:lpstr>Custom Renderers</vt:lpstr>
      <vt:lpstr>Azure Mobile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Xamarin and Visual Studio 2015</dc:title>
  <dc:creator>John Hadzima</dc:creator>
  <cp:lastModifiedBy>John Hadzima</cp:lastModifiedBy>
  <cp:revision>147</cp:revision>
  <dcterms:created xsi:type="dcterms:W3CDTF">2016-09-11T12:52:10Z</dcterms:created>
  <dcterms:modified xsi:type="dcterms:W3CDTF">2016-11-03T12:38:28Z</dcterms:modified>
</cp:coreProperties>
</file>