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544" r:id="rId2"/>
    <p:sldId id="556" r:id="rId3"/>
    <p:sldId id="569" r:id="rId4"/>
    <p:sldId id="570" r:id="rId5"/>
    <p:sldId id="572" r:id="rId6"/>
    <p:sldId id="573" r:id="rId7"/>
    <p:sldId id="577" r:id="rId8"/>
    <p:sldId id="574" r:id="rId9"/>
    <p:sldId id="576" r:id="rId10"/>
    <p:sldId id="550" r:id="rId11"/>
    <p:sldId id="587" r:id="rId12"/>
    <p:sldId id="583" r:id="rId13"/>
    <p:sldId id="584" r:id="rId14"/>
    <p:sldId id="585" r:id="rId15"/>
    <p:sldId id="586" r:id="rId16"/>
    <p:sldId id="579" r:id="rId17"/>
    <p:sldId id="580" r:id="rId18"/>
    <p:sldId id="581" r:id="rId19"/>
    <p:sldId id="582" r:id="rId20"/>
    <p:sldId id="552" r:id="rId2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sz="3300" kern="1200">
        <a:solidFill>
          <a:schemeClr val="accent2"/>
        </a:solidFill>
        <a:latin typeface="Trebuchet MS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3052"/>
    <a:srgbClr val="FF9F9F"/>
    <a:srgbClr val="D236B1"/>
    <a:srgbClr val="A02787"/>
    <a:srgbClr val="469CC7"/>
    <a:srgbClr val="489BC3"/>
    <a:srgbClr val="357695"/>
    <a:srgbClr val="EEECE1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86395" autoAdjust="0"/>
  </p:normalViewPr>
  <p:slideViewPr>
    <p:cSldViewPr>
      <p:cViewPr varScale="1">
        <p:scale>
          <a:sx n="135" d="100"/>
          <a:sy n="135" d="100"/>
        </p:scale>
        <p:origin x="-1224" y="-96"/>
      </p:cViewPr>
      <p:guideLst>
        <p:guide orient="horz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AutoNum type="arabicPeriod"/>
              <a:defRPr sz="1300">
                <a:latin typeface="Monotype Corsiva" pitchFamily="66" charset="0"/>
              </a:defRPr>
            </a:lvl1pPr>
          </a:lstStyle>
          <a:p>
            <a:pPr>
              <a:defRPr/>
            </a:pPr>
            <a:fld id="{091FC106-F33A-4A2C-9389-DF4CFFAFD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61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C82A5-FC70-47E8-A2C2-8C92A7F6DB3C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11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12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13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14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15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16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17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18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19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2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FA74A-5913-44B8-9934-E329AC94D96C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3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4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5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6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7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8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22365-D1DB-4740-B469-9F6A4D805CCA}" type="slidenum">
              <a:rPr lang="en-GB"/>
              <a:pPr/>
              <a:t>9</a:t>
            </a:fld>
            <a:endParaRPr lang="en-GB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5C23A-9BAA-4F11-8267-1C760BD27F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C01E3-B43C-4B69-8312-738A631508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A7BB-581F-48B5-855B-8A9A2E11E6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F2AE4-6E35-4AAA-A9EC-EDB123E727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6BF7E-36BE-4C4A-AD3E-745D7D7EB9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E124-8374-4CBE-B40A-AAD4E8CC6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D4AC-7704-4790-B4E4-5069150300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F507-32F3-4AC8-8C59-1AF74806BA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F2C7-9888-43A9-BA9C-365D363561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0D678-02D7-4295-B5B9-007380A9F4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3BEF6-3DCC-4FA8-93E9-DBF7E3BBB2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Char char="Ø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Wingdings" pitchFamily="2" charset="2"/>
              <a:buChar char="Ø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Char char="Ø"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70CAF0-3D78-42DC-BCAB-316C6DCC19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openc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pencor.w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developBuildTestAndPackag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bestPractic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hyperlink" Target="http://www.opencor.ws/developer/thirdPartyLibraries.html" TargetMode="External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developBuildTestAndPackag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or.ws/developer/developBuildTestAndPackag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0" y="1772816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4610" dist="31750" dir="3180000" algn="ctr">
              <a:srgbClr val="000000">
                <a:alpha val="31000"/>
              </a:srgb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GB" sz="9600" b="1" smtClean="0">
                <a:solidFill>
                  <a:srgbClr val="00305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OpenCOR</a:t>
            </a:r>
            <a:endParaRPr lang="en-GB" sz="7200" i="1" dirty="0">
              <a:solidFill>
                <a:srgbClr val="00305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70339" name="Text Box 3"/>
          <p:cNvSpPr txBox="1">
            <a:spLocks noChangeArrowheads="1"/>
          </p:cNvSpPr>
          <p:nvPr/>
        </p:nvSpPr>
        <p:spPr bwMode="auto">
          <a:xfrm>
            <a:off x="0" y="4380775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4610" dist="31750" dir="3180000" algn="ctr">
              <a:srgbClr val="000000">
                <a:alpha val="31000"/>
              </a:srgb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GB" sz="3600" dirty="0" smtClean="0">
                <a:solidFill>
                  <a:srgbClr val="003052"/>
                </a:solidFill>
                <a:latin typeface="Calibri" pitchFamily="34" charset="0"/>
                <a:cs typeface="Arial" pitchFamily="34" charset="0"/>
              </a:rPr>
              <a:t>Alan </a:t>
            </a:r>
            <a:r>
              <a:rPr lang="en-GB" sz="3600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rPr>
              <a:t>Garny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5429264"/>
            <a:ext cx="892966" cy="107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49192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4610" dist="31750" dir="3180000" algn="ctr">
              <a:srgbClr val="000000">
                <a:alpha val="31000"/>
              </a:srgb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cs typeface="Arial" pitchFamily="34" charset="0"/>
              </a:rPr>
              <a:t>alan.garny@dpag.ox.ac.uk</a:t>
            </a:r>
            <a:endParaRPr lang="en-GB" sz="1600" dirty="0">
              <a:solidFill>
                <a:srgbClr val="003052"/>
              </a:solidFill>
              <a:latin typeface="Calibri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463354"/>
      </p:ext>
    </p:extLst>
  </p:cSld>
  <p:clrMapOvr>
    <a:masterClrMapping/>
  </p:clrMapOvr>
  <p:transition advTm="118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utoUpdateAnimBg="0"/>
      <p:bldP spid="270339" grpId="0" autoUpdateAnimBg="0"/>
      <p:bldP spid="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General Philosophy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can be used both as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command line tool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and through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graphical user interface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3528" y="2195567"/>
            <a:ext cx="8496944" cy="4185761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GB" sz="1400" dirty="0" err="1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$ ./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-h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Usage: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[OPTION]... [FILE]...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Start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and open the FILE(s) passed as argument(s).</a:t>
            </a:r>
          </a:p>
          <a:p>
            <a:pPr algn="just"/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-a, --about     Display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about information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-h, --help      Display this help information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-v, --version   Display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version information</a:t>
            </a:r>
          </a:p>
          <a:p>
            <a:pPr algn="just"/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Mandatory or optional arguments to long options are also mandatory or optional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for any corresponding short options.</a:t>
            </a:r>
          </a:p>
          <a:p>
            <a:pPr algn="just"/>
            <a:r>
              <a:rPr lang="en-GB" sz="1400" dirty="0" err="1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$ 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./</a:t>
            </a:r>
            <a:r>
              <a:rPr lang="en-GB" sz="1400" dirty="0" err="1" smtClean="0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 –a</a:t>
            </a:r>
          </a:p>
          <a:p>
            <a:pPr algn="just"/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0.1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GNU/Linux 2.6.35-28-generic</a:t>
            </a:r>
          </a:p>
          <a:p>
            <a:pPr algn="just"/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is a cross-platform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CellML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-based modelling environment which can be</a:t>
            </a:r>
          </a:p>
          <a:p>
            <a:pPr algn="just"/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used to organise, edit, simulate and analyse 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CellML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files.</a:t>
            </a:r>
          </a:p>
          <a:p>
            <a:pPr algn="just"/>
            <a:r>
              <a:rPr lang="en-GB" sz="1400" dirty="0" err="1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$ ./</a:t>
            </a:r>
            <a:r>
              <a:rPr lang="en-GB" sz="1400" dirty="0" err="1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–v</a:t>
            </a:r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  <a:p>
            <a:pPr algn="just"/>
            <a:r>
              <a:rPr lang="en-GB" sz="1400" dirty="0" err="1" smtClean="0">
                <a:solidFill>
                  <a:schemeClr val="tx1"/>
                </a:solidFill>
                <a:latin typeface="Lucida Console" pitchFamily="49" charset="0"/>
              </a:rPr>
              <a:t>OpenCOR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 0.1</a:t>
            </a:r>
          </a:p>
          <a:p>
            <a:pPr algn="just"/>
            <a:r>
              <a:rPr lang="en-GB" sz="1400" dirty="0" err="1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agarny@pc-hblin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: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~/</a:t>
            </a:r>
            <a:r>
              <a:rPr lang="en-GB" sz="1400" dirty="0" err="1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</a:rPr>
              <a:t>OpenCOR</a:t>
            </a:r>
            <a:r>
              <a:rPr lang="en-GB" sz="1400" dirty="0" smtClean="0">
                <a:solidFill>
                  <a:schemeClr val="tx1"/>
                </a:solidFill>
                <a:latin typeface="Lucida Console" pitchFamily="49" charset="0"/>
              </a:rPr>
              <a:t>$ </a:t>
            </a:r>
            <a:endParaRPr lang="en-GB" sz="1400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18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10" grpId="0" uiExpan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General Philosophy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can be used both as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command line tool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and through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graphical user interface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 Some general features: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Fully customisable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(an on-going process);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Multi-lingual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(English and French at the moment);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Auto updates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(both for development versions and release versions);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Crash report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(still need to think a bit more about this one);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Plugin approach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(to allow for community involvement);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User friendly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(as much as possible!).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will be used to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organise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edit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simulate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analyse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and, in the long-term future, SBML files: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SBML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will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be through the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Auckland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API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the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SBML API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respectively;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Access to the </a:t>
            </a: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Model Repository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BioModels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Database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(through Web services);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for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ontologies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(through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Web services to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RICORDO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for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SED-ML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(through the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and SBML APIs?);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2D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3D representation of a model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(using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SVG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cmgui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respectively).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19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Organise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Access to: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The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Model Repository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BioModels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Database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to search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download,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upload, etc. a model;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file browser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therefore local files (be they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/SBML documents or not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file organiser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to virtually arrange files (e.g. a virtual folder that contains a symbolic link to all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files used in a modelling study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70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Editing (</a:t>
              </a:r>
              <a:r>
                <a:rPr lang="en-GB" sz="49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CellML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Files Initially)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Editing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of a </a:t>
            </a:r>
            <a:r>
              <a:rPr lang="en-GB" sz="28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 file using one of </a:t>
            </a:r>
            <a:r>
              <a:rPr lang="en-GB" sz="2800" dirty="0">
                <a:solidFill>
                  <a:srgbClr val="C00000"/>
                </a:solidFill>
                <a:latin typeface="Calibri" pitchFamily="34" charset="0"/>
              </a:rPr>
              <a:t>several views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: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Raw XML view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COR-like view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(i.e. a compact format);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Improved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COR-like view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(i.e. COR-like view without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-specific concepts such as public/private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interfaces, encapsulation hierarchy and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connections);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Tree-like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view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(with the ability to show/hide various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features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Graphical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view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(using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SVG or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cmgui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,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and based on the metadata/ontology information present in a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).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Some other editing features: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Graphical rendering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of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unit/variable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definitions, mathematical equations, etc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validation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(list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of warnings/errors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highlighting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 particular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problem);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Basic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metadata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support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(i.e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.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model authors/description/curators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, etc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Advanced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metadata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support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so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that, using domain-specific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ontologies (RICORDO),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models can be comprehensively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annotated;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Diff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of two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files (only for text-based </a:t>
            </a:r>
            <a:r>
              <a:rPr lang="en-GB" sz="2000">
                <a:solidFill>
                  <a:srgbClr val="003052"/>
                </a:solidFill>
                <a:latin typeface="Calibri" pitchFamily="34" charset="0"/>
              </a:rPr>
              <a:t>views</a:t>
            </a:r>
            <a:r>
              <a:rPr lang="en-GB" sz="2000" smtClean="0">
                <a:solidFill>
                  <a:srgbClr val="003052"/>
                </a:solidFill>
                <a:latin typeface="Calibri" pitchFamily="34" charset="0"/>
              </a:rPr>
              <a:t>);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Export of </a:t>
            </a:r>
            <a:r>
              <a:rPr lang="en-GB" sz="2000" dirty="0" err="1">
                <a:solidFill>
                  <a:srgbClr val="C00000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 files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to various programming (e.g. C/C++, F77, Java MATLAB, Python) and word processing languages (MS Word 2007/2010 and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TeX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);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Import/export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from/to SBML.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11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Simulate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Some general features include: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Editing of simulation (e.g. start/end points) and numerical solver parameters (dependent on the solver to be used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Editing of model parameters (using a tree-like view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Support for models consisting of differential algebraic equations (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CVODE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and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IDA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as default solvers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Run/pause/stop a simulation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Plotting of simulation results (against any model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param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Export of simulation results to the CSV format;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Create a new or update an existing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file based on the results of a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simulation.</a:t>
            </a:r>
            <a:endParaRPr lang="en-GB" sz="2800" dirty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1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Analyse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000125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Analysis features will mainly be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provided by the community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through the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use of plugins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For example, a plugin to analyse cardiac action potentials and extract some key parameters from them (e.g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. upstroke velocity, action potential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amplitude, action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potential duration at 90% repolarisation).</a:t>
            </a:r>
            <a:endParaRPr lang="en-GB" sz="28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1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… on Windows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  <p:pic>
        <p:nvPicPr>
          <p:cNvPr id="19" name="Picture 2" descr="C:\Users\Alan\Desktop\2011-04-12 - CellML workshop, Auckland, New Zealand\Res\Windo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2000"/>
            <a:ext cx="8640960" cy="54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600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… on Linux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  <p:pic>
        <p:nvPicPr>
          <p:cNvPr id="12" name="Picture 2" descr="C:\Users\Alan\Desktop\2011-04-12 - CellML workshop, Auckland, New Zealand\Res\Lin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332000"/>
            <a:ext cx="8640000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343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0" y="8367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… on Mac OS X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  <p:pic>
        <p:nvPicPr>
          <p:cNvPr id="10" name="Picture 2" descr="C:\Users\Alan\Desktop\2011-04-12 - CellML workshop, Auckland, New Zealand\Res\Mac OS 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332000"/>
            <a:ext cx="8640960" cy="5400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94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an\Desktop\2011-04-12 - CellML workshop, Auckland, New Zealand\Res\Mac OS 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87061"/>
            <a:ext cx="4233601" cy="264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lan\Desktop\2011-04-12 - CellML workshop, Auckland, New Zealand\Res\Lin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4233131" cy="2645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lan\Desktop\2011-04-12 - CellML workshop, Auckland, New Zealand\Res\Window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4233601" cy="2646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76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What </a:t>
              </a:r>
              <a:r>
                <a:rPr lang="en-GB" sz="44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OpenCOR</a:t>
              </a:r>
              <a:r>
                <a:rPr lang="en-GB" sz="44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Currently Looks Like…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16016" y="4509120"/>
            <a:ext cx="42331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Still aiming at a first public release by the end of the year…</a:t>
            </a:r>
          </a:p>
        </p:txBody>
      </p:sp>
    </p:spTree>
    <p:extLst>
      <p:ext uri="{BB962C8B-B14F-4D97-AF65-F5344CB8AC3E}">
        <p14:creationId xmlns:p14="http://schemas.microsoft.com/office/powerpoint/2010/main" val="271987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OpenCell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and COR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The two main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environments are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 COR.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0.8 was released in October 2010.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both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1.0 and 1.1.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Windows, Linux and Mac OS X.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officially discontinued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COR:</a:t>
            </a:r>
            <a:endParaRPr lang="en-GB" sz="28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0.9.31.1409 was released in November 2010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1.0.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Windows.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 new major feature in years, but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still maintained.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3076" y="4847331"/>
            <a:ext cx="2331412" cy="182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47331"/>
            <a:ext cx="2329655" cy="182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183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Acknowledgements</a:t>
              </a:r>
              <a:endParaRPr lang="en-GB" sz="4900" b="1" cap="small" dirty="0">
                <a:solidFill>
                  <a:srgbClr val="003052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9080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1" y="2348880"/>
            <a:ext cx="2519085" cy="1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95" y="5085184"/>
            <a:ext cx="969609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 descr="C:\Documents and Settings\Administrator\Desktop\preDiCT logo (draft 30 April 08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00" y="3826122"/>
            <a:ext cx="1800000" cy="80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r="5823"/>
          <a:stretch/>
        </p:blipFill>
        <p:spPr bwMode="auto">
          <a:xfrm>
            <a:off x="3524249" y="1196752"/>
            <a:ext cx="2095501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901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err="1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Open</a:t>
              </a:r>
              <a:r>
                <a:rPr lang="en-GB" sz="4900" b="1" cap="small" dirty="0" err="1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Cell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and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COR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The two main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CellML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environments are </a:t>
            </a: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and COR.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>
                <a:solidFill>
                  <a:srgbClr val="003052"/>
                </a:solidFill>
                <a:latin typeface="Calibri" pitchFamily="34" charset="0"/>
              </a:rPr>
              <a:t>OpenCell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0.8 was released in October 2010.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both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1.0 and 1.1.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Windows, Linux and Mac OS X.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Now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officially discontinued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COR:</a:t>
            </a:r>
            <a:endParaRPr lang="en-GB" sz="28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Version 0.9.31.1409 was released in November 2010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Support for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CellML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1.0.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Works 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Windows.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No new major feature in years, but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still maintained.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240460" y="5343332"/>
            <a:ext cx="2663080" cy="830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63538" indent="-363538" algn="just"/>
            <a:r>
              <a:rPr lang="en-GB" sz="4800" b="1" dirty="0" err="1" smtClean="0">
                <a:solidFill>
                  <a:srgbClr val="C00000"/>
                </a:solidFill>
                <a:latin typeface="Calibri" pitchFamily="34" charset="0"/>
              </a:rPr>
              <a:t>OpenCOR</a:t>
            </a:r>
            <a:endParaRPr lang="en-GB" sz="48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3076" y="4847331"/>
            <a:ext cx="2331412" cy="182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847331"/>
            <a:ext cx="2329655" cy="182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hape 21"/>
          <p:cNvCxnSpPr/>
          <p:nvPr/>
        </p:nvCxnSpPr>
        <p:spPr>
          <a:xfrm flipH="1">
            <a:off x="5903540" y="5758344"/>
            <a:ext cx="729536" cy="119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21"/>
          <p:cNvCxnSpPr/>
          <p:nvPr/>
        </p:nvCxnSpPr>
        <p:spPr>
          <a:xfrm>
            <a:off x="2509167" y="5758227"/>
            <a:ext cx="731293" cy="237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1"/>
          <p:cNvCxnSpPr/>
          <p:nvPr/>
        </p:nvCxnSpPr>
        <p:spPr>
          <a:xfrm>
            <a:off x="3002473" y="764703"/>
            <a:ext cx="993463" cy="4680521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21"/>
          <p:cNvCxnSpPr/>
          <p:nvPr/>
        </p:nvCxnSpPr>
        <p:spPr>
          <a:xfrm flipH="1">
            <a:off x="5292080" y="764703"/>
            <a:ext cx="976228" cy="4680422"/>
          </a:xfrm>
          <a:prstGeom prst="straightConnector1">
            <a:avLst/>
          </a:prstGeom>
          <a:ln w="44450" cmpd="sng">
            <a:solidFill>
              <a:srgbClr val="003052"/>
            </a:solidFill>
            <a:prstDash val="sysDot"/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0" y="6114782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i="1" dirty="0" smtClean="0">
                <a:solidFill>
                  <a:srgbClr val="003052"/>
                </a:solidFill>
                <a:latin typeface="Calibri" pitchFamily="34" charset="0"/>
              </a:rPr>
              <a:t>(</a:t>
            </a:r>
            <a:r>
              <a:rPr lang="en-GB" sz="1600" b="1" i="1" dirty="0" smtClean="0">
                <a:solidFill>
                  <a:srgbClr val="C00000"/>
                </a:solidFill>
                <a:latin typeface="Calibri" pitchFamily="34" charset="0"/>
              </a:rPr>
              <a:t>Open </a:t>
            </a:r>
            <a:r>
              <a:rPr lang="en-GB" sz="1600" b="1" i="1" dirty="0" err="1" smtClean="0">
                <a:solidFill>
                  <a:srgbClr val="C00000"/>
                </a:solidFill>
                <a:latin typeface="Calibri" pitchFamily="34" charset="0"/>
              </a:rPr>
              <a:t>CO</a:t>
            </a:r>
            <a:r>
              <a:rPr lang="en-GB" sz="1600" i="1" dirty="0" err="1" smtClean="0">
                <a:solidFill>
                  <a:srgbClr val="003052"/>
                </a:solidFill>
                <a:latin typeface="Calibri" pitchFamily="34" charset="0"/>
              </a:rPr>
              <a:t>mbined</a:t>
            </a:r>
            <a:r>
              <a:rPr lang="en-GB" sz="1600" i="1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1600" b="1" i="1" dirty="0" smtClean="0">
                <a:solidFill>
                  <a:srgbClr val="C00000"/>
                </a:solidFill>
                <a:latin typeface="Calibri" pitchFamily="34" charset="0"/>
              </a:rPr>
              <a:t>R</a:t>
            </a:r>
            <a:r>
              <a:rPr lang="en-GB" sz="1600" i="1" dirty="0" smtClean="0">
                <a:solidFill>
                  <a:srgbClr val="003052"/>
                </a:solidFill>
                <a:latin typeface="Calibri" pitchFamily="34" charset="0"/>
              </a:rPr>
              <a:t>esource)</a:t>
            </a:r>
            <a:endParaRPr lang="en-GB" sz="1200" i="1" dirty="0" smtClean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93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General Information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is an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open source project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Agreement on a (business friendly) license is yet to be reached (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3-clause BSD license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?).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The project is hosted on </a:t>
            </a:r>
            <a:r>
              <a:rPr lang="en-GB" sz="2800" dirty="0" err="1" smtClean="0">
                <a:solidFill>
                  <a:srgbClr val="C00000"/>
                </a:solidFill>
                <a:latin typeface="Calibri" pitchFamily="34" charset="0"/>
              </a:rPr>
              <a:t>SourceForge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using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Git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0" lvl="2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hlinkClick r:id="rId3"/>
              </a:rPr>
              <a:t>http://sourceforge.net/projects/opencor/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</a:p>
          <a:p>
            <a:pPr marL="0" lvl="2" algn="ctr"/>
            <a:endParaRPr lang="en-GB" sz="900" dirty="0" smtClean="0">
              <a:solidFill>
                <a:srgbClr val="003052"/>
              </a:solidFill>
              <a:latin typeface="Calibri" pitchFamily="34" charset="0"/>
            </a:endParaRP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A (very) simple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website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has been set up.</a:t>
            </a:r>
          </a:p>
          <a:p>
            <a:pPr marL="0" lvl="2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hlinkClick r:id="rId4"/>
              </a:rPr>
              <a:t>http://www.opencor.ws/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</a:p>
          <a:p>
            <a:pPr marL="0" lvl="2" algn="ctr"/>
            <a:endParaRPr lang="en-GB" sz="900" dirty="0">
              <a:solidFill>
                <a:srgbClr val="003052"/>
              </a:solidFill>
              <a:latin typeface="Calibri" pitchFamily="34" charset="0"/>
            </a:endParaRP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Currently being developed, built, tested and packaged on: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Windows 7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Ubuntu 10.10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(Maverick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Meerkat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; both the 32-bit and 64-bit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versions); and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Mac OS X 10.6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(Snow Leopard)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501973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Develop,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583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Some pre-requirements: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Git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(the </a:t>
            </a:r>
            <a:r>
              <a:rPr lang="en-GB" sz="1600" dirty="0" smtClean="0">
                <a:solidFill>
                  <a:srgbClr val="003052"/>
                </a:solidFill>
                <a:latin typeface="Lucida Console" pitchFamily="49" charset="0"/>
              </a:rPr>
              <a:t>git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package on Ubuntu):</a:t>
            </a:r>
          </a:p>
          <a:p>
            <a:pPr marL="990600" lvl="3" algn="just"/>
            <a:r>
              <a:rPr lang="en-GB" sz="1200" dirty="0">
                <a:solidFill>
                  <a:srgbClr val="003052"/>
                </a:solidFill>
                <a:latin typeface="Lucida Console" pitchFamily="49" charset="0"/>
              </a:rPr>
              <a:t>$ git clone git://</a:t>
            </a:r>
            <a:r>
              <a:rPr lang="en-GB" sz="1200" dirty="0" smtClean="0">
                <a:solidFill>
                  <a:srgbClr val="003052"/>
                </a:solidFill>
                <a:latin typeface="Lucida Console" pitchFamily="49" charset="0"/>
              </a:rPr>
              <a:t>opencor.git.sourceforge.net/gitroot/opencor/opencor       </a:t>
            </a:r>
            <a:r>
              <a:rPr lang="en-GB" sz="1000" b="1" i="1" dirty="0" smtClean="0">
                <a:solidFill>
                  <a:srgbClr val="C00000"/>
                </a:solidFill>
                <a:latin typeface="Lucida Console" pitchFamily="49" charset="0"/>
              </a:rPr>
              <a:t>(Read Only)</a:t>
            </a:r>
            <a:endParaRPr lang="en-GB" sz="1200" b="1" i="1" dirty="0" smtClean="0">
              <a:solidFill>
                <a:srgbClr val="C00000"/>
              </a:solidFill>
              <a:latin typeface="Lucida Console" pitchFamily="49" charset="0"/>
            </a:endParaRPr>
          </a:p>
          <a:p>
            <a:pPr marL="990600" lvl="3" algn="just"/>
            <a:r>
              <a:rPr lang="en-GB" sz="1200" dirty="0">
                <a:solidFill>
                  <a:srgbClr val="003052"/>
                </a:solidFill>
                <a:latin typeface="Lucida Console" pitchFamily="49" charset="0"/>
              </a:rPr>
              <a:t>$ git clone ssh://</a:t>
            </a:r>
            <a:r>
              <a:rPr lang="en-GB" sz="1200" b="1" dirty="0" smtClean="0">
                <a:solidFill>
                  <a:srgbClr val="003052"/>
                </a:solidFill>
                <a:latin typeface="Lucida Console" pitchFamily="49" charset="0"/>
              </a:rPr>
              <a:t>login</a:t>
            </a:r>
            <a:r>
              <a:rPr lang="en-GB" sz="1200" dirty="0" smtClean="0">
                <a:solidFill>
                  <a:srgbClr val="003052"/>
                </a:solidFill>
                <a:latin typeface="Lucida Console" pitchFamily="49" charset="0"/>
              </a:rPr>
              <a:t>@opencor.git.sourceforge.net/gitroot/opencor/opencor </a:t>
            </a:r>
            <a:r>
              <a:rPr lang="en-GB" sz="1000" b="1" i="1" dirty="0" smtClean="0">
                <a:solidFill>
                  <a:srgbClr val="C00000"/>
                </a:solidFill>
                <a:latin typeface="Lucida Console" pitchFamily="49" charset="0"/>
              </a:rPr>
              <a:t>(Read/write)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CMake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2.8+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(the </a:t>
            </a:r>
            <a:r>
              <a:rPr lang="en-GB" sz="1600" dirty="0" err="1" smtClean="0">
                <a:solidFill>
                  <a:srgbClr val="003052"/>
                </a:solidFill>
                <a:latin typeface="Lucida Console" pitchFamily="49" charset="0"/>
              </a:rPr>
              <a:t>cmake</a:t>
            </a:r>
            <a:r>
              <a:rPr lang="en-GB" sz="1600" dirty="0" smtClean="0">
                <a:solidFill>
                  <a:srgbClr val="003052"/>
                </a:solidFill>
                <a:latin typeface="Lucida Console" pitchFamily="49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package on Ubuntu);</a:t>
            </a:r>
            <a:endParaRPr lang="en-GB" sz="2000" dirty="0" smtClean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C++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toolchain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Windows: </a:t>
            </a:r>
            <a:r>
              <a:rPr lang="en-GB" sz="1400" dirty="0" err="1" smtClean="0">
                <a:solidFill>
                  <a:srgbClr val="003052"/>
                </a:solidFill>
                <a:latin typeface="Lucida Console" pitchFamily="49" charset="0"/>
                <a:sym typeface="Wingdings"/>
              </a:rPr>
              <a:t>MinGW</a:t>
            </a:r>
            <a:r>
              <a:rPr lang="en-GB" sz="1400" dirty="0" smtClean="0">
                <a:solidFill>
                  <a:srgbClr val="003052"/>
                </a:solidFill>
                <a:latin typeface="Lucida Console" pitchFamily="49" charset="0"/>
                <a:sym typeface="Wingdings"/>
              </a:rPr>
              <a:t> 4.4.0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;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Ubuntu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the </a:t>
            </a:r>
            <a:r>
              <a:rPr lang="en-GB" sz="1400" dirty="0" smtClean="0">
                <a:solidFill>
                  <a:srgbClr val="003052"/>
                </a:solidFill>
                <a:latin typeface="Lucida Console" pitchFamily="49" charset="0"/>
                <a:sym typeface="Wingdings"/>
              </a:rPr>
              <a:t>g++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package;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and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Mac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OS X: </a:t>
            </a:r>
            <a:r>
              <a:rPr lang="en-GB" sz="1400" dirty="0" err="1">
                <a:solidFill>
                  <a:srgbClr val="003052"/>
                </a:solidFill>
                <a:latin typeface="Lucida Console" pitchFamily="49" charset="0"/>
                <a:sym typeface="Wingdings"/>
              </a:rPr>
              <a:t>Xcode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  <a:endParaRPr lang="en-GB" sz="1600" dirty="0" smtClean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 4.7.2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Windows and Mac OS X: binaries available; and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Ubuntu: it has to be built from its source code which requires some additional packages.</a:t>
            </a:r>
            <a:endParaRPr lang="en-GB" sz="16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 Creator 2.1.0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NSIS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(Windows only).</a:t>
            </a:r>
          </a:p>
          <a:p>
            <a:pPr lvl="1" algn="just"/>
            <a:r>
              <a:rPr lang="en-GB" sz="2000" b="1" u="sng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Note: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the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above pre-requirements  are meant for someone who wants to develop, build, test and package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in the exact same way as it is done by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team. However, when it comes to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and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Qt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Creator, older versions may also work (e.g. on Ubuntu, you might just want to install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qtcreator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package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).</a:t>
            </a:r>
          </a:p>
          <a:p>
            <a:pPr marL="0" lvl="1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http://www.opencor.ws/developer/developBuildTestAndPackage.html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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28" y="1231687"/>
            <a:ext cx="6488941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641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Develop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Development is currently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single-handed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This will, however, change once the project has reached a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certain level of maturity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Best practices: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File structure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 and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Coding </a:t>
            </a:r>
            <a:r>
              <a:rPr lang="en-GB" sz="2000" dirty="0">
                <a:solidFill>
                  <a:srgbClr val="C00000"/>
                </a:solidFill>
                <a:latin typeface="Calibri" pitchFamily="34" charset="0"/>
              </a:rPr>
              <a:t>style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: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the rules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were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unashamedly taken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(paraphrased, if not simply copied/pasted) from the coding style document written by the developers of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Qt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Creator.</a:t>
            </a:r>
          </a:p>
          <a:p>
            <a:pPr marL="0" lvl="1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www.opencor.ws/developer/bestPractices.html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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00" y="1231200"/>
            <a:ext cx="6488941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844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Develop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uses various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third-party libraries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However, all the required files are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in our </a:t>
            </a:r>
            <a:r>
              <a:rPr lang="en-GB" sz="2800" dirty="0">
                <a:solidFill>
                  <a:srgbClr val="C00000"/>
                </a:solidFill>
                <a:latin typeface="Calibri" pitchFamily="34" charset="0"/>
              </a:rPr>
              <a:t>Git repository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For the relevant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software libraries, a/the </a:t>
            </a:r>
            <a:r>
              <a:rPr lang="en-GB" sz="2200" dirty="0">
                <a:solidFill>
                  <a:srgbClr val="C00000"/>
                </a:solidFill>
                <a:latin typeface="Lucida Console" pitchFamily="49" charset="0"/>
              </a:rPr>
              <a:t>CMakeLists.txt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 file was created/modified so that the library can be built as part of our build process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Third-party libraries currently being used: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Software: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Google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Code Prettify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(Apache v2.0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LibQxt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0.6.1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(CPL v1.0 and LGPL v2.1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>
                <a:solidFill>
                  <a:srgbClr val="C00000"/>
                </a:solidFill>
                <a:latin typeface="Calibri" pitchFamily="34" charset="0"/>
                <a:sym typeface="Wingdings"/>
              </a:rPr>
              <a:t>QScintilla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2.4.6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(GPL v2.0, GPL v3.0 and commercial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>
                <a:solidFill>
                  <a:srgbClr val="C00000"/>
                </a:solidFill>
                <a:latin typeface="Calibri" pitchFamily="34" charset="0"/>
                <a:sym typeface="Wingdings"/>
              </a:rPr>
              <a:t>QtMmlWidget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2.4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(LGPL v2.1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 and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QtSingleApplication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BSD).</a:t>
            </a:r>
            <a:endParaRPr lang="en-GB" sz="16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Image:</a:t>
            </a:r>
          </a:p>
          <a:p>
            <a:pPr marL="990600" lvl="2" algn="just"/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Printable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world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flags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(no specific license);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 err="1">
                <a:solidFill>
                  <a:srgbClr val="C00000"/>
                </a:solidFill>
                <a:latin typeface="Calibri" pitchFamily="34" charset="0"/>
                <a:sym typeface="Wingdings"/>
              </a:rPr>
              <a:t>Boomy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multiplatform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(no specific license); and</a:t>
            </a:r>
          </a:p>
          <a:p>
            <a:pPr marL="990600" lvl="2" algn="just"/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-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Oxygen 4.6.1 </a:t>
            </a:r>
            <a:r>
              <a:rPr lang="en-GB" sz="16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(LGPL </a:t>
            </a:r>
            <a:r>
              <a:rPr lang="en-GB" sz="16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v3.0).</a:t>
            </a:r>
            <a:endParaRPr lang="en-GB" sz="16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  <a:p>
            <a:pPr lvl="1" algn="ctr"/>
            <a: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http://www.opencor.ws/developer/thirdPartyLibraries.html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694734" y="5421349"/>
            <a:ext cx="741362" cy="304800"/>
            <a:chOff x="-1913234" y="5445224"/>
            <a:chExt cx="741362" cy="304800"/>
          </a:xfrm>
        </p:grpSpPr>
        <p:pic>
          <p:nvPicPr>
            <p:cNvPr id="53" name="Picture 2" descr="C:\Users\Alan\Desktop\res\flags\e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13234" y="5445224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Alan\Desktop\res\flags\f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6672" y="5445224"/>
              <a:ext cx="304800" cy="3048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4" descr="C:\Users\Alan\Desktop\res\boomy\OpenCO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0" y="5663023"/>
            <a:ext cx="304800" cy="30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266000" y="4187180"/>
            <a:ext cx="4626480" cy="2030667"/>
            <a:chOff x="4321756" y="4146383"/>
            <a:chExt cx="4626480" cy="2030667"/>
          </a:xfrm>
        </p:grpSpPr>
        <p:pic>
          <p:nvPicPr>
            <p:cNvPr id="3077" name="Picture 5" descr="C:\Users\Alan\Desktop\res\oxygen\application-exi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C:\Users\Alan\Desktop\res\oxygen\applications-education-languag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 descr="C:\Users\Alan\Desktop\res\oxygen\applications-interne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Alan\Desktop\res\oxygen\application-x-zerosize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4146383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1" name="Picture 9" descr="C:\Users\Alan\Desktop\res\oxygen\configure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4146383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C:\Users\Alan\Desktop\res\oxygen\configure-toolbars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4146383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3" name="Picture 11" descr="C:\Users\Alan\Desktop\res\oxygen\document-close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414908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C:\Users\Alan\Desktop\res\oxygen\document-multiple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5" name="Picture 13" descr="C:\Users\Alan\Desktop\res\oxygen\document-open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C:\Users\Alan\Desktop\res\oxygen\document-open-folder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7" name="Picture 15" descr="C:\Users\Alan\Desktop\res\oxygen\document-print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 descr="C:\Users\Alan\Desktop\res\oxygen\document-save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9" name="Picture 17" descr="C:\Users\Alan\Desktop\res\oxygen\document-save-all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C:\Users\Alan\Desktop\res\oxygen\document-save-as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4581128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1" name="Picture 19" descr="C:\Users\Alan\Desktop\res\oxygen\edit-copy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C:\Users\Alan\Desktop\res\oxygen\edit-cut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3" name="Picture 21" descr="C:\Users\Alan\Desktop\res\oxygen\edit-delete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C:\Users\Alan\Desktop\res\oxygen\edit-find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5" name="Picture 23" descr="C:\Users\Alan\Desktop\res\oxygen\edit-paste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C:\Users\Alan\Desktop\res\oxygen\edit-redo.png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7" name="Picture 25" descr="C:\Users\Alan\Desktop\res\oxygen\edit-undo.png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5013176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C:\Users\Alan\Desktop\res\oxygen\folder.png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9" name="Picture 27" descr="C:\Users\Alan\Desktop\res\oxygen\folder-new.png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C:\Users\Alan\Desktop\res\oxygen\go-home.png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1" name="Picture 29" descr="C:\Users\Alan\Desktop\res\oxygen\go-next.png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2" name="Picture 30" descr="C:\Users\Alan\Desktop\res\oxygen\go-previous.png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3" name="Picture 31" descr="C:\Users\Alan\Desktop\res\oxygen\go-up.png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C:\Users\Alan\Desktop\res\oxygen\help-about.png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5445224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5" name="Picture 33" descr="C:\Users\Alan\Desktop\res\oxygen\help-browser.png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756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6" name="Picture 34" descr="C:\Users\Alan\Desktop\res\oxygen\media-playback-start.png"/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3804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7" name="Picture 35" descr="C:\Users\Alan\Desktop\res\oxygen\media-playback-stop.png"/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52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8" name="Picture 36" descr="C:\Users\Alan\Desktop\res\oxygen\system-reboot.png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900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9" name="Picture 37" descr="C:\Users\Alan\Desktop\res\oxygen\system-software-update.png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48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0" name="Picture 38" descr="C:\Users\Alan\Desktop\res\oxygen\tools-report-bug.png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996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1" name="Picture 39" descr="C:\Users\Alan\Desktop\res\oxygen\user-home.png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4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2" name="Picture 40" descr="C:\Users\Alan\Desktop\res\oxygen\view-fullscreen.png"/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92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3" name="Picture 41" descr="C:\Users\Alan\Desktop\res\oxygen\zoom-in.png"/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140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4" name="Picture 42" descr="C:\Users\Alan\Desktop\res\oxygen\zoom-original.png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188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5" name="Picture 43" descr="C:\Users\Alan\Desktop\res\oxygen\zoom-out.png"/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36" y="5871050"/>
              <a:ext cx="306000" cy="306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9640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Develop,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Test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can be built either from the 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command line 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or using </a:t>
            </a:r>
            <a:r>
              <a:rPr lang="en-GB" sz="2800" dirty="0" err="1" smtClean="0">
                <a:solidFill>
                  <a:srgbClr val="C00000"/>
                </a:solidFill>
                <a:latin typeface="Calibri" pitchFamily="34" charset="0"/>
              </a:rPr>
              <a:t>Qt</a:t>
            </a:r>
            <a:r>
              <a:rPr lang="en-GB" sz="2800" dirty="0" smtClean="0">
                <a:solidFill>
                  <a:srgbClr val="C00000"/>
                </a:solidFill>
                <a:latin typeface="Calibri" pitchFamily="34" charset="0"/>
              </a:rPr>
              <a:t> Creator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.</a:t>
            </a:r>
          </a:p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Command line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</a:rPr>
              <a:t>cleanproj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</a:rPr>
              <a:t>[.bat]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: cleans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environment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cleanprojall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[.bat]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cleans all of the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environment (i.e. including third-party libraries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);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makeproj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[.bat]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compiles and links everything that is required to get a release version of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;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runproj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[.bat|.</a:t>
            </a:r>
            <a:r>
              <a:rPr lang="en-GB" sz="1600" dirty="0" err="1">
                <a:solidFill>
                  <a:srgbClr val="C00000"/>
                </a:solidFill>
                <a:latin typeface="Lucida Console" pitchFamily="49" charset="0"/>
                <a:sym typeface="Wingdings"/>
              </a:rPr>
              <a:t>vbs</a:t>
            </a:r>
            <a:r>
              <a:rPr lang="en-GB" sz="1600" dirty="0">
                <a:solidFill>
                  <a:srgbClr val="C00000"/>
                </a:solidFill>
                <a:latin typeface="Lucida Console" pitchFamily="49" charset="0"/>
                <a:sym typeface="Wingdings"/>
              </a:rPr>
              <a:t>]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: runs </a:t>
            </a:r>
            <a:r>
              <a:rPr lang="en-GB" sz="2000" dirty="0" err="1">
                <a:solidFill>
                  <a:srgbClr val="003052"/>
                </a:solidFill>
                <a:latin typeface="Calibri" pitchFamily="34" charset="0"/>
                <a:sym typeface="Wingdings"/>
              </a:rPr>
              <a:t>OpenCOR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.</a:t>
            </a:r>
          </a:p>
          <a:p>
            <a:pPr marL="363538" lvl="0" indent="-363538" algn="just">
              <a:buFont typeface="Wingdings" pitchFamily="2" charset="2"/>
              <a:buChar char="§"/>
            </a:pPr>
            <a:r>
              <a:rPr lang="en-GB" sz="2800" dirty="0" err="1" smtClean="0">
                <a:solidFill>
                  <a:srgbClr val="003052"/>
                </a:solidFill>
                <a:latin typeface="Calibri" pitchFamily="34" charset="0"/>
              </a:rPr>
              <a:t>Qt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 Creator: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It’s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pretty much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 matter of just opening the main </a:t>
            </a:r>
            <a:r>
              <a:rPr lang="en-GB" sz="1600" dirty="0" smtClean="0">
                <a:solidFill>
                  <a:srgbClr val="C00000"/>
                </a:solidFill>
                <a:latin typeface="Lucida Console" pitchFamily="49" charset="0"/>
              </a:rPr>
              <a:t>CMakeLists.txt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file and of clicking the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Run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button.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Support for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parallel compilation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and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debugging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(using </a:t>
            </a:r>
            <a:r>
              <a:rPr lang="en-GB" sz="1600" dirty="0" err="1" smtClean="0">
                <a:solidFill>
                  <a:srgbClr val="C00000"/>
                </a:solidFill>
                <a:latin typeface="Lucida Console" pitchFamily="49" charset="0"/>
              </a:rPr>
              <a:t>gdb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under the hood).</a:t>
            </a:r>
          </a:p>
          <a:p>
            <a:pPr algn="ctr"/>
            <a: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http://www.opencor.ws/developer/developBuildTestAndPackage.html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 </a:t>
            </a:r>
            <a:endParaRPr lang="en-GB" sz="2000" dirty="0">
              <a:solidFill>
                <a:srgbClr val="003052"/>
              </a:solidFill>
              <a:latin typeface="Calibri" pitchFamily="34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211997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0" y="855645"/>
              <a:ext cx="9144000" cy="1587"/>
            </a:xfrm>
            <a:prstGeom prst="line">
              <a:avLst/>
            </a:prstGeom>
            <a:ln>
              <a:solidFill>
                <a:srgbClr val="003052"/>
              </a:solidFill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846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7785" dist="33020" dir="3180000" algn="ctr" rotWithShape="0">
                <a:srgbClr val="000000">
                  <a:alpha val="30000"/>
                </a:srgbClr>
              </a:outerShdw>
            </a:effectLst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>
                <a:tabLst>
                  <a:tab pos="4660900" algn="l"/>
                </a:tabLst>
                <a:defRPr/>
              </a:pP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Develop,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Build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, </a:t>
              </a:r>
              <a:r>
                <a:rPr lang="en-GB" sz="4900" b="1" cap="small" dirty="0" smtClean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Test </a:t>
              </a:r>
              <a:r>
                <a:rPr lang="en-GB" sz="4900" b="1" cap="small" dirty="0">
                  <a:solidFill>
                    <a:srgbClr val="003052"/>
                  </a:solidFill>
                  <a:latin typeface="Calibri" pitchFamily="34" charset="0"/>
                  <a:cs typeface="Arial" pitchFamily="34" charset="0"/>
                </a:rPr>
                <a:t>and </a:t>
              </a:r>
              <a:r>
                <a:rPr lang="en-GB" sz="4900" b="1" cap="small" dirty="0" smtClean="0">
                  <a:solidFill>
                    <a:srgbClr val="C00000"/>
                  </a:solidFill>
                  <a:latin typeface="Calibri" pitchFamily="34" charset="0"/>
                  <a:cs typeface="Arial" pitchFamily="34" charset="0"/>
                </a:rPr>
                <a:t>Package</a:t>
              </a:r>
            </a:p>
          </p:txBody>
        </p: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0" y="1000125"/>
            <a:ext cx="9144000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Packaging is done from 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the </a:t>
            </a:r>
            <a:r>
              <a:rPr lang="en-GB" sz="2800" dirty="0">
                <a:solidFill>
                  <a:srgbClr val="C00000"/>
                </a:solidFill>
                <a:latin typeface="Calibri" pitchFamily="34" charset="0"/>
              </a:rPr>
              <a:t>command line</a:t>
            </a:r>
            <a:r>
              <a:rPr lang="en-GB" sz="2800" dirty="0">
                <a:solidFill>
                  <a:srgbClr val="003052"/>
                </a:solidFill>
                <a:latin typeface="Calibri" pitchFamily="34" charset="0"/>
              </a:rPr>
              <a:t>, using </a:t>
            </a:r>
            <a:r>
              <a:rPr lang="en-GB" sz="2200" dirty="0" err="1" smtClean="0">
                <a:solidFill>
                  <a:srgbClr val="C00000"/>
                </a:solidFill>
                <a:latin typeface="Lucida Console" pitchFamily="49" charset="0"/>
              </a:rPr>
              <a:t>packageproj</a:t>
            </a:r>
            <a:r>
              <a:rPr lang="en-GB" sz="2200" dirty="0" smtClean="0">
                <a:solidFill>
                  <a:srgbClr val="C00000"/>
                </a:solidFill>
                <a:latin typeface="Lucida Console" pitchFamily="49" charset="0"/>
              </a:rPr>
              <a:t>[.bat]</a:t>
            </a:r>
            <a:r>
              <a:rPr lang="en-GB" sz="2800" dirty="0" smtClean="0">
                <a:solidFill>
                  <a:srgbClr val="003052"/>
                </a:solidFill>
                <a:latin typeface="Calibri" pitchFamily="34" charset="0"/>
              </a:rPr>
              <a:t>: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Windows: both 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NSIS setup program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ZIP file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are generated;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Linux: a </a:t>
            </a:r>
            <a:r>
              <a:rPr lang="en-GB" sz="1600" dirty="0" smtClean="0">
                <a:solidFill>
                  <a:srgbClr val="C00000"/>
                </a:solidFill>
                <a:latin typeface="Lucida Console" pitchFamily="49" charset="0"/>
              </a:rPr>
              <a:t>.tar.gz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file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is generated; and</a:t>
            </a:r>
          </a:p>
          <a:p>
            <a:pPr marL="820738" lvl="1" indent="-363538" algn="just">
              <a:buFont typeface="Wingdings" pitchFamily="2" charset="2"/>
              <a:buChar char="§"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Mac OS X: both a </a:t>
            </a:r>
            <a:r>
              <a:rPr lang="en-GB" sz="2000" dirty="0" err="1" smtClean="0">
                <a:solidFill>
                  <a:srgbClr val="C00000"/>
                </a:solidFill>
                <a:latin typeface="Calibri" pitchFamily="34" charset="0"/>
              </a:rPr>
              <a:t>PackageManager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 solution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and a </a:t>
            </a:r>
            <a:r>
              <a:rPr lang="en-GB" sz="2000" dirty="0" smtClean="0">
                <a:solidFill>
                  <a:srgbClr val="C00000"/>
                </a:solidFill>
                <a:latin typeface="Calibri" pitchFamily="34" charset="0"/>
              </a:rPr>
              <a:t>ZIP file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are generated.</a:t>
            </a:r>
          </a:p>
          <a:p>
            <a:pPr lvl="1" algn="just"/>
            <a:r>
              <a:rPr lang="en-GB" sz="2000" b="1" u="sng" dirty="0" smtClean="0">
                <a:solidFill>
                  <a:srgbClr val="003052"/>
                </a:solidFill>
                <a:latin typeface="Calibri" pitchFamily="34" charset="0"/>
              </a:rPr>
              <a:t>Note: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 though built on Ubuntu, </a:t>
            </a:r>
            <a:r>
              <a:rPr lang="en-GB" sz="2000" dirty="0" err="1" smtClean="0">
                <a:solidFill>
                  <a:srgbClr val="003052"/>
                </a:solidFill>
                <a:latin typeface="Calibri" pitchFamily="34" charset="0"/>
              </a:rPr>
              <a:t>OpenCOR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should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</a:rPr>
              <a:t>also work with other versions of Ubuntu, as well as other Linux distributions though additional libraries may be required in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</a:rPr>
              <a:t>this particular case.</a:t>
            </a:r>
          </a:p>
          <a:p>
            <a:pPr marL="0" lvl="1" algn="ctr"/>
            <a: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/>
            </a:r>
            <a:br>
              <a:rPr lang="en-GB" sz="900" dirty="0">
                <a:solidFill>
                  <a:srgbClr val="003052"/>
                </a:solidFill>
                <a:latin typeface="Calibri" pitchFamily="34" charset="0"/>
                <a:sym typeface="Wingdings"/>
              </a:rPr>
            </a:b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  <a:hlinkClick r:id="rId3"/>
              </a:rPr>
              <a:t>http://www.opencor.ws/developer/developBuildTestAndPackage.html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 </a:t>
            </a: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  <a:endParaRPr lang="en-GB" sz="2000" dirty="0">
              <a:solidFill>
                <a:srgbClr val="00305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97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63538" indent="-363538" algn="just">
          <a:buFont typeface="Wingdings" pitchFamily="2" charset="2"/>
          <a:buChar char="§"/>
          <a:defRPr dirty="0" err="1">
            <a:solidFill>
              <a:srgbClr val="00305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25203</TotalTime>
  <Words>1564</Words>
  <Application>Microsoft Office PowerPoint</Application>
  <PresentationFormat>On-screen Show (4:3)</PresentationFormat>
  <Paragraphs>196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Garny</dc:creator>
  <cp:lastModifiedBy>Alan Garny</cp:lastModifiedBy>
  <cp:revision>2275</cp:revision>
  <dcterms:created xsi:type="dcterms:W3CDTF">2001-08-29T18:41:26Z</dcterms:created>
  <dcterms:modified xsi:type="dcterms:W3CDTF">2012-09-06T17:20:03Z</dcterms:modified>
</cp:coreProperties>
</file>