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sldIdLst>
    <p:sldId id="314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4" r:id="rId10"/>
    <p:sldId id="323" r:id="rId11"/>
    <p:sldId id="325" r:id="rId12"/>
    <p:sldId id="315" r:id="rId13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4" autoAdjust="0"/>
    <p:restoredTop sz="94660"/>
  </p:normalViewPr>
  <p:slideViewPr>
    <p:cSldViewPr>
      <p:cViewPr varScale="1">
        <p:scale>
          <a:sx n="139" d="100"/>
          <a:sy n="139" d="100"/>
        </p:scale>
        <p:origin x="-10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A0E7542-A253-489E-99E1-87987EC9A85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004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Geneva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 flipV="1">
            <a:off x="1588" y="0"/>
            <a:ext cx="9144000" cy="2895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" name="Picture 17" descr="logo_embl_6eck"/>
          <p:cNvPicPr>
            <a:picLocks noChangeAspect="1" noChangeArrowheads="1"/>
          </p:cNvPicPr>
          <p:nvPr/>
        </p:nvPicPr>
        <p:blipFill>
          <a:blip r:embed="rId2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8" t="2509" b="49506"/>
          <a:stretch>
            <a:fillRect/>
          </a:stretch>
        </p:blipFill>
        <p:spPr bwMode="auto">
          <a:xfrm>
            <a:off x="0" y="0"/>
            <a:ext cx="3533775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895600"/>
            <a:ext cx="9144000" cy="3962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b="0"/>
          </a:p>
        </p:txBody>
      </p:sp>
      <p:pic>
        <p:nvPicPr>
          <p:cNvPr id="7" name="Picture 18" descr="logo_embl_6eck"/>
          <p:cNvPicPr>
            <a:picLocks noChangeAspect="1" noChangeArrowheads="1"/>
          </p:cNvPicPr>
          <p:nvPr/>
        </p:nvPicPr>
        <p:blipFill>
          <a:blip r:embed="rId2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8" t="50446" b="-2196"/>
          <a:stretch>
            <a:fillRect/>
          </a:stretch>
        </p:blipFill>
        <p:spPr bwMode="auto">
          <a:xfrm>
            <a:off x="0" y="2894013"/>
            <a:ext cx="35337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5291138" y="6454775"/>
            <a:ext cx="37449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GB" sz="900" b="0" smtClean="0">
                <a:solidFill>
                  <a:schemeClr val="bg1"/>
                </a:solidFill>
                <a:latin typeface="Helvetica" charset="0"/>
              </a:rPr>
              <a:t>EBI </a:t>
            </a:r>
            <a:r>
              <a:rPr lang="en-US" sz="900" b="0" smtClean="0">
                <a:solidFill>
                  <a:schemeClr val="bg1"/>
                </a:solidFill>
                <a:latin typeface="Helvetica" charset="0"/>
              </a:rPr>
              <a:t>is an Outstation of the European Molecular Biology Laboratory. </a:t>
            </a:r>
          </a:p>
        </p:txBody>
      </p:sp>
      <p:pic>
        <p:nvPicPr>
          <p:cNvPr id="9" name="Picture 22" descr="RGB_EMBLebi_logo_inv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661025"/>
            <a:ext cx="2051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49275" y="2971800"/>
            <a:ext cx="6400800" cy="304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Master subtitle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4413"/>
            <a:ext cx="7772400" cy="685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Title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150813"/>
            <a:ext cx="1603375" cy="3048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F70480A6-312C-465E-873E-88FE80E6C429}" type="datetime1">
              <a:rPr lang="de-DE"/>
              <a:pPr/>
              <a:t>25.04.2012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36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38792-965B-4FB4-B134-553DE091EC98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17D29-391B-4975-889D-6EE3FA4748C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49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0" cy="5265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0" cy="5265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16656-2CC4-4D69-80F4-824F711315BD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4B6FB-E970-4477-B8D5-0F8826CB6FF3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04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0"/>
            <a:ext cx="40005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81FCE-D98A-451F-BC61-6AAE7E44413F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B8B96-90D2-4341-A3E2-BB8759E8F8A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88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AF9E0-57DA-4A92-99A8-08E13B862A60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A152A-DCD8-48CB-9D4E-B54EDAE7D41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67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EA83F-DAF8-4196-9807-A841A81E2858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2DE98-57E3-478B-89C3-4FC1D4029E7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58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6F79F-2D17-4567-8739-CEF0FA0D239E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C6F27-144E-4D07-9EDB-64028EC6AA0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82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562EBB-FF3C-4CCA-88E4-BFF1D9E8B810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882D9-EA24-4FD3-ABF8-59D07155385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54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B94AF-DDEF-4B17-8DAD-D644A0B3ADE6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E82BF-5D82-4DFA-A7A0-7C71B0A3380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02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6D6BA-8F7D-4227-80E1-7C305C3BD958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E2304-89D1-46A3-AB5D-0B5E9F46AB7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23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134597-A25C-4F07-828B-4FFAD5625756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7BFA6-2F24-459E-B8B4-229BA0C69D4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46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39A1C-8A2E-4299-A499-6D04DA8AA3AA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BA051-44C5-4322-BB66-C4564F573E7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43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H="1">
            <a:off x="0" y="6172200"/>
            <a:ext cx="7772400" cy="6858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7772400" y="6172200"/>
            <a:ext cx="1371600" cy="6858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 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375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ChEBI – Chemical Entities of Biological Interest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 text</a:t>
            </a:r>
          </a:p>
          <a:p>
            <a:pPr lvl="1"/>
            <a:r>
              <a:rPr lang="de-DE" smtClean="0"/>
              <a:t>First level</a:t>
            </a:r>
          </a:p>
          <a:p>
            <a:pPr lvl="2"/>
            <a:r>
              <a:rPr lang="de-DE" smtClean="0"/>
              <a:t>Second level</a:t>
            </a:r>
          </a:p>
          <a:p>
            <a:pPr lvl="3"/>
            <a:r>
              <a:rPr lang="de-DE" smtClean="0"/>
              <a:t>Third level</a:t>
            </a:r>
          </a:p>
          <a:p>
            <a:pPr lvl="4"/>
            <a:r>
              <a:rPr lang="de-DE" smtClean="0"/>
              <a:t>Fourth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38175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rgbClr val="FFFFFF"/>
                </a:solidFill>
              </a:defRPr>
            </a:lvl1pPr>
          </a:lstStyle>
          <a:p>
            <a:fld id="{CC569BC7-1E92-455A-A516-4577B683ADD5}" type="datetime1">
              <a:rPr lang="de-DE"/>
              <a:pPr/>
              <a:t>25.04.2012</a:t>
            </a:fld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7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rgbClr val="FFFFFF"/>
                </a:solidFill>
              </a:defRPr>
            </a:lvl1pPr>
          </a:lstStyle>
          <a:p>
            <a:fld id="{14155A5C-439A-4D26-9020-F50404DF36E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3" name="Picture 11" descr="RGB_EMBLebi_logo_inv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6310313"/>
            <a:ext cx="13668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+mj-lt"/>
          <a:ea typeface="ＭＳ Ｐゴシック" charset="0"/>
          <a:cs typeface="Genev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  <a:ea typeface="Genev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Genev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Genev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Genev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Geneva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lvm.org/" TargetMode="External"/><Relationship Id="rId3" Type="http://schemas.openxmlformats.org/officeDocument/2006/relationships/hyperlink" Target="https://github.com/opencor/opencor/" TargetMode="External"/><Relationship Id="rId7" Type="http://schemas.openxmlformats.org/officeDocument/2006/relationships/hyperlink" Target="http://www.cellml.org/tools/api/" TargetMode="External"/><Relationship Id="rId2" Type="http://schemas.openxmlformats.org/officeDocument/2006/relationships/hyperlink" Target="http://www.opencor.w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qt.nokia.com/" TargetMode="External"/><Relationship Id="rId5" Type="http://schemas.openxmlformats.org/officeDocument/2006/relationships/hyperlink" Target="http://cor.physiol.ox.ac.uk/" TargetMode="External"/><Relationship Id="rId4" Type="http://schemas.openxmlformats.org/officeDocument/2006/relationships/hyperlink" Target="http://www.opencell.org/" TargetMode="External"/><Relationship Id="rId9" Type="http://schemas.openxmlformats.org/officeDocument/2006/relationships/hyperlink" Target="https://computation.llnl.gov/casc/sundials/mai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ell.org/" TargetMode="External"/><Relationship Id="rId2" Type="http://schemas.openxmlformats.org/officeDocument/2006/relationships/hyperlink" Target="http://cor.physiol.ox.ac.u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r/opencor/" TargetMode="External"/><Relationship Id="rId2" Type="http://schemas.openxmlformats.org/officeDocument/2006/relationships/hyperlink" Target="http://www.opencor.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smtClean="0"/>
              <a:t>Alan </a:t>
            </a:r>
            <a:r>
              <a:rPr lang="en-GB" i="1" dirty="0" err="1" smtClean="0"/>
              <a:t>Garny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OpenCOR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753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6375600"/>
            <a:ext cx="2895600" cy="228600"/>
          </a:xfrm>
        </p:spPr>
        <p:txBody>
          <a:bodyPr/>
          <a:lstStyle/>
          <a:p>
            <a:r>
              <a:rPr lang="de-DE" dirty="0"/>
              <a:t>OpenCOR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39552" y="6375600"/>
            <a:ext cx="1676400" cy="228600"/>
          </a:xfrm>
        </p:spPr>
        <p:txBody>
          <a:bodyPr/>
          <a:lstStyle/>
          <a:p>
            <a:r>
              <a:rPr lang="de-DE" dirty="0" smtClean="0"/>
              <a:t>12-13 March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75600"/>
            <a:ext cx="304800" cy="228600"/>
          </a:xfrm>
        </p:spPr>
        <p:txBody>
          <a:bodyPr/>
          <a:lstStyle/>
          <a:p>
            <a:fld id="{0FEA152A-DCD8-48CB-9D4E-B54EDAE7D41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0" y="2132856"/>
            <a:ext cx="9144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D</a:t>
            </a:r>
            <a:r>
              <a:rPr lang="en-US" sz="72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emonstration</a:t>
            </a:r>
            <a:r>
              <a:rPr lang="en-US" sz="7200" b="1" cap="none" spc="0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 </a:t>
            </a:r>
            <a:r>
              <a:rPr lang="en-US" sz="7200" b="1" cap="none" spc="0" dirty="0" smtClean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t</a:t>
            </a:r>
            <a:r>
              <a:rPr lang="en-US" sz="72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ime!</a:t>
            </a:r>
            <a:endParaRPr lang="en-US" sz="72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730080"/>
          </a:xfrm>
        </p:spPr>
        <p:txBody>
          <a:bodyPr/>
          <a:lstStyle/>
          <a:p>
            <a:r>
              <a:rPr lang="en-GB" dirty="0" err="1" smtClean="0"/>
              <a:t>OpenCOR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Web site: </a:t>
            </a:r>
            <a:r>
              <a:rPr lang="en-GB" dirty="0">
                <a:hlinkClick r:id="rId2"/>
              </a:rPr>
              <a:t>http://www.opencor.ws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; and</a:t>
            </a:r>
          </a:p>
          <a:p>
            <a:pPr lvl="1"/>
            <a:r>
              <a:rPr lang="en-GB" dirty="0" err="1" smtClean="0"/>
              <a:t>GitHub</a:t>
            </a:r>
            <a:r>
              <a:rPr lang="en-GB" dirty="0" smtClean="0"/>
              <a:t> repository: </a:t>
            </a:r>
            <a:r>
              <a:rPr lang="en-GB" dirty="0">
                <a:hlinkClick r:id="rId3"/>
              </a:rPr>
              <a:t>https://github.com/opencor/opencor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.</a:t>
            </a:r>
          </a:p>
          <a:p>
            <a:r>
              <a:rPr lang="en-GB" dirty="0" smtClean="0"/>
              <a:t>Other </a:t>
            </a:r>
            <a:r>
              <a:rPr lang="en-GB" dirty="0" err="1" smtClean="0"/>
              <a:t>CellML</a:t>
            </a:r>
            <a:r>
              <a:rPr lang="en-GB" dirty="0" smtClean="0"/>
              <a:t> environments:</a:t>
            </a:r>
          </a:p>
          <a:p>
            <a:pPr lvl="1"/>
            <a:r>
              <a:rPr lang="en-GB" dirty="0" err="1" smtClean="0"/>
              <a:t>OpenCell</a:t>
            </a:r>
            <a:r>
              <a:rPr lang="en-GB" dirty="0" smtClean="0"/>
              <a:t>: </a:t>
            </a:r>
            <a:r>
              <a:rPr lang="en-GB" dirty="0" smtClean="0">
                <a:hlinkClick r:id="rId4"/>
              </a:rPr>
              <a:t>http://www.opencell.org/</a:t>
            </a:r>
            <a:r>
              <a:rPr lang="en-GB" dirty="0" smtClean="0"/>
              <a:t>; and</a:t>
            </a:r>
          </a:p>
          <a:p>
            <a:pPr lvl="1"/>
            <a:r>
              <a:rPr lang="en-GB" dirty="0" smtClean="0"/>
              <a:t>COR: </a:t>
            </a:r>
            <a:r>
              <a:rPr lang="en-GB" dirty="0" smtClean="0">
                <a:hlinkClick r:id="rId5"/>
              </a:rPr>
              <a:t>http://cor.physiol.ox.ac.uk/</a:t>
            </a:r>
            <a:r>
              <a:rPr lang="en-GB" dirty="0" smtClean="0"/>
              <a:t>.</a:t>
            </a:r>
          </a:p>
          <a:p>
            <a:r>
              <a:rPr lang="en-GB" dirty="0" smtClean="0"/>
              <a:t>Miscellaneous:</a:t>
            </a:r>
          </a:p>
          <a:p>
            <a:pPr lvl="1"/>
            <a:r>
              <a:rPr lang="en-GB" dirty="0" err="1"/>
              <a:t>Qt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http://qt.nokia.com</a:t>
            </a:r>
            <a:r>
              <a:rPr lang="en-GB" dirty="0" smtClean="0">
                <a:hlinkClick r:id="rId6"/>
              </a:rPr>
              <a:t>/</a:t>
            </a:r>
            <a:r>
              <a:rPr lang="en-GB" dirty="0" smtClean="0"/>
              <a:t>;</a:t>
            </a:r>
            <a:endParaRPr lang="en-GB" dirty="0"/>
          </a:p>
          <a:p>
            <a:pPr lvl="1"/>
            <a:r>
              <a:rPr lang="en-GB" dirty="0" err="1" smtClean="0"/>
              <a:t>CellML</a:t>
            </a:r>
            <a:r>
              <a:rPr lang="en-GB" dirty="0" smtClean="0"/>
              <a:t> </a:t>
            </a:r>
            <a:r>
              <a:rPr lang="en-GB" dirty="0"/>
              <a:t>API: </a:t>
            </a:r>
            <a:r>
              <a:rPr lang="en-GB" dirty="0">
                <a:hlinkClick r:id="rId7"/>
              </a:rPr>
              <a:t>http://www.cellml.org/tools/api</a:t>
            </a:r>
            <a:r>
              <a:rPr lang="en-GB" dirty="0" smtClean="0">
                <a:hlinkClick r:id="rId7"/>
              </a:rPr>
              <a:t>/</a:t>
            </a:r>
            <a:r>
              <a:rPr lang="en-GB" dirty="0" smtClean="0"/>
              <a:t>;</a:t>
            </a:r>
          </a:p>
          <a:p>
            <a:pPr lvl="1"/>
            <a:r>
              <a:rPr lang="en-GB" dirty="0"/>
              <a:t>LLVM: </a:t>
            </a:r>
            <a:r>
              <a:rPr lang="en-GB" dirty="0">
                <a:hlinkClick r:id="rId8"/>
              </a:rPr>
              <a:t>http://www.llvm.org</a:t>
            </a:r>
            <a:r>
              <a:rPr lang="en-GB" dirty="0" smtClean="0">
                <a:hlinkClick r:id="rId8"/>
              </a:rPr>
              <a:t>/</a:t>
            </a:r>
            <a:r>
              <a:rPr lang="en-GB" dirty="0" smtClean="0"/>
              <a:t>; and</a:t>
            </a:r>
          </a:p>
          <a:p>
            <a:pPr lvl="1"/>
            <a:r>
              <a:rPr lang="en-GB" dirty="0" smtClean="0"/>
              <a:t>SUNDIALS (e.g. </a:t>
            </a:r>
            <a:r>
              <a:rPr lang="en-GB" dirty="0"/>
              <a:t>CVODE and IDA): </a:t>
            </a:r>
            <a:r>
              <a:rPr lang="en-GB" dirty="0">
                <a:hlinkClick r:id="rId9"/>
              </a:rPr>
              <a:t>https://</a:t>
            </a:r>
            <a:r>
              <a:rPr lang="en-GB" dirty="0" smtClean="0">
                <a:hlinkClick r:id="rId9"/>
              </a:rPr>
              <a:t>computation.llnl.gov/casc/sundials/main.html</a:t>
            </a:r>
            <a:r>
              <a:rPr lang="en-GB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6375600"/>
            <a:ext cx="2895600" cy="228600"/>
          </a:xfrm>
        </p:spPr>
        <p:txBody>
          <a:bodyPr/>
          <a:lstStyle/>
          <a:p>
            <a:r>
              <a:rPr lang="de-DE" dirty="0"/>
              <a:t>OpenCOR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39552" y="6375600"/>
            <a:ext cx="1676400" cy="228600"/>
          </a:xfrm>
        </p:spPr>
        <p:txBody>
          <a:bodyPr/>
          <a:lstStyle/>
          <a:p>
            <a:r>
              <a:rPr lang="de-DE" dirty="0" smtClean="0"/>
              <a:t>12-13 March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75600"/>
            <a:ext cx="304800" cy="228600"/>
          </a:xfrm>
        </p:spPr>
        <p:txBody>
          <a:bodyPr/>
          <a:lstStyle/>
          <a:p>
            <a:fld id="{0FEA152A-DCD8-48CB-9D4E-B54EDAE7D41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6375600"/>
            <a:ext cx="2895600" cy="228600"/>
          </a:xfrm>
        </p:spPr>
        <p:txBody>
          <a:bodyPr/>
          <a:lstStyle/>
          <a:p>
            <a:r>
              <a:rPr lang="de-DE" dirty="0"/>
              <a:t>OpenCOR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39750" y="6375600"/>
            <a:ext cx="1676400" cy="228600"/>
          </a:xfrm>
        </p:spPr>
        <p:txBody>
          <a:bodyPr/>
          <a:lstStyle/>
          <a:p>
            <a:r>
              <a:rPr lang="de-DE" dirty="0"/>
              <a:t>12-13 March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75600"/>
            <a:ext cx="304800" cy="228600"/>
          </a:xfrm>
        </p:spPr>
        <p:txBody>
          <a:bodyPr/>
          <a:lstStyle/>
          <a:p>
            <a:fld id="{0FEA152A-DCD8-48CB-9D4E-B54EDAE7D419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80" y="1222953"/>
            <a:ext cx="18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4153"/>
            <a:ext cx="2519085" cy="14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622" y="3609160"/>
            <a:ext cx="969609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C:\Documents and Settings\Administrator\Desktop\preDiCT logo (draft 30 April 08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94" y="3837348"/>
            <a:ext cx="1800000" cy="80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r="5823"/>
          <a:stretch/>
        </p:blipFill>
        <p:spPr bwMode="auto">
          <a:xfrm>
            <a:off x="3418677" y="1160928"/>
            <a:ext cx="2095501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Programming\OpenCOR\src\plugins\editing\CellMLAnnotation\res\Ricordo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80" y="3854679"/>
            <a:ext cx="2667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730080"/>
          </a:xfrm>
        </p:spPr>
        <p:txBody>
          <a:bodyPr/>
          <a:lstStyle/>
          <a:p>
            <a:r>
              <a:rPr lang="en-GB" dirty="0" smtClean="0"/>
              <a:t>The two main environments for editing and simulating </a:t>
            </a:r>
            <a:r>
              <a:rPr lang="en-GB" dirty="0" err="1" smtClean="0"/>
              <a:t>CellML</a:t>
            </a:r>
            <a:r>
              <a:rPr lang="en-GB" dirty="0" smtClean="0"/>
              <a:t> files are </a:t>
            </a:r>
            <a:r>
              <a:rPr lang="en-GB" dirty="0">
                <a:solidFill>
                  <a:schemeClr val="tx2"/>
                </a:solidFill>
              </a:rPr>
              <a:t>COR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http://cor.physiol.ox.ac.uk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 and </a:t>
            </a:r>
            <a:r>
              <a:rPr lang="en-GB" dirty="0" err="1" smtClean="0">
                <a:solidFill>
                  <a:schemeClr val="tx2"/>
                </a:solidFill>
              </a:rPr>
              <a:t>OpenCell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(</a:t>
            </a:r>
            <a:r>
              <a:rPr lang="en-GB" dirty="0" smtClean="0">
                <a:hlinkClick r:id="rId3"/>
              </a:rPr>
              <a:t>http://www.opencell.org/</a:t>
            </a:r>
            <a:r>
              <a:rPr lang="en-GB" dirty="0" smtClean="0"/>
              <a:t>).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Having very similar goals, their authors decided to work on a combined and improved environment: </a:t>
            </a:r>
            <a:r>
              <a:rPr lang="en-GB" dirty="0" err="1" smtClean="0">
                <a:solidFill>
                  <a:schemeClr val="tx2"/>
                </a:solidFill>
              </a:rPr>
              <a:t>OpenCOR</a:t>
            </a:r>
            <a:r>
              <a:rPr lang="en-GB" dirty="0" smtClean="0"/>
              <a:t>.</a:t>
            </a:r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57025" y="2492896"/>
            <a:ext cx="6627343" cy="2281022"/>
            <a:chOff x="680961" y="2848724"/>
            <a:chExt cx="7854086" cy="2703246"/>
          </a:xfrm>
        </p:grpSpPr>
        <p:pic>
          <p:nvPicPr>
            <p:cNvPr id="7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6056" y="2848724"/>
              <a:ext cx="3458991" cy="27032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0961" y="2849075"/>
              <a:ext cx="3456384" cy="27028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6375600"/>
            <a:ext cx="2895600" cy="228600"/>
          </a:xfrm>
        </p:spPr>
        <p:txBody>
          <a:bodyPr/>
          <a:lstStyle/>
          <a:p>
            <a:r>
              <a:rPr lang="de-DE" dirty="0" smtClean="0"/>
              <a:t>OpenCOR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39552" y="6375600"/>
            <a:ext cx="1676400" cy="228600"/>
          </a:xfrm>
        </p:spPr>
        <p:txBody>
          <a:bodyPr/>
          <a:lstStyle/>
          <a:p>
            <a:r>
              <a:rPr lang="de-DE" dirty="0" smtClean="0"/>
              <a:t>12-13 March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75600"/>
            <a:ext cx="304800" cy="228600"/>
          </a:xfrm>
        </p:spPr>
        <p:txBody>
          <a:bodyPr/>
          <a:lstStyle/>
          <a:p>
            <a:fld id="{0FEA152A-DCD8-48CB-9D4E-B54EDAE7D41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220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730080"/>
          </a:xfrm>
        </p:spPr>
        <p:txBody>
          <a:bodyPr/>
          <a:lstStyle/>
          <a:p>
            <a:r>
              <a:rPr lang="en-GB" dirty="0" err="1"/>
              <a:t>OpenCOR</a:t>
            </a:r>
            <a:r>
              <a:rPr lang="en-GB" dirty="0"/>
              <a:t> is an </a:t>
            </a:r>
            <a:r>
              <a:rPr lang="en-GB" dirty="0">
                <a:solidFill>
                  <a:schemeClr val="tx2"/>
                </a:solidFill>
              </a:rPr>
              <a:t>open source </a:t>
            </a:r>
            <a:r>
              <a:rPr lang="en-GB" dirty="0"/>
              <a:t>project.</a:t>
            </a:r>
          </a:p>
          <a:p>
            <a:r>
              <a:rPr lang="en-GB" dirty="0" smtClean="0"/>
              <a:t>No </a:t>
            </a:r>
            <a:r>
              <a:rPr lang="en-GB" dirty="0" smtClean="0">
                <a:solidFill>
                  <a:schemeClr val="tx2"/>
                </a:solidFill>
              </a:rPr>
              <a:t>license</a:t>
            </a:r>
            <a:r>
              <a:rPr lang="en-GB" dirty="0" smtClean="0"/>
              <a:t> yet, but it might have to be </a:t>
            </a:r>
            <a:r>
              <a:rPr lang="en-GB" dirty="0" smtClean="0">
                <a:solidFill>
                  <a:schemeClr val="tx2"/>
                </a:solidFill>
              </a:rPr>
              <a:t>GPL</a:t>
            </a:r>
            <a:r>
              <a:rPr lang="en-GB" dirty="0"/>
              <a:t> </a:t>
            </a:r>
            <a:r>
              <a:rPr lang="en-GB" dirty="0" smtClean="0"/>
              <a:t>(i.e. not business friendly).</a:t>
            </a:r>
          </a:p>
          <a:p>
            <a:r>
              <a:rPr lang="en-GB" dirty="0"/>
              <a:t>A (very) simple </a:t>
            </a:r>
            <a:r>
              <a:rPr lang="en-GB" dirty="0">
                <a:solidFill>
                  <a:schemeClr val="tx2"/>
                </a:solidFill>
              </a:rPr>
              <a:t>website</a:t>
            </a:r>
            <a:r>
              <a:rPr lang="en-GB" dirty="0"/>
              <a:t> has been setup.</a:t>
            </a:r>
          </a:p>
          <a:p>
            <a:pPr marL="0" indent="0" algn="ctr">
              <a:buNone/>
            </a:pP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>
                <a:hlinkClick r:id="rId2"/>
              </a:rPr>
              <a:t>http://www.opencor.ws/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  <a:endParaRPr lang="en-GB" sz="2000" dirty="0"/>
          </a:p>
          <a:p>
            <a:r>
              <a:rPr lang="en-GB" dirty="0" smtClean="0"/>
              <a:t>The project is hosted on </a:t>
            </a:r>
            <a:r>
              <a:rPr lang="en-GB" dirty="0" err="1" smtClean="0">
                <a:solidFill>
                  <a:schemeClr val="tx2"/>
                </a:solidFill>
              </a:rPr>
              <a:t>GitHub</a:t>
            </a:r>
            <a:r>
              <a:rPr lang="en-GB" dirty="0" smtClean="0"/>
              <a:t>.</a:t>
            </a:r>
          </a:p>
          <a:p>
            <a:pPr marL="0" indent="0" algn="ctr">
              <a:buNone/>
            </a:pPr>
            <a:r>
              <a:rPr lang="en-GB" sz="2000" dirty="0" smtClean="0">
                <a:solidFill>
                  <a:srgbClr val="003052"/>
                </a:solidFill>
                <a:latin typeface="Calibri" pitchFamily="34" charset="0"/>
                <a:sym typeface="Wingdings"/>
              </a:rPr>
              <a:t>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://github.com/opencor/opencor</a:t>
            </a:r>
            <a:r>
              <a:rPr lang="en-GB" sz="2000" dirty="0" smtClean="0">
                <a:hlinkClick r:id="rId3"/>
              </a:rPr>
              <a:t>/</a:t>
            </a:r>
            <a:r>
              <a:rPr lang="en-GB" sz="2000" dirty="0" smtClean="0"/>
              <a:t> </a:t>
            </a:r>
            <a:r>
              <a:rPr lang="en-GB" sz="2000" dirty="0">
                <a:solidFill>
                  <a:srgbClr val="003052"/>
                </a:solidFill>
                <a:latin typeface="Calibri" pitchFamily="34" charset="0"/>
                <a:sym typeface="Wingdings"/>
              </a:rPr>
              <a:t></a:t>
            </a:r>
            <a:endParaRPr lang="en-GB" sz="2000" dirty="0" smtClean="0"/>
          </a:p>
          <a:p>
            <a:r>
              <a:rPr lang="en-GB" dirty="0" smtClean="0"/>
              <a:t>Currently being developed (using </a:t>
            </a:r>
            <a:r>
              <a:rPr lang="en-GB" dirty="0" err="1" smtClean="0">
                <a:solidFill>
                  <a:schemeClr val="tx2"/>
                </a:solidFill>
              </a:rPr>
              <a:t>Qt</a:t>
            </a:r>
            <a:r>
              <a:rPr lang="en-GB" dirty="0" smtClean="0"/>
              <a:t>), built, run and tested on: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Windows 7</a:t>
            </a:r>
            <a:r>
              <a:rPr lang="en-GB" dirty="0" smtClean="0"/>
              <a:t>;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Ubuntu 11.04 </a:t>
            </a:r>
            <a:r>
              <a:rPr lang="en-GB" dirty="0"/>
              <a:t>(Natty Narwhal; both </a:t>
            </a:r>
            <a:r>
              <a:rPr lang="en-GB" dirty="0" smtClean="0"/>
              <a:t>32-bit </a:t>
            </a:r>
            <a:r>
              <a:rPr lang="en-GB" dirty="0"/>
              <a:t>and </a:t>
            </a:r>
            <a:r>
              <a:rPr lang="en-GB" dirty="0" smtClean="0"/>
              <a:t>64-bit); and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Mac OS X 10.7 </a:t>
            </a:r>
            <a:r>
              <a:rPr lang="en-GB" dirty="0" smtClean="0"/>
              <a:t>(Lion).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Information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6375600"/>
            <a:ext cx="2895600" cy="228600"/>
          </a:xfrm>
        </p:spPr>
        <p:txBody>
          <a:bodyPr/>
          <a:lstStyle/>
          <a:p>
            <a:r>
              <a:rPr lang="de-DE" dirty="0"/>
              <a:t>OpenCOR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39552" y="6375600"/>
            <a:ext cx="1676400" cy="228600"/>
          </a:xfrm>
        </p:spPr>
        <p:txBody>
          <a:bodyPr/>
          <a:lstStyle/>
          <a:p>
            <a:r>
              <a:rPr lang="de-DE" dirty="0" smtClean="0"/>
              <a:t>12-13 March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75600"/>
            <a:ext cx="304800" cy="228600"/>
          </a:xfrm>
        </p:spPr>
        <p:txBody>
          <a:bodyPr/>
          <a:lstStyle/>
          <a:p>
            <a:fld id="{0FEA152A-DCD8-48CB-9D4E-B54EDAE7D419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4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730080"/>
          </a:xfrm>
        </p:spPr>
        <p:txBody>
          <a:bodyPr/>
          <a:lstStyle/>
          <a:p>
            <a:r>
              <a:rPr lang="en-GB" dirty="0" err="1" smtClean="0"/>
              <a:t>OpenCOR</a:t>
            </a:r>
            <a:r>
              <a:rPr lang="en-GB" dirty="0" smtClean="0"/>
              <a:t> can be used either from the </a:t>
            </a:r>
            <a:r>
              <a:rPr lang="en-GB" dirty="0" smtClean="0">
                <a:solidFill>
                  <a:schemeClr val="tx2"/>
                </a:solidFill>
              </a:rPr>
              <a:t>command line </a:t>
            </a:r>
            <a:r>
              <a:rPr lang="en-GB" dirty="0" smtClean="0"/>
              <a:t>or through a </a:t>
            </a:r>
            <a:r>
              <a:rPr lang="en-GB" dirty="0" smtClean="0">
                <a:solidFill>
                  <a:schemeClr val="tx2"/>
                </a:solidFill>
              </a:rPr>
              <a:t>graphical user interface</a:t>
            </a:r>
            <a:r>
              <a:rPr lang="en-GB" dirty="0"/>
              <a:t> </a:t>
            </a:r>
            <a:r>
              <a:rPr lang="en-GB" dirty="0" smtClean="0"/>
              <a:t>(GUI).</a:t>
            </a:r>
          </a:p>
          <a:p>
            <a:r>
              <a:rPr lang="en-GB" dirty="0" smtClean="0"/>
              <a:t>Everything is available as a </a:t>
            </a:r>
            <a:r>
              <a:rPr lang="en-GB" dirty="0" smtClean="0">
                <a:solidFill>
                  <a:schemeClr val="tx2"/>
                </a:solidFill>
              </a:rPr>
              <a:t>plugin</a:t>
            </a:r>
            <a:r>
              <a:rPr lang="en-GB" dirty="0" smtClean="0"/>
              <a:t>. This means that:</a:t>
            </a:r>
          </a:p>
          <a:p>
            <a:pPr lvl="1"/>
            <a:r>
              <a:rPr lang="en-GB" dirty="0" smtClean="0"/>
              <a:t>Features can be enabled/disabled as the user sees fit; and that</a:t>
            </a:r>
          </a:p>
          <a:p>
            <a:pPr lvl="1"/>
            <a:r>
              <a:rPr lang="en-GB" dirty="0" smtClean="0"/>
              <a:t>New features can be easily added (e.g. support for SBML).</a:t>
            </a:r>
          </a:p>
          <a:p>
            <a:r>
              <a:rPr lang="en-GB" dirty="0" smtClean="0"/>
              <a:t>A four-step approach: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Organise</a:t>
            </a:r>
            <a:r>
              <a:rPr lang="en-GB" dirty="0"/>
              <a:t> </a:t>
            </a:r>
            <a:r>
              <a:rPr lang="en-GB" dirty="0" err="1" smtClean="0"/>
              <a:t>CellML</a:t>
            </a:r>
            <a:r>
              <a:rPr lang="en-GB" dirty="0" smtClean="0"/>
              <a:t> files (</a:t>
            </a:r>
            <a:r>
              <a:rPr lang="en-GB" dirty="0" err="1" smtClean="0">
                <a:solidFill>
                  <a:schemeClr val="tx2"/>
                </a:solidFill>
              </a:rPr>
              <a:t>CellML</a:t>
            </a:r>
            <a:r>
              <a:rPr lang="en-GB" dirty="0" smtClean="0">
                <a:solidFill>
                  <a:schemeClr val="tx2"/>
                </a:solidFill>
              </a:rPr>
              <a:t> Model Repository</a:t>
            </a:r>
            <a:r>
              <a:rPr lang="en-GB" dirty="0" smtClean="0"/>
              <a:t>, </a:t>
            </a:r>
            <a:r>
              <a:rPr lang="en-GB" dirty="0">
                <a:solidFill>
                  <a:schemeClr val="tx2"/>
                </a:solidFill>
              </a:rPr>
              <a:t>F</a:t>
            </a:r>
            <a:r>
              <a:rPr lang="en-GB" dirty="0" smtClean="0">
                <a:solidFill>
                  <a:schemeClr val="tx2"/>
                </a:solidFill>
              </a:rPr>
              <a:t>ile Browser </a:t>
            </a:r>
            <a:r>
              <a:rPr lang="en-GB" dirty="0" smtClean="0"/>
              <a:t>and </a:t>
            </a:r>
            <a:r>
              <a:rPr lang="en-GB" dirty="0">
                <a:solidFill>
                  <a:schemeClr val="tx2"/>
                </a:solidFill>
              </a:rPr>
              <a:t>F</a:t>
            </a:r>
            <a:r>
              <a:rPr lang="en-GB" dirty="0" smtClean="0">
                <a:solidFill>
                  <a:schemeClr val="tx2"/>
                </a:solidFill>
              </a:rPr>
              <a:t>ile Organiser</a:t>
            </a:r>
            <a:r>
              <a:rPr lang="en-GB" dirty="0"/>
              <a:t> </a:t>
            </a:r>
            <a:r>
              <a:rPr lang="en-GB" dirty="0" smtClean="0"/>
              <a:t>plugins);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Edit</a:t>
            </a:r>
            <a:r>
              <a:rPr lang="en-GB" dirty="0"/>
              <a:t> </a:t>
            </a:r>
            <a:r>
              <a:rPr lang="en-GB" dirty="0" err="1" smtClean="0"/>
              <a:t>CellML</a:t>
            </a:r>
            <a:r>
              <a:rPr lang="en-GB" dirty="0" smtClean="0"/>
              <a:t> files using different (plugin) views (e.g. </a:t>
            </a:r>
            <a:r>
              <a:rPr lang="en-GB" dirty="0" smtClean="0">
                <a:solidFill>
                  <a:schemeClr val="tx2"/>
                </a:solidFill>
              </a:rPr>
              <a:t>Raw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tx2"/>
                </a:solidFill>
              </a:rPr>
              <a:t>Raw </a:t>
            </a:r>
            <a:r>
              <a:rPr lang="en-GB" dirty="0" err="1" smtClean="0">
                <a:solidFill>
                  <a:schemeClr val="tx2"/>
                </a:solidFill>
              </a:rPr>
              <a:t>CellML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 err="1" smtClean="0">
                <a:solidFill>
                  <a:schemeClr val="tx2"/>
                </a:solidFill>
              </a:rPr>
              <a:t>CellML</a:t>
            </a:r>
            <a:r>
              <a:rPr lang="en-GB" dirty="0" smtClean="0">
                <a:solidFill>
                  <a:schemeClr val="tx2"/>
                </a:solidFill>
              </a:rPr>
              <a:t> Annotation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Simulate</a:t>
            </a:r>
            <a:r>
              <a:rPr lang="en-GB" dirty="0"/>
              <a:t> </a:t>
            </a:r>
            <a:r>
              <a:rPr lang="en-GB" dirty="0" err="1" smtClean="0"/>
              <a:t>CellML</a:t>
            </a:r>
            <a:r>
              <a:rPr lang="en-GB" dirty="0" smtClean="0"/>
              <a:t> files using the </a:t>
            </a:r>
            <a:r>
              <a:rPr lang="en-GB" dirty="0" smtClean="0">
                <a:solidFill>
                  <a:schemeClr val="tx2"/>
                </a:solidFill>
              </a:rPr>
              <a:t>Single Cell </a:t>
            </a:r>
            <a:r>
              <a:rPr lang="en-GB" dirty="0" smtClean="0"/>
              <a:t>(plugin) view; and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Analyse</a:t>
            </a:r>
            <a:r>
              <a:rPr lang="en-GB" dirty="0"/>
              <a:t> </a:t>
            </a:r>
            <a:r>
              <a:rPr lang="en-GB" dirty="0" smtClean="0"/>
              <a:t>simulation data (pending).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Philosophy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6375600"/>
            <a:ext cx="2895600" cy="228600"/>
          </a:xfrm>
        </p:spPr>
        <p:txBody>
          <a:bodyPr/>
          <a:lstStyle/>
          <a:p>
            <a:r>
              <a:rPr lang="de-DE" dirty="0"/>
              <a:t>OpenCOR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39552" y="6375600"/>
            <a:ext cx="1676400" cy="228600"/>
          </a:xfrm>
        </p:spPr>
        <p:txBody>
          <a:bodyPr/>
          <a:lstStyle/>
          <a:p>
            <a:r>
              <a:rPr lang="de-DE" dirty="0" smtClean="0"/>
              <a:t>12-13 March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75600"/>
            <a:ext cx="304800" cy="228600"/>
          </a:xfrm>
        </p:spPr>
        <p:txBody>
          <a:bodyPr/>
          <a:lstStyle/>
          <a:p>
            <a:fld id="{0FEA152A-DCD8-48CB-9D4E-B54EDAE7D41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40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730080"/>
          </a:xfrm>
        </p:spPr>
        <p:txBody>
          <a:bodyPr/>
          <a:lstStyle/>
          <a:p>
            <a:r>
              <a:rPr lang="en-GB" dirty="0" err="1" smtClean="0"/>
              <a:t>OpenCOR</a:t>
            </a:r>
            <a:r>
              <a:rPr lang="en-GB" dirty="0" smtClean="0"/>
              <a:t> currently offers the following </a:t>
            </a:r>
            <a:r>
              <a:rPr lang="en-GB" dirty="0" smtClean="0">
                <a:solidFill>
                  <a:schemeClr val="tx2"/>
                </a:solidFill>
              </a:rPr>
              <a:t>interfaces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Core</a:t>
            </a:r>
            <a:r>
              <a:rPr lang="en-GB" dirty="0" smtClean="0"/>
              <a:t>: to initialise/finalise a plugin, as well as to load/save its settings;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File</a:t>
            </a:r>
            <a:r>
              <a:rPr lang="en-GB" dirty="0" smtClean="0"/>
              <a:t>: to </a:t>
            </a:r>
            <a:r>
              <a:rPr lang="en-GB" dirty="0"/>
              <a:t>specify </a:t>
            </a:r>
            <a:r>
              <a:rPr lang="en-GB" dirty="0" smtClean="0"/>
              <a:t>the file types supported by a plugin;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GUI</a:t>
            </a:r>
            <a:r>
              <a:rPr lang="en-GB" dirty="0" smtClean="0"/>
              <a:t>: to customise </a:t>
            </a:r>
            <a:r>
              <a:rPr lang="en-GB" dirty="0" err="1" smtClean="0"/>
              <a:t>OpenCOR’s</a:t>
            </a:r>
            <a:r>
              <a:rPr lang="en-GB" dirty="0" smtClean="0"/>
              <a:t> GUI (i.e. menus, docking windows and views);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Internationalisation</a:t>
            </a:r>
            <a:r>
              <a:rPr lang="en-GB" dirty="0" smtClean="0"/>
              <a:t>: to support the translation of a plugin; and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Solver</a:t>
            </a:r>
            <a:r>
              <a:rPr lang="en-GB" dirty="0" smtClean="0"/>
              <a:t>: to specify the interface to a numerical solver and make it available to other plugins.</a:t>
            </a:r>
          </a:p>
          <a:p>
            <a:r>
              <a:rPr lang="en-GB" dirty="0" smtClean="0"/>
              <a:t>A plugin can have </a:t>
            </a:r>
            <a:r>
              <a:rPr lang="en-GB" dirty="0" smtClean="0">
                <a:solidFill>
                  <a:schemeClr val="tx2"/>
                </a:solidFill>
              </a:rPr>
              <a:t>dependencies</a:t>
            </a:r>
            <a:r>
              <a:rPr lang="en-GB" dirty="0" smtClean="0"/>
              <a:t> on other plugins.</a:t>
            </a:r>
          </a:p>
          <a:p>
            <a:r>
              <a:rPr lang="en-GB" dirty="0" smtClean="0"/>
              <a:t>A user can decide whether a plugin is to be loaded (e.g. the </a:t>
            </a:r>
            <a:r>
              <a:rPr lang="en-GB" dirty="0" smtClean="0">
                <a:solidFill>
                  <a:schemeClr val="tx2"/>
                </a:solidFill>
              </a:rPr>
              <a:t>Raw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chemeClr val="tx2"/>
                </a:solidFill>
              </a:rPr>
              <a:t>CellML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plugin) while other plugins will only be loaded if needed (e.g. the </a:t>
            </a:r>
            <a:r>
              <a:rPr lang="en-GB" dirty="0" err="1" smtClean="0">
                <a:solidFill>
                  <a:schemeClr val="tx2"/>
                </a:solidFill>
              </a:rPr>
              <a:t>CellML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plugin).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Plugin Approach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6375600"/>
            <a:ext cx="2895600" cy="228600"/>
          </a:xfrm>
        </p:spPr>
        <p:txBody>
          <a:bodyPr/>
          <a:lstStyle/>
          <a:p>
            <a:r>
              <a:rPr lang="de-DE" dirty="0"/>
              <a:t>OpenCOR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39552" y="6375600"/>
            <a:ext cx="1676400" cy="228600"/>
          </a:xfrm>
        </p:spPr>
        <p:txBody>
          <a:bodyPr/>
          <a:lstStyle/>
          <a:p>
            <a:r>
              <a:rPr lang="de-DE" dirty="0" smtClean="0"/>
              <a:t>12-13 March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75600"/>
            <a:ext cx="304800" cy="228600"/>
          </a:xfrm>
        </p:spPr>
        <p:txBody>
          <a:bodyPr/>
          <a:lstStyle/>
          <a:p>
            <a:fld id="{0FEA152A-DCD8-48CB-9D4E-B54EDAE7D41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93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730080"/>
          </a:xfrm>
        </p:spPr>
        <p:txBody>
          <a:bodyPr/>
          <a:lstStyle/>
          <a:p>
            <a:r>
              <a:rPr lang="en-GB" dirty="0" err="1" smtClean="0">
                <a:solidFill>
                  <a:schemeClr val="tx2"/>
                </a:solidFill>
              </a:rPr>
              <a:t>CellML</a:t>
            </a:r>
            <a:r>
              <a:rPr lang="en-GB" dirty="0" smtClean="0">
                <a:solidFill>
                  <a:schemeClr val="tx2"/>
                </a:solidFill>
              </a:rPr>
              <a:t> Model Repository </a:t>
            </a:r>
            <a:r>
              <a:rPr lang="en-GB" dirty="0" smtClean="0"/>
              <a:t>plugin: an interface to PMR2 through Web services (REST/JSON).</a:t>
            </a:r>
          </a:p>
          <a:p>
            <a:r>
              <a:rPr lang="en-GB" dirty="0" smtClean="0"/>
              <a:t>This work is still in progress, so:</a:t>
            </a:r>
          </a:p>
          <a:p>
            <a:pPr lvl="1"/>
            <a:r>
              <a:rPr lang="en-GB" dirty="0" smtClean="0"/>
              <a:t>Currently: implemented a proof of technical feasibility by retrieving a list of </a:t>
            </a:r>
            <a:r>
              <a:rPr lang="en-GB" dirty="0" err="1" smtClean="0"/>
              <a:t>CellML</a:t>
            </a:r>
            <a:r>
              <a:rPr lang="en-GB" dirty="0" smtClean="0"/>
              <a:t> files (and allowing it to be searched and workspaces to be looked up); but</a:t>
            </a:r>
          </a:p>
          <a:p>
            <a:pPr lvl="1"/>
            <a:r>
              <a:rPr lang="en-GB" dirty="0" smtClean="0"/>
              <a:t>In the future: clone a workspace, create an exposure, etc.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File Browser </a:t>
            </a:r>
            <a:r>
              <a:rPr lang="en-GB" dirty="0" smtClean="0"/>
              <a:t>plugin: to get access to physical files, be they </a:t>
            </a:r>
            <a:r>
              <a:rPr lang="en-GB" dirty="0" err="1" smtClean="0"/>
              <a:t>CellML</a:t>
            </a:r>
            <a:r>
              <a:rPr lang="en-GB" dirty="0" smtClean="0"/>
              <a:t> files or not.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File Organiser </a:t>
            </a:r>
            <a:r>
              <a:rPr lang="en-GB" dirty="0"/>
              <a:t>plugin</a:t>
            </a:r>
            <a:r>
              <a:rPr lang="en-GB" dirty="0" smtClean="0"/>
              <a:t>: to virtually organise physical files.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Organise </a:t>
            </a:r>
            <a:r>
              <a:rPr lang="en-GB" dirty="0" err="1" smtClean="0"/>
              <a:t>CellML</a:t>
            </a:r>
            <a:r>
              <a:rPr lang="en-GB" dirty="0" smtClean="0"/>
              <a:t> Files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6375600"/>
            <a:ext cx="2895600" cy="228600"/>
          </a:xfrm>
        </p:spPr>
        <p:txBody>
          <a:bodyPr/>
          <a:lstStyle/>
          <a:p>
            <a:r>
              <a:rPr lang="de-DE" dirty="0"/>
              <a:t>OpenCOR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39552" y="6375600"/>
            <a:ext cx="1676400" cy="228600"/>
          </a:xfrm>
        </p:spPr>
        <p:txBody>
          <a:bodyPr/>
          <a:lstStyle/>
          <a:p>
            <a:r>
              <a:rPr lang="de-DE" dirty="0" smtClean="0"/>
              <a:t>12-13 March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75600"/>
            <a:ext cx="304800" cy="228600"/>
          </a:xfrm>
        </p:spPr>
        <p:txBody>
          <a:bodyPr/>
          <a:lstStyle/>
          <a:p>
            <a:fld id="{0FEA152A-DCD8-48CB-9D4E-B54EDAE7D419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8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730080"/>
          </a:xfrm>
        </p:spPr>
        <p:txBody>
          <a:bodyPr/>
          <a:lstStyle/>
          <a:p>
            <a:r>
              <a:rPr lang="en-GB" dirty="0" smtClean="0"/>
              <a:t>People work in different ways and there exist different approaches to modelling.</a:t>
            </a:r>
          </a:p>
          <a:p>
            <a:r>
              <a:rPr lang="en-GB" dirty="0" smtClean="0"/>
              <a:t>It should therefore be possible to edit a </a:t>
            </a:r>
            <a:r>
              <a:rPr lang="en-GB" dirty="0" err="1" smtClean="0"/>
              <a:t>CellML</a:t>
            </a:r>
            <a:r>
              <a:rPr lang="en-GB" dirty="0" smtClean="0"/>
              <a:t> file in more than just one way.</a:t>
            </a:r>
          </a:p>
          <a:p>
            <a:r>
              <a:rPr lang="en-GB" dirty="0" smtClean="0"/>
              <a:t>We therefore have different </a:t>
            </a:r>
            <a:r>
              <a:rPr lang="en-GB" dirty="0" err="1" smtClean="0"/>
              <a:t>CellML</a:t>
            </a:r>
            <a:r>
              <a:rPr lang="en-GB" dirty="0" smtClean="0"/>
              <a:t> editing views (e.g. a </a:t>
            </a:r>
            <a:r>
              <a:rPr lang="en-GB" dirty="0" smtClean="0">
                <a:solidFill>
                  <a:schemeClr val="tx2"/>
                </a:solidFill>
              </a:rPr>
              <a:t>Raw </a:t>
            </a:r>
            <a:r>
              <a:rPr lang="en-GB" dirty="0" err="1" smtClean="0">
                <a:solidFill>
                  <a:schemeClr val="tx2"/>
                </a:solidFill>
              </a:rPr>
              <a:t>CellML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view, a COR-like view or a tree-like view).</a:t>
            </a:r>
          </a:p>
          <a:p>
            <a:r>
              <a:rPr lang="en-GB" dirty="0" smtClean="0"/>
              <a:t>Those </a:t>
            </a:r>
            <a:r>
              <a:rPr lang="en-GB" dirty="0" err="1" smtClean="0"/>
              <a:t>CellML</a:t>
            </a:r>
            <a:r>
              <a:rPr lang="en-GB" dirty="0" smtClean="0"/>
              <a:t> views are connected to a </a:t>
            </a:r>
            <a:r>
              <a:rPr lang="en-GB" dirty="0" err="1" smtClean="0">
                <a:solidFill>
                  <a:schemeClr val="tx2"/>
                </a:solidFill>
              </a:rPr>
              <a:t>CellML</a:t>
            </a:r>
            <a:r>
              <a:rPr lang="en-GB" dirty="0" smtClean="0">
                <a:solidFill>
                  <a:schemeClr val="tx2"/>
                </a:solidFill>
              </a:rPr>
              <a:t> File Manager </a:t>
            </a:r>
            <a:r>
              <a:rPr lang="en-GB" dirty="0" smtClean="0"/>
              <a:t>to keep track of changes to a </a:t>
            </a:r>
            <a:r>
              <a:rPr lang="en-GB" dirty="0" err="1" smtClean="0"/>
              <a:t>CellML</a:t>
            </a:r>
            <a:r>
              <a:rPr lang="en-GB" dirty="0" smtClean="0"/>
              <a:t> file.</a:t>
            </a:r>
          </a:p>
          <a:p>
            <a:r>
              <a:rPr lang="en-GB" dirty="0" smtClean="0"/>
              <a:t>Note: a similar approach could be used to edit SBML files, SED-ML files,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 </a:t>
            </a:r>
            <a:r>
              <a:rPr lang="en-GB" dirty="0" err="1" smtClean="0"/>
              <a:t>CellML</a:t>
            </a:r>
            <a:r>
              <a:rPr lang="en-GB" dirty="0" smtClean="0"/>
              <a:t> Files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6375600"/>
            <a:ext cx="2895600" cy="228600"/>
          </a:xfrm>
        </p:spPr>
        <p:txBody>
          <a:bodyPr/>
          <a:lstStyle/>
          <a:p>
            <a:r>
              <a:rPr lang="de-DE" dirty="0"/>
              <a:t>OpenCOR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39552" y="6375600"/>
            <a:ext cx="1676400" cy="228600"/>
          </a:xfrm>
        </p:spPr>
        <p:txBody>
          <a:bodyPr/>
          <a:lstStyle/>
          <a:p>
            <a:r>
              <a:rPr lang="de-DE" dirty="0" smtClean="0"/>
              <a:t>12-13 March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75600"/>
            <a:ext cx="304800" cy="228600"/>
          </a:xfrm>
        </p:spPr>
        <p:txBody>
          <a:bodyPr/>
          <a:lstStyle/>
          <a:p>
            <a:fld id="{0FEA152A-DCD8-48CB-9D4E-B54EDAE7D419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4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730080"/>
          </a:xfrm>
        </p:spPr>
        <p:txBody>
          <a:bodyPr/>
          <a:lstStyle/>
          <a:p>
            <a:r>
              <a:rPr lang="en-GB" dirty="0" smtClean="0"/>
              <a:t>When it comes to simulation, </a:t>
            </a:r>
            <a:r>
              <a:rPr lang="en-GB" dirty="0" smtClean="0">
                <a:solidFill>
                  <a:schemeClr val="tx2"/>
                </a:solidFill>
              </a:rPr>
              <a:t>speed</a:t>
            </a:r>
            <a:r>
              <a:rPr lang="en-GB" dirty="0" smtClean="0"/>
              <a:t> is paramount.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CellML</a:t>
            </a:r>
            <a:r>
              <a:rPr lang="en-GB" dirty="0" smtClean="0"/>
              <a:t> file should therefore be </a:t>
            </a:r>
            <a:r>
              <a:rPr lang="en-GB" dirty="0" smtClean="0">
                <a:solidFill>
                  <a:schemeClr val="tx2"/>
                </a:solidFill>
              </a:rPr>
              <a:t>compiled</a:t>
            </a:r>
            <a:r>
              <a:rPr lang="en-GB" dirty="0" smtClean="0"/>
              <a:t>. For example:</a:t>
            </a:r>
          </a:p>
          <a:p>
            <a:pPr lvl="1"/>
            <a:r>
              <a:rPr lang="en-GB" dirty="0" err="1" smtClean="0">
                <a:solidFill>
                  <a:schemeClr val="tx2"/>
                </a:solidFill>
              </a:rPr>
              <a:t>OpenCell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generates some </a:t>
            </a:r>
            <a:r>
              <a:rPr lang="en-GB" dirty="0" smtClean="0">
                <a:solidFill>
                  <a:schemeClr val="tx2"/>
                </a:solidFill>
              </a:rPr>
              <a:t>C code </a:t>
            </a:r>
            <a:r>
              <a:rPr lang="en-GB" dirty="0" smtClean="0"/>
              <a:t>(using the </a:t>
            </a:r>
            <a:r>
              <a:rPr lang="en-GB" dirty="0" smtClean="0">
                <a:solidFill>
                  <a:schemeClr val="tx2"/>
                </a:solidFill>
              </a:rPr>
              <a:t>CCGS service</a:t>
            </a:r>
            <a:r>
              <a:rPr lang="en-GB" dirty="0" smtClean="0"/>
              <a:t>) which is then compiled (using </a:t>
            </a:r>
            <a:r>
              <a:rPr lang="en-GB" dirty="0" err="1" smtClean="0">
                <a:solidFill>
                  <a:schemeClr val="tx2"/>
                </a:solidFill>
              </a:rPr>
              <a:t>gcc</a:t>
            </a:r>
            <a:r>
              <a:rPr lang="en-GB" dirty="0" smtClean="0"/>
              <a:t>) into a </a:t>
            </a:r>
            <a:r>
              <a:rPr lang="en-GB" dirty="0" smtClean="0">
                <a:solidFill>
                  <a:schemeClr val="tx2"/>
                </a:solidFill>
              </a:rPr>
              <a:t>shared library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COR</a:t>
            </a:r>
            <a:r>
              <a:rPr lang="en-GB" dirty="0" smtClean="0"/>
              <a:t> uses its own internal compiler to generate </a:t>
            </a:r>
            <a:r>
              <a:rPr lang="en-GB" dirty="0" smtClean="0">
                <a:solidFill>
                  <a:schemeClr val="tx2"/>
                </a:solidFill>
              </a:rPr>
              <a:t>binary code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However, to rely on </a:t>
            </a:r>
            <a:r>
              <a:rPr lang="en-GB" dirty="0" err="1" smtClean="0">
                <a:solidFill>
                  <a:schemeClr val="tx2"/>
                </a:solidFill>
              </a:rPr>
              <a:t>gcc</a:t>
            </a:r>
            <a:r>
              <a:rPr lang="en-GB" dirty="0" smtClean="0">
                <a:solidFill>
                  <a:schemeClr val="tx2"/>
                </a:solidFill>
              </a:rPr>
              <a:t> </a:t>
            </a:r>
            <a:r>
              <a:rPr lang="en-GB" dirty="0" smtClean="0"/>
              <a:t>is not convenient and internal generation of binary code is tedious. So, </a:t>
            </a:r>
            <a:r>
              <a:rPr lang="en-GB" dirty="0" err="1" smtClean="0"/>
              <a:t>OpenCOR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Generates some </a:t>
            </a:r>
            <a:r>
              <a:rPr lang="en-GB" dirty="0" smtClean="0">
                <a:solidFill>
                  <a:schemeClr val="tx2"/>
                </a:solidFill>
              </a:rPr>
              <a:t>C code </a:t>
            </a:r>
            <a:r>
              <a:rPr lang="en-GB" dirty="0" smtClean="0"/>
              <a:t>(still using the </a:t>
            </a:r>
            <a:r>
              <a:rPr lang="en-GB" dirty="0" smtClean="0">
                <a:solidFill>
                  <a:schemeClr val="tx2"/>
                </a:solidFill>
              </a:rPr>
              <a:t>CCGS service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Parses that code to get an </a:t>
            </a:r>
            <a:r>
              <a:rPr lang="en-GB" dirty="0" smtClean="0">
                <a:solidFill>
                  <a:schemeClr val="tx2"/>
                </a:solidFill>
              </a:rPr>
              <a:t>AST representation </a:t>
            </a:r>
            <a:r>
              <a:rPr lang="en-GB" dirty="0" smtClean="0"/>
              <a:t>of the model;</a:t>
            </a:r>
          </a:p>
          <a:p>
            <a:pPr lvl="1"/>
            <a:r>
              <a:rPr lang="en-GB" dirty="0" smtClean="0"/>
              <a:t>Uses that AST rep. to generate some </a:t>
            </a:r>
            <a:r>
              <a:rPr lang="en-GB" dirty="0" smtClean="0">
                <a:solidFill>
                  <a:schemeClr val="tx2"/>
                </a:solidFill>
              </a:rPr>
              <a:t>LLVM assembly code</a:t>
            </a:r>
            <a:r>
              <a:rPr lang="en-GB" dirty="0" smtClean="0"/>
              <a:t>;</a:t>
            </a:r>
          </a:p>
          <a:p>
            <a:pPr lvl="1"/>
            <a:r>
              <a:rPr lang="en-GB" dirty="0" smtClean="0"/>
              <a:t>Asks LLVM to compile the assembly code into </a:t>
            </a:r>
            <a:r>
              <a:rPr lang="en-GB" dirty="0" smtClean="0">
                <a:solidFill>
                  <a:schemeClr val="tx2"/>
                </a:solidFill>
              </a:rPr>
              <a:t>binary code</a:t>
            </a:r>
            <a:r>
              <a:rPr lang="en-GB" dirty="0" smtClean="0"/>
              <a:t>; and</a:t>
            </a:r>
          </a:p>
          <a:p>
            <a:pPr lvl="1"/>
            <a:r>
              <a:rPr lang="en-GB" dirty="0" smtClean="0"/>
              <a:t>Executes the binary code using LLVM’s </a:t>
            </a:r>
            <a:r>
              <a:rPr lang="en-GB" dirty="0" smtClean="0">
                <a:solidFill>
                  <a:schemeClr val="tx2"/>
                </a:solidFill>
              </a:rPr>
              <a:t>JIT execution engine</a:t>
            </a:r>
            <a:r>
              <a:rPr lang="en-GB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 </a:t>
            </a:r>
            <a:r>
              <a:rPr lang="en-GB" dirty="0" err="1" smtClean="0"/>
              <a:t>CellML</a:t>
            </a:r>
            <a:r>
              <a:rPr lang="en-GB" dirty="0" smtClean="0"/>
              <a:t> Files (I)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6375600"/>
            <a:ext cx="2895600" cy="228600"/>
          </a:xfrm>
        </p:spPr>
        <p:txBody>
          <a:bodyPr/>
          <a:lstStyle/>
          <a:p>
            <a:r>
              <a:rPr lang="de-DE" dirty="0"/>
              <a:t>OpenCOR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39552" y="6375600"/>
            <a:ext cx="1676400" cy="228600"/>
          </a:xfrm>
        </p:spPr>
        <p:txBody>
          <a:bodyPr/>
          <a:lstStyle/>
          <a:p>
            <a:r>
              <a:rPr lang="de-DE" dirty="0" smtClean="0"/>
              <a:t>12-13 March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75600"/>
            <a:ext cx="304800" cy="228600"/>
          </a:xfrm>
        </p:spPr>
        <p:txBody>
          <a:bodyPr/>
          <a:lstStyle/>
          <a:p>
            <a:fld id="{0FEA152A-DCD8-48CB-9D4E-B54EDAE7D419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4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730080"/>
          </a:xfrm>
        </p:spPr>
        <p:txBody>
          <a:bodyPr/>
          <a:lstStyle/>
          <a:p>
            <a:r>
              <a:rPr lang="en-GB" dirty="0" smtClean="0"/>
              <a:t>Two types of solvers are to be supported</a:t>
            </a:r>
            <a:r>
              <a:rPr lang="en-GB" dirty="0"/>
              <a:t> </a:t>
            </a:r>
            <a:r>
              <a:rPr lang="en-GB" dirty="0" smtClean="0"/>
              <a:t>initially:</a:t>
            </a:r>
          </a:p>
          <a:p>
            <a:pPr lvl="1"/>
            <a:r>
              <a:rPr lang="en-GB" dirty="0" smtClean="0"/>
              <a:t>ODE solvers (done); and</a:t>
            </a:r>
          </a:p>
          <a:p>
            <a:pPr lvl="1"/>
            <a:r>
              <a:rPr lang="en-GB" dirty="0" smtClean="0"/>
              <a:t>DAE solvers (pending).</a:t>
            </a:r>
          </a:p>
          <a:p>
            <a:r>
              <a:rPr lang="en-GB" dirty="0" smtClean="0"/>
              <a:t>Plugins only know the following about a solver:</a:t>
            </a:r>
          </a:p>
          <a:p>
            <a:pPr lvl="1"/>
            <a:r>
              <a:rPr lang="en-GB" dirty="0" smtClean="0"/>
              <a:t>Its name;</a:t>
            </a:r>
          </a:p>
          <a:p>
            <a:pPr lvl="1"/>
            <a:r>
              <a:rPr lang="en-GB" dirty="0" smtClean="0"/>
              <a:t>Its type (i.e. ODE or DAE solver); and</a:t>
            </a:r>
          </a:p>
          <a:p>
            <a:pPr lvl="1"/>
            <a:r>
              <a:rPr lang="en-GB" dirty="0" smtClean="0"/>
              <a:t>Its parameter names and types (so it can be customised).</a:t>
            </a:r>
          </a:p>
          <a:p>
            <a:r>
              <a:rPr lang="en-GB" dirty="0" smtClean="0"/>
              <a:t>An instance of the solver can also be retrieved.</a:t>
            </a:r>
          </a:p>
          <a:p>
            <a:r>
              <a:rPr lang="en-GB" dirty="0" smtClean="0"/>
              <a:t>Forward Euler and CVODE are two ODE solvers which can currently be used.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 </a:t>
            </a:r>
            <a:r>
              <a:rPr lang="en-GB" dirty="0" err="1" smtClean="0"/>
              <a:t>CellML</a:t>
            </a:r>
            <a:r>
              <a:rPr lang="en-GB" dirty="0" smtClean="0"/>
              <a:t> Files (II)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09800" y="6375600"/>
            <a:ext cx="2895600" cy="228600"/>
          </a:xfrm>
        </p:spPr>
        <p:txBody>
          <a:bodyPr/>
          <a:lstStyle/>
          <a:p>
            <a:r>
              <a:rPr lang="de-DE" dirty="0"/>
              <a:t>OpenCOR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539552" y="6375600"/>
            <a:ext cx="1676400" cy="228600"/>
          </a:xfrm>
        </p:spPr>
        <p:txBody>
          <a:bodyPr/>
          <a:lstStyle/>
          <a:p>
            <a:r>
              <a:rPr lang="de-DE" dirty="0" smtClean="0"/>
              <a:t>12-13 March 2012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75600"/>
            <a:ext cx="304800" cy="228600"/>
          </a:xfrm>
        </p:spPr>
        <p:txBody>
          <a:bodyPr/>
          <a:lstStyle/>
          <a:p>
            <a:fld id="{0FEA152A-DCD8-48CB-9D4E-B54EDAE7D419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28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MBL-EBI Presentation">
  <a:themeElements>
    <a:clrScheme name="EMBL-EBI Presentation 2">
      <a:dk1>
        <a:srgbClr val="000000"/>
      </a:dk1>
      <a:lt1>
        <a:srgbClr val="DCDCDC"/>
      </a:lt1>
      <a:dk2>
        <a:srgbClr val="007E82"/>
      </a:dk2>
      <a:lt2>
        <a:srgbClr val="7D7D7D"/>
      </a:lt2>
      <a:accent1>
        <a:srgbClr val="72AD46"/>
      </a:accent1>
      <a:accent2>
        <a:srgbClr val="DF001A"/>
      </a:accent2>
      <a:accent3>
        <a:srgbClr val="EBEBEB"/>
      </a:accent3>
      <a:accent4>
        <a:srgbClr val="000000"/>
      </a:accent4>
      <a:accent5>
        <a:srgbClr val="BCD3B0"/>
      </a:accent5>
      <a:accent6>
        <a:srgbClr val="CA0016"/>
      </a:accent6>
      <a:hlink>
        <a:srgbClr val="007E82"/>
      </a:hlink>
      <a:folHlink>
        <a:srgbClr val="72AD46"/>
      </a:folHlink>
    </a:clrScheme>
    <a:fontScheme name="EMBL-EBI Presentatio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charset="-128"/>
          </a:defRPr>
        </a:defPPr>
      </a:lstStyle>
    </a:lnDef>
  </a:objectDefaults>
  <a:extraClrSchemeLst>
    <a:extraClrScheme>
      <a:clrScheme name="EMBL-EBI Pre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L-EBI Pre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5457</TotalTime>
  <Words>926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EMBL-EBI Presentation</vt:lpstr>
      <vt:lpstr>OpenCOR</vt:lpstr>
      <vt:lpstr>Background</vt:lpstr>
      <vt:lpstr>General Information</vt:lpstr>
      <vt:lpstr>General Philosophy</vt:lpstr>
      <vt:lpstr>Plugin Approach</vt:lpstr>
      <vt:lpstr>Organise CellML Files</vt:lpstr>
      <vt:lpstr>Edit CellML Files</vt:lpstr>
      <vt:lpstr>Simulate CellML Files (I)</vt:lpstr>
      <vt:lpstr>Simulate CellML Files (II)</vt:lpstr>
      <vt:lpstr>PowerPoint Presentation</vt:lpstr>
      <vt:lpstr>Useful Links</vt:lpstr>
      <vt:lpstr>PowerPoint Presentation</vt:lpstr>
    </vt:vector>
  </TitlesOfParts>
  <Company>External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EMBL-EBI Powerpoint Presentation</dc:title>
  <dc:creator>External Services</dc:creator>
  <cp:lastModifiedBy>Alan Garny</cp:lastModifiedBy>
  <cp:revision>821</cp:revision>
  <dcterms:created xsi:type="dcterms:W3CDTF">2005-10-13T09:35:17Z</dcterms:created>
  <dcterms:modified xsi:type="dcterms:W3CDTF">2012-04-25T11:14:06Z</dcterms:modified>
</cp:coreProperties>
</file>