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311" r:id="rId2"/>
    <p:sldId id="457" r:id="rId3"/>
    <p:sldId id="458" r:id="rId4"/>
    <p:sldId id="461" r:id="rId5"/>
    <p:sldId id="462" r:id="rId6"/>
    <p:sldId id="465" r:id="rId7"/>
    <p:sldId id="464" r:id="rId8"/>
    <p:sldId id="466" r:id="rId9"/>
    <p:sldId id="467" r:id="rId10"/>
    <p:sldId id="468" r:id="rId11"/>
    <p:sldId id="470" r:id="rId12"/>
    <p:sldId id="471" r:id="rId13"/>
    <p:sldId id="463" r:id="rId14"/>
    <p:sldId id="473" r:id="rId15"/>
    <p:sldId id="469" r:id="rId16"/>
  </p:sldIdLst>
  <p:sldSz cx="9144000" cy="6858000" type="screen4x3"/>
  <p:notesSz cx="6807200" cy="99393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385723"/>
    <a:srgbClr val="FF5050"/>
    <a:srgbClr val="00B050"/>
    <a:srgbClr val="FBFBFB"/>
    <a:srgbClr val="EAF4E4"/>
    <a:srgbClr val="E4EDF8"/>
    <a:srgbClr val="F2F8EE"/>
    <a:srgbClr val="DFEED6"/>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1705" autoAdjust="0"/>
  </p:normalViewPr>
  <p:slideViewPr>
    <p:cSldViewPr snapToGrid="0">
      <p:cViewPr varScale="1">
        <p:scale>
          <a:sx n="106" d="100"/>
          <a:sy n="106" d="100"/>
        </p:scale>
        <p:origin x="1746" y="114"/>
      </p:cViewPr>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1"/>
            <a:ext cx="2949787" cy="498693"/>
          </a:xfrm>
          <a:prstGeom prst="rect">
            <a:avLst/>
          </a:prstGeom>
        </p:spPr>
        <p:txBody>
          <a:bodyPr vert="horz" lIns="93744" tIns="46872" rIns="93744" bIns="46872" rtlCol="0"/>
          <a:lstStyle>
            <a:lvl1pPr algn="l">
              <a:defRPr sz="1200"/>
            </a:lvl1pPr>
          </a:lstStyle>
          <a:p>
            <a:endParaRPr lang="ko-KR" altLang="en-US"/>
          </a:p>
        </p:txBody>
      </p:sp>
      <p:sp>
        <p:nvSpPr>
          <p:cNvPr id="3" name="날짜 개체 틀 2"/>
          <p:cNvSpPr>
            <a:spLocks noGrp="1"/>
          </p:cNvSpPr>
          <p:nvPr>
            <p:ph type="dt" sz="quarter" idx="1"/>
          </p:nvPr>
        </p:nvSpPr>
        <p:spPr>
          <a:xfrm>
            <a:off x="3855839" y="1"/>
            <a:ext cx="2949787" cy="498693"/>
          </a:xfrm>
          <a:prstGeom prst="rect">
            <a:avLst/>
          </a:prstGeom>
        </p:spPr>
        <p:txBody>
          <a:bodyPr vert="horz" lIns="93744" tIns="46872" rIns="93744" bIns="46872" rtlCol="0"/>
          <a:lstStyle>
            <a:lvl1pPr algn="r">
              <a:defRPr sz="1200"/>
            </a:lvl1pPr>
          </a:lstStyle>
          <a:p>
            <a:fld id="{409D32D7-A18C-4A8F-ACED-61B4FEA6F93F}" type="datetimeFigureOut">
              <a:rPr lang="ko-KR" altLang="en-US" smtClean="0"/>
              <a:t>2023-01-03</a:t>
            </a:fld>
            <a:endParaRPr lang="ko-KR" altLang="en-US"/>
          </a:p>
        </p:txBody>
      </p:sp>
      <p:sp>
        <p:nvSpPr>
          <p:cNvPr id="4" name="바닥글 개체 틀 3"/>
          <p:cNvSpPr>
            <a:spLocks noGrp="1"/>
          </p:cNvSpPr>
          <p:nvPr>
            <p:ph type="ftr" sz="quarter" idx="2"/>
          </p:nvPr>
        </p:nvSpPr>
        <p:spPr>
          <a:xfrm>
            <a:off x="1" y="9440648"/>
            <a:ext cx="2949787" cy="498691"/>
          </a:xfrm>
          <a:prstGeom prst="rect">
            <a:avLst/>
          </a:prstGeom>
        </p:spPr>
        <p:txBody>
          <a:bodyPr vert="horz" lIns="93744" tIns="46872" rIns="93744" bIns="46872"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5839" y="9440648"/>
            <a:ext cx="2949787" cy="498691"/>
          </a:xfrm>
          <a:prstGeom prst="rect">
            <a:avLst/>
          </a:prstGeom>
        </p:spPr>
        <p:txBody>
          <a:bodyPr vert="horz" lIns="93744" tIns="46872" rIns="93744" bIns="46872" rtlCol="0" anchor="b"/>
          <a:lstStyle>
            <a:lvl1pPr algn="r">
              <a:defRPr sz="1200"/>
            </a:lvl1pPr>
          </a:lstStyle>
          <a:p>
            <a:fld id="{2A7E1A5B-1A1B-4B75-8C1B-D89EE2810B08}" type="slidenum">
              <a:rPr lang="ko-KR" altLang="en-US" smtClean="0"/>
              <a:t>‹#›</a:t>
            </a:fld>
            <a:endParaRPr lang="ko-KR" altLang="en-US"/>
          </a:p>
        </p:txBody>
      </p:sp>
    </p:spTree>
    <p:extLst>
      <p:ext uri="{BB962C8B-B14F-4D97-AF65-F5344CB8AC3E}">
        <p14:creationId xmlns:p14="http://schemas.microsoft.com/office/powerpoint/2010/main" val="3267552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1"/>
            <a:ext cx="2949787" cy="498693"/>
          </a:xfrm>
          <a:prstGeom prst="rect">
            <a:avLst/>
          </a:prstGeom>
        </p:spPr>
        <p:txBody>
          <a:bodyPr vert="horz" lIns="93744" tIns="46872" rIns="93744" bIns="46872" rtlCol="0"/>
          <a:lstStyle>
            <a:lvl1pPr algn="l">
              <a:defRPr sz="1200"/>
            </a:lvl1pPr>
          </a:lstStyle>
          <a:p>
            <a:endParaRPr lang="ko-KR" altLang="en-US"/>
          </a:p>
        </p:txBody>
      </p:sp>
      <p:sp>
        <p:nvSpPr>
          <p:cNvPr id="3" name="날짜 개체 틀 2"/>
          <p:cNvSpPr>
            <a:spLocks noGrp="1"/>
          </p:cNvSpPr>
          <p:nvPr>
            <p:ph type="dt" idx="1"/>
          </p:nvPr>
        </p:nvSpPr>
        <p:spPr>
          <a:xfrm>
            <a:off x="3855839" y="1"/>
            <a:ext cx="2949787" cy="498693"/>
          </a:xfrm>
          <a:prstGeom prst="rect">
            <a:avLst/>
          </a:prstGeom>
        </p:spPr>
        <p:txBody>
          <a:bodyPr vert="horz" lIns="93744" tIns="46872" rIns="93744" bIns="46872" rtlCol="0"/>
          <a:lstStyle>
            <a:lvl1pPr algn="r">
              <a:defRPr sz="1200"/>
            </a:lvl1pPr>
          </a:lstStyle>
          <a:p>
            <a:fld id="{C82876E5-75DA-41D7-A596-21DD8B26A34C}" type="datetimeFigureOut">
              <a:rPr lang="ko-KR" altLang="en-US" smtClean="0"/>
              <a:t>2023-01-03</a:t>
            </a:fld>
            <a:endParaRPr lang="ko-KR" altLang="en-US"/>
          </a:p>
        </p:txBody>
      </p:sp>
      <p:sp>
        <p:nvSpPr>
          <p:cNvPr id="4" name="슬라이드 이미지 개체 틀 3"/>
          <p:cNvSpPr>
            <a:spLocks noGrp="1" noRot="1" noChangeAspect="1"/>
          </p:cNvSpPr>
          <p:nvPr>
            <p:ph type="sldImg" idx="2"/>
          </p:nvPr>
        </p:nvSpPr>
        <p:spPr>
          <a:xfrm>
            <a:off x="1168400" y="1243013"/>
            <a:ext cx="4470400" cy="3352800"/>
          </a:xfrm>
          <a:prstGeom prst="rect">
            <a:avLst/>
          </a:prstGeom>
          <a:noFill/>
          <a:ln w="12700">
            <a:solidFill>
              <a:prstClr val="black"/>
            </a:solidFill>
          </a:ln>
        </p:spPr>
        <p:txBody>
          <a:bodyPr vert="horz" lIns="93744" tIns="46872" rIns="93744" bIns="46872" rtlCol="0" anchor="ctr"/>
          <a:lstStyle/>
          <a:p>
            <a:endParaRPr lang="ko-KR" altLang="en-US"/>
          </a:p>
        </p:txBody>
      </p:sp>
      <p:sp>
        <p:nvSpPr>
          <p:cNvPr id="5" name="슬라이드 노트 개체 틀 4"/>
          <p:cNvSpPr>
            <a:spLocks noGrp="1"/>
          </p:cNvSpPr>
          <p:nvPr>
            <p:ph type="body" sz="quarter" idx="3"/>
          </p:nvPr>
        </p:nvSpPr>
        <p:spPr>
          <a:xfrm>
            <a:off x="680720" y="4783307"/>
            <a:ext cx="5445760" cy="3913614"/>
          </a:xfrm>
          <a:prstGeom prst="rect">
            <a:avLst/>
          </a:prstGeom>
        </p:spPr>
        <p:txBody>
          <a:bodyPr vert="horz" lIns="93744" tIns="46872" rIns="93744" bIns="46872"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1" y="9440648"/>
            <a:ext cx="2949787" cy="498691"/>
          </a:xfrm>
          <a:prstGeom prst="rect">
            <a:avLst/>
          </a:prstGeom>
        </p:spPr>
        <p:txBody>
          <a:bodyPr vert="horz" lIns="93744" tIns="46872" rIns="93744" bIns="46872"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5839" y="9440648"/>
            <a:ext cx="2949787" cy="498691"/>
          </a:xfrm>
          <a:prstGeom prst="rect">
            <a:avLst/>
          </a:prstGeom>
        </p:spPr>
        <p:txBody>
          <a:bodyPr vert="horz" lIns="93744" tIns="46872" rIns="93744" bIns="46872" rtlCol="0" anchor="b"/>
          <a:lstStyle>
            <a:lvl1pPr algn="r">
              <a:defRPr sz="1200"/>
            </a:lvl1pPr>
          </a:lstStyle>
          <a:p>
            <a:fld id="{D034B919-E8BD-411D-9536-7646AB707D9F}" type="slidenum">
              <a:rPr lang="ko-KR" altLang="en-US" smtClean="0"/>
              <a:t>‹#›</a:t>
            </a:fld>
            <a:endParaRPr lang="ko-KR" altLang="en-US"/>
          </a:p>
        </p:txBody>
      </p:sp>
    </p:spTree>
    <p:extLst>
      <p:ext uri="{BB962C8B-B14F-4D97-AF65-F5344CB8AC3E}">
        <p14:creationId xmlns:p14="http://schemas.microsoft.com/office/powerpoint/2010/main" val="64826892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D034B919-E8BD-411D-9536-7646AB707D9F}" type="slidenum">
              <a:rPr lang="ko-KR" altLang="en-US" smtClean="0"/>
              <a:t>1</a:t>
            </a:fld>
            <a:endParaRPr lang="ko-KR" altLang="en-US"/>
          </a:p>
        </p:txBody>
      </p:sp>
    </p:spTree>
    <p:extLst>
      <p:ext uri="{BB962C8B-B14F-4D97-AF65-F5344CB8AC3E}">
        <p14:creationId xmlns:p14="http://schemas.microsoft.com/office/powerpoint/2010/main" val="134384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034B919-E8BD-411D-9536-7646AB707D9F}" type="slidenum">
              <a:rPr lang="ko-KR" altLang="en-US" smtClean="0"/>
              <a:t>9</a:t>
            </a:fld>
            <a:endParaRPr lang="ko-KR" altLang="en-US"/>
          </a:p>
        </p:txBody>
      </p:sp>
    </p:spTree>
    <p:extLst>
      <p:ext uri="{BB962C8B-B14F-4D97-AF65-F5344CB8AC3E}">
        <p14:creationId xmlns:p14="http://schemas.microsoft.com/office/powerpoint/2010/main" val="887640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034B919-E8BD-411D-9536-7646AB707D9F}" type="slidenum">
              <a:rPr lang="ko-KR" altLang="en-US" smtClean="0"/>
              <a:t>10</a:t>
            </a:fld>
            <a:endParaRPr lang="ko-KR" altLang="en-US"/>
          </a:p>
        </p:txBody>
      </p:sp>
    </p:spTree>
    <p:extLst>
      <p:ext uri="{BB962C8B-B14F-4D97-AF65-F5344CB8AC3E}">
        <p14:creationId xmlns:p14="http://schemas.microsoft.com/office/powerpoint/2010/main" val="3497842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034B919-E8BD-411D-9536-7646AB707D9F}" type="slidenum">
              <a:rPr lang="ko-KR" altLang="en-US" smtClean="0"/>
              <a:t>11</a:t>
            </a:fld>
            <a:endParaRPr lang="ko-KR" altLang="en-US"/>
          </a:p>
        </p:txBody>
      </p:sp>
    </p:spTree>
    <p:extLst>
      <p:ext uri="{BB962C8B-B14F-4D97-AF65-F5344CB8AC3E}">
        <p14:creationId xmlns:p14="http://schemas.microsoft.com/office/powerpoint/2010/main" val="241886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034B919-E8BD-411D-9536-7646AB707D9F}" type="slidenum">
              <a:rPr lang="ko-KR" altLang="en-US" smtClean="0"/>
              <a:t>12</a:t>
            </a:fld>
            <a:endParaRPr lang="ko-KR" altLang="en-US"/>
          </a:p>
        </p:txBody>
      </p:sp>
    </p:spTree>
    <p:extLst>
      <p:ext uri="{BB962C8B-B14F-4D97-AF65-F5344CB8AC3E}">
        <p14:creationId xmlns:p14="http://schemas.microsoft.com/office/powerpoint/2010/main" val="132476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D034B919-E8BD-411D-9536-7646AB707D9F}" type="slidenum">
              <a:rPr lang="ko-KR" altLang="en-US" smtClean="0"/>
              <a:t>15</a:t>
            </a:fld>
            <a:endParaRPr lang="ko-KR" altLang="en-US"/>
          </a:p>
        </p:txBody>
      </p:sp>
    </p:spTree>
    <p:extLst>
      <p:ext uri="{BB962C8B-B14F-4D97-AF65-F5344CB8AC3E}">
        <p14:creationId xmlns:p14="http://schemas.microsoft.com/office/powerpoint/2010/main" val="2080372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Shape 14"/>
          <p:cNvSpPr>
            <a:spLocks noGrp="1"/>
          </p:cNvSpPr>
          <p:nvPr>
            <p:ph type="title"/>
          </p:nvPr>
        </p:nvSpPr>
        <p:spPr>
          <a:xfrm>
            <a:off x="193111" y="31841"/>
            <a:ext cx="1594988" cy="357149"/>
          </a:xfrm>
          <a:prstGeom prst="rect">
            <a:avLst/>
          </a:prstGeom>
        </p:spPr>
        <p:txBody>
          <a:bodyPr/>
          <a:lstStyle/>
          <a:p>
            <a:pPr lvl="0">
              <a:defRPr sz="1800" b="0"/>
            </a:pPr>
            <a:r>
              <a:rPr sz="2321" b="1"/>
              <a:t>제목 텍스트</a:t>
            </a:r>
          </a:p>
        </p:txBody>
      </p:sp>
      <p:sp>
        <p:nvSpPr>
          <p:cNvPr id="8" name="Shape 15"/>
          <p:cNvSpPr>
            <a:spLocks noGrp="1"/>
          </p:cNvSpPr>
          <p:nvPr>
            <p:ph type="body" idx="1"/>
          </p:nvPr>
        </p:nvSpPr>
        <p:spPr>
          <a:xfrm>
            <a:off x="251523" y="620716"/>
            <a:ext cx="8515351" cy="3469591"/>
          </a:xfrm>
          <a:prstGeom prst="rect">
            <a:avLst/>
          </a:prstGeom>
        </p:spPr>
        <p:txBody>
          <a:bodyPr/>
          <a:lstStyle/>
          <a:p>
            <a:pPr lvl="0">
              <a:defRPr sz="1800"/>
            </a:pPr>
            <a:r>
              <a:rPr sz="1371" dirty="0" err="1"/>
              <a:t>본문</a:t>
            </a:r>
            <a:r>
              <a:rPr sz="1371" dirty="0"/>
              <a:t> 첫 </a:t>
            </a:r>
            <a:r>
              <a:rPr sz="1371" dirty="0" err="1"/>
              <a:t>번째</a:t>
            </a:r>
            <a:r>
              <a:rPr sz="1371" dirty="0"/>
              <a:t> 줄</a:t>
            </a:r>
          </a:p>
          <a:p>
            <a:pPr lvl="1">
              <a:defRPr sz="1800"/>
            </a:pPr>
            <a:r>
              <a:rPr sz="1371" dirty="0" err="1"/>
              <a:t>본문</a:t>
            </a:r>
            <a:r>
              <a:rPr sz="1371" dirty="0"/>
              <a:t> 두 </a:t>
            </a:r>
            <a:r>
              <a:rPr sz="1371" dirty="0" err="1"/>
              <a:t>번째</a:t>
            </a:r>
            <a:r>
              <a:rPr sz="1371" dirty="0"/>
              <a:t> 줄</a:t>
            </a:r>
          </a:p>
          <a:p>
            <a:pPr lvl="2">
              <a:defRPr sz="1800"/>
            </a:pPr>
            <a:r>
              <a:rPr sz="1371" dirty="0" err="1"/>
              <a:t>본문</a:t>
            </a:r>
            <a:r>
              <a:rPr sz="1371" dirty="0"/>
              <a:t> 세 </a:t>
            </a:r>
            <a:r>
              <a:rPr sz="1371" dirty="0" err="1"/>
              <a:t>번째</a:t>
            </a:r>
            <a:r>
              <a:rPr sz="1371" dirty="0"/>
              <a:t> 줄</a:t>
            </a:r>
          </a:p>
          <a:p>
            <a:pPr lvl="3">
              <a:defRPr sz="1800"/>
            </a:pPr>
            <a:r>
              <a:rPr sz="1371" dirty="0" err="1"/>
              <a:t>본문</a:t>
            </a:r>
            <a:r>
              <a:rPr sz="1371" dirty="0"/>
              <a:t> 네 </a:t>
            </a:r>
            <a:r>
              <a:rPr sz="1371" dirty="0" err="1"/>
              <a:t>번째</a:t>
            </a:r>
            <a:r>
              <a:rPr sz="1371" dirty="0"/>
              <a:t> 줄</a:t>
            </a:r>
          </a:p>
          <a:p>
            <a:pPr lvl="4">
              <a:defRPr sz="1800"/>
            </a:pPr>
            <a:r>
              <a:rPr sz="1371" dirty="0" err="1"/>
              <a:t>본문</a:t>
            </a:r>
            <a:r>
              <a:rPr sz="1371" dirty="0"/>
              <a:t> </a:t>
            </a:r>
            <a:r>
              <a:rPr sz="1371" dirty="0" err="1"/>
              <a:t>다섯</a:t>
            </a:r>
            <a:r>
              <a:rPr sz="1371" dirty="0"/>
              <a:t> </a:t>
            </a:r>
            <a:r>
              <a:rPr sz="1371" dirty="0" err="1"/>
              <a:t>번째</a:t>
            </a:r>
            <a:r>
              <a:rPr sz="1371" dirty="0"/>
              <a:t> 줄</a:t>
            </a:r>
          </a:p>
        </p:txBody>
      </p:sp>
      <p:sp>
        <p:nvSpPr>
          <p:cNvPr id="10" name="TextBox 9"/>
          <p:cNvSpPr txBox="1"/>
          <p:nvPr userDrawn="1"/>
        </p:nvSpPr>
        <p:spPr>
          <a:xfrm>
            <a:off x="4333666" y="6515628"/>
            <a:ext cx="397358" cy="246221"/>
          </a:xfrm>
          <a:prstGeom prst="rect">
            <a:avLst/>
          </a:prstGeom>
          <a:noFill/>
        </p:spPr>
        <p:txBody>
          <a:bodyPr wrap="square" rtlCol="0">
            <a:spAutoFit/>
          </a:bodyPr>
          <a:lstStyle/>
          <a:p>
            <a:fld id="{F9A7B6A1-53BE-4755-B22D-2D16207E223F}" type="slidenum">
              <a:rPr lang="ko-KR" altLang="en-US" sz="1000" smtClean="0">
                <a:solidFill>
                  <a:schemeClr val="bg1">
                    <a:lumMod val="65000"/>
                  </a:schemeClr>
                </a:solidFill>
              </a:rPr>
              <a:t>‹#›</a:t>
            </a:fld>
            <a:endParaRPr lang="ko-KR" altLang="en-US" sz="1000" dirty="0">
              <a:solidFill>
                <a:schemeClr val="bg1">
                  <a:lumMod val="65000"/>
                </a:schemeClr>
              </a:solidFill>
            </a:endParaRPr>
          </a:p>
        </p:txBody>
      </p:sp>
    </p:spTree>
    <p:extLst>
      <p:ext uri="{BB962C8B-B14F-4D97-AF65-F5344CB8AC3E}">
        <p14:creationId xmlns:p14="http://schemas.microsoft.com/office/powerpoint/2010/main" val="38425665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제목 및 구분점 - 2열">
    <p:spTree>
      <p:nvGrpSpPr>
        <p:cNvPr id="1" name=""/>
        <p:cNvGrpSpPr/>
        <p:nvPr/>
      </p:nvGrpSpPr>
      <p:grpSpPr>
        <a:xfrm>
          <a:off x="0" y="0"/>
          <a:ext cx="0" cy="0"/>
          <a:chOff x="0" y="0"/>
          <a:chExt cx="0" cy="0"/>
        </a:xfrm>
      </p:grpSpPr>
      <p:sp>
        <p:nvSpPr>
          <p:cNvPr id="14" name="Shape 14"/>
          <p:cNvSpPr>
            <a:spLocks noGrp="1"/>
          </p:cNvSpPr>
          <p:nvPr>
            <p:ph type="title"/>
          </p:nvPr>
        </p:nvSpPr>
        <p:spPr>
          <a:xfrm>
            <a:off x="193111" y="31841"/>
            <a:ext cx="1594988" cy="357149"/>
          </a:xfrm>
          <a:prstGeom prst="rect">
            <a:avLst/>
          </a:prstGeom>
        </p:spPr>
        <p:txBody>
          <a:bodyPr/>
          <a:lstStyle/>
          <a:p>
            <a:pPr lvl="0">
              <a:defRPr sz="1800" b="0"/>
            </a:pPr>
            <a:r>
              <a:rPr sz="2321" b="1"/>
              <a:t>제목 텍스트</a:t>
            </a:r>
          </a:p>
        </p:txBody>
      </p:sp>
      <p:sp>
        <p:nvSpPr>
          <p:cNvPr id="15" name="Shape 15"/>
          <p:cNvSpPr>
            <a:spLocks noGrp="1"/>
          </p:cNvSpPr>
          <p:nvPr>
            <p:ph type="body" idx="1"/>
          </p:nvPr>
        </p:nvSpPr>
        <p:spPr>
          <a:xfrm>
            <a:off x="251523" y="620716"/>
            <a:ext cx="8515351" cy="5257570"/>
          </a:xfrm>
          <a:prstGeom prst="rect">
            <a:avLst/>
          </a:prstGeom>
        </p:spPr>
        <p:txBody>
          <a:bodyPr/>
          <a:lstStyle/>
          <a:p>
            <a:pPr lvl="0">
              <a:defRPr sz="1800"/>
            </a:pPr>
            <a:r>
              <a:rPr sz="1371" dirty="0" err="1"/>
              <a:t>본문</a:t>
            </a:r>
            <a:r>
              <a:rPr sz="1371" dirty="0"/>
              <a:t> 첫 </a:t>
            </a:r>
            <a:r>
              <a:rPr sz="1371" dirty="0" err="1"/>
              <a:t>번째</a:t>
            </a:r>
            <a:r>
              <a:rPr sz="1371" dirty="0"/>
              <a:t> 줄</a:t>
            </a:r>
          </a:p>
          <a:p>
            <a:pPr lvl="1">
              <a:defRPr sz="1800"/>
            </a:pPr>
            <a:r>
              <a:rPr sz="1371" dirty="0" err="1"/>
              <a:t>본문</a:t>
            </a:r>
            <a:r>
              <a:rPr sz="1371" dirty="0"/>
              <a:t> 두 </a:t>
            </a:r>
            <a:r>
              <a:rPr sz="1371" dirty="0" err="1"/>
              <a:t>번째</a:t>
            </a:r>
            <a:r>
              <a:rPr sz="1371" dirty="0"/>
              <a:t> 줄</a:t>
            </a:r>
          </a:p>
          <a:p>
            <a:pPr lvl="2">
              <a:defRPr sz="1800"/>
            </a:pPr>
            <a:r>
              <a:rPr sz="1371" dirty="0" err="1"/>
              <a:t>본문</a:t>
            </a:r>
            <a:r>
              <a:rPr sz="1371" dirty="0"/>
              <a:t> 세 </a:t>
            </a:r>
            <a:r>
              <a:rPr sz="1371" dirty="0" err="1"/>
              <a:t>번째</a:t>
            </a:r>
            <a:r>
              <a:rPr sz="1371" dirty="0"/>
              <a:t> 줄</a:t>
            </a:r>
          </a:p>
          <a:p>
            <a:pPr lvl="3">
              <a:defRPr sz="1800"/>
            </a:pPr>
            <a:r>
              <a:rPr sz="1371" dirty="0" err="1"/>
              <a:t>본문</a:t>
            </a:r>
            <a:r>
              <a:rPr sz="1371" dirty="0"/>
              <a:t> 네 </a:t>
            </a:r>
            <a:r>
              <a:rPr sz="1371" dirty="0" err="1"/>
              <a:t>번째</a:t>
            </a:r>
            <a:r>
              <a:rPr sz="1371" dirty="0"/>
              <a:t> 줄</a:t>
            </a:r>
          </a:p>
          <a:p>
            <a:pPr lvl="4">
              <a:defRPr sz="1800"/>
            </a:pPr>
            <a:r>
              <a:rPr sz="1371" dirty="0" err="1"/>
              <a:t>본문</a:t>
            </a:r>
            <a:r>
              <a:rPr sz="1371" dirty="0"/>
              <a:t> </a:t>
            </a:r>
            <a:r>
              <a:rPr sz="1371" dirty="0" err="1"/>
              <a:t>다섯</a:t>
            </a:r>
            <a:r>
              <a:rPr sz="1371" dirty="0"/>
              <a:t> </a:t>
            </a:r>
            <a:r>
              <a:rPr sz="1371" dirty="0" err="1"/>
              <a:t>번째</a:t>
            </a:r>
            <a:r>
              <a:rPr sz="1371" dirty="0"/>
              <a:t> 줄</a:t>
            </a:r>
          </a:p>
        </p:txBody>
      </p:sp>
      <p:sp>
        <p:nvSpPr>
          <p:cNvPr id="13" name="TextBox 12"/>
          <p:cNvSpPr txBox="1"/>
          <p:nvPr userDrawn="1"/>
        </p:nvSpPr>
        <p:spPr>
          <a:xfrm>
            <a:off x="4333666" y="6515628"/>
            <a:ext cx="397358" cy="246221"/>
          </a:xfrm>
          <a:prstGeom prst="rect">
            <a:avLst/>
          </a:prstGeom>
          <a:noFill/>
        </p:spPr>
        <p:txBody>
          <a:bodyPr wrap="square" rtlCol="0">
            <a:spAutoFit/>
          </a:bodyPr>
          <a:lstStyle/>
          <a:p>
            <a:fld id="{F9A7B6A1-53BE-4755-B22D-2D16207E223F}" type="slidenum">
              <a:rPr lang="ko-KR" altLang="en-US" sz="1000" smtClean="0">
                <a:solidFill>
                  <a:schemeClr val="bg1">
                    <a:lumMod val="65000"/>
                  </a:schemeClr>
                </a:solidFill>
              </a:rPr>
              <a:t>‹#›</a:t>
            </a:fld>
            <a:endParaRPr lang="ko-KR" altLang="en-US" sz="1000" dirty="0">
              <a:solidFill>
                <a:schemeClr val="bg1">
                  <a:lumMod val="65000"/>
                </a:schemeClr>
              </a:solidFill>
            </a:endParaRPr>
          </a:p>
        </p:txBody>
      </p:sp>
    </p:spTree>
    <p:extLst>
      <p:ext uri="{BB962C8B-B14F-4D97-AF65-F5344CB8AC3E}">
        <p14:creationId xmlns:p14="http://schemas.microsoft.com/office/powerpoint/2010/main" val="1720302752"/>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8" name="TextBox 7"/>
          <p:cNvSpPr txBox="1"/>
          <p:nvPr userDrawn="1"/>
        </p:nvSpPr>
        <p:spPr>
          <a:xfrm>
            <a:off x="4333666" y="6515628"/>
            <a:ext cx="397358" cy="246221"/>
          </a:xfrm>
          <a:prstGeom prst="rect">
            <a:avLst/>
          </a:prstGeom>
          <a:noFill/>
        </p:spPr>
        <p:txBody>
          <a:bodyPr wrap="square" rtlCol="0">
            <a:spAutoFit/>
          </a:bodyPr>
          <a:lstStyle/>
          <a:p>
            <a:fld id="{F9A7B6A1-53BE-4755-B22D-2D16207E223F}" type="slidenum">
              <a:rPr lang="ko-KR" altLang="en-US" sz="1000" smtClean="0">
                <a:solidFill>
                  <a:schemeClr val="bg1">
                    <a:lumMod val="65000"/>
                  </a:schemeClr>
                </a:solidFill>
              </a:rPr>
              <a:t>‹#›</a:t>
            </a:fld>
            <a:endParaRPr lang="ko-KR" altLang="en-US" sz="1000" dirty="0">
              <a:solidFill>
                <a:schemeClr val="bg1">
                  <a:lumMod val="65000"/>
                </a:schemeClr>
              </a:solidFill>
            </a:endParaRPr>
          </a:p>
        </p:txBody>
      </p:sp>
    </p:spTree>
    <p:extLst>
      <p:ext uri="{BB962C8B-B14F-4D97-AF65-F5344CB8AC3E}">
        <p14:creationId xmlns:p14="http://schemas.microsoft.com/office/powerpoint/2010/main" val="3895633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smtClean="0"/>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9D17A57-8981-41E5-BF70-E788E3170AC5}" type="datetimeFigureOut">
              <a:rPr lang="ko-KR" altLang="en-US" smtClean="0"/>
              <a:t>2023-01-03</a:t>
            </a:fld>
            <a:endParaRPr lang="ko-KR" alt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ko-KR" altLang="en-US"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42967415-94AE-4134-B857-6AC54BDEE60E}" type="slidenum">
              <a:rPr lang="ko-KR" altLang="en-US" smtClean="0"/>
              <a:t>‹#›</a:t>
            </a:fld>
            <a:endParaRPr lang="ko-KR" altLang="en-US"/>
          </a:p>
        </p:txBody>
      </p:sp>
    </p:spTree>
    <p:extLst>
      <p:ext uri="{BB962C8B-B14F-4D97-AF65-F5344CB8AC3E}">
        <p14:creationId xmlns:p14="http://schemas.microsoft.com/office/powerpoint/2010/main" val="7621496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2717" name="Rectangle 3"/>
          <p:cNvSpPr>
            <a:spLocks noGrp="1" noChangeArrowheads="1"/>
          </p:cNvSpPr>
          <p:nvPr>
            <p:ph type="title"/>
          </p:nvPr>
        </p:nvSpPr>
        <p:spPr bwMode="auto">
          <a:xfrm>
            <a:off x="253520" y="160758"/>
            <a:ext cx="3747821" cy="276999"/>
          </a:xfrm>
          <a:prstGeom prst="rect">
            <a:avLst/>
          </a:prstGeom>
          <a:noFill/>
          <a:ln w="9525" algn="ctr">
            <a:noFill/>
            <a:miter lim="800000"/>
            <a:headEnd/>
            <a:tailEnd/>
          </a:ln>
        </p:spPr>
        <p:txBody>
          <a:bodyPr vert="horz" wrap="none" lIns="0" tIns="0" rIns="0" bIns="0" numCol="1" anchor="ctr" anchorCtr="0" compatLnSpc="1">
            <a:prstTxWarp prst="textNoShape">
              <a:avLst/>
            </a:prstTxWarp>
            <a:spAutoFit/>
          </a:bodyPr>
          <a:lstStyle/>
          <a:p>
            <a:pPr lvl="0"/>
            <a:r>
              <a:rPr lang="en-US" altLang="ko-KR" dirty="0" smtClean="0"/>
              <a:t>Chapter(</a:t>
            </a:r>
            <a:r>
              <a:rPr lang="ko-KR" altLang="en-US" dirty="0" err="1" smtClean="0"/>
              <a:t>나눔고딕</a:t>
            </a:r>
            <a:r>
              <a:rPr lang="ko-KR" altLang="en-US" dirty="0" smtClean="0"/>
              <a:t> </a:t>
            </a:r>
            <a:r>
              <a:rPr lang="en-US" altLang="ko-KR" dirty="0" err="1" smtClean="0"/>
              <a:t>ExtraBold</a:t>
            </a:r>
            <a:r>
              <a:rPr lang="en-US" altLang="ko-KR" dirty="0" smtClean="0"/>
              <a:t>/18pt.)</a:t>
            </a:r>
          </a:p>
        </p:txBody>
      </p:sp>
      <p:sp>
        <p:nvSpPr>
          <p:cNvPr id="138244" name="Line 4"/>
          <p:cNvSpPr>
            <a:spLocks noChangeShapeType="1"/>
          </p:cNvSpPr>
          <p:nvPr/>
        </p:nvSpPr>
        <p:spPr bwMode="auto">
          <a:xfrm>
            <a:off x="252047" y="549275"/>
            <a:ext cx="8639908" cy="0"/>
          </a:xfrm>
          <a:prstGeom prst="line">
            <a:avLst/>
          </a:prstGeom>
          <a:noFill/>
          <a:ln w="38100">
            <a:solidFill>
              <a:srgbClr val="808080"/>
            </a:solidFill>
            <a:round/>
            <a:headEnd/>
            <a:tailEnd/>
          </a:ln>
          <a:effectLst/>
        </p:spPr>
        <p:txBody>
          <a:bodyPr/>
          <a:lstStyle/>
          <a:p>
            <a:pPr fontAlgn="base" latinLnBrk="0">
              <a:lnSpc>
                <a:spcPct val="110000"/>
              </a:lnSpc>
              <a:spcBef>
                <a:spcPct val="20000"/>
              </a:spcBef>
              <a:spcAft>
                <a:spcPct val="0"/>
              </a:spcAft>
              <a:buFont typeface="Wingdings" pitchFamily="2" charset="2"/>
              <a:buNone/>
              <a:defRPr/>
            </a:pPr>
            <a:endParaRPr kumimoji="1" lang="ko-KR" altLang="en-US" sz="825" b="1" dirty="0">
              <a:solidFill>
                <a:srgbClr val="000000"/>
              </a:solidFill>
              <a:latin typeface="Arial" charset="0"/>
              <a:ea typeface="맑은 고딕" panose="020B0503020000020004" pitchFamily="50" charset="-127"/>
            </a:endParaRPr>
          </a:p>
        </p:txBody>
      </p:sp>
      <p:sp>
        <p:nvSpPr>
          <p:cNvPr id="242719" name="Rectangle 5"/>
          <p:cNvSpPr>
            <a:spLocks noGrp="1" noChangeArrowheads="1"/>
          </p:cNvSpPr>
          <p:nvPr>
            <p:ph type="body" idx="1"/>
          </p:nvPr>
        </p:nvSpPr>
        <p:spPr bwMode="auto">
          <a:xfrm>
            <a:off x="251523" y="620716"/>
            <a:ext cx="8515351" cy="5032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ltLang="ko-KR" dirty="0" smtClean="0"/>
              <a:t>Governing Message(</a:t>
            </a:r>
            <a:r>
              <a:rPr lang="ko-KR" altLang="en-US" dirty="0" err="1" smtClean="0"/>
              <a:t>나눔고딕</a:t>
            </a:r>
            <a:r>
              <a:rPr lang="ko-KR" altLang="en-US" dirty="0" smtClean="0"/>
              <a:t> </a:t>
            </a:r>
            <a:r>
              <a:rPr lang="en-US" altLang="ko-KR" dirty="0" err="1" smtClean="0"/>
              <a:t>ExtraBold</a:t>
            </a:r>
            <a:r>
              <a:rPr lang="en-US" altLang="ko-KR" dirty="0" smtClean="0"/>
              <a:t>/17pt.)</a:t>
            </a:r>
          </a:p>
        </p:txBody>
      </p:sp>
      <p:pic>
        <p:nvPicPr>
          <p:cNvPr id="7" name="droppedImage.png"/>
          <p:cNvPicPr/>
          <p:nvPr userDrawn="1"/>
        </p:nvPicPr>
        <p:blipFill>
          <a:blip r:embed="rId6">
            <a:extLst/>
          </a:blip>
          <a:stretch>
            <a:fillRect/>
          </a:stretch>
        </p:blipFill>
        <p:spPr>
          <a:xfrm>
            <a:off x="7968343" y="6368140"/>
            <a:ext cx="923612" cy="420569"/>
          </a:xfrm>
          <a:prstGeom prst="rect">
            <a:avLst/>
          </a:prstGeom>
          <a:ln w="12700">
            <a:miter lim="400000"/>
          </a:ln>
        </p:spPr>
      </p:pic>
      <p:pic>
        <p:nvPicPr>
          <p:cNvPr id="8" name="Picture 2" descr="서울대학교 로고(CI) : 네이버 블로그"/>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7981" t="40241" r="8729" b="39392"/>
          <a:stretch/>
        </p:blipFill>
        <p:spPr bwMode="auto">
          <a:xfrm>
            <a:off x="89806" y="6368141"/>
            <a:ext cx="1719824" cy="42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990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hf hdr="0" ftr="0" dt="0"/>
  <p:txStyles>
    <p:titleStyle>
      <a:lvl1pPr algn="l" rtl="0" fontAlgn="base" latinLnBrk="1">
        <a:spcBef>
          <a:spcPct val="0"/>
        </a:spcBef>
        <a:spcAft>
          <a:spcPct val="0"/>
        </a:spcAft>
        <a:defRPr kumimoji="1" b="1">
          <a:solidFill>
            <a:srgbClr val="000000"/>
          </a:solidFill>
          <a:effectLst/>
          <a:latin typeface="맑은 고딕" panose="020B0503020000020004" pitchFamily="50" charset="-127"/>
          <a:ea typeface="맑은 고딕" panose="020B0503020000020004" pitchFamily="50" charset="-127"/>
          <a:cs typeface="+mj-cs"/>
        </a:defRPr>
      </a:lvl1pPr>
      <a:lvl2pPr algn="l" rtl="0" fontAlgn="base" latinLnBrk="1">
        <a:spcBef>
          <a:spcPct val="0"/>
        </a:spcBef>
        <a:spcAft>
          <a:spcPct val="0"/>
        </a:spcAft>
        <a:defRPr kumimoji="1">
          <a:solidFill>
            <a:srgbClr val="000000"/>
          </a:solidFill>
          <a:latin typeface="HY견고딕" pitchFamily="18" charset="-127"/>
          <a:ea typeface="HY견고딕" pitchFamily="18" charset="-127"/>
        </a:defRPr>
      </a:lvl2pPr>
      <a:lvl3pPr algn="l" rtl="0" fontAlgn="base" latinLnBrk="1">
        <a:spcBef>
          <a:spcPct val="0"/>
        </a:spcBef>
        <a:spcAft>
          <a:spcPct val="0"/>
        </a:spcAft>
        <a:defRPr kumimoji="1">
          <a:solidFill>
            <a:srgbClr val="000000"/>
          </a:solidFill>
          <a:latin typeface="HY견고딕" pitchFamily="18" charset="-127"/>
          <a:ea typeface="HY견고딕" pitchFamily="18" charset="-127"/>
        </a:defRPr>
      </a:lvl3pPr>
      <a:lvl4pPr algn="l" rtl="0" fontAlgn="base" latinLnBrk="1">
        <a:spcBef>
          <a:spcPct val="0"/>
        </a:spcBef>
        <a:spcAft>
          <a:spcPct val="0"/>
        </a:spcAft>
        <a:defRPr kumimoji="1">
          <a:solidFill>
            <a:srgbClr val="000000"/>
          </a:solidFill>
          <a:latin typeface="HY견고딕" pitchFamily="18" charset="-127"/>
          <a:ea typeface="HY견고딕" pitchFamily="18" charset="-127"/>
        </a:defRPr>
      </a:lvl4pPr>
      <a:lvl5pPr algn="l" rtl="0" fontAlgn="base" latinLnBrk="1">
        <a:spcBef>
          <a:spcPct val="0"/>
        </a:spcBef>
        <a:spcAft>
          <a:spcPct val="0"/>
        </a:spcAft>
        <a:defRPr kumimoji="1">
          <a:solidFill>
            <a:srgbClr val="000000"/>
          </a:solidFill>
          <a:latin typeface="HY견고딕" pitchFamily="18" charset="-127"/>
          <a:ea typeface="HY견고딕" pitchFamily="18" charset="-127"/>
        </a:defRPr>
      </a:lvl5pPr>
      <a:lvl6pPr marL="342900" algn="l" rtl="0" fontAlgn="base" latinLnBrk="1">
        <a:spcBef>
          <a:spcPct val="0"/>
        </a:spcBef>
        <a:spcAft>
          <a:spcPct val="0"/>
        </a:spcAft>
        <a:defRPr kumimoji="1">
          <a:solidFill>
            <a:srgbClr val="000000"/>
          </a:solidFill>
          <a:latin typeface="HY견고딕" pitchFamily="18" charset="-127"/>
          <a:ea typeface="HY견고딕" pitchFamily="18" charset="-127"/>
        </a:defRPr>
      </a:lvl6pPr>
      <a:lvl7pPr marL="685800" algn="l" rtl="0" fontAlgn="base" latinLnBrk="1">
        <a:spcBef>
          <a:spcPct val="0"/>
        </a:spcBef>
        <a:spcAft>
          <a:spcPct val="0"/>
        </a:spcAft>
        <a:defRPr kumimoji="1">
          <a:solidFill>
            <a:srgbClr val="000000"/>
          </a:solidFill>
          <a:latin typeface="HY견고딕" pitchFamily="18" charset="-127"/>
          <a:ea typeface="HY견고딕" pitchFamily="18" charset="-127"/>
        </a:defRPr>
      </a:lvl7pPr>
      <a:lvl8pPr marL="1028700" algn="l" rtl="0" fontAlgn="base" latinLnBrk="1">
        <a:spcBef>
          <a:spcPct val="0"/>
        </a:spcBef>
        <a:spcAft>
          <a:spcPct val="0"/>
        </a:spcAft>
        <a:defRPr kumimoji="1">
          <a:solidFill>
            <a:srgbClr val="000000"/>
          </a:solidFill>
          <a:latin typeface="HY견고딕" pitchFamily="18" charset="-127"/>
          <a:ea typeface="HY견고딕" pitchFamily="18" charset="-127"/>
        </a:defRPr>
      </a:lvl8pPr>
      <a:lvl9pPr marL="1371600" algn="l" rtl="0" fontAlgn="base" latinLnBrk="1">
        <a:spcBef>
          <a:spcPct val="0"/>
        </a:spcBef>
        <a:spcAft>
          <a:spcPct val="0"/>
        </a:spcAft>
        <a:defRPr kumimoji="1">
          <a:solidFill>
            <a:srgbClr val="000000"/>
          </a:solidFill>
          <a:latin typeface="HY견고딕" pitchFamily="18" charset="-127"/>
          <a:ea typeface="HY견고딕" pitchFamily="18" charset="-127"/>
        </a:defRPr>
      </a:lvl9pPr>
    </p:titleStyle>
    <p:bodyStyle>
      <a:lvl1pPr marL="257175" indent="-257175" algn="l" rtl="0" fontAlgn="base" latinLnBrk="1">
        <a:spcBef>
          <a:spcPts val="450"/>
        </a:spcBef>
        <a:spcAft>
          <a:spcPct val="0"/>
        </a:spcAft>
        <a:buFontTx/>
        <a:buNone/>
        <a:defRPr kumimoji="1" sz="1275">
          <a:solidFill>
            <a:srgbClr val="000000"/>
          </a:solidFill>
          <a:latin typeface="맑은 고딕" panose="020B0503020000020004" pitchFamily="50" charset="-127"/>
          <a:ea typeface="맑은 고딕" panose="020B0503020000020004" pitchFamily="50" charset="-127"/>
          <a:cs typeface="+mn-cs"/>
        </a:defRPr>
      </a:lvl1pPr>
      <a:lvl2pPr marL="557213" indent="-214313" algn="l" rtl="0" fontAlgn="base" latinLnBrk="1">
        <a:spcBef>
          <a:spcPct val="20000"/>
        </a:spcBef>
        <a:spcAft>
          <a:spcPct val="0"/>
        </a:spcAft>
        <a:buFont typeface="Arial" charset="0"/>
        <a:buChar char="–"/>
        <a:defRPr kumimoji="1" sz="1200">
          <a:solidFill>
            <a:schemeClr val="tx1"/>
          </a:solidFill>
          <a:latin typeface="굴림" charset="-127"/>
          <a:ea typeface="굴림" charset="-127"/>
        </a:defRPr>
      </a:lvl2pPr>
      <a:lvl3pPr marL="857250" indent="-171450" algn="l" rtl="0" fontAlgn="base" latinLnBrk="1">
        <a:spcBef>
          <a:spcPct val="20000"/>
        </a:spcBef>
        <a:spcAft>
          <a:spcPct val="0"/>
        </a:spcAft>
        <a:buFont typeface="Arial" charset="0"/>
        <a:buChar char="•"/>
        <a:defRPr kumimoji="1" sz="1050">
          <a:solidFill>
            <a:schemeClr val="tx1"/>
          </a:solidFill>
          <a:latin typeface="굴림" charset="-127"/>
          <a:ea typeface="굴림" charset="-127"/>
        </a:defRPr>
      </a:lvl3pPr>
      <a:lvl4pPr marL="12001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4pPr>
      <a:lvl5pPr marL="15430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5pPr>
      <a:lvl6pPr marL="18859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6pPr>
      <a:lvl7pPr marL="22288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7pPr>
      <a:lvl8pPr marL="25717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8pPr>
      <a:lvl9pPr marL="29146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gif"/><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jpeg"/><Relationship Id="rId5" Type="http://schemas.openxmlformats.org/officeDocument/2006/relationships/image" Target="../media/image1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122363"/>
            <a:ext cx="7772400" cy="2892288"/>
          </a:xfrm>
        </p:spPr>
        <p:txBody>
          <a:bodyPr anchor="ctr">
            <a:noAutofit/>
          </a:bodyPr>
          <a:lstStyle/>
          <a:p>
            <a:pPr>
              <a:lnSpc>
                <a:spcPct val="150000"/>
              </a:lnSpc>
            </a:pPr>
            <a:r>
              <a:rPr lang="ko-KR" altLang="en-US" sz="2800" dirty="0" err="1" smtClean="0"/>
              <a:t>의생명</a:t>
            </a:r>
            <a:r>
              <a:rPr lang="ko-KR" altLang="en-US" sz="2800" dirty="0" smtClean="0"/>
              <a:t> 문헌 기반 </a:t>
            </a:r>
            <a:r>
              <a:rPr lang="en-US" altLang="ko-KR" sz="2800" dirty="0" smtClean="0"/>
              <a:t/>
            </a:r>
            <a:br>
              <a:rPr lang="en-US" altLang="ko-KR" sz="2800" dirty="0" smtClean="0"/>
            </a:br>
            <a:r>
              <a:rPr lang="ko-KR" altLang="en-US" sz="2800" dirty="0" smtClean="0"/>
              <a:t>약물 유사도 </a:t>
            </a:r>
            <a:r>
              <a:rPr lang="ko-KR" altLang="en-US" sz="2800" dirty="0" smtClean="0"/>
              <a:t>계산 방법 소개 </a:t>
            </a:r>
            <a:r>
              <a:rPr lang="ko-KR" altLang="en-US" sz="2800" dirty="0" smtClean="0"/>
              <a:t>및 실습</a:t>
            </a:r>
            <a:r>
              <a:rPr lang="en-US" altLang="ko-KR" sz="2800" dirty="0" smtClean="0"/>
              <a:t/>
            </a:r>
            <a:br>
              <a:rPr lang="en-US" altLang="ko-KR" sz="2800" dirty="0" smtClean="0"/>
            </a:br>
            <a:endParaRPr lang="ko-KR" altLang="en-US" sz="2800" dirty="0"/>
          </a:p>
        </p:txBody>
      </p:sp>
      <p:sp>
        <p:nvSpPr>
          <p:cNvPr id="3" name="부제목 2"/>
          <p:cNvSpPr>
            <a:spLocks noGrp="1"/>
          </p:cNvSpPr>
          <p:nvPr>
            <p:ph type="subTitle" idx="1"/>
          </p:nvPr>
        </p:nvSpPr>
        <p:spPr>
          <a:xfrm>
            <a:off x="1926124" y="4194818"/>
            <a:ext cx="5291751" cy="1590346"/>
          </a:xfrm>
        </p:spPr>
        <p:txBody>
          <a:bodyPr/>
          <a:lstStyle/>
          <a:p>
            <a:r>
              <a:rPr lang="ko-KR" altLang="en-US" dirty="0" smtClean="0"/>
              <a:t>서울대학교 </a:t>
            </a:r>
            <a:r>
              <a:rPr lang="ko-KR" altLang="en-US" dirty="0" err="1" smtClean="0"/>
              <a:t>의생명</a:t>
            </a:r>
            <a:r>
              <a:rPr lang="ko-KR" altLang="en-US" dirty="0" err="1" smtClean="0"/>
              <a:t>지식공학연구실</a:t>
            </a:r>
            <a:endParaRPr lang="en-US" altLang="ko-KR" dirty="0" smtClean="0"/>
          </a:p>
          <a:p>
            <a:r>
              <a:rPr lang="ko-KR" altLang="en-US" dirty="0" smtClean="0"/>
              <a:t>심용선 </a:t>
            </a:r>
            <a:endParaRPr lang="en-US" altLang="ko-KR" dirty="0" smtClean="0"/>
          </a:p>
          <a:p>
            <a:r>
              <a:rPr lang="en-US" altLang="ko-KR" sz="1600" dirty="0" smtClean="0"/>
              <a:t>yongsun0926@snu.ac.kr</a:t>
            </a:r>
            <a:endParaRPr lang="ko-KR" altLang="en-US" sz="1600" dirty="0">
              <a:solidFill>
                <a:schemeClr val="bg1"/>
              </a:solidFill>
            </a:endParaRPr>
          </a:p>
        </p:txBody>
      </p:sp>
      <p:sp>
        <p:nvSpPr>
          <p:cNvPr id="4" name="직사각형 3"/>
          <p:cNvSpPr/>
          <p:nvPr/>
        </p:nvSpPr>
        <p:spPr>
          <a:xfrm>
            <a:off x="4182701" y="6481012"/>
            <a:ext cx="425513" cy="376988"/>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25008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4294967295"/>
          </p:nvPr>
        </p:nvSpPr>
        <p:spPr>
          <a:xfrm>
            <a:off x="251523" y="620716"/>
            <a:ext cx="8515351" cy="5588495"/>
          </a:xfrm>
        </p:spPr>
        <p:txBody>
          <a:bodyPr/>
          <a:lstStyle/>
          <a:p>
            <a:pPr>
              <a:lnSpc>
                <a:spcPct val="150000"/>
              </a:lnSpc>
            </a:pPr>
            <a:r>
              <a:rPr lang="ko-KR" altLang="en-US" sz="1600" b="1" dirty="0" smtClean="0"/>
              <a:t>약물 </a:t>
            </a:r>
            <a:r>
              <a:rPr lang="ko-KR" altLang="en-US" sz="1600" b="1" dirty="0" smtClean="0"/>
              <a:t>유사성 </a:t>
            </a:r>
            <a:r>
              <a:rPr lang="ko-KR" altLang="en-US" sz="1600" b="1" dirty="0" smtClean="0"/>
              <a:t>연구의 배경</a:t>
            </a:r>
            <a:endParaRPr lang="en-US" altLang="ko-KR" sz="1600" b="1" dirty="0" smtClean="0"/>
          </a:p>
          <a:p>
            <a:pPr lvl="1">
              <a:lnSpc>
                <a:spcPct val="150000"/>
              </a:lnSpc>
            </a:pPr>
            <a:r>
              <a:rPr lang="ko-KR" altLang="en-US" sz="1400" dirty="0" smtClean="0">
                <a:latin typeface="맑은 고딕" panose="020B0503020000020004" pitchFamily="50" charset="-127"/>
                <a:ea typeface="맑은 고딕" panose="020B0503020000020004" pitchFamily="50" charset="-127"/>
              </a:rPr>
              <a:t>약물 유사성은 서로 다른 약물 간의 유사성을 비교하는 연구</a:t>
            </a:r>
            <a:endParaRPr lang="en-US" altLang="ko-KR" sz="1400" dirty="0" smtClean="0">
              <a:latin typeface="맑은 고딕" panose="020B0503020000020004" pitchFamily="50" charset="-127"/>
              <a:ea typeface="맑은 고딕" panose="020B0503020000020004" pitchFamily="50" charset="-127"/>
            </a:endParaRPr>
          </a:p>
          <a:p>
            <a:pPr lvl="1">
              <a:lnSpc>
                <a:spcPct val="150000"/>
              </a:lnSpc>
            </a:pPr>
            <a:r>
              <a:rPr lang="ko-KR" altLang="en-US" sz="1400" dirty="0">
                <a:latin typeface="맑은 고딕" panose="020B0503020000020004" pitchFamily="50" charset="-127"/>
                <a:ea typeface="맑은 고딕" panose="020B0503020000020004" pitchFamily="50" charset="-127"/>
              </a:rPr>
              <a:t>약물이 유사한 특성을 가질 수 있다는 가정에 기초하여 많은 연구에서 약물</a:t>
            </a:r>
            <a:r>
              <a:rPr lang="en-US" altLang="ko-KR" sz="1400" dirty="0">
                <a:latin typeface="맑은 고딕" panose="020B0503020000020004" pitchFamily="50" charset="-127"/>
                <a:ea typeface="맑은 고딕" panose="020B0503020000020004" pitchFamily="50" charset="-127"/>
              </a:rPr>
              <a:t>-</a:t>
            </a:r>
            <a:r>
              <a:rPr lang="ko-KR" altLang="en-US" sz="1400" dirty="0">
                <a:latin typeface="맑은 고딕" panose="020B0503020000020004" pitchFamily="50" charset="-127"/>
                <a:ea typeface="맑은 고딕" panose="020B0503020000020004" pitchFamily="50" charset="-127"/>
              </a:rPr>
              <a:t>약물 유사성을 활용하여 잠재적인 약물 관련 정보를 </a:t>
            </a:r>
            <a:r>
              <a:rPr lang="ko-KR" altLang="en-US" sz="1400" dirty="0" smtClean="0">
                <a:latin typeface="맑은 고딕" panose="020B0503020000020004" pitchFamily="50" charset="-127"/>
                <a:ea typeface="맑은 고딕" panose="020B0503020000020004" pitchFamily="50" charset="-127"/>
              </a:rPr>
              <a:t>발견</a:t>
            </a:r>
            <a:endParaRPr lang="en-US" altLang="ko-KR" sz="1400" dirty="0">
              <a:latin typeface="맑은 고딕" panose="020B0503020000020004" pitchFamily="50" charset="-127"/>
              <a:ea typeface="맑은 고딕" panose="020B0503020000020004" pitchFamily="50" charset="-127"/>
            </a:endParaRPr>
          </a:p>
          <a:p>
            <a:pPr>
              <a:lnSpc>
                <a:spcPct val="150000"/>
              </a:lnSpc>
            </a:pPr>
            <a:r>
              <a:rPr lang="ko-KR" altLang="en-US" sz="1600" b="1" dirty="0"/>
              <a:t>약물 조합 연구의 </a:t>
            </a:r>
            <a:r>
              <a:rPr lang="ko-KR" altLang="en-US" sz="1600" b="1" dirty="0" smtClean="0"/>
              <a:t>방법</a:t>
            </a:r>
            <a:endParaRPr lang="en-US" altLang="ko-KR" sz="1400" dirty="0" smtClean="0">
              <a:latin typeface="맑은 고딕" panose="020B0503020000020004" pitchFamily="50" charset="-127"/>
              <a:ea typeface="맑은 고딕" panose="020B0503020000020004" pitchFamily="50" charset="-127"/>
            </a:endParaRPr>
          </a:p>
          <a:p>
            <a:pPr lvl="1">
              <a:lnSpc>
                <a:spcPct val="150000"/>
              </a:lnSpc>
            </a:pPr>
            <a:r>
              <a:rPr lang="ko-KR" altLang="en-US" sz="1400" dirty="0" smtClean="0">
                <a:latin typeface="맑은 고딕" panose="020B0503020000020004" pitchFamily="50" charset="-127"/>
                <a:ea typeface="맑은 고딕" panose="020B0503020000020004" pitchFamily="50" charset="-127"/>
              </a:rPr>
              <a:t>다양한 약물 관련 데이터를 기반으로 약물 </a:t>
            </a:r>
            <a:r>
              <a:rPr lang="ko-KR" altLang="en-US" sz="1400" dirty="0">
                <a:latin typeface="맑은 고딕" panose="020B0503020000020004" pitchFamily="50" charset="-127"/>
                <a:ea typeface="맑은 고딕" panose="020B0503020000020004" pitchFamily="50" charset="-127"/>
              </a:rPr>
              <a:t>유사성을 </a:t>
            </a:r>
            <a:r>
              <a:rPr lang="ko-KR" altLang="en-US" sz="1400" dirty="0" smtClean="0">
                <a:latin typeface="맑은 고딕" panose="020B0503020000020004" pitchFamily="50" charset="-127"/>
                <a:ea typeface="맑은 고딕" panose="020B0503020000020004" pitchFamily="50" charset="-127"/>
              </a:rPr>
              <a:t>측정</a:t>
            </a:r>
            <a:endParaRPr lang="en-US" altLang="ko-KR" sz="1400" dirty="0" smtClean="0">
              <a:latin typeface="맑은 고딕" panose="020B0503020000020004" pitchFamily="50" charset="-127"/>
              <a:ea typeface="맑은 고딕" panose="020B0503020000020004" pitchFamily="50" charset="-127"/>
            </a:endParaRPr>
          </a:p>
          <a:p>
            <a:pPr lvl="1">
              <a:lnSpc>
                <a:spcPct val="150000"/>
              </a:lnSpc>
            </a:pPr>
            <a:r>
              <a:rPr lang="ko-KR" altLang="en-US" sz="1400" dirty="0" smtClean="0">
                <a:latin typeface="맑은 고딕" panose="020B0503020000020004" pitchFamily="50" charset="-127"/>
                <a:ea typeface="맑은 고딕" panose="020B0503020000020004" pitchFamily="50" charset="-127"/>
              </a:rPr>
              <a:t>서로 </a:t>
            </a:r>
            <a:r>
              <a:rPr lang="ko-KR" altLang="en-US" sz="1400" dirty="0">
                <a:latin typeface="맑은 고딕" panose="020B0503020000020004" pitchFamily="50" charset="-127"/>
                <a:ea typeface="맑은 고딕" panose="020B0503020000020004" pitchFamily="50" charset="-127"/>
              </a:rPr>
              <a:t>다른 유형의 약물 관련 정보를 통합하여 다양한 약물</a:t>
            </a:r>
            <a:r>
              <a:rPr lang="en-US" altLang="ko-KR" sz="1400" dirty="0">
                <a:latin typeface="맑은 고딕" panose="020B0503020000020004" pitchFamily="50" charset="-127"/>
                <a:ea typeface="맑은 고딕" panose="020B0503020000020004" pitchFamily="50" charset="-127"/>
              </a:rPr>
              <a:t>-</a:t>
            </a:r>
            <a:r>
              <a:rPr lang="ko-KR" altLang="en-US" sz="1400" dirty="0">
                <a:latin typeface="맑은 고딕" panose="020B0503020000020004" pitchFamily="50" charset="-127"/>
                <a:ea typeface="맑은 고딕" panose="020B0503020000020004" pitchFamily="50" charset="-127"/>
              </a:rPr>
              <a:t>약물 유사성 측정을 설계할 수 있으며 개발된 약물 유사성은 생물 의학 연구를 개선하는 데 추가로 </a:t>
            </a:r>
            <a:r>
              <a:rPr lang="ko-KR" altLang="en-US" sz="1400" dirty="0" smtClean="0">
                <a:latin typeface="맑은 고딕" panose="020B0503020000020004" pitchFamily="50" charset="-127"/>
                <a:ea typeface="맑은 고딕" panose="020B0503020000020004" pitchFamily="50" charset="-127"/>
              </a:rPr>
              <a:t>사용</a:t>
            </a:r>
            <a:endParaRPr lang="en-US" altLang="ko-KR" sz="1400" dirty="0" smtClean="0">
              <a:latin typeface="맑은 고딕" panose="020B0503020000020004" pitchFamily="50" charset="-127"/>
              <a:ea typeface="맑은 고딕" panose="020B0503020000020004" pitchFamily="50" charset="-127"/>
            </a:endParaRPr>
          </a:p>
        </p:txBody>
      </p:sp>
      <p:sp>
        <p:nvSpPr>
          <p:cNvPr id="4" name="제목 3"/>
          <p:cNvSpPr>
            <a:spLocks noGrp="1"/>
          </p:cNvSpPr>
          <p:nvPr>
            <p:ph type="title"/>
          </p:nvPr>
        </p:nvSpPr>
        <p:spPr>
          <a:xfrm>
            <a:off x="193111" y="71916"/>
            <a:ext cx="1721625" cy="276999"/>
          </a:xfrm>
        </p:spPr>
        <p:txBody>
          <a:bodyPr/>
          <a:lstStyle/>
          <a:p>
            <a:r>
              <a:rPr lang="en-US" altLang="ko-KR" dirty="0" smtClean="0"/>
              <a:t>Drug Similarity</a:t>
            </a:r>
            <a:endParaRPr lang="ko-KR" altLang="en-US" dirty="0"/>
          </a:p>
        </p:txBody>
      </p:sp>
      <p:sp>
        <p:nvSpPr>
          <p:cNvPr id="18" name="직사각형 17">
            <a:extLst>
              <a:ext uri="{FF2B5EF4-FFF2-40B4-BE49-F238E27FC236}">
                <a16:creationId xmlns="" xmlns:a16="http://schemas.microsoft.com/office/drawing/2014/main" id="{CCE1011D-5285-4651-912B-1AC4AD7A3315}"/>
              </a:ext>
            </a:extLst>
          </p:cNvPr>
          <p:cNvSpPr/>
          <p:nvPr/>
        </p:nvSpPr>
        <p:spPr>
          <a:xfrm>
            <a:off x="4555088" y="4079519"/>
            <a:ext cx="4303565" cy="225294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 xmlns:a16="http://schemas.microsoft.com/office/drawing/2014/main" id="{D8432882-FFAE-4375-B296-ABC542E58300}"/>
              </a:ext>
            </a:extLst>
          </p:cNvPr>
          <p:cNvSpPr/>
          <p:nvPr/>
        </p:nvSpPr>
        <p:spPr>
          <a:xfrm>
            <a:off x="4558068" y="6163190"/>
            <a:ext cx="4309524" cy="169277"/>
          </a:xfrm>
          <a:prstGeom prst="rect">
            <a:avLst/>
          </a:prstGeom>
        </p:spPr>
        <p:txBody>
          <a:bodyPr wrap="square">
            <a:spAutoFit/>
          </a:bodyPr>
          <a:lstStyle/>
          <a:p>
            <a:pPr fontAlgn="t"/>
            <a:r>
              <a:rPr lang="en-US" altLang="ko-KR" sz="500" dirty="0">
                <a:solidFill>
                  <a:schemeClr val="bg1">
                    <a:lumMod val="50000"/>
                  </a:schemeClr>
                </a:solidFill>
                <a:latin typeface="나눔고딕" panose="020D0604000000000000" pitchFamily="50" charset="-127"/>
                <a:ea typeface="나눔고딕" panose="020D0604000000000000" pitchFamily="50" charset="-127"/>
              </a:rPr>
              <a:t>Huang, Lan, et al. "Drug–drug similarity measure and its applications." Briefings in Bioinformatics 22.4 (2021): bbaa265.</a:t>
            </a:r>
            <a:endParaRPr lang="en-US" altLang="ko-KR" sz="500" dirty="0">
              <a:solidFill>
                <a:schemeClr val="bg1">
                  <a:lumMod val="50000"/>
                </a:schemeClr>
              </a:solidFill>
              <a:latin typeface="나눔고딕" panose="020D0604000000000000" pitchFamily="50" charset="-127"/>
              <a:ea typeface="나눔고딕" panose="020D0604000000000000" pitchFamily="50" charset="-127"/>
            </a:endParaRPr>
          </a:p>
        </p:txBody>
      </p:sp>
      <p:sp>
        <p:nvSpPr>
          <p:cNvPr id="22" name="텍스트 개체 틀 3">
            <a:extLst>
              <a:ext uri="{FF2B5EF4-FFF2-40B4-BE49-F238E27FC236}">
                <a16:creationId xmlns="" xmlns:a16="http://schemas.microsoft.com/office/drawing/2014/main" id="{98C76185-5364-49F0-8061-4AAF5F20F727}"/>
              </a:ext>
            </a:extLst>
          </p:cNvPr>
          <p:cNvSpPr txBox="1">
            <a:spLocks/>
          </p:cNvSpPr>
          <p:nvPr/>
        </p:nvSpPr>
        <p:spPr>
          <a:xfrm>
            <a:off x="4552109" y="3715746"/>
            <a:ext cx="4315483" cy="358959"/>
          </a:xfrm>
          <a:prstGeom prst="rect">
            <a:avLst/>
          </a:prstGeom>
          <a:solidFill>
            <a:srgbClr val="1C3061"/>
          </a:solidFill>
          <a:ln w="19050">
            <a:solidFill>
              <a:srgbClr val="223974"/>
            </a:solidFill>
          </a:ln>
        </p:spPr>
        <p:txBody>
          <a:bodyPr vert="horz" lIns="0" tIns="0" rIns="0" bIns="0" rtlCol="0" anchor="t">
            <a:noAutofit/>
          </a:bodyPr>
          <a:lstStyle>
            <a:defPPr>
              <a:defRPr lang="ko-KR"/>
            </a:defPPr>
            <a:lvl1pPr indent="0" algn="ctr">
              <a:lnSpc>
                <a:spcPct val="150000"/>
              </a:lnSpc>
              <a:spcBef>
                <a:spcPct val="0"/>
              </a:spcBef>
              <a:buFont typeface="Wingdings" pitchFamily="2" charset="2"/>
              <a:buNone/>
              <a:defRPr kumimoji="1" sz="1400" b="1" spc="-120" baseline="0">
                <a:solidFill>
                  <a:schemeClr val="bg1"/>
                </a:solidFill>
                <a:latin typeface="+mj-ea"/>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ko-KR" altLang="en-US" spc="0" dirty="0" smtClean="0"/>
              <a:t>약물 관련 데이터 종류</a:t>
            </a:r>
            <a:endParaRPr lang="ko-KR" altLang="en-US" spc="0" dirty="0"/>
          </a:p>
        </p:txBody>
      </p:sp>
      <p:pic>
        <p:nvPicPr>
          <p:cNvPr id="23" name="Picture 2" descr="Overview of drug-related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8077" y="4101050"/>
            <a:ext cx="2750153" cy="20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476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내용 개체 틀 1"/>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50825" y="767229"/>
            <a:ext cx="8515350" cy="5294967"/>
          </a:xfrm>
        </p:spPr>
      </p:pic>
      <p:sp>
        <p:nvSpPr>
          <p:cNvPr id="4" name="제목 3"/>
          <p:cNvSpPr>
            <a:spLocks noGrp="1"/>
          </p:cNvSpPr>
          <p:nvPr>
            <p:ph type="title"/>
          </p:nvPr>
        </p:nvSpPr>
        <p:spPr>
          <a:xfrm>
            <a:off x="193111" y="71916"/>
            <a:ext cx="3169137" cy="276999"/>
          </a:xfrm>
        </p:spPr>
        <p:txBody>
          <a:bodyPr/>
          <a:lstStyle/>
          <a:p>
            <a:r>
              <a:rPr lang="en-US" altLang="ko-KR" dirty="0" smtClean="0"/>
              <a:t>Drug Similarity review paper</a:t>
            </a:r>
            <a:endParaRPr lang="ko-KR" altLang="en-US" dirty="0"/>
          </a:p>
        </p:txBody>
      </p:sp>
    </p:spTree>
    <p:extLst>
      <p:ext uri="{BB962C8B-B14F-4D97-AF65-F5344CB8AC3E}">
        <p14:creationId xmlns:p14="http://schemas.microsoft.com/office/powerpoint/2010/main" val="3841382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4294967295"/>
          </p:nvPr>
        </p:nvSpPr>
        <p:spPr>
          <a:xfrm>
            <a:off x="251524" y="620716"/>
            <a:ext cx="4130354" cy="5588495"/>
          </a:xfrm>
        </p:spPr>
        <p:txBody>
          <a:bodyPr/>
          <a:lstStyle/>
          <a:p>
            <a:pPr>
              <a:lnSpc>
                <a:spcPct val="150000"/>
              </a:lnSpc>
            </a:pPr>
            <a:r>
              <a:rPr lang="en-US" altLang="ko-KR" sz="1600" b="1" dirty="0"/>
              <a:t>http://</a:t>
            </a:r>
            <a:r>
              <a:rPr lang="en-US" altLang="ko-KR" sz="1600" b="1" dirty="0" smtClean="0"/>
              <a:t>vafaeelab.com/drugSimDB.html</a:t>
            </a:r>
          </a:p>
          <a:p>
            <a:pPr>
              <a:lnSpc>
                <a:spcPct val="150000"/>
              </a:lnSpc>
            </a:pPr>
            <a:r>
              <a:rPr lang="ko-KR" altLang="en-US" sz="1600" b="1" dirty="0" smtClean="0"/>
              <a:t>스코어 계산 방법</a:t>
            </a:r>
            <a:endParaRPr lang="en-US" altLang="ko-KR" sz="1600" b="1" dirty="0"/>
          </a:p>
          <a:p>
            <a:pPr lvl="1">
              <a:lnSpc>
                <a:spcPct val="150000"/>
              </a:lnSpc>
            </a:pPr>
            <a:r>
              <a:rPr lang="en-US" altLang="ko-KR" sz="1400" dirty="0">
                <a:latin typeface="맑은 고딕" panose="020B0503020000020004" pitchFamily="50" charset="-127"/>
                <a:ea typeface="맑은 고딕" panose="020B0503020000020004" pitchFamily="50" charset="-127"/>
              </a:rPr>
              <a:t>Structure </a:t>
            </a:r>
            <a:r>
              <a:rPr lang="en-US" altLang="ko-KR" sz="1400" dirty="0" smtClean="0">
                <a:latin typeface="맑은 고딕" panose="020B0503020000020004" pitchFamily="50" charset="-127"/>
                <a:ea typeface="맑은 고딕" panose="020B0503020000020004" pitchFamily="50" charset="-127"/>
              </a:rPr>
              <a:t>similarity</a:t>
            </a:r>
          </a:p>
          <a:p>
            <a:pPr lvl="2">
              <a:lnSpc>
                <a:spcPct val="150000"/>
              </a:lnSpc>
            </a:pPr>
            <a:r>
              <a:rPr lang="ko-KR" altLang="en-US" sz="1200" dirty="0" smtClean="0">
                <a:latin typeface="맑은 고딕" panose="020B0503020000020004" pitchFamily="50" charset="-127"/>
                <a:ea typeface="맑은 고딕" panose="020B0503020000020004" pitchFamily="50" charset="-127"/>
              </a:rPr>
              <a:t>화학구조 기반</a:t>
            </a:r>
            <a:r>
              <a:rPr lang="ko-KR" altLang="en-US" sz="1200" dirty="0">
                <a:latin typeface="맑은 고딕" panose="020B0503020000020004" pitchFamily="50" charset="-127"/>
                <a:ea typeface="맑은 고딕" panose="020B0503020000020004" pitchFamily="50" charset="-127"/>
              </a:rPr>
              <a:t> 약물 유사성 계산</a:t>
            </a:r>
            <a:endParaRPr lang="en-US" altLang="ko-KR" sz="1200" dirty="0">
              <a:latin typeface="맑은 고딕" panose="020B0503020000020004" pitchFamily="50" charset="-127"/>
              <a:ea typeface="맑은 고딕" panose="020B0503020000020004" pitchFamily="50" charset="-127"/>
            </a:endParaRPr>
          </a:p>
          <a:p>
            <a:pPr lvl="1">
              <a:lnSpc>
                <a:spcPct val="150000"/>
              </a:lnSpc>
            </a:pPr>
            <a:r>
              <a:rPr lang="en-US" altLang="ko-KR" sz="1400" dirty="0" smtClean="0">
                <a:latin typeface="맑은 고딕" panose="020B0503020000020004" pitchFamily="50" charset="-127"/>
                <a:ea typeface="맑은 고딕" panose="020B0503020000020004" pitchFamily="50" charset="-127"/>
              </a:rPr>
              <a:t>Target Similarity</a:t>
            </a:r>
          </a:p>
          <a:p>
            <a:pPr lvl="2">
              <a:lnSpc>
                <a:spcPct val="150000"/>
              </a:lnSpc>
            </a:pPr>
            <a:r>
              <a:rPr lang="ko-KR" altLang="en-US" sz="1200" dirty="0" err="1" smtClean="0">
                <a:latin typeface="맑은 고딕" panose="020B0503020000020004" pitchFamily="50" charset="-127"/>
                <a:ea typeface="맑은 고딕" panose="020B0503020000020004" pitchFamily="50" charset="-127"/>
              </a:rPr>
              <a:t>타겟</a:t>
            </a:r>
            <a:r>
              <a:rPr lang="en-US" altLang="ko-KR" sz="1200" dirty="0" smtClean="0">
                <a:latin typeface="맑은 고딕" panose="020B0503020000020004" pitchFamily="50" charset="-127"/>
                <a:ea typeface="맑은 고딕" panose="020B0503020000020004" pitchFamily="50" charset="-127"/>
              </a:rPr>
              <a:t> </a:t>
            </a:r>
            <a:r>
              <a:rPr lang="ko-KR" altLang="en-US" sz="1200" dirty="0" smtClean="0">
                <a:latin typeface="맑은 고딕" panose="020B0503020000020004" pitchFamily="50" charset="-127"/>
                <a:ea typeface="맑은 고딕" panose="020B0503020000020004" pitchFamily="50" charset="-127"/>
              </a:rPr>
              <a:t>단백질 기반</a:t>
            </a:r>
            <a:r>
              <a:rPr lang="ko-KR" altLang="en-US" sz="1200" dirty="0">
                <a:latin typeface="맑은 고딕" panose="020B0503020000020004" pitchFamily="50" charset="-127"/>
                <a:ea typeface="맑은 고딕" panose="020B0503020000020004" pitchFamily="50" charset="-127"/>
              </a:rPr>
              <a:t> 약물 유사성 </a:t>
            </a:r>
            <a:r>
              <a:rPr lang="ko-KR" altLang="en-US" sz="1200" dirty="0" smtClean="0">
                <a:latin typeface="맑은 고딕" panose="020B0503020000020004" pitchFamily="50" charset="-127"/>
                <a:ea typeface="맑은 고딕" panose="020B0503020000020004" pitchFamily="50" charset="-127"/>
              </a:rPr>
              <a:t>계산</a:t>
            </a:r>
            <a:endParaRPr lang="en-US" altLang="ko-KR" sz="1200" dirty="0" smtClean="0">
              <a:latin typeface="맑은 고딕" panose="020B0503020000020004" pitchFamily="50" charset="-127"/>
              <a:ea typeface="맑은 고딕" panose="020B0503020000020004" pitchFamily="50" charset="-127"/>
            </a:endParaRPr>
          </a:p>
          <a:p>
            <a:pPr lvl="1">
              <a:lnSpc>
                <a:spcPct val="150000"/>
              </a:lnSpc>
            </a:pPr>
            <a:r>
              <a:rPr lang="en-US" altLang="ko-KR" sz="1400" dirty="0" smtClean="0">
                <a:latin typeface="맑은 고딕" panose="020B0503020000020004" pitchFamily="50" charset="-127"/>
                <a:ea typeface="맑은 고딕" panose="020B0503020000020004" pitchFamily="50" charset="-127"/>
              </a:rPr>
              <a:t>Pathway Similarity</a:t>
            </a:r>
          </a:p>
          <a:p>
            <a:pPr lvl="2">
              <a:lnSpc>
                <a:spcPct val="150000"/>
              </a:lnSpc>
            </a:pPr>
            <a:r>
              <a:rPr lang="ko-KR" altLang="en-US" sz="1200" dirty="0" err="1" smtClean="0">
                <a:latin typeface="맑은 고딕" panose="020B0503020000020004" pitchFamily="50" charset="-127"/>
                <a:ea typeface="맑은 고딕" panose="020B0503020000020004" pitchFamily="50" charset="-127"/>
              </a:rPr>
              <a:t>패스웨이</a:t>
            </a:r>
            <a:r>
              <a:rPr lang="ko-KR" altLang="en-US" sz="1200" dirty="0" smtClean="0">
                <a:latin typeface="맑은 고딕" panose="020B0503020000020004" pitchFamily="50" charset="-127"/>
                <a:ea typeface="맑은 고딕" panose="020B0503020000020004" pitchFamily="50" charset="-127"/>
              </a:rPr>
              <a:t> 기반 약물 유사성 계산</a:t>
            </a:r>
            <a:endParaRPr lang="en-US" altLang="ko-KR" sz="1200" dirty="0" smtClean="0">
              <a:latin typeface="맑은 고딕" panose="020B0503020000020004" pitchFamily="50" charset="-127"/>
              <a:ea typeface="맑은 고딕" panose="020B0503020000020004" pitchFamily="50" charset="-127"/>
            </a:endParaRPr>
          </a:p>
          <a:p>
            <a:pPr lvl="1">
              <a:lnSpc>
                <a:spcPct val="150000"/>
              </a:lnSpc>
            </a:pPr>
            <a:r>
              <a:rPr lang="en-US" altLang="ko-KR" sz="1400" dirty="0" smtClean="0">
                <a:latin typeface="맑은 고딕" panose="020B0503020000020004" pitchFamily="50" charset="-127"/>
                <a:ea typeface="맑은 고딕" panose="020B0503020000020004" pitchFamily="50" charset="-127"/>
              </a:rPr>
              <a:t>GO-CC/MF/BP Similarity</a:t>
            </a:r>
          </a:p>
          <a:p>
            <a:pPr lvl="2">
              <a:lnSpc>
                <a:spcPct val="150000"/>
              </a:lnSpc>
            </a:pPr>
            <a:r>
              <a:rPr lang="en-US" altLang="ko-KR" sz="1200" dirty="0" smtClean="0">
                <a:latin typeface="맑은 고딕" panose="020B0503020000020004" pitchFamily="50" charset="-127"/>
                <a:ea typeface="맑은 고딕" panose="020B0503020000020004" pitchFamily="50" charset="-127"/>
              </a:rPr>
              <a:t>Gene Ontology Cellular Component</a:t>
            </a:r>
          </a:p>
          <a:p>
            <a:pPr lvl="2">
              <a:lnSpc>
                <a:spcPct val="150000"/>
              </a:lnSpc>
            </a:pPr>
            <a:r>
              <a:rPr lang="en-US" altLang="ko-KR" sz="1200" dirty="0">
                <a:latin typeface="맑은 고딕" panose="020B0503020000020004" pitchFamily="50" charset="-127"/>
                <a:ea typeface="맑은 고딕" panose="020B0503020000020004" pitchFamily="50" charset="-127"/>
              </a:rPr>
              <a:t>Gene Ontology </a:t>
            </a:r>
            <a:r>
              <a:rPr lang="en-US" altLang="ko-KR" sz="1200" dirty="0" smtClean="0">
                <a:latin typeface="맑은 고딕" panose="020B0503020000020004" pitchFamily="50" charset="-127"/>
                <a:ea typeface="맑은 고딕" panose="020B0503020000020004" pitchFamily="50" charset="-127"/>
              </a:rPr>
              <a:t>Molecular Function</a:t>
            </a:r>
            <a:endParaRPr lang="en-US" altLang="ko-KR" sz="1200" dirty="0">
              <a:latin typeface="맑은 고딕" panose="020B0503020000020004" pitchFamily="50" charset="-127"/>
              <a:ea typeface="맑은 고딕" panose="020B0503020000020004" pitchFamily="50" charset="-127"/>
            </a:endParaRPr>
          </a:p>
          <a:p>
            <a:pPr lvl="2">
              <a:lnSpc>
                <a:spcPct val="150000"/>
              </a:lnSpc>
            </a:pPr>
            <a:r>
              <a:rPr lang="en-US" altLang="ko-KR" sz="1200" dirty="0">
                <a:latin typeface="맑은 고딕" panose="020B0503020000020004" pitchFamily="50" charset="-127"/>
                <a:ea typeface="맑은 고딕" panose="020B0503020000020004" pitchFamily="50" charset="-127"/>
              </a:rPr>
              <a:t>Gene Ontology </a:t>
            </a:r>
            <a:r>
              <a:rPr lang="en-US" altLang="ko-KR" sz="1200" dirty="0" smtClean="0">
                <a:latin typeface="맑은 고딕" panose="020B0503020000020004" pitchFamily="50" charset="-127"/>
                <a:ea typeface="맑은 고딕" panose="020B0503020000020004" pitchFamily="50" charset="-127"/>
              </a:rPr>
              <a:t>Biological Process</a:t>
            </a:r>
            <a:endParaRPr lang="en-US" altLang="ko-KR" sz="1200" b="1" dirty="0" smtClean="0"/>
          </a:p>
        </p:txBody>
      </p:sp>
      <p:sp>
        <p:nvSpPr>
          <p:cNvPr id="4" name="제목 3"/>
          <p:cNvSpPr>
            <a:spLocks noGrp="1"/>
          </p:cNvSpPr>
          <p:nvPr>
            <p:ph type="title"/>
          </p:nvPr>
        </p:nvSpPr>
        <p:spPr>
          <a:xfrm>
            <a:off x="193111" y="71916"/>
            <a:ext cx="1274388" cy="276999"/>
          </a:xfrm>
        </p:spPr>
        <p:txBody>
          <a:bodyPr/>
          <a:lstStyle/>
          <a:p>
            <a:r>
              <a:rPr lang="en-US" altLang="ko-KR" dirty="0" err="1"/>
              <a:t>DrugSimDB</a:t>
            </a:r>
            <a:endParaRPr lang="ko-KR" altLang="en-US" dirty="0"/>
          </a:p>
        </p:txBody>
      </p:sp>
      <p:pic>
        <p:nvPicPr>
          <p:cNvPr id="2052" name="Picture 4" descr="Database interface and access. (A) The navigation bar, (B) Users query any drug name for information on its similarity information with other approved drugs and can choose to view the type of combined statistics (i.e. mean-aggregated score, P-value or adjusted P-value). A batch query is also supported, where users can upload a list of drug names or DrugBank IDs to view similarities among them. (C) An interactive tabular view of a DrugSimDB induced sub-network comprising the query drug and its interacting pairs; users can filter, sort, export and print the table. An interactive network view of the induced sub-network of the queried drug would also be rendered. (D) A tabular view of PubMed-curated literature list involving a drug-pair when the user selects their corresponding edge in the network view. Panels describing/rendering the (E) physiochemical, (F) interactive 3D structure and the (G) pharmacological properties of the queried drug are shown. Users can also view a color-coded ‘periodic table’ of chemical elements to aid in the understanding of its chemical structure in the Structure t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6455" y="1344229"/>
            <a:ext cx="4230419" cy="486498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그룹 9"/>
          <p:cNvGrpSpPr/>
          <p:nvPr/>
        </p:nvGrpSpPr>
        <p:grpSpPr>
          <a:xfrm>
            <a:off x="251524" y="5127270"/>
            <a:ext cx="5592269" cy="1081941"/>
            <a:chOff x="535634" y="2505837"/>
            <a:chExt cx="5592269" cy="1081941"/>
          </a:xfrm>
        </p:grpSpPr>
        <p:pic>
          <p:nvPicPr>
            <p:cNvPr id="11" name="그림 10"/>
            <p:cNvPicPr>
              <a:picLocks noChangeAspect="1"/>
            </p:cNvPicPr>
            <p:nvPr/>
          </p:nvPicPr>
          <p:blipFill rotWithShape="1">
            <a:blip r:embed="rId4">
              <a:extLst>
                <a:ext uri="{28A0092B-C50C-407E-A947-70E740481C1C}">
                  <a14:useLocalDpi xmlns:a14="http://schemas.microsoft.com/office/drawing/2010/main" val="0"/>
                </a:ext>
              </a:extLst>
            </a:blip>
            <a:srcRect l="922" t="41540" r="71328" b="25230"/>
            <a:stretch/>
          </p:blipFill>
          <p:spPr>
            <a:xfrm>
              <a:off x="535634" y="2505837"/>
              <a:ext cx="2362954" cy="488887"/>
            </a:xfrm>
            <a:prstGeom prst="rect">
              <a:avLst/>
            </a:prstGeom>
          </p:spPr>
        </p:pic>
        <p:pic>
          <p:nvPicPr>
            <p:cNvPr id="12" name="그림 11"/>
            <p:cNvPicPr>
              <a:picLocks noChangeAspect="1"/>
            </p:cNvPicPr>
            <p:nvPr/>
          </p:nvPicPr>
          <p:blipFill rotWithShape="1">
            <a:blip r:embed="rId4">
              <a:extLst>
                <a:ext uri="{28A0092B-C50C-407E-A947-70E740481C1C}">
                  <a14:useLocalDpi xmlns:a14="http://schemas.microsoft.com/office/drawing/2010/main" val="0"/>
                </a:ext>
              </a:extLst>
            </a:blip>
            <a:srcRect l="34325" t="59689"/>
            <a:stretch/>
          </p:blipFill>
          <p:spPr>
            <a:xfrm>
              <a:off x="535634" y="2994724"/>
              <a:ext cx="5592269" cy="593054"/>
            </a:xfrm>
            <a:prstGeom prst="rect">
              <a:avLst/>
            </a:prstGeom>
          </p:spPr>
        </p:pic>
      </p:grpSp>
    </p:spTree>
    <p:extLst>
      <p:ext uri="{BB962C8B-B14F-4D97-AF65-F5344CB8AC3E}">
        <p14:creationId xmlns:p14="http://schemas.microsoft.com/office/powerpoint/2010/main" val="3812257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93111" y="71916"/>
            <a:ext cx="1005083" cy="276999"/>
          </a:xfrm>
        </p:spPr>
        <p:txBody>
          <a:bodyPr/>
          <a:lstStyle/>
          <a:p>
            <a:r>
              <a:rPr lang="ko-KR" altLang="en-US" dirty="0" smtClean="0"/>
              <a:t>실습 링크</a:t>
            </a:r>
            <a:endParaRPr lang="ko-KR" altLang="en-US" dirty="0"/>
          </a:p>
        </p:txBody>
      </p:sp>
      <p:sp>
        <p:nvSpPr>
          <p:cNvPr id="3" name="텍스트 개체 틀 2"/>
          <p:cNvSpPr>
            <a:spLocks noGrp="1"/>
          </p:cNvSpPr>
          <p:nvPr>
            <p:ph type="body" idx="1"/>
          </p:nvPr>
        </p:nvSpPr>
        <p:spPr/>
        <p:txBody>
          <a:bodyPr/>
          <a:lstStyle/>
          <a:p>
            <a:endParaRPr lang="en-US" altLang="ko-KR" sz="4000" b="1" dirty="0" smtClean="0"/>
          </a:p>
          <a:p>
            <a:endParaRPr lang="en-US" altLang="ko-KR" sz="4000" b="1" dirty="0"/>
          </a:p>
          <a:p>
            <a:r>
              <a:rPr lang="en-US" altLang="ko-KR" sz="4000" b="1" dirty="0" smtClean="0"/>
              <a:t>https</a:t>
            </a:r>
            <a:r>
              <a:rPr lang="en-US" altLang="ko-KR" sz="4000" b="1" dirty="0"/>
              <a:t>://colab.research.google.com/drive/1xwNZgg78ACBiIcYdbykNmIpI6yPlyQdW?usp=share_link</a:t>
            </a:r>
            <a:endParaRPr lang="ko-KR" altLang="en-US" sz="4000" b="1" dirty="0"/>
          </a:p>
        </p:txBody>
      </p:sp>
    </p:spTree>
    <p:extLst>
      <p:ext uri="{BB962C8B-B14F-4D97-AF65-F5344CB8AC3E}">
        <p14:creationId xmlns:p14="http://schemas.microsoft.com/office/powerpoint/2010/main" val="302893325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193111" y="71916"/>
            <a:ext cx="4273606" cy="276999"/>
          </a:xfrm>
        </p:spPr>
        <p:txBody>
          <a:bodyPr/>
          <a:lstStyle/>
          <a:p>
            <a:r>
              <a:rPr lang="en-US" altLang="ko-KR" i="1" dirty="0" smtClean="0"/>
              <a:t>In-silico</a:t>
            </a:r>
            <a:r>
              <a:rPr lang="en-US" altLang="ko-KR" dirty="0" smtClean="0"/>
              <a:t> </a:t>
            </a:r>
            <a:r>
              <a:rPr lang="ko-KR" altLang="en-US" dirty="0" smtClean="0"/>
              <a:t>기반 </a:t>
            </a:r>
            <a:r>
              <a:rPr lang="ko-KR" altLang="en-US" dirty="0" err="1" smtClean="0"/>
              <a:t>의생명</a:t>
            </a:r>
            <a:r>
              <a:rPr lang="ko-KR" altLang="en-US" dirty="0"/>
              <a:t> </a:t>
            </a:r>
            <a:r>
              <a:rPr lang="ko-KR" altLang="en-US" dirty="0" smtClean="0"/>
              <a:t>연구 공통 프로세스</a:t>
            </a:r>
            <a:endParaRPr lang="ko-KR" altLang="en-US" dirty="0"/>
          </a:p>
        </p:txBody>
      </p:sp>
      <p:sp>
        <p:nvSpPr>
          <p:cNvPr id="7" name="Rectangle 155"/>
          <p:cNvSpPr/>
          <p:nvPr/>
        </p:nvSpPr>
        <p:spPr>
          <a:xfrm>
            <a:off x="965496" y="734569"/>
            <a:ext cx="3295079" cy="738304"/>
          </a:xfrm>
          <a:prstGeom prst="rect">
            <a:avLst/>
          </a:prstGeom>
          <a:noFill/>
          <a:ln w="38100">
            <a:solidFill>
              <a:srgbClr val="18A6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120"/>
          <p:cNvSpPr/>
          <p:nvPr/>
        </p:nvSpPr>
        <p:spPr>
          <a:xfrm>
            <a:off x="968057" y="1488312"/>
            <a:ext cx="8022035" cy="3492513"/>
          </a:xfrm>
          <a:custGeom>
            <a:avLst/>
            <a:gdLst/>
            <a:ahLst/>
            <a:cxnLst>
              <a:cxn ang="0">
                <a:pos x="wd2" y="hd2"/>
              </a:cxn>
              <a:cxn ang="5400000">
                <a:pos x="wd2" y="hd2"/>
              </a:cxn>
              <a:cxn ang="10800000">
                <a:pos x="wd2" y="hd2"/>
              </a:cxn>
              <a:cxn ang="16200000">
                <a:pos x="wd2" y="hd2"/>
              </a:cxn>
            </a:cxnLst>
            <a:rect l="0" t="0" r="r" b="b"/>
            <a:pathLst>
              <a:path w="21600" h="21600" extrusionOk="0">
                <a:moveTo>
                  <a:pt x="618" y="0"/>
                </a:moveTo>
                <a:lnTo>
                  <a:pt x="1034" y="1432"/>
                </a:lnTo>
                <a:lnTo>
                  <a:pt x="0" y="1432"/>
                </a:lnTo>
                <a:lnTo>
                  <a:pt x="0" y="21600"/>
                </a:lnTo>
                <a:lnTo>
                  <a:pt x="21600" y="21600"/>
                </a:lnTo>
                <a:lnTo>
                  <a:pt x="21600" y="1432"/>
                </a:lnTo>
                <a:lnTo>
                  <a:pt x="5886" y="1432"/>
                </a:lnTo>
                <a:lnTo>
                  <a:pt x="6302" y="0"/>
                </a:lnTo>
                <a:lnTo>
                  <a:pt x="5510" y="0"/>
                </a:lnTo>
                <a:lnTo>
                  <a:pt x="1410" y="0"/>
                </a:lnTo>
                <a:lnTo>
                  <a:pt x="618" y="0"/>
                </a:lnTo>
                <a:close/>
              </a:path>
            </a:pathLst>
          </a:custGeom>
          <a:solidFill>
            <a:srgbClr val="FFFFFF"/>
          </a:solidFill>
          <a:ln w="38100" cap="flat">
            <a:solidFill>
              <a:schemeClr val="tx1">
                <a:lumMod val="65000"/>
                <a:lumOff val="35000"/>
              </a:schemeClr>
            </a:solidFill>
            <a:prstDash val="solid"/>
            <a:miter lim="400000"/>
          </a:ln>
          <a:effectLst/>
        </p:spPr>
        <p:txBody>
          <a:bodyPr wrap="square" lIns="39356" tIns="39356" rIns="39356" bIns="39356" numCol="1" anchor="ctr">
            <a:noAutofit/>
          </a:bodyPr>
          <a:lstStyle/>
          <a:p>
            <a:pPr>
              <a:defRPr sz="1800">
                <a:solidFill>
                  <a:srgbClr val="FFFFFF"/>
                </a:solidFill>
              </a:defRPr>
            </a:pPr>
            <a:endParaRPr/>
          </a:p>
        </p:txBody>
      </p:sp>
      <p:sp>
        <p:nvSpPr>
          <p:cNvPr id="9" name="모서리가 둥근 직사각형 9"/>
          <p:cNvSpPr/>
          <p:nvPr/>
        </p:nvSpPr>
        <p:spPr>
          <a:xfrm>
            <a:off x="1081803" y="1792742"/>
            <a:ext cx="1783575" cy="291920"/>
          </a:xfrm>
          <a:prstGeom prst="roundRect">
            <a:avLst/>
          </a:prstGeom>
          <a:solidFill>
            <a:schemeClr val="bg1"/>
          </a:solidFill>
          <a:ln w="25400">
            <a:solidFill>
              <a:schemeClr val="bg1"/>
            </a:solidFill>
          </a:ln>
          <a:effectLst>
            <a:outerShdw blurRad="12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1" name="모서리가 둥근 직사각형 9"/>
          <p:cNvSpPr/>
          <p:nvPr/>
        </p:nvSpPr>
        <p:spPr>
          <a:xfrm>
            <a:off x="1081803" y="1792742"/>
            <a:ext cx="299514" cy="291920"/>
          </a:xfrm>
          <a:prstGeom prst="roundRect">
            <a:avLst/>
          </a:prstGeom>
          <a:solidFill>
            <a:srgbClr val="CE346B"/>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a:latin typeface="맑은 고딕" panose="020B0503020000020004" pitchFamily="50" charset="-127"/>
                <a:ea typeface="맑은 고딕" panose="020B0503020000020004" pitchFamily="50" charset="-127"/>
              </a:rPr>
              <a:t>1</a:t>
            </a:r>
            <a:endParaRPr lang="ko-KR" altLang="en-US" sz="1400" b="1" dirty="0">
              <a:latin typeface="맑은 고딕" panose="020B0503020000020004" pitchFamily="50" charset="-127"/>
              <a:ea typeface="맑은 고딕" panose="020B0503020000020004" pitchFamily="50" charset="-127"/>
            </a:endParaRPr>
          </a:p>
        </p:txBody>
      </p:sp>
      <p:sp>
        <p:nvSpPr>
          <p:cNvPr id="13" name="Shape 131"/>
          <p:cNvSpPr/>
          <p:nvPr/>
        </p:nvSpPr>
        <p:spPr>
          <a:xfrm>
            <a:off x="1417245" y="1783743"/>
            <a:ext cx="1448133" cy="281372"/>
          </a:xfrm>
          <a:prstGeom prst="rect">
            <a:avLst/>
          </a:prstGeom>
          <a:ln w="3175">
            <a:miter lim="400000"/>
          </a:ln>
          <a:extLst>
            <a:ext uri="{C572A759-6A51-4108-AA02-DFA0A04FC94B}">
              <ma14:wrappingTextBoxFlag xmlns="" xmlns:ma14="http://schemas.microsoft.com/office/mac/drawingml/2011/main" val="1"/>
            </a:ext>
          </a:extLst>
        </p:spPr>
        <p:txBody>
          <a:bodyPr lIns="39356" tIns="39356" rIns="39356" bIns="39356" anchor="t"/>
          <a:lstStyle>
            <a:lvl1pPr algn="l">
              <a:defRPr sz="2000" b="1">
                <a:solidFill>
                  <a:srgbClr val="FFFFFF"/>
                </a:solidFill>
                <a:latin typeface="Helvetica Neue"/>
                <a:ea typeface="Helvetica Neue"/>
                <a:cs typeface="Helvetica Neue"/>
                <a:sym typeface="Helvetica Neue"/>
              </a:defRPr>
            </a:lvl1pPr>
          </a:lstStyle>
          <a:p>
            <a:pPr algn="ctr"/>
            <a:r>
              <a:rPr lang="en-US" altLang="ko-KR" sz="1400" dirty="0" smtClean="0">
                <a:solidFill>
                  <a:schemeClr val="tx1">
                    <a:lumMod val="75000"/>
                    <a:lumOff val="25000"/>
                  </a:schemeClr>
                </a:solidFill>
                <a:latin typeface="Malgun Gothic" panose="020B0503020000020004" pitchFamily="34" charset="-127"/>
                <a:ea typeface="Malgun Gothic" panose="020B0503020000020004" pitchFamily="34" charset="-127"/>
              </a:rPr>
              <a:t>Data Collection</a:t>
            </a:r>
            <a:endParaRPr sz="14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4" name="Rectangle 162"/>
          <p:cNvSpPr/>
          <p:nvPr/>
        </p:nvSpPr>
        <p:spPr>
          <a:xfrm>
            <a:off x="968057" y="5217805"/>
            <a:ext cx="8022034" cy="1056246"/>
          </a:xfrm>
          <a:prstGeom prst="rect">
            <a:avLst/>
          </a:prstGeom>
          <a:noFill/>
          <a:ln w="38100">
            <a:solidFill>
              <a:srgbClr val="CE34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121"/>
          <p:cNvSpPr/>
          <p:nvPr/>
        </p:nvSpPr>
        <p:spPr>
          <a:xfrm rot="10800000" flipH="1">
            <a:off x="6446162" y="4928846"/>
            <a:ext cx="2412085" cy="4795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09" y="21600"/>
                </a:lnTo>
                <a:lnTo>
                  <a:pt x="18591" y="21600"/>
                </a:lnTo>
                <a:lnTo>
                  <a:pt x="21600" y="0"/>
                </a:lnTo>
                <a:lnTo>
                  <a:pt x="18591" y="0"/>
                </a:lnTo>
                <a:lnTo>
                  <a:pt x="3009" y="0"/>
                </a:lnTo>
                <a:lnTo>
                  <a:pt x="0" y="0"/>
                </a:lnTo>
                <a:close/>
              </a:path>
            </a:pathLst>
          </a:custGeom>
          <a:solidFill>
            <a:srgbClr val="FFFFFF"/>
          </a:solidFill>
          <a:ln w="6350" cap="flat">
            <a:solidFill>
              <a:srgbClr val="FFFFFF"/>
            </a:solidFill>
            <a:prstDash val="solid"/>
            <a:miter lim="400000"/>
          </a:ln>
          <a:effectLst/>
        </p:spPr>
        <p:txBody>
          <a:bodyPr wrap="square" lIns="39356" tIns="39356" rIns="39356" bIns="39356" numCol="1" anchor="ctr">
            <a:noAutofit/>
          </a:bodyPr>
          <a:lstStyle/>
          <a:p>
            <a:pPr>
              <a:defRPr sz="1800">
                <a:solidFill>
                  <a:srgbClr val="FFFFFF"/>
                </a:solidFill>
              </a:defRPr>
            </a:pPr>
            <a:endParaRPr/>
          </a:p>
        </p:txBody>
      </p:sp>
      <p:sp>
        <p:nvSpPr>
          <p:cNvPr id="16" name="Rectangle 176"/>
          <p:cNvSpPr/>
          <p:nvPr/>
        </p:nvSpPr>
        <p:spPr>
          <a:xfrm>
            <a:off x="113274" y="736666"/>
            <a:ext cx="852222" cy="231714"/>
          </a:xfrm>
          <a:prstGeom prst="rect">
            <a:avLst/>
          </a:prstGeom>
          <a:solidFill>
            <a:srgbClr val="18A6BD"/>
          </a:solidFill>
          <a:ln w="38100">
            <a:solidFill>
              <a:srgbClr val="18A6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1200" b="1" dirty="0" smtClean="0">
                <a:latin typeface="Malgun Gothic" panose="020B0503020000020004" pitchFamily="34" charset="-127"/>
                <a:ea typeface="Malgun Gothic" panose="020B0503020000020004" pitchFamily="34" charset="-127"/>
              </a:rPr>
              <a:t>Problem</a:t>
            </a:r>
            <a:endParaRPr lang="en-US" sz="1200" b="1" dirty="0">
              <a:latin typeface="Malgun Gothic" panose="020B0503020000020004" pitchFamily="34" charset="-127"/>
              <a:ea typeface="Malgun Gothic" panose="020B0503020000020004" pitchFamily="34" charset="-127"/>
            </a:endParaRPr>
          </a:p>
        </p:txBody>
      </p:sp>
      <p:sp>
        <p:nvSpPr>
          <p:cNvPr id="17" name="Rectangle 177"/>
          <p:cNvSpPr/>
          <p:nvPr/>
        </p:nvSpPr>
        <p:spPr>
          <a:xfrm>
            <a:off x="114863" y="1717045"/>
            <a:ext cx="852221" cy="221657"/>
          </a:xfrm>
          <a:prstGeom prst="rect">
            <a:avLst/>
          </a:prstGeom>
          <a:solidFill>
            <a:schemeClr val="tx1">
              <a:lumMod val="65000"/>
              <a:lumOff val="35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smtClean="0">
                <a:latin typeface="Malgun Gothic" panose="020B0503020000020004" pitchFamily="34" charset="-127"/>
                <a:ea typeface="Malgun Gothic" panose="020B0503020000020004" pitchFamily="34" charset="-127"/>
              </a:rPr>
              <a:t>Process</a:t>
            </a:r>
            <a:endParaRPr lang="en-US" sz="1200" b="1" dirty="0">
              <a:latin typeface="Malgun Gothic" panose="020B0503020000020004" pitchFamily="34" charset="-127"/>
              <a:ea typeface="Malgun Gothic" panose="020B0503020000020004" pitchFamily="34" charset="-127"/>
            </a:endParaRPr>
          </a:p>
        </p:txBody>
      </p:sp>
      <p:sp>
        <p:nvSpPr>
          <p:cNvPr id="18" name="Rectangle 178"/>
          <p:cNvSpPr/>
          <p:nvPr/>
        </p:nvSpPr>
        <p:spPr>
          <a:xfrm rot="10800000" flipV="1">
            <a:off x="114863" y="5217790"/>
            <a:ext cx="850633" cy="190589"/>
          </a:xfrm>
          <a:prstGeom prst="rect">
            <a:avLst/>
          </a:prstGeom>
          <a:solidFill>
            <a:srgbClr val="CE346B"/>
          </a:solidFill>
          <a:ln w="38100">
            <a:solidFill>
              <a:srgbClr val="CE34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ko-KR" sz="1200" b="1" dirty="0" smtClean="0">
                <a:latin typeface="Malgun Gothic" panose="020B0503020000020004" pitchFamily="34" charset="-127"/>
                <a:ea typeface="Malgun Gothic" panose="020B0503020000020004" pitchFamily="34" charset="-127"/>
              </a:rPr>
              <a:t>Output</a:t>
            </a:r>
            <a:endParaRPr lang="en-US" sz="1200" b="1" dirty="0">
              <a:latin typeface="Malgun Gothic" panose="020B0503020000020004" pitchFamily="34" charset="-127"/>
              <a:ea typeface="Malgun Gothic" panose="020B0503020000020004" pitchFamily="34" charset="-127"/>
            </a:endParaRPr>
          </a:p>
        </p:txBody>
      </p:sp>
      <p:pic>
        <p:nvPicPr>
          <p:cNvPr id="19"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6338" y="4932104"/>
            <a:ext cx="331108" cy="329420"/>
          </a:xfrm>
          <a:prstGeom prst="rect">
            <a:avLst/>
          </a:prstGeom>
        </p:spPr>
      </p:pic>
      <p:sp>
        <p:nvSpPr>
          <p:cNvPr id="20" name="Shape 133"/>
          <p:cNvSpPr/>
          <p:nvPr/>
        </p:nvSpPr>
        <p:spPr>
          <a:xfrm>
            <a:off x="7101200" y="4980826"/>
            <a:ext cx="1613698" cy="317065"/>
          </a:xfrm>
          <a:prstGeom prst="rect">
            <a:avLst/>
          </a:prstGeom>
          <a:ln w="3175">
            <a:miter lim="400000"/>
          </a:ln>
          <a:extLst>
            <a:ext uri="{C572A759-6A51-4108-AA02-DFA0A04FC94B}">
              <ma14:wrappingTextBoxFlag xmlns="" xmlns:ma14="http://schemas.microsoft.com/office/mac/drawingml/2011/main" val="1"/>
            </a:ext>
          </a:extLst>
        </p:spPr>
        <p:txBody>
          <a:bodyPr lIns="39356" tIns="39356" rIns="39356" bIns="39356" anchor="ctr"/>
          <a:lstStyle>
            <a:lvl1pPr algn="l">
              <a:defRPr sz="1400" b="1">
                <a:latin typeface="Helvetica Neue"/>
                <a:ea typeface="Helvetica Neue"/>
                <a:cs typeface="Helvetica Neue"/>
                <a:sym typeface="Helvetica Neue"/>
              </a:defRPr>
            </a:lvl1pPr>
          </a:lstStyle>
          <a:p>
            <a:endParaRPr sz="1100" dirty="0">
              <a:latin typeface="Malgun Gothic" panose="020B0503020000020004" pitchFamily="34" charset="-127"/>
              <a:ea typeface="Malgun Gothic" panose="020B0503020000020004" pitchFamily="34" charset="-127"/>
            </a:endParaRPr>
          </a:p>
        </p:txBody>
      </p:sp>
      <p:sp>
        <p:nvSpPr>
          <p:cNvPr id="21" name="Shape 121"/>
          <p:cNvSpPr/>
          <p:nvPr/>
        </p:nvSpPr>
        <p:spPr>
          <a:xfrm flipH="1">
            <a:off x="1047740" y="1373533"/>
            <a:ext cx="2399767" cy="4261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09" y="21600"/>
                </a:lnTo>
                <a:lnTo>
                  <a:pt x="18591" y="21600"/>
                </a:lnTo>
                <a:lnTo>
                  <a:pt x="21600" y="0"/>
                </a:lnTo>
                <a:lnTo>
                  <a:pt x="18591" y="0"/>
                </a:lnTo>
                <a:lnTo>
                  <a:pt x="3009" y="0"/>
                </a:lnTo>
                <a:lnTo>
                  <a:pt x="0" y="0"/>
                </a:lnTo>
                <a:close/>
              </a:path>
            </a:pathLst>
          </a:custGeom>
          <a:solidFill>
            <a:srgbClr val="FFFFFF"/>
          </a:solidFill>
          <a:ln w="6350" cap="flat">
            <a:solidFill>
              <a:srgbClr val="FFFFFF"/>
            </a:solidFill>
            <a:prstDash val="solid"/>
            <a:miter lim="400000"/>
          </a:ln>
          <a:effectLst/>
        </p:spPr>
        <p:txBody>
          <a:bodyPr wrap="square" lIns="39356" tIns="39356" rIns="39356" bIns="39356" numCol="1" anchor="ctr">
            <a:noAutofit/>
          </a:bodyPr>
          <a:lstStyle/>
          <a:p>
            <a:pPr>
              <a:defRPr sz="1800">
                <a:solidFill>
                  <a:srgbClr val="FFFFFF"/>
                </a:solidFill>
              </a:defRPr>
            </a:pPr>
            <a:endParaRPr/>
          </a:p>
        </p:txBody>
      </p:sp>
      <p:cxnSp>
        <p:nvCxnSpPr>
          <p:cNvPr id="22" name="직선 연결선 21"/>
          <p:cNvCxnSpPr/>
          <p:nvPr/>
        </p:nvCxnSpPr>
        <p:spPr>
          <a:xfrm>
            <a:off x="6134038" y="1717045"/>
            <a:ext cx="0" cy="3244598"/>
          </a:xfrm>
          <a:prstGeom prst="line">
            <a:avLst/>
          </a:prstGeom>
          <a:ln w="28575">
            <a:solidFill>
              <a:srgbClr val="595959"/>
            </a:solidFill>
          </a:ln>
        </p:spPr>
        <p:style>
          <a:lnRef idx="1">
            <a:schemeClr val="dk1"/>
          </a:lnRef>
          <a:fillRef idx="0">
            <a:schemeClr val="dk1"/>
          </a:fillRef>
          <a:effectRef idx="0">
            <a:schemeClr val="dk1"/>
          </a:effectRef>
          <a:fontRef idx="minor">
            <a:schemeClr val="tx1"/>
          </a:fontRef>
        </p:style>
      </p:cxnSp>
      <p:sp>
        <p:nvSpPr>
          <p:cNvPr id="23" name="모서리가 둥근 직사각형 9"/>
          <p:cNvSpPr/>
          <p:nvPr/>
        </p:nvSpPr>
        <p:spPr>
          <a:xfrm>
            <a:off x="6236418" y="1799684"/>
            <a:ext cx="2664464" cy="291920"/>
          </a:xfrm>
          <a:prstGeom prst="roundRect">
            <a:avLst/>
          </a:prstGeom>
          <a:solidFill>
            <a:schemeClr val="bg1"/>
          </a:solidFill>
          <a:ln w="25400">
            <a:solidFill>
              <a:schemeClr val="bg1"/>
            </a:solidFill>
          </a:ln>
          <a:effectLst>
            <a:outerShdw blurRad="12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24" name="모서리가 둥근 직사각형 9"/>
          <p:cNvSpPr/>
          <p:nvPr/>
        </p:nvSpPr>
        <p:spPr>
          <a:xfrm>
            <a:off x="6236418" y="1799684"/>
            <a:ext cx="299514" cy="291920"/>
          </a:xfrm>
          <a:prstGeom prst="roundRect">
            <a:avLst/>
          </a:prstGeom>
          <a:solidFill>
            <a:srgbClr val="CE346B"/>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smtClean="0">
                <a:latin typeface="맑은 고딕" panose="020B0503020000020004" pitchFamily="50" charset="-127"/>
                <a:ea typeface="맑은 고딕" panose="020B0503020000020004" pitchFamily="50" charset="-127"/>
              </a:rPr>
              <a:t>3</a:t>
            </a:r>
            <a:endParaRPr lang="ko-KR" altLang="en-US" sz="1400" b="1" dirty="0">
              <a:latin typeface="맑은 고딕" panose="020B0503020000020004" pitchFamily="50" charset="-127"/>
              <a:ea typeface="맑은 고딕" panose="020B0503020000020004" pitchFamily="50" charset="-127"/>
            </a:endParaRPr>
          </a:p>
        </p:txBody>
      </p:sp>
      <p:sp>
        <p:nvSpPr>
          <p:cNvPr id="25" name="Shape 131"/>
          <p:cNvSpPr/>
          <p:nvPr/>
        </p:nvSpPr>
        <p:spPr>
          <a:xfrm>
            <a:off x="6571860" y="1790685"/>
            <a:ext cx="2329022" cy="281372"/>
          </a:xfrm>
          <a:prstGeom prst="rect">
            <a:avLst/>
          </a:prstGeom>
          <a:ln w="3175">
            <a:miter lim="400000"/>
          </a:ln>
          <a:extLst>
            <a:ext uri="{C572A759-6A51-4108-AA02-DFA0A04FC94B}">
              <ma14:wrappingTextBoxFlag xmlns="" xmlns:ma14="http://schemas.microsoft.com/office/mac/drawingml/2011/main" val="1"/>
            </a:ext>
          </a:extLst>
        </p:spPr>
        <p:txBody>
          <a:bodyPr lIns="39356" tIns="39356" rIns="39356" bIns="39356" anchor="t"/>
          <a:lstStyle>
            <a:lvl1pPr algn="l">
              <a:defRPr sz="2000" b="1">
                <a:solidFill>
                  <a:srgbClr val="FFFFFF"/>
                </a:solidFill>
                <a:latin typeface="Helvetica Neue"/>
                <a:ea typeface="Helvetica Neue"/>
                <a:cs typeface="Helvetica Neue"/>
                <a:sym typeface="Helvetica Neue"/>
              </a:defRPr>
            </a:lvl1pPr>
          </a:lstStyle>
          <a:p>
            <a:pPr algn="ctr"/>
            <a:r>
              <a:rPr lang="en-US" altLang="ko-KR" sz="1400" dirty="0" smtClean="0">
                <a:solidFill>
                  <a:schemeClr val="tx1">
                    <a:lumMod val="75000"/>
                    <a:lumOff val="25000"/>
                  </a:schemeClr>
                </a:solidFill>
                <a:latin typeface="Malgun Gothic" panose="020B0503020000020004" pitchFamily="34" charset="-127"/>
                <a:ea typeface="Malgun Gothic" panose="020B0503020000020004" pitchFamily="34" charset="-127"/>
              </a:rPr>
              <a:t>Applying algorithms</a:t>
            </a:r>
            <a:endParaRPr sz="14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26" name="Shape 131"/>
          <p:cNvSpPr/>
          <p:nvPr/>
        </p:nvSpPr>
        <p:spPr>
          <a:xfrm>
            <a:off x="6928670" y="4954432"/>
            <a:ext cx="1785102" cy="281372"/>
          </a:xfrm>
          <a:prstGeom prst="rect">
            <a:avLst/>
          </a:prstGeom>
          <a:ln w="3175">
            <a:miter lim="400000"/>
          </a:ln>
          <a:extLst>
            <a:ext uri="{C572A759-6A51-4108-AA02-DFA0A04FC94B}">
              <ma14:wrappingTextBoxFlag xmlns="" xmlns:ma14="http://schemas.microsoft.com/office/mac/drawingml/2011/main" val="1"/>
            </a:ext>
          </a:extLst>
        </p:spPr>
        <p:txBody>
          <a:bodyPr lIns="39356" tIns="39356" rIns="39356" bIns="39356" anchor="t"/>
          <a:lstStyle>
            <a:lvl1pPr algn="l">
              <a:defRPr sz="2000" b="1">
                <a:solidFill>
                  <a:srgbClr val="FFFFFF"/>
                </a:solidFill>
                <a:latin typeface="Helvetica Neue"/>
                <a:ea typeface="Helvetica Neue"/>
                <a:cs typeface="Helvetica Neue"/>
                <a:sym typeface="Helvetica Neue"/>
              </a:defRPr>
            </a:lvl1pPr>
          </a:lstStyle>
          <a:p>
            <a:pPr algn="ctr"/>
            <a:r>
              <a:rPr lang="en-US" sz="1200" dirty="0" smtClean="0">
                <a:solidFill>
                  <a:schemeClr val="tx1">
                    <a:lumMod val="75000"/>
                    <a:lumOff val="25000"/>
                  </a:schemeClr>
                </a:solidFill>
                <a:latin typeface="Malgun Gothic" panose="020B0503020000020004" pitchFamily="34" charset="-127"/>
                <a:ea typeface="Malgun Gothic" panose="020B0503020000020004" pitchFamily="34" charset="-127"/>
              </a:rPr>
              <a:t>Problem resolve</a:t>
            </a:r>
            <a:endParaRPr sz="12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27" name="모서리가 둥근 직사각형 9"/>
          <p:cNvSpPr/>
          <p:nvPr/>
        </p:nvSpPr>
        <p:spPr>
          <a:xfrm>
            <a:off x="3267813" y="1799684"/>
            <a:ext cx="2722373" cy="291920"/>
          </a:xfrm>
          <a:prstGeom prst="roundRect">
            <a:avLst/>
          </a:prstGeom>
          <a:solidFill>
            <a:schemeClr val="bg1"/>
          </a:solidFill>
          <a:ln w="25400">
            <a:solidFill>
              <a:schemeClr val="bg1"/>
            </a:solidFill>
          </a:ln>
          <a:effectLst>
            <a:outerShdw blurRad="12700" dist="254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28" name="모서리가 둥근 직사각형 9"/>
          <p:cNvSpPr/>
          <p:nvPr/>
        </p:nvSpPr>
        <p:spPr>
          <a:xfrm>
            <a:off x="3267813" y="1799684"/>
            <a:ext cx="299514" cy="291920"/>
          </a:xfrm>
          <a:prstGeom prst="roundRect">
            <a:avLst/>
          </a:prstGeom>
          <a:solidFill>
            <a:srgbClr val="CE346B"/>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b="1" dirty="0">
                <a:latin typeface="맑은 고딕" panose="020B0503020000020004" pitchFamily="50" charset="-127"/>
                <a:ea typeface="맑은 고딕" panose="020B0503020000020004" pitchFamily="50" charset="-127"/>
              </a:rPr>
              <a:t>2</a:t>
            </a:r>
            <a:endParaRPr lang="ko-KR" altLang="en-US" sz="1400" b="1" dirty="0">
              <a:latin typeface="맑은 고딕" panose="020B0503020000020004" pitchFamily="50" charset="-127"/>
              <a:ea typeface="맑은 고딕" panose="020B0503020000020004" pitchFamily="50" charset="-127"/>
            </a:endParaRPr>
          </a:p>
        </p:txBody>
      </p:sp>
      <p:sp>
        <p:nvSpPr>
          <p:cNvPr id="29" name="Shape 131"/>
          <p:cNvSpPr/>
          <p:nvPr/>
        </p:nvSpPr>
        <p:spPr>
          <a:xfrm>
            <a:off x="3603255" y="1790685"/>
            <a:ext cx="2212453" cy="281372"/>
          </a:xfrm>
          <a:prstGeom prst="rect">
            <a:avLst/>
          </a:prstGeom>
          <a:ln w="3175">
            <a:miter lim="400000"/>
          </a:ln>
          <a:extLst>
            <a:ext uri="{C572A759-6A51-4108-AA02-DFA0A04FC94B}">
              <ma14:wrappingTextBoxFlag xmlns="" xmlns:ma14="http://schemas.microsoft.com/office/mac/drawingml/2011/main" val="1"/>
            </a:ext>
          </a:extLst>
        </p:spPr>
        <p:txBody>
          <a:bodyPr lIns="39356" tIns="39356" rIns="39356" bIns="39356" anchor="t"/>
          <a:lstStyle>
            <a:lvl1pPr algn="l">
              <a:defRPr sz="2000" b="1">
                <a:solidFill>
                  <a:srgbClr val="FFFFFF"/>
                </a:solidFill>
                <a:latin typeface="Helvetica Neue"/>
                <a:ea typeface="Helvetica Neue"/>
                <a:cs typeface="Helvetica Neue"/>
                <a:sym typeface="Helvetica Neue"/>
              </a:defRPr>
            </a:lvl1pPr>
          </a:lstStyle>
          <a:p>
            <a:pPr algn="ctr"/>
            <a:r>
              <a:rPr lang="en-US" sz="1400" dirty="0" smtClean="0">
                <a:solidFill>
                  <a:schemeClr val="tx1">
                    <a:lumMod val="75000"/>
                    <a:lumOff val="25000"/>
                  </a:schemeClr>
                </a:solidFill>
                <a:latin typeface="Malgun Gothic" panose="020B0503020000020004" pitchFamily="34" charset="-127"/>
                <a:ea typeface="Malgun Gothic" panose="020B0503020000020004" pitchFamily="34" charset="-127"/>
              </a:rPr>
              <a:t>Data Preprocessing</a:t>
            </a:r>
            <a:endParaRPr sz="14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cxnSp>
        <p:nvCxnSpPr>
          <p:cNvPr id="30" name="직선 연결선 29"/>
          <p:cNvCxnSpPr/>
          <p:nvPr/>
        </p:nvCxnSpPr>
        <p:spPr>
          <a:xfrm>
            <a:off x="3084166" y="1736227"/>
            <a:ext cx="0" cy="3244598"/>
          </a:xfrm>
          <a:prstGeom prst="line">
            <a:avLst/>
          </a:prstGeom>
          <a:ln w="28575">
            <a:solidFill>
              <a:srgbClr val="595959"/>
            </a:solidFill>
          </a:ln>
        </p:spPr>
        <p:style>
          <a:lnRef idx="1">
            <a:schemeClr val="dk1"/>
          </a:lnRef>
          <a:fillRef idx="0">
            <a:schemeClr val="dk1"/>
          </a:fillRef>
          <a:effectRef idx="0">
            <a:schemeClr val="dk1"/>
          </a:effectRef>
          <a:fontRef idx="minor">
            <a:schemeClr val="tx1"/>
          </a:fontRef>
        </p:style>
      </p:cxnSp>
      <p:sp>
        <p:nvSpPr>
          <p:cNvPr id="31" name="Isosceles Triangle 2"/>
          <p:cNvSpPr/>
          <p:nvPr/>
        </p:nvSpPr>
        <p:spPr>
          <a:xfrm flipV="1">
            <a:off x="2127402" y="1579830"/>
            <a:ext cx="265561" cy="10449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9"/>
          <p:cNvCxnSpPr/>
          <p:nvPr/>
        </p:nvCxnSpPr>
        <p:spPr>
          <a:xfrm>
            <a:off x="2124947" y="1535806"/>
            <a:ext cx="26801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그림 5"/>
          <p:cNvPicPr>
            <a:picLocks noChangeAspect="1"/>
          </p:cNvPicPr>
          <p:nvPr/>
        </p:nvPicPr>
        <p:blipFill rotWithShape="1">
          <a:blip r:embed="rId3"/>
          <a:srcRect b="28703"/>
          <a:stretch/>
        </p:blipFill>
        <p:spPr>
          <a:xfrm>
            <a:off x="1172742" y="804305"/>
            <a:ext cx="483883" cy="587693"/>
          </a:xfrm>
          <a:prstGeom prst="rect">
            <a:avLst/>
          </a:prstGeom>
        </p:spPr>
      </p:pic>
      <p:pic>
        <p:nvPicPr>
          <p:cNvPr id="33" name="그림 32"/>
          <p:cNvPicPr>
            <a:picLocks noChangeAspect="1"/>
          </p:cNvPicPr>
          <p:nvPr/>
        </p:nvPicPr>
        <p:blipFill>
          <a:blip r:embed="rId4"/>
          <a:stretch>
            <a:fillRect/>
          </a:stretch>
        </p:blipFill>
        <p:spPr>
          <a:xfrm>
            <a:off x="1952456" y="805051"/>
            <a:ext cx="829797" cy="616002"/>
          </a:xfrm>
          <a:prstGeom prst="rect">
            <a:avLst/>
          </a:prstGeom>
        </p:spPr>
      </p:pic>
      <p:pic>
        <p:nvPicPr>
          <p:cNvPr id="34" name="그림 33"/>
          <p:cNvPicPr>
            <a:picLocks noChangeAspect="1"/>
          </p:cNvPicPr>
          <p:nvPr/>
        </p:nvPicPr>
        <p:blipFill>
          <a:blip r:embed="rId5"/>
          <a:stretch>
            <a:fillRect/>
          </a:stretch>
        </p:blipFill>
        <p:spPr>
          <a:xfrm>
            <a:off x="3081605" y="808047"/>
            <a:ext cx="938497" cy="611066"/>
          </a:xfrm>
          <a:prstGeom prst="rect">
            <a:avLst/>
          </a:prstGeom>
        </p:spPr>
      </p:pic>
      <p:pic>
        <p:nvPicPr>
          <p:cNvPr id="35" name="그림 34"/>
          <p:cNvPicPr>
            <a:picLocks noChangeAspect="1"/>
          </p:cNvPicPr>
          <p:nvPr/>
        </p:nvPicPr>
        <p:blipFill rotWithShape="1">
          <a:blip r:embed="rId6"/>
          <a:srcRect l="11896" t="30955" r="11640" b="31334"/>
          <a:stretch/>
        </p:blipFill>
        <p:spPr>
          <a:xfrm>
            <a:off x="1090114" y="2298577"/>
            <a:ext cx="1808955" cy="324363"/>
          </a:xfrm>
          <a:prstGeom prst="rect">
            <a:avLst/>
          </a:prstGeom>
        </p:spPr>
      </p:pic>
      <p:pic>
        <p:nvPicPr>
          <p:cNvPr id="1028" name="Picture 4" descr="KEGG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67100" y="2863780"/>
            <a:ext cx="1392138" cy="999196"/>
          </a:xfrm>
          <a:prstGeom prst="rect">
            <a:avLst/>
          </a:prstGeom>
          <a:noFill/>
          <a:extLst>
            <a:ext uri="{909E8E84-426E-40DD-AFC4-6F175D3DCCD1}">
              <a14:hiddenFill xmlns:a14="http://schemas.microsoft.com/office/drawing/2010/main">
                <a:solidFill>
                  <a:srgbClr val="FFFFFF"/>
                </a:solidFill>
              </a14:hiddenFill>
            </a:ext>
          </a:extLst>
        </p:spPr>
      </p:pic>
      <p:pic>
        <p:nvPicPr>
          <p:cNvPr id="37" name="그림 36"/>
          <p:cNvPicPr>
            <a:picLocks noChangeAspect="1"/>
          </p:cNvPicPr>
          <p:nvPr/>
        </p:nvPicPr>
        <p:blipFill rotWithShape="1">
          <a:blip r:embed="rId8"/>
          <a:srcRect t="17742" b="19925"/>
          <a:stretch/>
        </p:blipFill>
        <p:spPr>
          <a:xfrm>
            <a:off x="1081803" y="4091427"/>
            <a:ext cx="1783575" cy="660947"/>
          </a:xfrm>
          <a:prstGeom prst="rect">
            <a:avLst/>
          </a:prstGeom>
        </p:spPr>
      </p:pic>
      <p:pic>
        <p:nvPicPr>
          <p:cNvPr id="42" name="그림 41"/>
          <p:cNvPicPr>
            <a:picLocks noChangeAspect="1"/>
          </p:cNvPicPr>
          <p:nvPr/>
        </p:nvPicPr>
        <p:blipFill>
          <a:blip r:embed="rId9"/>
          <a:stretch>
            <a:fillRect/>
          </a:stretch>
        </p:blipFill>
        <p:spPr>
          <a:xfrm>
            <a:off x="6341751" y="2303732"/>
            <a:ext cx="2453797" cy="2453797"/>
          </a:xfrm>
          <a:prstGeom prst="rect">
            <a:avLst/>
          </a:prstGeom>
        </p:spPr>
      </p:pic>
      <p:pic>
        <p:nvPicPr>
          <p:cNvPr id="1034" name="Picture 10" descr="Drug Discovery"/>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8687" t="4575" r="65269" b="73992"/>
          <a:stretch/>
        </p:blipFill>
        <p:spPr bwMode="auto">
          <a:xfrm>
            <a:off x="7643533" y="5274788"/>
            <a:ext cx="1070239" cy="9729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Drug Discovery"/>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8685" t="27982" r="66478" b="51165"/>
          <a:stretch/>
        </p:blipFill>
        <p:spPr bwMode="auto">
          <a:xfrm>
            <a:off x="5962313" y="5278916"/>
            <a:ext cx="1005397" cy="961568"/>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Drug Discovery"/>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51597" t="5834" r="35986" b="74516"/>
          <a:stretch/>
        </p:blipFill>
        <p:spPr bwMode="auto">
          <a:xfrm>
            <a:off x="4400866" y="5278916"/>
            <a:ext cx="902824" cy="97227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ata Preprocessing | Natural Language Processing | by Basil K Jose | Medium"/>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21863" y="3458973"/>
            <a:ext cx="1578825" cy="129300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feature extractio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98112" y="2385409"/>
            <a:ext cx="2861671" cy="93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105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93111" y="71916"/>
            <a:ext cx="538609" cy="276999"/>
          </a:xfrm>
        </p:spPr>
        <p:txBody>
          <a:bodyPr/>
          <a:lstStyle/>
          <a:p>
            <a:r>
              <a:rPr lang="en-US" altLang="ko-KR" dirty="0" smtClean="0"/>
              <a:t>Q&amp;A</a:t>
            </a:r>
            <a:endParaRPr lang="ko-KR" altLang="en-US" dirty="0"/>
          </a:p>
        </p:txBody>
      </p:sp>
      <p:pic>
        <p:nvPicPr>
          <p:cNvPr id="10244" name="Picture 4" descr="Thank you PPT Templates | Thank you template, Powerpoint template free, Thank  you card templ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012" y="620716"/>
            <a:ext cx="7398372" cy="5548779"/>
          </a:xfrm>
          <a:prstGeom prst="rect">
            <a:avLst/>
          </a:prstGeom>
          <a:noFill/>
          <a:extLst>
            <a:ext uri="{909E8E84-426E-40DD-AFC4-6F175D3DCCD1}">
              <a14:hiddenFill xmlns:a14="http://schemas.microsoft.com/office/drawing/2010/main">
                <a:solidFill>
                  <a:srgbClr val="FFFFFF"/>
                </a:solidFill>
              </a14:hiddenFill>
            </a:ext>
          </a:extLst>
        </p:spPr>
      </p:pic>
      <p:sp>
        <p:nvSpPr>
          <p:cNvPr id="3" name="텍스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4654410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193111" y="71916"/>
            <a:ext cx="1120500" cy="276999"/>
          </a:xfrm>
        </p:spPr>
        <p:txBody>
          <a:bodyPr/>
          <a:lstStyle/>
          <a:p>
            <a:r>
              <a:rPr lang="en-US" altLang="ko-KR" dirty="0" smtClean="0"/>
              <a:t>Data Type</a:t>
            </a:r>
            <a:endParaRPr lang="ko-KR" altLang="en-US" dirty="0"/>
          </a:p>
        </p:txBody>
      </p:sp>
      <p:sp>
        <p:nvSpPr>
          <p:cNvPr id="7" name="직사각형 6">
            <a:extLst>
              <a:ext uri="{FF2B5EF4-FFF2-40B4-BE49-F238E27FC236}">
                <a16:creationId xmlns:a16="http://schemas.microsoft.com/office/drawing/2014/main" xmlns="" id="{CCE1011D-5285-4651-912B-1AC4AD7A3315}"/>
              </a:ext>
            </a:extLst>
          </p:cNvPr>
          <p:cNvSpPr/>
          <p:nvPr/>
        </p:nvSpPr>
        <p:spPr>
          <a:xfrm>
            <a:off x="193112" y="1564537"/>
            <a:ext cx="3899918" cy="441014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xmlns="" id="{CCE1011D-5285-4651-912B-1AC4AD7A3315}"/>
              </a:ext>
            </a:extLst>
          </p:cNvPr>
          <p:cNvSpPr/>
          <p:nvPr/>
        </p:nvSpPr>
        <p:spPr>
          <a:xfrm>
            <a:off x="4934929" y="1564537"/>
            <a:ext cx="3899918" cy="441014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193111" y="1176261"/>
            <a:ext cx="3899919" cy="3882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b="1" dirty="0" smtClean="0">
                <a:latin typeface="+mj-ea"/>
                <a:ea typeface="+mj-ea"/>
              </a:rPr>
              <a:t>Structured Data</a:t>
            </a:r>
            <a:endParaRPr lang="ko-KR" altLang="en-US" b="1" dirty="0">
              <a:latin typeface="+mj-ea"/>
              <a:ea typeface="+mj-ea"/>
            </a:endParaRPr>
          </a:p>
        </p:txBody>
      </p:sp>
      <p:sp>
        <p:nvSpPr>
          <p:cNvPr id="11" name="직사각형 10"/>
          <p:cNvSpPr/>
          <p:nvPr/>
        </p:nvSpPr>
        <p:spPr>
          <a:xfrm>
            <a:off x="4934928" y="1176261"/>
            <a:ext cx="3899919" cy="3882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smtClean="0">
                <a:latin typeface="+mj-lt"/>
              </a:rPr>
              <a:t>Unstructured Data</a:t>
            </a:r>
            <a:endParaRPr lang="ko-KR" altLang="en-US" b="1" dirty="0">
              <a:latin typeface="+mj-lt"/>
            </a:endParaRPr>
          </a:p>
        </p:txBody>
      </p:sp>
      <p:sp>
        <p:nvSpPr>
          <p:cNvPr id="18" name="내용 개체 틀 2"/>
          <p:cNvSpPr txBox="1">
            <a:spLocks/>
          </p:cNvSpPr>
          <p:nvPr/>
        </p:nvSpPr>
        <p:spPr bwMode="auto">
          <a:xfrm>
            <a:off x="260242" y="3827903"/>
            <a:ext cx="3763128" cy="18111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57175" indent="-257175" algn="l" rtl="0" fontAlgn="base" latinLnBrk="1">
              <a:spcBef>
                <a:spcPts val="450"/>
              </a:spcBef>
              <a:spcAft>
                <a:spcPct val="0"/>
              </a:spcAft>
              <a:buFontTx/>
              <a:buNone/>
              <a:defRPr kumimoji="1" sz="1275">
                <a:solidFill>
                  <a:srgbClr val="000000"/>
                </a:solidFill>
                <a:latin typeface="맑은 고딕" panose="020B0503020000020004" pitchFamily="50" charset="-127"/>
                <a:ea typeface="맑은 고딕" panose="020B0503020000020004" pitchFamily="50" charset="-127"/>
                <a:cs typeface="+mn-cs"/>
              </a:defRPr>
            </a:lvl1pPr>
            <a:lvl2pPr marL="557213" indent="-214313" algn="l" rtl="0" fontAlgn="base" latinLnBrk="1">
              <a:spcBef>
                <a:spcPct val="20000"/>
              </a:spcBef>
              <a:spcAft>
                <a:spcPct val="0"/>
              </a:spcAft>
              <a:buFont typeface="Arial" charset="0"/>
              <a:buChar char="–"/>
              <a:defRPr kumimoji="1" sz="1200">
                <a:solidFill>
                  <a:schemeClr val="tx1"/>
                </a:solidFill>
                <a:latin typeface="굴림" charset="-127"/>
                <a:ea typeface="굴림" charset="-127"/>
              </a:defRPr>
            </a:lvl2pPr>
            <a:lvl3pPr marL="857250" indent="-171450" algn="l" rtl="0" fontAlgn="base" latinLnBrk="1">
              <a:spcBef>
                <a:spcPct val="20000"/>
              </a:spcBef>
              <a:spcAft>
                <a:spcPct val="0"/>
              </a:spcAft>
              <a:buFont typeface="Arial" charset="0"/>
              <a:buChar char="•"/>
              <a:defRPr kumimoji="1" sz="1050">
                <a:solidFill>
                  <a:schemeClr val="tx1"/>
                </a:solidFill>
                <a:latin typeface="굴림" charset="-127"/>
                <a:ea typeface="굴림" charset="-127"/>
              </a:defRPr>
            </a:lvl3pPr>
            <a:lvl4pPr marL="12001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4pPr>
            <a:lvl5pPr marL="15430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5pPr>
            <a:lvl6pPr marL="18859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6pPr>
            <a:lvl7pPr marL="22288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7pPr>
            <a:lvl8pPr marL="25717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8pPr>
            <a:lvl9pPr marL="29146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9pPr>
          </a:lstStyle>
          <a:p>
            <a:pPr marL="285750" indent="-285750">
              <a:lnSpc>
                <a:spcPct val="150000"/>
              </a:lnSpc>
              <a:buFont typeface="Arial" panose="020B0604020202020204" pitchFamily="34" charset="0"/>
              <a:buChar char="•"/>
            </a:pPr>
            <a:r>
              <a:rPr lang="ko-KR" altLang="en-US" sz="1400" b="1" kern="0" dirty="0" smtClean="0"/>
              <a:t>고정된 필드에 저장된 데이터</a:t>
            </a:r>
            <a:endParaRPr lang="en-US" altLang="ko-KR" sz="1400" b="1" kern="0" dirty="0" smtClean="0"/>
          </a:p>
          <a:p>
            <a:pPr marL="285750" indent="-285750">
              <a:lnSpc>
                <a:spcPct val="150000"/>
              </a:lnSpc>
              <a:buFont typeface="Arial" panose="020B0604020202020204" pitchFamily="34" charset="0"/>
              <a:buChar char="•"/>
            </a:pPr>
            <a:r>
              <a:rPr lang="ko-KR" altLang="en-US" sz="1400" b="1" kern="0" dirty="0" err="1"/>
              <a:t>관계형</a:t>
            </a:r>
            <a:r>
              <a:rPr lang="ko-KR" altLang="en-US" sz="1400" b="1" kern="0" dirty="0"/>
              <a:t> 데이터 베이스</a:t>
            </a:r>
            <a:r>
              <a:rPr lang="en-US" altLang="ko-KR" sz="1400" b="1" kern="0" dirty="0"/>
              <a:t>, </a:t>
            </a:r>
            <a:r>
              <a:rPr lang="ko-KR" altLang="en-US" sz="1400" b="1" kern="0" dirty="0" smtClean="0"/>
              <a:t>스프레드시트</a:t>
            </a:r>
            <a:r>
              <a:rPr lang="en-US" altLang="ko-KR" sz="1400" b="1" kern="0" dirty="0" smtClean="0"/>
              <a:t> </a:t>
            </a:r>
            <a:r>
              <a:rPr lang="ko-KR" altLang="en-US" sz="1400" b="1" kern="0" dirty="0"/>
              <a:t>등</a:t>
            </a:r>
            <a:endParaRPr lang="en-US" altLang="ko-KR" sz="1400" kern="0" dirty="0"/>
          </a:p>
          <a:p>
            <a:pPr marL="285750" indent="-285750">
              <a:lnSpc>
                <a:spcPct val="150000"/>
              </a:lnSpc>
              <a:buFont typeface="Arial" panose="020B0604020202020204" pitchFamily="34" charset="0"/>
              <a:buChar char="•"/>
            </a:pPr>
            <a:r>
              <a:rPr lang="ko-KR" altLang="en-US" sz="1400" b="1" kern="0" dirty="0" smtClean="0"/>
              <a:t>구조 변경에 있어 제한됨</a:t>
            </a:r>
            <a:endParaRPr lang="en-US" altLang="ko-KR" sz="1400" b="1" kern="0" dirty="0" smtClean="0"/>
          </a:p>
          <a:p>
            <a:pPr marL="285750" indent="-285750">
              <a:lnSpc>
                <a:spcPct val="150000"/>
              </a:lnSpc>
              <a:buFont typeface="Arial" panose="020B0604020202020204" pitchFamily="34" charset="0"/>
              <a:buChar char="•"/>
            </a:pPr>
            <a:r>
              <a:rPr lang="ko-KR" altLang="en-US" sz="1400" b="1" kern="0" dirty="0" smtClean="0"/>
              <a:t>별도의 </a:t>
            </a:r>
            <a:r>
              <a:rPr lang="ko-KR" altLang="en-US" sz="1400" b="1" kern="0" dirty="0" smtClean="0"/>
              <a:t>분석 처리 기술 없이 간단한 쿼리를 통하여 원하는 데이터 추출 가능</a:t>
            </a:r>
            <a:endParaRPr lang="en-US" altLang="ko-KR" sz="1400" b="1" kern="0" dirty="0" smtClean="0"/>
          </a:p>
        </p:txBody>
      </p:sp>
      <p:sp>
        <p:nvSpPr>
          <p:cNvPr id="19" name="내용 개체 틀 2"/>
          <p:cNvSpPr txBox="1">
            <a:spLocks/>
          </p:cNvSpPr>
          <p:nvPr/>
        </p:nvSpPr>
        <p:spPr bwMode="auto">
          <a:xfrm>
            <a:off x="5004589" y="3827903"/>
            <a:ext cx="3763128" cy="18111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57175" indent="-257175" algn="l" rtl="0" fontAlgn="base" latinLnBrk="1">
              <a:spcBef>
                <a:spcPts val="450"/>
              </a:spcBef>
              <a:spcAft>
                <a:spcPct val="0"/>
              </a:spcAft>
              <a:buFontTx/>
              <a:buNone/>
              <a:defRPr kumimoji="1" sz="1275">
                <a:solidFill>
                  <a:srgbClr val="000000"/>
                </a:solidFill>
                <a:latin typeface="맑은 고딕" panose="020B0503020000020004" pitchFamily="50" charset="-127"/>
                <a:ea typeface="맑은 고딕" panose="020B0503020000020004" pitchFamily="50" charset="-127"/>
                <a:cs typeface="+mn-cs"/>
              </a:defRPr>
            </a:lvl1pPr>
            <a:lvl2pPr marL="557213" indent="-214313" algn="l" rtl="0" fontAlgn="base" latinLnBrk="1">
              <a:spcBef>
                <a:spcPct val="20000"/>
              </a:spcBef>
              <a:spcAft>
                <a:spcPct val="0"/>
              </a:spcAft>
              <a:buFont typeface="Arial" charset="0"/>
              <a:buChar char="–"/>
              <a:defRPr kumimoji="1" sz="1200">
                <a:solidFill>
                  <a:schemeClr val="tx1"/>
                </a:solidFill>
                <a:latin typeface="굴림" charset="-127"/>
                <a:ea typeface="굴림" charset="-127"/>
              </a:defRPr>
            </a:lvl2pPr>
            <a:lvl3pPr marL="857250" indent="-171450" algn="l" rtl="0" fontAlgn="base" latinLnBrk="1">
              <a:spcBef>
                <a:spcPct val="20000"/>
              </a:spcBef>
              <a:spcAft>
                <a:spcPct val="0"/>
              </a:spcAft>
              <a:buFont typeface="Arial" charset="0"/>
              <a:buChar char="•"/>
              <a:defRPr kumimoji="1" sz="1050">
                <a:solidFill>
                  <a:schemeClr val="tx1"/>
                </a:solidFill>
                <a:latin typeface="굴림" charset="-127"/>
                <a:ea typeface="굴림" charset="-127"/>
              </a:defRPr>
            </a:lvl3pPr>
            <a:lvl4pPr marL="12001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4pPr>
            <a:lvl5pPr marL="15430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5pPr>
            <a:lvl6pPr marL="18859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6pPr>
            <a:lvl7pPr marL="22288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7pPr>
            <a:lvl8pPr marL="25717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8pPr>
            <a:lvl9pPr marL="29146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9pPr>
          </a:lstStyle>
          <a:p>
            <a:pPr marL="285750" indent="-285750">
              <a:lnSpc>
                <a:spcPct val="150000"/>
              </a:lnSpc>
              <a:buFont typeface="Arial" panose="020B0604020202020204" pitchFamily="34" charset="0"/>
              <a:buChar char="•"/>
            </a:pPr>
            <a:r>
              <a:rPr lang="ko-KR" altLang="en-US" sz="1400" b="1" kern="0" dirty="0" smtClean="0"/>
              <a:t>고정된 필드에 저장되어 있지 않은 데이터</a:t>
            </a:r>
            <a:endParaRPr lang="en-US" altLang="ko-KR" sz="1400" b="1" kern="0" dirty="0" smtClean="0"/>
          </a:p>
          <a:p>
            <a:pPr marL="285750" indent="-285750">
              <a:lnSpc>
                <a:spcPct val="150000"/>
              </a:lnSpc>
              <a:buFont typeface="Arial" panose="020B0604020202020204" pitchFamily="34" charset="0"/>
              <a:buChar char="•"/>
            </a:pPr>
            <a:r>
              <a:rPr lang="ko-KR" altLang="en-US" sz="1400" b="1" kern="0" dirty="0"/>
              <a:t>텍스트 문서</a:t>
            </a:r>
            <a:r>
              <a:rPr lang="en-US" altLang="ko-KR" sz="1400" b="1" kern="0" dirty="0"/>
              <a:t>, </a:t>
            </a:r>
            <a:r>
              <a:rPr lang="ko-KR" altLang="en-US" sz="1400" b="1" kern="0" dirty="0"/>
              <a:t>이미지</a:t>
            </a:r>
            <a:r>
              <a:rPr lang="en-US" altLang="ko-KR" sz="1400" b="1" kern="0" dirty="0"/>
              <a:t>/</a:t>
            </a:r>
            <a:r>
              <a:rPr lang="ko-KR" altLang="en-US" sz="1400" b="1" kern="0" dirty="0"/>
              <a:t>동영상</a:t>
            </a:r>
            <a:r>
              <a:rPr lang="en-US" altLang="ko-KR" sz="1400" b="1" kern="0" dirty="0"/>
              <a:t>/</a:t>
            </a:r>
            <a:r>
              <a:rPr lang="ko-KR" altLang="en-US" sz="1400" b="1" kern="0" dirty="0"/>
              <a:t>음성 데이터 등</a:t>
            </a:r>
            <a:endParaRPr lang="en-US" altLang="ko-KR" sz="1400" b="1" kern="0" dirty="0"/>
          </a:p>
          <a:p>
            <a:pPr marL="285750" indent="-285750">
              <a:lnSpc>
                <a:spcPct val="150000"/>
              </a:lnSpc>
              <a:buFont typeface="Arial" panose="020B0604020202020204" pitchFamily="34" charset="0"/>
              <a:buChar char="•"/>
            </a:pPr>
            <a:r>
              <a:rPr lang="ko-KR" altLang="en-US" sz="1400" b="1" kern="0" dirty="0" smtClean="0"/>
              <a:t>구조 변경에 있어 자유로움</a:t>
            </a:r>
            <a:endParaRPr lang="en-US" altLang="ko-KR" sz="1400" b="1" kern="0" dirty="0" smtClean="0"/>
          </a:p>
          <a:p>
            <a:pPr marL="285750" indent="-285750">
              <a:lnSpc>
                <a:spcPct val="150000"/>
              </a:lnSpc>
              <a:buFont typeface="Arial" panose="020B0604020202020204" pitchFamily="34" charset="0"/>
              <a:buChar char="•"/>
            </a:pPr>
            <a:r>
              <a:rPr lang="ko-KR" altLang="en-US" sz="1400" b="1" kern="0" dirty="0" smtClean="0">
                <a:latin typeface="맑은 고딕" panose="020B0503020000020004" pitchFamily="50" charset="-127"/>
                <a:ea typeface="맑은 고딕" panose="020B0503020000020004" pitchFamily="50" charset="-127"/>
              </a:rPr>
              <a:t>다양하고 </a:t>
            </a:r>
            <a:r>
              <a:rPr lang="ko-KR" altLang="en-US" sz="1400" b="1" kern="0" dirty="0" smtClean="0">
                <a:latin typeface="맑은 고딕" panose="020B0503020000020004" pitchFamily="50" charset="-127"/>
                <a:ea typeface="맑은 고딕" panose="020B0503020000020004" pitchFamily="50" charset="-127"/>
              </a:rPr>
              <a:t>방대한 양의 데이터를 처리할 수 있는 별도의 분석 처리 기술 필요</a:t>
            </a:r>
            <a:endParaRPr lang="en-US" altLang="ko-KR" kern="0" dirty="0" smtClean="0">
              <a:latin typeface="맑은 고딕" panose="020B0503020000020004" pitchFamily="50" charset="-127"/>
              <a:ea typeface="맑은 고딕" panose="020B0503020000020004" pitchFamily="50" charset="-127"/>
            </a:endParaRPr>
          </a:p>
        </p:txBody>
      </p:sp>
      <p:pic>
        <p:nvPicPr>
          <p:cNvPr id="20" name="Picture 6" descr="Are you facing Rush of Unstructured data coming? We have the Solution to  Harness it. | Data cleansing, Business contact, Da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0" t="33651" r="63291" b="37347"/>
          <a:stretch/>
        </p:blipFill>
        <p:spPr bwMode="auto">
          <a:xfrm>
            <a:off x="5836264" y="1754775"/>
            <a:ext cx="2097243" cy="173931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Are you facing Rush of Unstructured data coming? We have the Solution to  Harness it. | Data cleansing, Business contact, Da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1984" t="33651" r="5518" b="37347"/>
          <a:stretch/>
        </p:blipFill>
        <p:spPr bwMode="auto">
          <a:xfrm>
            <a:off x="1167078" y="1754775"/>
            <a:ext cx="1946921" cy="1737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295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93111" y="71916"/>
            <a:ext cx="6155531" cy="276999"/>
          </a:xfrm>
        </p:spPr>
        <p:txBody>
          <a:bodyPr/>
          <a:lstStyle/>
          <a:p>
            <a:r>
              <a:rPr lang="en-US" altLang="ko-KR" dirty="0"/>
              <a:t>Structured/Unstructured Data Growth Rate Comparison</a:t>
            </a:r>
            <a:endParaRPr lang="ko-KR" altLang="en-US" dirty="0"/>
          </a:p>
        </p:txBody>
      </p:sp>
      <p:sp>
        <p:nvSpPr>
          <p:cNvPr id="4" name="직사각형 3">
            <a:extLst>
              <a:ext uri="{FF2B5EF4-FFF2-40B4-BE49-F238E27FC236}">
                <a16:creationId xmlns="" xmlns:a16="http://schemas.microsoft.com/office/drawing/2014/main" id="{CCE1011D-5285-4651-912B-1AC4AD7A3315}"/>
              </a:ext>
            </a:extLst>
          </p:cNvPr>
          <p:cNvSpPr/>
          <p:nvPr/>
        </p:nvSpPr>
        <p:spPr>
          <a:xfrm>
            <a:off x="1277866" y="1531793"/>
            <a:ext cx="6551396" cy="425069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텍스트 개체 틀 3">
            <a:extLst>
              <a:ext uri="{FF2B5EF4-FFF2-40B4-BE49-F238E27FC236}">
                <a16:creationId xmlns="" xmlns:a16="http://schemas.microsoft.com/office/drawing/2014/main" id="{98C76185-5364-49F0-8061-4AAF5F20F727}"/>
              </a:ext>
            </a:extLst>
          </p:cNvPr>
          <p:cNvSpPr txBox="1">
            <a:spLocks/>
          </p:cNvSpPr>
          <p:nvPr/>
        </p:nvSpPr>
        <p:spPr>
          <a:xfrm>
            <a:off x="1276777" y="1137155"/>
            <a:ext cx="6552485" cy="391457"/>
          </a:xfrm>
          <a:prstGeom prst="rect">
            <a:avLst/>
          </a:prstGeom>
          <a:solidFill>
            <a:srgbClr val="1C3061"/>
          </a:solidFill>
          <a:ln w="19050">
            <a:solidFill>
              <a:srgbClr val="223974"/>
            </a:solidFill>
          </a:ln>
        </p:spPr>
        <p:txBody>
          <a:bodyPr vert="horz" lIns="0" tIns="0" rIns="0" bIns="0" rtlCol="0" anchor="t">
            <a:noAutofit/>
          </a:bodyPr>
          <a:lstStyle>
            <a:defPPr>
              <a:defRPr lang="ko-KR"/>
            </a:defPPr>
            <a:lvl1pPr indent="0" algn="ctr">
              <a:lnSpc>
                <a:spcPct val="150000"/>
              </a:lnSpc>
              <a:spcBef>
                <a:spcPct val="0"/>
              </a:spcBef>
              <a:buFont typeface="Wingdings" pitchFamily="2" charset="2"/>
              <a:buNone/>
              <a:defRPr kumimoji="1" sz="1400" b="1" spc="-120" baseline="0">
                <a:solidFill>
                  <a:schemeClr val="bg1"/>
                </a:solidFill>
                <a:latin typeface="+mj-ea"/>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ko-KR" altLang="en-US" sz="1800" spc="0" dirty="0" smtClean="0"/>
              <a:t>정형</a:t>
            </a:r>
            <a:r>
              <a:rPr lang="en-US" altLang="ko-KR" sz="1800" spc="0" dirty="0" smtClean="0"/>
              <a:t>·</a:t>
            </a:r>
            <a:r>
              <a:rPr lang="ko-KR" altLang="en-US" sz="1800" spc="0" dirty="0" smtClean="0"/>
              <a:t>비정형데이터 </a:t>
            </a:r>
            <a:r>
              <a:rPr lang="ko-KR" altLang="en-US" sz="1800" spc="0" dirty="0"/>
              <a:t>증가 추세</a:t>
            </a:r>
          </a:p>
        </p:txBody>
      </p:sp>
      <p:sp>
        <p:nvSpPr>
          <p:cNvPr id="6" name="직사각형 5">
            <a:extLst>
              <a:ext uri="{FF2B5EF4-FFF2-40B4-BE49-F238E27FC236}">
                <a16:creationId xmlns="" xmlns:a16="http://schemas.microsoft.com/office/drawing/2014/main" id="{D8432882-FFAE-4375-B296-ABC542E58300}"/>
              </a:ext>
            </a:extLst>
          </p:cNvPr>
          <p:cNvSpPr/>
          <p:nvPr/>
        </p:nvSpPr>
        <p:spPr>
          <a:xfrm>
            <a:off x="1276777" y="5611160"/>
            <a:ext cx="6552485" cy="171331"/>
          </a:xfrm>
          <a:prstGeom prst="rect">
            <a:avLst/>
          </a:prstGeom>
        </p:spPr>
        <p:txBody>
          <a:bodyPr wrap="square">
            <a:spAutoFit/>
          </a:bodyPr>
          <a:lstStyle/>
          <a:p>
            <a:pPr fontAlgn="t"/>
            <a:r>
              <a:rPr lang="en-US" altLang="ko-KR" sz="500" dirty="0">
                <a:solidFill>
                  <a:schemeClr val="bg1">
                    <a:lumMod val="50000"/>
                  </a:schemeClr>
                </a:solidFill>
                <a:latin typeface="나눔고딕" panose="020D0604000000000000" pitchFamily="50" charset="-127"/>
                <a:ea typeface="나눔고딕" panose="020D0604000000000000" pitchFamily="50" charset="-127"/>
              </a:rPr>
              <a:t>Azad, P., </a:t>
            </a:r>
            <a:r>
              <a:rPr lang="en-US" altLang="ko-KR" sz="500" dirty="0" err="1">
                <a:solidFill>
                  <a:schemeClr val="bg1">
                    <a:lumMod val="50000"/>
                  </a:schemeClr>
                </a:solidFill>
                <a:latin typeface="나눔고딕" panose="020D0604000000000000" pitchFamily="50" charset="-127"/>
                <a:ea typeface="나눔고딕" panose="020D0604000000000000" pitchFamily="50" charset="-127"/>
              </a:rPr>
              <a:t>Navimipour</a:t>
            </a:r>
            <a:r>
              <a:rPr lang="en-US" altLang="ko-KR" sz="500" dirty="0">
                <a:solidFill>
                  <a:schemeClr val="bg1">
                    <a:lumMod val="50000"/>
                  </a:schemeClr>
                </a:solidFill>
                <a:latin typeface="나눔고딕" panose="020D0604000000000000" pitchFamily="50" charset="-127"/>
                <a:ea typeface="나눔고딕" panose="020D0604000000000000" pitchFamily="50" charset="-127"/>
              </a:rPr>
              <a:t>, N. J., </a:t>
            </a:r>
            <a:r>
              <a:rPr lang="en-US" altLang="ko-KR" sz="500" dirty="0" err="1">
                <a:solidFill>
                  <a:schemeClr val="bg1">
                    <a:lumMod val="50000"/>
                  </a:schemeClr>
                </a:solidFill>
                <a:latin typeface="나눔고딕" panose="020D0604000000000000" pitchFamily="50" charset="-127"/>
                <a:ea typeface="나눔고딕" panose="020D0604000000000000" pitchFamily="50" charset="-127"/>
              </a:rPr>
              <a:t>Rahmani</a:t>
            </a:r>
            <a:r>
              <a:rPr lang="en-US" altLang="ko-KR" sz="500" dirty="0">
                <a:solidFill>
                  <a:schemeClr val="bg1">
                    <a:lumMod val="50000"/>
                  </a:schemeClr>
                </a:solidFill>
                <a:latin typeface="나눔고딕" panose="020D0604000000000000" pitchFamily="50" charset="-127"/>
                <a:ea typeface="나눔고딕" panose="020D0604000000000000" pitchFamily="50" charset="-127"/>
              </a:rPr>
              <a:t>, A. M., &amp; </a:t>
            </a:r>
            <a:r>
              <a:rPr lang="en-US" altLang="ko-KR" sz="500" dirty="0" err="1">
                <a:solidFill>
                  <a:schemeClr val="bg1">
                    <a:lumMod val="50000"/>
                  </a:schemeClr>
                </a:solidFill>
                <a:latin typeface="나눔고딕" panose="020D0604000000000000" pitchFamily="50" charset="-127"/>
                <a:ea typeface="나눔고딕" panose="020D0604000000000000" pitchFamily="50" charset="-127"/>
              </a:rPr>
              <a:t>Sharifi</a:t>
            </a:r>
            <a:r>
              <a:rPr lang="en-US" altLang="ko-KR" sz="500" dirty="0">
                <a:solidFill>
                  <a:schemeClr val="bg1">
                    <a:lumMod val="50000"/>
                  </a:schemeClr>
                </a:solidFill>
                <a:latin typeface="나눔고딕" panose="020D0604000000000000" pitchFamily="50" charset="-127"/>
                <a:ea typeface="나눔고딕" panose="020D0604000000000000" pitchFamily="50" charset="-127"/>
              </a:rPr>
              <a:t>, A. (2020). The role of structured and unstructured data managing mechanisms in the Internet of things. Cluster computing, 23(2), 1185-1198.</a:t>
            </a:r>
          </a:p>
        </p:txBody>
      </p:sp>
      <p:pic>
        <p:nvPicPr>
          <p:cNvPr id="7" name="Picture 2" descr="Fig.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0408" y="1955822"/>
            <a:ext cx="5665222" cy="340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5586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4294967295"/>
          </p:nvPr>
        </p:nvSpPr>
        <p:spPr>
          <a:xfrm>
            <a:off x="251523" y="620716"/>
            <a:ext cx="8515351" cy="5588495"/>
          </a:xfrm>
        </p:spPr>
        <p:txBody>
          <a:bodyPr/>
          <a:lstStyle/>
          <a:p>
            <a:pPr>
              <a:lnSpc>
                <a:spcPct val="150000"/>
              </a:lnSpc>
            </a:pPr>
            <a:r>
              <a:rPr lang="en-US" altLang="ko-KR" sz="1400" b="1" dirty="0" smtClean="0"/>
              <a:t>Download</a:t>
            </a:r>
          </a:p>
          <a:p>
            <a:pPr>
              <a:lnSpc>
                <a:spcPct val="150000"/>
              </a:lnSpc>
            </a:pPr>
            <a:endParaRPr lang="en-US" altLang="ko-KR" sz="1400" b="1" dirty="0"/>
          </a:p>
          <a:p>
            <a:pPr>
              <a:lnSpc>
                <a:spcPct val="150000"/>
              </a:lnSpc>
            </a:pPr>
            <a:endParaRPr lang="en-US" altLang="ko-KR" sz="1400" b="1" dirty="0" smtClean="0"/>
          </a:p>
          <a:p>
            <a:pPr>
              <a:lnSpc>
                <a:spcPct val="150000"/>
              </a:lnSpc>
            </a:pPr>
            <a:endParaRPr lang="en-US" altLang="ko-KR" sz="1400" b="1" dirty="0"/>
          </a:p>
          <a:p>
            <a:pPr>
              <a:lnSpc>
                <a:spcPct val="150000"/>
              </a:lnSpc>
            </a:pPr>
            <a:endParaRPr lang="en-US" altLang="ko-KR" sz="1400" b="1" dirty="0" smtClean="0"/>
          </a:p>
          <a:p>
            <a:pPr>
              <a:lnSpc>
                <a:spcPct val="150000"/>
              </a:lnSpc>
            </a:pPr>
            <a:endParaRPr lang="en-US" altLang="ko-KR" sz="1400" b="1" dirty="0"/>
          </a:p>
          <a:p>
            <a:pPr>
              <a:lnSpc>
                <a:spcPct val="150000"/>
              </a:lnSpc>
            </a:pPr>
            <a:endParaRPr lang="en-US" altLang="ko-KR" sz="1400" b="1" dirty="0" smtClean="0"/>
          </a:p>
          <a:p>
            <a:pPr>
              <a:lnSpc>
                <a:spcPct val="150000"/>
              </a:lnSpc>
            </a:pPr>
            <a:r>
              <a:rPr lang="en-US" altLang="ko-KR" sz="1400" b="1" dirty="0" smtClean="0"/>
              <a:t>Use </a:t>
            </a:r>
            <a:r>
              <a:rPr lang="en-US" altLang="ko-KR" sz="1400" b="1" dirty="0"/>
              <a:t>API</a:t>
            </a:r>
          </a:p>
          <a:p>
            <a:pPr>
              <a:lnSpc>
                <a:spcPct val="150000"/>
              </a:lnSpc>
            </a:pPr>
            <a:endParaRPr lang="en-US" altLang="ko-KR" sz="1400" b="1" dirty="0"/>
          </a:p>
          <a:p>
            <a:pPr>
              <a:lnSpc>
                <a:spcPct val="150000"/>
              </a:lnSpc>
            </a:pPr>
            <a:endParaRPr lang="en-US" altLang="ko-KR" sz="1400" b="1" dirty="0"/>
          </a:p>
          <a:p>
            <a:pPr>
              <a:lnSpc>
                <a:spcPct val="150000"/>
              </a:lnSpc>
            </a:pPr>
            <a:endParaRPr lang="en-US" altLang="ko-KR" sz="1400" b="1" dirty="0"/>
          </a:p>
          <a:p>
            <a:pPr>
              <a:lnSpc>
                <a:spcPct val="150000"/>
              </a:lnSpc>
            </a:pPr>
            <a:endParaRPr lang="en-US" altLang="ko-KR" sz="2400" b="1" dirty="0"/>
          </a:p>
          <a:p>
            <a:pPr>
              <a:lnSpc>
                <a:spcPct val="150000"/>
              </a:lnSpc>
            </a:pPr>
            <a:r>
              <a:rPr lang="en-US" altLang="ko-KR" sz="1200" b="1" dirty="0"/>
              <a:t>https://eutils.ncbi.nlm.nih.gov/entrez/eutils/esearch.fcgi?db=pubmed&amp;term=Bivalirudin+OR+Argatroban</a:t>
            </a:r>
          </a:p>
          <a:p>
            <a:pPr>
              <a:lnSpc>
                <a:spcPct val="150000"/>
              </a:lnSpc>
            </a:pPr>
            <a:endParaRPr lang="en-US" altLang="ko-KR" sz="1400" b="1" dirty="0"/>
          </a:p>
        </p:txBody>
      </p:sp>
      <p:sp>
        <p:nvSpPr>
          <p:cNvPr id="4" name="제목 3"/>
          <p:cNvSpPr>
            <a:spLocks noGrp="1"/>
          </p:cNvSpPr>
          <p:nvPr>
            <p:ph type="title"/>
          </p:nvPr>
        </p:nvSpPr>
        <p:spPr>
          <a:xfrm>
            <a:off x="193111" y="71916"/>
            <a:ext cx="2240998" cy="276999"/>
          </a:xfrm>
        </p:spPr>
        <p:txBody>
          <a:bodyPr/>
          <a:lstStyle/>
          <a:p>
            <a:r>
              <a:rPr lang="en-US" altLang="ko-KR" dirty="0" smtClean="0"/>
              <a:t>Text Data Collection</a:t>
            </a:r>
            <a:endParaRPr lang="ko-KR" altLang="en-US" dirty="0"/>
          </a:p>
        </p:txBody>
      </p:sp>
      <p:pic>
        <p:nvPicPr>
          <p:cNvPr id="7" name="그림 6"/>
          <p:cNvPicPr>
            <a:picLocks noChangeAspect="1"/>
          </p:cNvPicPr>
          <p:nvPr/>
        </p:nvPicPr>
        <p:blipFill rotWithShape="1">
          <a:blip r:embed="rId2">
            <a:extLst>
              <a:ext uri="{28A0092B-C50C-407E-A947-70E740481C1C}">
                <a14:useLocalDpi xmlns:a14="http://schemas.microsoft.com/office/drawing/2010/main" val="0"/>
              </a:ext>
            </a:extLst>
          </a:blip>
          <a:srcRect b="45901"/>
          <a:stretch/>
        </p:blipFill>
        <p:spPr>
          <a:xfrm>
            <a:off x="251523" y="3691491"/>
            <a:ext cx="5194594" cy="1745796"/>
          </a:xfrm>
          <a:prstGeom prst="rect">
            <a:avLst/>
          </a:prstGeom>
        </p:spPr>
      </p:pic>
      <p:pic>
        <p:nvPicPr>
          <p:cNvPr id="6" name="그림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3" y="976548"/>
            <a:ext cx="7000875" cy="2152650"/>
          </a:xfrm>
          <a:prstGeom prst="rect">
            <a:avLst/>
          </a:prstGeom>
        </p:spPr>
      </p:pic>
      <p:cxnSp>
        <p:nvCxnSpPr>
          <p:cNvPr id="11" name="직선 연결선 10"/>
          <p:cNvCxnSpPr/>
          <p:nvPr/>
        </p:nvCxnSpPr>
        <p:spPr>
          <a:xfrm>
            <a:off x="251523" y="3250195"/>
            <a:ext cx="8515351" cy="0"/>
          </a:xfrm>
          <a:prstGeom prst="line">
            <a:avLst/>
          </a:prstGeom>
          <a:ln w="38100">
            <a:solidFill>
              <a:srgbClr val="80808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0238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내용 개체 틀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36127" y="620713"/>
            <a:ext cx="8344746" cy="5588000"/>
          </a:xfrm>
        </p:spPr>
      </p:pic>
      <p:sp>
        <p:nvSpPr>
          <p:cNvPr id="4" name="제목 3"/>
          <p:cNvSpPr>
            <a:spLocks noGrp="1"/>
          </p:cNvSpPr>
          <p:nvPr>
            <p:ph type="title"/>
          </p:nvPr>
        </p:nvSpPr>
        <p:spPr>
          <a:xfrm>
            <a:off x="193111" y="71916"/>
            <a:ext cx="2240998" cy="276999"/>
          </a:xfrm>
        </p:spPr>
        <p:txBody>
          <a:bodyPr/>
          <a:lstStyle/>
          <a:p>
            <a:r>
              <a:rPr lang="en-US" altLang="ko-KR" dirty="0" smtClean="0"/>
              <a:t>Text Data Collection</a:t>
            </a:r>
            <a:endParaRPr lang="ko-KR" altLang="en-US" dirty="0"/>
          </a:p>
        </p:txBody>
      </p:sp>
    </p:spTree>
    <p:extLst>
      <p:ext uri="{BB962C8B-B14F-4D97-AF65-F5344CB8AC3E}">
        <p14:creationId xmlns:p14="http://schemas.microsoft.com/office/powerpoint/2010/main" val="3201934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193111" y="71916"/>
            <a:ext cx="2240998" cy="276999"/>
          </a:xfrm>
        </p:spPr>
        <p:txBody>
          <a:bodyPr/>
          <a:lstStyle/>
          <a:p>
            <a:r>
              <a:rPr lang="en-US" altLang="ko-KR" dirty="0" smtClean="0"/>
              <a:t>Text Data Collection</a:t>
            </a:r>
            <a:endParaRPr lang="ko-KR" altLang="en-US" dirty="0"/>
          </a:p>
        </p:txBody>
      </p:sp>
      <p:pic>
        <p:nvPicPr>
          <p:cNvPr id="7" name="그림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27" y="620713"/>
            <a:ext cx="8344747" cy="5588000"/>
          </a:xfrm>
          <a:prstGeom prst="rect">
            <a:avLst/>
          </a:prstGeom>
        </p:spPr>
      </p:pic>
    </p:spTree>
    <p:extLst>
      <p:ext uri="{BB962C8B-B14F-4D97-AF65-F5344CB8AC3E}">
        <p14:creationId xmlns:p14="http://schemas.microsoft.com/office/powerpoint/2010/main" val="2303191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193111" y="71916"/>
            <a:ext cx="2098331" cy="276999"/>
          </a:xfrm>
        </p:spPr>
        <p:txBody>
          <a:bodyPr/>
          <a:lstStyle/>
          <a:p>
            <a:r>
              <a:rPr lang="en-US" altLang="ko-KR" dirty="0" smtClean="0"/>
              <a:t>Text Preprocessing</a:t>
            </a:r>
            <a:endParaRPr lang="ko-KR" altLang="en-US" dirty="0"/>
          </a:p>
        </p:txBody>
      </p:sp>
      <p:sp>
        <p:nvSpPr>
          <p:cNvPr id="7" name="내용 개체 틀 2"/>
          <p:cNvSpPr txBox="1">
            <a:spLocks/>
          </p:cNvSpPr>
          <p:nvPr/>
        </p:nvSpPr>
        <p:spPr bwMode="auto">
          <a:xfrm>
            <a:off x="251523" y="620716"/>
            <a:ext cx="8515351" cy="55884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57175" indent="-257175" algn="l" rtl="0" fontAlgn="base" latinLnBrk="1">
              <a:spcBef>
                <a:spcPts val="450"/>
              </a:spcBef>
              <a:spcAft>
                <a:spcPct val="0"/>
              </a:spcAft>
              <a:buFontTx/>
              <a:buNone/>
              <a:defRPr kumimoji="1" sz="1275">
                <a:solidFill>
                  <a:srgbClr val="000000"/>
                </a:solidFill>
                <a:latin typeface="맑은 고딕" panose="020B0503020000020004" pitchFamily="50" charset="-127"/>
                <a:ea typeface="맑은 고딕" panose="020B0503020000020004" pitchFamily="50" charset="-127"/>
                <a:cs typeface="+mn-cs"/>
              </a:defRPr>
            </a:lvl1pPr>
            <a:lvl2pPr marL="557213" indent="-214313" algn="l" rtl="0" fontAlgn="base" latinLnBrk="1">
              <a:spcBef>
                <a:spcPct val="20000"/>
              </a:spcBef>
              <a:spcAft>
                <a:spcPct val="0"/>
              </a:spcAft>
              <a:buFont typeface="Arial" charset="0"/>
              <a:buChar char="–"/>
              <a:defRPr kumimoji="1" sz="1200">
                <a:solidFill>
                  <a:schemeClr val="tx1"/>
                </a:solidFill>
                <a:latin typeface="굴림" charset="-127"/>
                <a:ea typeface="굴림" charset="-127"/>
              </a:defRPr>
            </a:lvl2pPr>
            <a:lvl3pPr marL="857250" indent="-171450" algn="l" rtl="0" fontAlgn="base" latinLnBrk="1">
              <a:spcBef>
                <a:spcPct val="20000"/>
              </a:spcBef>
              <a:spcAft>
                <a:spcPct val="0"/>
              </a:spcAft>
              <a:buFont typeface="Arial" charset="0"/>
              <a:buChar char="•"/>
              <a:defRPr kumimoji="1" sz="1050">
                <a:solidFill>
                  <a:schemeClr val="tx1"/>
                </a:solidFill>
                <a:latin typeface="굴림" charset="-127"/>
                <a:ea typeface="굴림" charset="-127"/>
              </a:defRPr>
            </a:lvl3pPr>
            <a:lvl4pPr marL="12001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4pPr>
            <a:lvl5pPr marL="15430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5pPr>
            <a:lvl6pPr marL="18859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6pPr>
            <a:lvl7pPr marL="22288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7pPr>
            <a:lvl8pPr marL="25717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8pPr>
            <a:lvl9pPr marL="2914650" indent="-171450" algn="l" rtl="0" fontAlgn="base" latinLnBrk="1">
              <a:spcBef>
                <a:spcPct val="20000"/>
              </a:spcBef>
              <a:spcAft>
                <a:spcPct val="0"/>
              </a:spcAft>
              <a:buFont typeface="Arial" charset="0"/>
              <a:buChar char="»"/>
              <a:defRPr kumimoji="1" sz="900">
                <a:solidFill>
                  <a:schemeClr val="tx1"/>
                </a:solidFill>
                <a:latin typeface="굴림" charset="-127"/>
                <a:ea typeface="굴림" charset="-127"/>
              </a:defRPr>
            </a:lvl9pPr>
          </a:lstStyle>
          <a:p>
            <a:pPr>
              <a:lnSpc>
                <a:spcPct val="150000"/>
              </a:lnSpc>
            </a:pPr>
            <a:r>
              <a:rPr lang="en-US" altLang="ko-KR" sz="1600" b="1" kern="0" dirty="0" smtClean="0"/>
              <a:t>Tokenization</a:t>
            </a:r>
          </a:p>
          <a:p>
            <a:pPr lvl="1">
              <a:lnSpc>
                <a:spcPct val="150000"/>
              </a:lnSpc>
            </a:pPr>
            <a:r>
              <a:rPr lang="ko-KR" altLang="en-US" sz="1400" kern="0" dirty="0" smtClean="0">
                <a:latin typeface="맑은 고딕" panose="020B0503020000020004" pitchFamily="50" charset="-127"/>
                <a:ea typeface="맑은 고딕" panose="020B0503020000020004" pitchFamily="50" charset="-127"/>
              </a:rPr>
              <a:t>문서를 토큰 </a:t>
            </a:r>
            <a:r>
              <a:rPr lang="ko-KR" altLang="en-US" sz="1400" kern="0" dirty="0">
                <a:latin typeface="맑은 고딕" panose="020B0503020000020004" pitchFamily="50" charset="-127"/>
                <a:ea typeface="맑은 고딕" panose="020B0503020000020004" pitchFamily="50" charset="-127"/>
              </a:rPr>
              <a:t>단위로 </a:t>
            </a:r>
            <a:r>
              <a:rPr lang="ko-KR" altLang="en-US" sz="1400" kern="0" dirty="0" smtClean="0">
                <a:latin typeface="맑은 고딕" panose="020B0503020000020004" pitchFamily="50" charset="-127"/>
                <a:ea typeface="맑은 고딕" panose="020B0503020000020004" pitchFamily="50" charset="-127"/>
              </a:rPr>
              <a:t>분리하는 기법</a:t>
            </a:r>
            <a:endParaRPr lang="en-US" altLang="ko-KR" sz="1200" kern="0" dirty="0" smtClean="0">
              <a:latin typeface="맑은 고딕" panose="020B0503020000020004" pitchFamily="50" charset="-127"/>
              <a:ea typeface="맑은 고딕" panose="020B0503020000020004" pitchFamily="50" charset="-127"/>
            </a:endParaRPr>
          </a:p>
          <a:p>
            <a:pPr lvl="1">
              <a:lnSpc>
                <a:spcPct val="150000"/>
              </a:lnSpc>
            </a:pPr>
            <a:r>
              <a:rPr lang="ko-KR" altLang="en-US" sz="1400" kern="0" dirty="0" smtClean="0">
                <a:latin typeface="맑은 고딕" panose="020B0503020000020004" pitchFamily="50" charset="-127"/>
                <a:ea typeface="맑은 고딕" panose="020B0503020000020004" pitchFamily="50" charset="-127"/>
              </a:rPr>
              <a:t>토큰의 단위가 상황에 따라 다르지만</a:t>
            </a:r>
            <a:r>
              <a:rPr lang="en-US" altLang="ko-KR" sz="1400" kern="0" dirty="0" smtClean="0">
                <a:latin typeface="맑은 고딕" panose="020B0503020000020004" pitchFamily="50" charset="-127"/>
                <a:ea typeface="맑은 고딕" panose="020B0503020000020004" pitchFamily="50" charset="-127"/>
              </a:rPr>
              <a:t>, </a:t>
            </a:r>
            <a:r>
              <a:rPr lang="ko-KR" altLang="en-US" sz="1400" kern="0" dirty="0" smtClean="0">
                <a:latin typeface="맑은 고딕" panose="020B0503020000020004" pitchFamily="50" charset="-127"/>
                <a:ea typeface="맑은 고딕" panose="020B0503020000020004" pitchFamily="50" charset="-127"/>
              </a:rPr>
              <a:t>보통 의미 있는 단위로 토큰을 정의</a:t>
            </a:r>
            <a:endParaRPr lang="en-US" altLang="ko-KR" sz="1400" kern="0" dirty="0" smtClean="0">
              <a:latin typeface="맑은 고딕" panose="020B0503020000020004" pitchFamily="50" charset="-127"/>
              <a:ea typeface="맑은 고딕" panose="020B0503020000020004" pitchFamily="50" charset="-127"/>
            </a:endParaRPr>
          </a:p>
          <a:p>
            <a:pPr>
              <a:lnSpc>
                <a:spcPct val="150000"/>
              </a:lnSpc>
            </a:pPr>
            <a:r>
              <a:rPr lang="en-US" altLang="ko-KR" sz="1600" b="1" kern="0" dirty="0" smtClean="0"/>
              <a:t>Lemmatization</a:t>
            </a:r>
          </a:p>
          <a:p>
            <a:pPr lvl="1">
              <a:lnSpc>
                <a:spcPct val="150000"/>
              </a:lnSpc>
            </a:pPr>
            <a:r>
              <a:rPr lang="ko-KR" altLang="en-US" sz="1400" kern="0" dirty="0" smtClean="0">
                <a:latin typeface="맑은 고딕" panose="020B0503020000020004" pitchFamily="50" charset="-127"/>
                <a:ea typeface="맑은 고딕" panose="020B0503020000020004" pitchFamily="50" charset="-127"/>
              </a:rPr>
              <a:t>다양한 형태로 표현되어 있는 단어를 일반형태로 변형하는 기법</a:t>
            </a:r>
            <a:endParaRPr lang="en-US" altLang="ko-KR" sz="1400" kern="0" dirty="0" smtClean="0">
              <a:latin typeface="맑은 고딕" panose="020B0503020000020004" pitchFamily="50" charset="-127"/>
              <a:ea typeface="맑은 고딕" panose="020B0503020000020004" pitchFamily="50" charset="-127"/>
            </a:endParaRPr>
          </a:p>
          <a:p>
            <a:pPr lvl="1">
              <a:lnSpc>
                <a:spcPct val="150000"/>
              </a:lnSpc>
            </a:pPr>
            <a:r>
              <a:rPr lang="ko-KR" altLang="en-US" sz="1400" kern="0" dirty="0" smtClean="0">
                <a:latin typeface="맑은 고딕" panose="020B0503020000020004" pitchFamily="50" charset="-127"/>
                <a:ea typeface="맑은 고딕" panose="020B0503020000020004" pitchFamily="50" charset="-127"/>
              </a:rPr>
              <a:t>단어의 </a:t>
            </a:r>
            <a:r>
              <a:rPr lang="ko-KR" altLang="en-US" sz="1400" kern="0" dirty="0">
                <a:latin typeface="맑은 고딕" panose="020B0503020000020004" pitchFamily="50" charset="-127"/>
                <a:ea typeface="맑은 고딕" panose="020B0503020000020004" pitchFamily="50" charset="-127"/>
              </a:rPr>
              <a:t>의미적인 단위를 </a:t>
            </a:r>
            <a:r>
              <a:rPr lang="ko-KR" altLang="en-US" sz="1400" kern="0" dirty="0" smtClean="0">
                <a:latin typeface="맑은 고딕" panose="020B0503020000020004" pitchFamily="50" charset="-127"/>
                <a:ea typeface="맑은 고딕" panose="020B0503020000020004" pitchFamily="50" charset="-127"/>
              </a:rPr>
              <a:t>고려하고</a:t>
            </a:r>
            <a:r>
              <a:rPr lang="en-US" altLang="ko-KR" sz="1400" kern="0" dirty="0" smtClean="0">
                <a:latin typeface="맑은 고딕" panose="020B0503020000020004" pitchFamily="50" charset="-127"/>
                <a:ea typeface="맑은 고딕" panose="020B0503020000020004" pitchFamily="50" charset="-127"/>
              </a:rPr>
              <a:t>,</a:t>
            </a:r>
            <a:r>
              <a:rPr lang="ko-KR" altLang="en-US" sz="1400" kern="0" dirty="0" smtClean="0">
                <a:latin typeface="맑은 고딕" panose="020B0503020000020004" pitchFamily="50" charset="-127"/>
                <a:ea typeface="맑은 고딕" panose="020B0503020000020004" pitchFamily="50" charset="-127"/>
              </a:rPr>
              <a:t> 형태소 </a:t>
            </a:r>
            <a:r>
              <a:rPr lang="ko-KR" altLang="en-US" sz="1400" kern="0" dirty="0">
                <a:latin typeface="맑은 고딕" panose="020B0503020000020004" pitchFamily="50" charset="-127"/>
                <a:ea typeface="맑은 고딕" panose="020B0503020000020004" pitchFamily="50" charset="-127"/>
              </a:rPr>
              <a:t>분석을 통해 </a:t>
            </a:r>
            <a:r>
              <a:rPr lang="ko-KR" altLang="en-US" sz="1400" kern="0" dirty="0" smtClean="0">
                <a:latin typeface="맑은 고딕" panose="020B0503020000020004" pitchFamily="50" charset="-127"/>
                <a:ea typeface="맑은 고딕" panose="020B0503020000020004" pitchFamily="50" charset="-127"/>
              </a:rPr>
              <a:t>수행</a:t>
            </a:r>
            <a:r>
              <a:rPr lang="en-US" altLang="ko-KR" sz="1400" kern="0" dirty="0" smtClean="0">
                <a:latin typeface="맑은 고딕" panose="020B0503020000020004" pitchFamily="50" charset="-127"/>
                <a:ea typeface="맑은 고딕" panose="020B0503020000020004" pitchFamily="50" charset="-127"/>
              </a:rPr>
              <a:t> </a:t>
            </a:r>
          </a:p>
          <a:p>
            <a:pPr lvl="1">
              <a:lnSpc>
                <a:spcPct val="150000"/>
              </a:lnSpc>
            </a:pPr>
            <a:r>
              <a:rPr lang="en-US" altLang="ko-KR" sz="1400" kern="0" dirty="0" smtClean="0">
                <a:latin typeface="맑은 고딕" panose="020B0503020000020004" pitchFamily="50" charset="-127"/>
                <a:ea typeface="맑은 고딕" panose="020B0503020000020004" pitchFamily="50" charset="-127"/>
              </a:rPr>
              <a:t>Lemmatization</a:t>
            </a:r>
            <a:r>
              <a:rPr lang="ko-KR" altLang="en-US" sz="1400" kern="0" dirty="0">
                <a:latin typeface="맑은 고딕" panose="020B0503020000020004" pitchFamily="50" charset="-127"/>
                <a:ea typeface="맑은 고딕" panose="020B0503020000020004" pitchFamily="50" charset="-127"/>
              </a:rPr>
              <a:t>을 수행할 경우</a:t>
            </a:r>
            <a:r>
              <a:rPr lang="en-US" altLang="ko-KR" sz="1400" kern="0" dirty="0">
                <a:latin typeface="맑은 고딕" panose="020B0503020000020004" pitchFamily="50" charset="-127"/>
                <a:ea typeface="맑은 고딕" panose="020B0503020000020004" pitchFamily="50" charset="-127"/>
              </a:rPr>
              <a:t>, </a:t>
            </a:r>
            <a:r>
              <a:rPr lang="ko-KR" altLang="en-US" sz="1400" kern="0" dirty="0">
                <a:latin typeface="맑은 고딕" panose="020B0503020000020004" pitchFamily="50" charset="-127"/>
                <a:ea typeface="맑은 고딕" panose="020B0503020000020004" pitchFamily="50" charset="-127"/>
              </a:rPr>
              <a:t>품사 정보가 남아있기 때문에 의미론적 관점에서 더 효과적</a:t>
            </a:r>
            <a:endParaRPr lang="en-US" altLang="ko-KR" sz="1400" kern="0" dirty="0" smtClean="0">
              <a:latin typeface="맑은 고딕" panose="020B0503020000020004" pitchFamily="50" charset="-127"/>
              <a:ea typeface="맑은 고딕" panose="020B0503020000020004" pitchFamily="50" charset="-127"/>
            </a:endParaRPr>
          </a:p>
          <a:p>
            <a:pPr>
              <a:lnSpc>
                <a:spcPct val="150000"/>
              </a:lnSpc>
            </a:pPr>
            <a:r>
              <a:rPr lang="en-US" altLang="ko-KR" sz="1600" b="1" kern="0" dirty="0" smtClean="0"/>
              <a:t>Remove </a:t>
            </a:r>
            <a:r>
              <a:rPr lang="en-US" altLang="ko-KR" sz="1600" b="1" kern="0" dirty="0" err="1" smtClean="0"/>
              <a:t>Stopwords</a:t>
            </a:r>
            <a:endParaRPr lang="en-US" altLang="ko-KR" sz="1600" b="1" kern="0" dirty="0"/>
          </a:p>
          <a:p>
            <a:pPr lvl="1">
              <a:lnSpc>
                <a:spcPct val="150000"/>
              </a:lnSpc>
            </a:pPr>
            <a:r>
              <a:rPr lang="ko-KR" altLang="en-US" sz="1400" kern="0" dirty="0">
                <a:latin typeface="맑은 고딕" panose="020B0503020000020004" pitchFamily="50" charset="-127"/>
                <a:ea typeface="맑은 고딕" panose="020B0503020000020004" pitchFamily="50" charset="-127"/>
              </a:rPr>
              <a:t>자주 등장하지만 </a:t>
            </a:r>
            <a:r>
              <a:rPr lang="ko-KR" altLang="en-US" sz="1400" kern="0" dirty="0" smtClean="0">
                <a:latin typeface="맑은 고딕" panose="020B0503020000020004" pitchFamily="50" charset="-127"/>
                <a:ea typeface="맑은 고딕" panose="020B0503020000020004" pitchFamily="50" charset="-127"/>
              </a:rPr>
              <a:t>분석에 있어 큰 의미가 없는 단어들을</a:t>
            </a:r>
            <a:r>
              <a:rPr lang="en-US" altLang="ko-KR" sz="1400" kern="0" dirty="0" smtClean="0">
                <a:latin typeface="맑은 고딕" panose="020B0503020000020004" pitchFamily="50" charset="-127"/>
                <a:ea typeface="맑은 고딕" panose="020B0503020000020004" pitchFamily="50" charset="-127"/>
              </a:rPr>
              <a:t> </a:t>
            </a:r>
            <a:r>
              <a:rPr lang="ko-KR" altLang="en-US" sz="1400" kern="0" dirty="0" smtClean="0">
                <a:latin typeface="맑은 고딕" panose="020B0503020000020004" pitchFamily="50" charset="-127"/>
                <a:ea typeface="맑은 고딕" panose="020B0503020000020004" pitchFamily="50" charset="-127"/>
              </a:rPr>
              <a:t>제거하는 과정</a:t>
            </a:r>
            <a:endParaRPr lang="en-US" altLang="ko-KR" sz="1400" kern="0" dirty="0" smtClean="0">
              <a:latin typeface="맑은 고딕" panose="020B0503020000020004" pitchFamily="50" charset="-127"/>
              <a:ea typeface="맑은 고딕" panose="020B0503020000020004" pitchFamily="50" charset="-127"/>
            </a:endParaRPr>
          </a:p>
          <a:p>
            <a:pPr lvl="1">
              <a:lnSpc>
                <a:spcPct val="150000"/>
              </a:lnSpc>
            </a:pPr>
            <a:r>
              <a:rPr lang="ko-KR" altLang="en-US" sz="1400" kern="0" dirty="0">
                <a:latin typeface="맑은 고딕" panose="020B0503020000020004" pitchFamily="50" charset="-127"/>
                <a:ea typeface="맑은 고딕" panose="020B0503020000020004" pitchFamily="50" charset="-127"/>
              </a:rPr>
              <a:t>예를 </a:t>
            </a:r>
            <a:r>
              <a:rPr lang="ko-KR" altLang="en-US" sz="1400" kern="0" dirty="0" smtClean="0">
                <a:latin typeface="맑은 고딕" panose="020B0503020000020004" pitchFamily="50" charset="-127"/>
                <a:ea typeface="맑은 고딕" panose="020B0503020000020004" pitchFamily="50" charset="-127"/>
              </a:rPr>
              <a:t>들면</a:t>
            </a:r>
            <a:r>
              <a:rPr lang="en-US" altLang="ko-KR" sz="1400" kern="0" dirty="0" smtClean="0">
                <a:latin typeface="맑은 고딕" panose="020B0503020000020004" pitchFamily="50" charset="-127"/>
                <a:ea typeface="맑은 고딕" panose="020B0503020000020004" pitchFamily="50" charset="-127"/>
              </a:rPr>
              <a:t>, </a:t>
            </a:r>
            <a:r>
              <a:rPr lang="en-US" altLang="ko-KR" sz="1400" kern="0" dirty="0">
                <a:latin typeface="맑은 고딕" panose="020B0503020000020004" pitchFamily="50" charset="-127"/>
                <a:ea typeface="맑은 고딕" panose="020B0503020000020004" pitchFamily="50" charset="-127"/>
              </a:rPr>
              <a:t>I, </a:t>
            </a:r>
            <a:r>
              <a:rPr lang="en-US" altLang="ko-KR" sz="1400" kern="0" dirty="0" smtClean="0">
                <a:latin typeface="맑은 고딕" panose="020B0503020000020004" pitchFamily="50" charset="-127"/>
                <a:ea typeface="맑은 고딕" panose="020B0503020000020004" pitchFamily="50" charset="-127"/>
              </a:rPr>
              <a:t>a, the, </a:t>
            </a:r>
            <a:r>
              <a:rPr lang="ko-KR" altLang="en-US" sz="1400" kern="0" dirty="0" smtClean="0">
                <a:latin typeface="맑은 고딕" panose="020B0503020000020004" pitchFamily="50" charset="-127"/>
                <a:ea typeface="맑은 고딕" panose="020B0503020000020004" pitchFamily="50" charset="-127"/>
              </a:rPr>
              <a:t>조사</a:t>
            </a:r>
            <a:r>
              <a:rPr lang="en-US" altLang="ko-KR" sz="1400" kern="0" dirty="0">
                <a:latin typeface="맑은 고딕" panose="020B0503020000020004" pitchFamily="50" charset="-127"/>
                <a:ea typeface="맑은 고딕" panose="020B0503020000020004" pitchFamily="50" charset="-127"/>
              </a:rPr>
              <a:t>, </a:t>
            </a:r>
            <a:r>
              <a:rPr lang="ko-KR" altLang="en-US" sz="1400" kern="0" dirty="0">
                <a:latin typeface="맑은 고딕" panose="020B0503020000020004" pitchFamily="50" charset="-127"/>
                <a:ea typeface="맑은 고딕" panose="020B0503020000020004" pitchFamily="50" charset="-127"/>
              </a:rPr>
              <a:t>접미사 같은 단어들은 문장에서는 자주 등장하지만 실제 </a:t>
            </a:r>
            <a:r>
              <a:rPr lang="ko-KR" altLang="en-US" sz="1400" kern="0" dirty="0" smtClean="0">
                <a:latin typeface="맑은 고딕" panose="020B0503020000020004" pitchFamily="50" charset="-127"/>
                <a:ea typeface="맑은 고딕" panose="020B0503020000020004" pitchFamily="50" charset="-127"/>
              </a:rPr>
              <a:t>분석에</a:t>
            </a:r>
            <a:r>
              <a:rPr lang="en-US" altLang="ko-KR" sz="1400" kern="0" dirty="0" smtClean="0">
                <a:latin typeface="맑은 고딕" panose="020B0503020000020004" pitchFamily="50" charset="-127"/>
                <a:ea typeface="맑은 고딕" panose="020B0503020000020004" pitchFamily="50" charset="-127"/>
              </a:rPr>
              <a:t> </a:t>
            </a:r>
            <a:r>
              <a:rPr lang="ko-KR" altLang="en-US" sz="1400" kern="0" dirty="0" smtClean="0">
                <a:latin typeface="맑은 고딕" panose="020B0503020000020004" pitchFamily="50" charset="-127"/>
                <a:ea typeface="맑은 고딕" panose="020B0503020000020004" pitchFamily="50" charset="-127"/>
              </a:rPr>
              <a:t>있어 의미가 거의 없음</a:t>
            </a:r>
            <a:endParaRPr lang="en-US" altLang="ko-KR" sz="1400" kern="0" dirty="0" smtClean="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811955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p:cNvSpPr>
            <a:spLocks noGrp="1"/>
          </p:cNvSpPr>
          <p:nvPr>
            <p:ph type="body" idx="1"/>
          </p:nvPr>
        </p:nvSpPr>
        <p:spPr/>
        <p:txBody>
          <a:bodyPr/>
          <a:lstStyle/>
          <a:p>
            <a:endParaRPr lang="ko-KR" altLang="en-US" dirty="0"/>
          </a:p>
        </p:txBody>
      </p:sp>
      <p:grpSp>
        <p:nvGrpSpPr>
          <p:cNvPr id="4" name="그룹 3"/>
          <p:cNvGrpSpPr/>
          <p:nvPr/>
        </p:nvGrpSpPr>
        <p:grpSpPr>
          <a:xfrm>
            <a:off x="1029945" y="2285074"/>
            <a:ext cx="7217762" cy="339634"/>
            <a:chOff x="2629989" y="1637205"/>
            <a:chExt cx="7067006" cy="339634"/>
          </a:xfrm>
        </p:grpSpPr>
        <p:sp>
          <p:nvSpPr>
            <p:cNvPr id="5" name="직사각형 4"/>
            <p:cNvSpPr/>
            <p:nvPr/>
          </p:nvSpPr>
          <p:spPr>
            <a:xfrm>
              <a:off x="2629989" y="1637205"/>
              <a:ext cx="444137"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The</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6" name="직사각형 5"/>
            <p:cNvSpPr/>
            <p:nvPr/>
          </p:nvSpPr>
          <p:spPr>
            <a:xfrm>
              <a:off x="9122229" y="1637205"/>
              <a:ext cx="574766"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effect</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7" name="직사각형 6"/>
            <p:cNvSpPr/>
            <p:nvPr/>
          </p:nvSpPr>
          <p:spPr>
            <a:xfrm>
              <a:off x="8273142" y="1637205"/>
              <a:ext cx="849087"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antitumor</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8" name="직사각형 7"/>
            <p:cNvSpPr/>
            <p:nvPr/>
          </p:nvSpPr>
          <p:spPr>
            <a:xfrm>
              <a:off x="7585165" y="1637205"/>
              <a:ext cx="683623"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greater</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9" name="직사각형 8"/>
            <p:cNvSpPr/>
            <p:nvPr/>
          </p:nvSpPr>
          <p:spPr>
            <a:xfrm>
              <a:off x="7437119" y="1637205"/>
              <a:ext cx="148046"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a</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10" name="직사각형 9"/>
            <p:cNvSpPr/>
            <p:nvPr/>
          </p:nvSpPr>
          <p:spPr>
            <a:xfrm>
              <a:off x="6609805" y="1637205"/>
              <a:ext cx="827314"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produces</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11" name="직사각형 10"/>
            <p:cNvSpPr/>
            <p:nvPr/>
          </p:nvSpPr>
          <p:spPr>
            <a:xfrm>
              <a:off x="5730239" y="1637205"/>
              <a:ext cx="879566"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맑은 고딕" panose="020B0503020000020004" pitchFamily="50" charset="-127"/>
                  <a:ea typeface="맑은 고딕" panose="020B0503020000020004" pitchFamily="50" charset="-127"/>
                </a:rPr>
                <a:t>docetaxel</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12" name="직사각형 11"/>
            <p:cNvSpPr/>
            <p:nvPr/>
          </p:nvSpPr>
          <p:spPr>
            <a:xfrm>
              <a:off x="5259976" y="1637205"/>
              <a:ext cx="470263"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with</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13" name="직사각형 12"/>
            <p:cNvSpPr/>
            <p:nvPr/>
          </p:nvSpPr>
          <p:spPr>
            <a:xfrm>
              <a:off x="4441371" y="1637205"/>
              <a:ext cx="818605"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맑은 고딕" panose="020B0503020000020004" pitchFamily="50" charset="-127"/>
                  <a:ea typeface="맑은 고딕" panose="020B0503020000020004" pitchFamily="50" charset="-127"/>
                </a:rPr>
                <a:t>celecoxib</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14" name="직사각형 13"/>
            <p:cNvSpPr/>
            <p:nvPr/>
          </p:nvSpPr>
          <p:spPr>
            <a:xfrm>
              <a:off x="4110446" y="1637205"/>
              <a:ext cx="330925"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of</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15" name="직사각형 14"/>
            <p:cNvSpPr/>
            <p:nvPr/>
          </p:nvSpPr>
          <p:spPr>
            <a:xfrm>
              <a:off x="3074126" y="1637205"/>
              <a:ext cx="1036320"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combination</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grpSp>
      <p:sp>
        <p:nvSpPr>
          <p:cNvPr id="16" name="아래쪽 화살표 15"/>
          <p:cNvSpPr/>
          <p:nvPr/>
        </p:nvSpPr>
        <p:spPr>
          <a:xfrm>
            <a:off x="4114955" y="2711786"/>
            <a:ext cx="492035" cy="9927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7" name="모서리가 둥근 직사각형 16"/>
          <p:cNvSpPr/>
          <p:nvPr/>
        </p:nvSpPr>
        <p:spPr>
          <a:xfrm>
            <a:off x="3659932" y="2894666"/>
            <a:ext cx="1402080" cy="4354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200" dirty="0" smtClean="0">
                <a:latin typeface="맑은 고딕" panose="020B0503020000020004" pitchFamily="50" charset="-127"/>
                <a:ea typeface="맑은 고딕" panose="020B0503020000020004" pitchFamily="50" charset="-127"/>
              </a:rPr>
              <a:t>Lemmatization</a:t>
            </a:r>
            <a:endParaRPr lang="ko-KR" altLang="en-US" sz="1200" dirty="0">
              <a:latin typeface="맑은 고딕" panose="020B0503020000020004" pitchFamily="50" charset="-127"/>
              <a:ea typeface="맑은 고딕" panose="020B0503020000020004" pitchFamily="50" charset="-127"/>
            </a:endParaRPr>
          </a:p>
        </p:txBody>
      </p:sp>
      <p:grpSp>
        <p:nvGrpSpPr>
          <p:cNvPr id="18" name="그룹 17"/>
          <p:cNvGrpSpPr/>
          <p:nvPr/>
        </p:nvGrpSpPr>
        <p:grpSpPr>
          <a:xfrm>
            <a:off x="1029945" y="3791641"/>
            <a:ext cx="7217762" cy="339634"/>
            <a:chOff x="2629989" y="1637205"/>
            <a:chExt cx="7067006" cy="339634"/>
          </a:xfrm>
        </p:grpSpPr>
        <p:sp>
          <p:nvSpPr>
            <p:cNvPr id="19" name="직사각형 18"/>
            <p:cNvSpPr/>
            <p:nvPr/>
          </p:nvSpPr>
          <p:spPr>
            <a:xfrm>
              <a:off x="2629989" y="1637205"/>
              <a:ext cx="444137"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the</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0" name="직사각형 19"/>
            <p:cNvSpPr/>
            <p:nvPr/>
          </p:nvSpPr>
          <p:spPr>
            <a:xfrm>
              <a:off x="9122229" y="1637205"/>
              <a:ext cx="574766"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effect</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1" name="직사각형 20"/>
            <p:cNvSpPr/>
            <p:nvPr/>
          </p:nvSpPr>
          <p:spPr>
            <a:xfrm>
              <a:off x="8273142" y="1637205"/>
              <a:ext cx="849087"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antitumor</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2" name="직사각형 21"/>
            <p:cNvSpPr/>
            <p:nvPr/>
          </p:nvSpPr>
          <p:spPr>
            <a:xfrm>
              <a:off x="7585165" y="1637205"/>
              <a:ext cx="683623"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greater</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3" name="직사각형 22"/>
            <p:cNvSpPr/>
            <p:nvPr/>
          </p:nvSpPr>
          <p:spPr>
            <a:xfrm>
              <a:off x="7437119" y="1637205"/>
              <a:ext cx="148046"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a</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4" name="직사각형 23"/>
            <p:cNvSpPr/>
            <p:nvPr/>
          </p:nvSpPr>
          <p:spPr>
            <a:xfrm>
              <a:off x="6609805" y="1637205"/>
              <a:ext cx="827314"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produce</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5" name="직사각형 24"/>
            <p:cNvSpPr/>
            <p:nvPr/>
          </p:nvSpPr>
          <p:spPr>
            <a:xfrm>
              <a:off x="5730239" y="1637205"/>
              <a:ext cx="879566"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맑은 고딕" panose="020B0503020000020004" pitchFamily="50" charset="-127"/>
                  <a:ea typeface="맑은 고딕" panose="020B0503020000020004" pitchFamily="50" charset="-127"/>
                </a:rPr>
                <a:t>docetaxel</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6" name="직사각형 25"/>
            <p:cNvSpPr/>
            <p:nvPr/>
          </p:nvSpPr>
          <p:spPr>
            <a:xfrm>
              <a:off x="5259976" y="1637205"/>
              <a:ext cx="470263"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with</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7" name="직사각형 26"/>
            <p:cNvSpPr/>
            <p:nvPr/>
          </p:nvSpPr>
          <p:spPr>
            <a:xfrm>
              <a:off x="4441371" y="1637205"/>
              <a:ext cx="818605"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맑은 고딕" panose="020B0503020000020004" pitchFamily="50" charset="-127"/>
                  <a:ea typeface="맑은 고딕" panose="020B0503020000020004" pitchFamily="50" charset="-127"/>
                </a:rPr>
                <a:t>celecoxib</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8" name="직사각형 27"/>
            <p:cNvSpPr/>
            <p:nvPr/>
          </p:nvSpPr>
          <p:spPr>
            <a:xfrm>
              <a:off x="4110446" y="1637205"/>
              <a:ext cx="330925"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of</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29" name="직사각형 28"/>
            <p:cNvSpPr/>
            <p:nvPr/>
          </p:nvSpPr>
          <p:spPr>
            <a:xfrm>
              <a:off x="3074126" y="1637205"/>
              <a:ext cx="1036320"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combination</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grpSp>
      <p:sp>
        <p:nvSpPr>
          <p:cNvPr id="30" name="아래쪽 화살표 29"/>
          <p:cNvSpPr/>
          <p:nvPr/>
        </p:nvSpPr>
        <p:spPr>
          <a:xfrm>
            <a:off x="4114955" y="4218353"/>
            <a:ext cx="492035" cy="9927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31" name="모서리가 둥근 직사각형 30"/>
          <p:cNvSpPr/>
          <p:nvPr/>
        </p:nvSpPr>
        <p:spPr>
          <a:xfrm>
            <a:off x="3659932" y="4401233"/>
            <a:ext cx="1402080" cy="4354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200" dirty="0" smtClean="0">
                <a:latin typeface="맑은 고딕" panose="020B0503020000020004" pitchFamily="50" charset="-127"/>
                <a:ea typeface="맑은 고딕" panose="020B0503020000020004" pitchFamily="50" charset="-127"/>
              </a:rPr>
              <a:t>Remove </a:t>
            </a:r>
            <a:r>
              <a:rPr lang="en-US" altLang="ko-KR" sz="1200" dirty="0" err="1" smtClean="0">
                <a:latin typeface="맑은 고딕" panose="020B0503020000020004" pitchFamily="50" charset="-127"/>
                <a:ea typeface="맑은 고딕" panose="020B0503020000020004" pitchFamily="50" charset="-127"/>
              </a:rPr>
              <a:t>Stopwords</a:t>
            </a:r>
            <a:endParaRPr lang="ko-KR" altLang="en-US" sz="1200" dirty="0">
              <a:latin typeface="맑은 고딕" panose="020B0503020000020004" pitchFamily="50" charset="-127"/>
              <a:ea typeface="맑은 고딕" panose="020B0503020000020004" pitchFamily="50" charset="-127"/>
            </a:endParaRPr>
          </a:p>
        </p:txBody>
      </p:sp>
      <p:grpSp>
        <p:nvGrpSpPr>
          <p:cNvPr id="32" name="그룹 31"/>
          <p:cNvGrpSpPr/>
          <p:nvPr/>
        </p:nvGrpSpPr>
        <p:grpSpPr>
          <a:xfrm>
            <a:off x="1526331" y="5311271"/>
            <a:ext cx="5788869" cy="339634"/>
            <a:chOff x="2821577" y="4650338"/>
            <a:chExt cx="5669281" cy="339634"/>
          </a:xfrm>
        </p:grpSpPr>
        <p:sp>
          <p:nvSpPr>
            <p:cNvPr id="33" name="직사각형 32"/>
            <p:cNvSpPr/>
            <p:nvPr/>
          </p:nvSpPr>
          <p:spPr>
            <a:xfrm>
              <a:off x="7916092" y="4650338"/>
              <a:ext cx="574766"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effect</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34" name="직사각형 33"/>
            <p:cNvSpPr/>
            <p:nvPr/>
          </p:nvSpPr>
          <p:spPr>
            <a:xfrm>
              <a:off x="7067005" y="4650338"/>
              <a:ext cx="849087"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antitumor</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35" name="직사각형 34"/>
            <p:cNvSpPr/>
            <p:nvPr/>
          </p:nvSpPr>
          <p:spPr>
            <a:xfrm>
              <a:off x="6383382" y="4650338"/>
              <a:ext cx="683623"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greater</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36" name="직사각형 35"/>
            <p:cNvSpPr/>
            <p:nvPr/>
          </p:nvSpPr>
          <p:spPr>
            <a:xfrm>
              <a:off x="5556068" y="4650338"/>
              <a:ext cx="827314"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produce</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37" name="직사각형 36"/>
            <p:cNvSpPr/>
            <p:nvPr/>
          </p:nvSpPr>
          <p:spPr>
            <a:xfrm>
              <a:off x="4676502" y="4650338"/>
              <a:ext cx="879566"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맑은 고딕" panose="020B0503020000020004" pitchFamily="50" charset="-127"/>
                  <a:ea typeface="맑은 고딕" panose="020B0503020000020004" pitchFamily="50" charset="-127"/>
                </a:rPr>
                <a:t>docetaxel</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38" name="직사각형 37"/>
            <p:cNvSpPr/>
            <p:nvPr/>
          </p:nvSpPr>
          <p:spPr>
            <a:xfrm>
              <a:off x="3857897" y="4650338"/>
              <a:ext cx="818605"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latin typeface="맑은 고딕" panose="020B0503020000020004" pitchFamily="50" charset="-127"/>
                  <a:ea typeface="맑은 고딕" panose="020B0503020000020004" pitchFamily="50" charset="-127"/>
                </a:rPr>
                <a:t>celecoxib</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39" name="직사각형 38"/>
            <p:cNvSpPr/>
            <p:nvPr/>
          </p:nvSpPr>
          <p:spPr>
            <a:xfrm>
              <a:off x="2821577" y="4650338"/>
              <a:ext cx="1036320"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combination</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grpSp>
      <p:sp>
        <p:nvSpPr>
          <p:cNvPr id="40" name="직사각형 39"/>
          <p:cNvSpPr/>
          <p:nvPr/>
        </p:nvSpPr>
        <p:spPr>
          <a:xfrm>
            <a:off x="1630837" y="791564"/>
            <a:ext cx="5891348" cy="3396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latin typeface="맑은 고딕" panose="020B0503020000020004" pitchFamily="50" charset="-127"/>
                <a:ea typeface="맑은 고딕" panose="020B0503020000020004" pitchFamily="50" charset="-127"/>
              </a:rPr>
              <a:t>The </a:t>
            </a:r>
            <a:r>
              <a:rPr lang="en-US" altLang="ko-KR" sz="1200" dirty="0">
                <a:solidFill>
                  <a:schemeClr val="tx1"/>
                </a:solidFill>
                <a:latin typeface="맑은 고딕" panose="020B0503020000020004" pitchFamily="50" charset="-127"/>
                <a:ea typeface="맑은 고딕" panose="020B0503020000020004" pitchFamily="50" charset="-127"/>
              </a:rPr>
              <a:t>combination of celecoxib </a:t>
            </a:r>
            <a:r>
              <a:rPr lang="en-US" altLang="ko-KR" sz="1200" dirty="0" smtClean="0">
                <a:solidFill>
                  <a:schemeClr val="tx1"/>
                </a:solidFill>
                <a:latin typeface="맑은 고딕" panose="020B0503020000020004" pitchFamily="50" charset="-127"/>
                <a:ea typeface="맑은 고딕" panose="020B0503020000020004" pitchFamily="50" charset="-127"/>
              </a:rPr>
              <a:t>with </a:t>
            </a:r>
            <a:r>
              <a:rPr lang="en-US" altLang="ko-KR" sz="1200" dirty="0">
                <a:solidFill>
                  <a:schemeClr val="tx1"/>
                </a:solidFill>
                <a:latin typeface="맑은 고딕" panose="020B0503020000020004" pitchFamily="50" charset="-127"/>
                <a:ea typeface="맑은 고딕" panose="020B0503020000020004" pitchFamily="50" charset="-127"/>
              </a:rPr>
              <a:t>docetaxel </a:t>
            </a:r>
            <a:r>
              <a:rPr lang="en-US" altLang="ko-KR" sz="1200" dirty="0" smtClean="0">
                <a:solidFill>
                  <a:schemeClr val="tx1"/>
                </a:solidFill>
                <a:latin typeface="맑은 고딕" panose="020B0503020000020004" pitchFamily="50" charset="-127"/>
                <a:ea typeface="맑은 고딕" panose="020B0503020000020004" pitchFamily="50" charset="-127"/>
              </a:rPr>
              <a:t>produces </a:t>
            </a:r>
            <a:r>
              <a:rPr lang="en-US" altLang="ko-KR" sz="1200" dirty="0">
                <a:solidFill>
                  <a:schemeClr val="tx1"/>
                </a:solidFill>
                <a:latin typeface="맑은 고딕" panose="020B0503020000020004" pitchFamily="50" charset="-127"/>
                <a:ea typeface="맑은 고딕" panose="020B0503020000020004" pitchFamily="50" charset="-127"/>
              </a:rPr>
              <a:t>a greater antitumor </a:t>
            </a:r>
            <a:r>
              <a:rPr lang="en-US" altLang="ko-KR" sz="1200" dirty="0" smtClean="0">
                <a:solidFill>
                  <a:schemeClr val="tx1"/>
                </a:solidFill>
                <a:latin typeface="맑은 고딕" panose="020B0503020000020004" pitchFamily="50" charset="-127"/>
                <a:ea typeface="맑은 고딕" panose="020B0503020000020004" pitchFamily="50" charset="-127"/>
              </a:rPr>
              <a:t>effect</a:t>
            </a:r>
            <a:endParaRPr lang="ko-KR" altLang="en-US" sz="1200" dirty="0">
              <a:solidFill>
                <a:schemeClr val="tx1"/>
              </a:solidFill>
              <a:latin typeface="맑은 고딕" panose="020B0503020000020004" pitchFamily="50" charset="-127"/>
              <a:ea typeface="맑은 고딕" panose="020B0503020000020004" pitchFamily="50" charset="-127"/>
            </a:endParaRPr>
          </a:p>
        </p:txBody>
      </p:sp>
      <p:sp>
        <p:nvSpPr>
          <p:cNvPr id="41" name="아래쪽 화살표 40"/>
          <p:cNvSpPr/>
          <p:nvPr/>
        </p:nvSpPr>
        <p:spPr>
          <a:xfrm>
            <a:off x="4132373" y="1192156"/>
            <a:ext cx="492035" cy="9927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42" name="모서리가 둥근 직사각형 41"/>
          <p:cNvSpPr/>
          <p:nvPr/>
        </p:nvSpPr>
        <p:spPr>
          <a:xfrm>
            <a:off x="3677350" y="1375036"/>
            <a:ext cx="1402080" cy="43542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200" dirty="0" smtClean="0">
                <a:latin typeface="맑은 고딕" panose="020B0503020000020004" pitchFamily="50" charset="-127"/>
                <a:ea typeface="맑은 고딕" panose="020B0503020000020004" pitchFamily="50" charset="-127"/>
              </a:rPr>
              <a:t>Tokenization</a:t>
            </a:r>
            <a:endParaRPr lang="ko-KR" altLang="en-US" sz="1200" dirty="0">
              <a:latin typeface="맑은 고딕" panose="020B0503020000020004" pitchFamily="50" charset="-127"/>
              <a:ea typeface="맑은 고딕" panose="020B0503020000020004" pitchFamily="50" charset="-127"/>
            </a:endParaRPr>
          </a:p>
        </p:txBody>
      </p:sp>
      <p:sp>
        <p:nvSpPr>
          <p:cNvPr id="43" name="제목 3"/>
          <p:cNvSpPr>
            <a:spLocks noGrp="1"/>
          </p:cNvSpPr>
          <p:nvPr>
            <p:ph type="title"/>
          </p:nvPr>
        </p:nvSpPr>
        <p:spPr>
          <a:xfrm>
            <a:off x="193111" y="71916"/>
            <a:ext cx="2098331" cy="276999"/>
          </a:xfrm>
        </p:spPr>
        <p:txBody>
          <a:bodyPr/>
          <a:lstStyle/>
          <a:p>
            <a:r>
              <a:rPr lang="en-US" altLang="ko-KR" dirty="0" smtClean="0"/>
              <a:t>Text Preprocessing</a:t>
            </a:r>
            <a:endParaRPr lang="ko-KR" altLang="en-US" dirty="0"/>
          </a:p>
        </p:txBody>
      </p:sp>
    </p:spTree>
    <p:extLst>
      <p:ext uri="{BB962C8B-B14F-4D97-AF65-F5344CB8AC3E}">
        <p14:creationId xmlns:p14="http://schemas.microsoft.com/office/powerpoint/2010/main" val="22745938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직사각형 323">
            <a:extLst>
              <a:ext uri="{FF2B5EF4-FFF2-40B4-BE49-F238E27FC236}">
                <a16:creationId xmlns:a16="http://schemas.microsoft.com/office/drawing/2014/main" xmlns="" id="{CCE1011D-5285-4651-912B-1AC4AD7A3315}"/>
              </a:ext>
            </a:extLst>
          </p:cNvPr>
          <p:cNvSpPr/>
          <p:nvPr/>
        </p:nvSpPr>
        <p:spPr>
          <a:xfrm>
            <a:off x="193111" y="1019885"/>
            <a:ext cx="8674481" cy="5312582"/>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제목 3"/>
          <p:cNvSpPr>
            <a:spLocks noGrp="1"/>
          </p:cNvSpPr>
          <p:nvPr>
            <p:ph type="title"/>
          </p:nvPr>
        </p:nvSpPr>
        <p:spPr>
          <a:xfrm>
            <a:off x="193111" y="71916"/>
            <a:ext cx="4086055" cy="276999"/>
          </a:xfrm>
        </p:spPr>
        <p:txBody>
          <a:bodyPr/>
          <a:lstStyle/>
          <a:p>
            <a:r>
              <a:rPr lang="en-US" altLang="ko-KR" dirty="0" smtClean="0"/>
              <a:t>Word2Vec </a:t>
            </a:r>
            <a:r>
              <a:rPr lang="ko-KR" altLang="en-US" dirty="0" smtClean="0"/>
              <a:t>모델 기반 약물 단어 </a:t>
            </a:r>
            <a:r>
              <a:rPr lang="ko-KR" altLang="en-US" dirty="0" err="1" smtClean="0"/>
              <a:t>임베딩</a:t>
            </a:r>
            <a:endParaRPr lang="ko-KR" altLang="en-US" dirty="0"/>
          </a:p>
        </p:txBody>
      </p:sp>
      <p:sp>
        <p:nvSpPr>
          <p:cNvPr id="97" name="오른쪽 화살표 96"/>
          <p:cNvSpPr/>
          <p:nvPr/>
        </p:nvSpPr>
        <p:spPr>
          <a:xfrm>
            <a:off x="2084841" y="3171476"/>
            <a:ext cx="335514" cy="60336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75" name="텍스트 개체 틀 3">
            <a:extLst>
              <a:ext uri="{FF2B5EF4-FFF2-40B4-BE49-F238E27FC236}">
                <a16:creationId xmlns:a16="http://schemas.microsoft.com/office/drawing/2014/main" xmlns="" id="{98C76185-5364-49F0-8061-4AAF5F20F727}"/>
              </a:ext>
            </a:extLst>
          </p:cNvPr>
          <p:cNvSpPr txBox="1">
            <a:spLocks/>
          </p:cNvSpPr>
          <p:nvPr/>
        </p:nvSpPr>
        <p:spPr>
          <a:xfrm>
            <a:off x="193111" y="662323"/>
            <a:ext cx="8674481" cy="358959"/>
          </a:xfrm>
          <a:prstGeom prst="rect">
            <a:avLst/>
          </a:prstGeom>
          <a:solidFill>
            <a:srgbClr val="1C3061"/>
          </a:solidFill>
          <a:ln w="19050">
            <a:solidFill>
              <a:srgbClr val="223974"/>
            </a:solidFill>
          </a:ln>
        </p:spPr>
        <p:txBody>
          <a:bodyPr vert="horz" lIns="0" tIns="0" rIns="0" bIns="0" rtlCol="0" anchor="t">
            <a:noAutofit/>
          </a:bodyPr>
          <a:lstStyle>
            <a:defPPr>
              <a:defRPr lang="ko-KR"/>
            </a:defPPr>
            <a:lvl1pPr indent="0" algn="ctr">
              <a:lnSpc>
                <a:spcPct val="150000"/>
              </a:lnSpc>
              <a:spcBef>
                <a:spcPct val="0"/>
              </a:spcBef>
              <a:buFont typeface="Wingdings" pitchFamily="2" charset="2"/>
              <a:buNone/>
              <a:defRPr kumimoji="1" sz="1400" b="1" spc="-120" baseline="0">
                <a:solidFill>
                  <a:schemeClr val="bg1"/>
                </a:solidFill>
                <a:latin typeface="+mj-ea"/>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ko-KR" altLang="en-US" spc="0" dirty="0" err="1" smtClean="0"/>
              <a:t>의생명</a:t>
            </a:r>
            <a:r>
              <a:rPr lang="ko-KR" altLang="en-US" spc="0" dirty="0" smtClean="0"/>
              <a:t> </a:t>
            </a:r>
            <a:r>
              <a:rPr lang="ko-KR" altLang="en-US" spc="0" dirty="0"/>
              <a:t>문헌 </a:t>
            </a:r>
            <a:r>
              <a:rPr lang="ko-KR" altLang="en-US" spc="0" dirty="0" smtClean="0"/>
              <a:t>기반 </a:t>
            </a:r>
            <a:r>
              <a:rPr lang="ko-KR" altLang="en-US" spc="0" dirty="0" smtClean="0"/>
              <a:t>약물 벡터</a:t>
            </a:r>
            <a:r>
              <a:rPr lang="ko-KR" altLang="en-US" spc="0" dirty="0" smtClean="0"/>
              <a:t> </a:t>
            </a:r>
            <a:r>
              <a:rPr lang="ko-KR" altLang="en-US" spc="0" dirty="0"/>
              <a:t>추출</a:t>
            </a:r>
          </a:p>
        </p:txBody>
      </p:sp>
      <p:cxnSp>
        <p:nvCxnSpPr>
          <p:cNvPr id="21" name="직선 연결선 20"/>
          <p:cNvCxnSpPr>
            <a:stCxn id="15" idx="0"/>
            <a:endCxn id="16" idx="0"/>
          </p:cNvCxnSpPr>
          <p:nvPr/>
        </p:nvCxnSpPr>
        <p:spPr>
          <a:xfrm>
            <a:off x="3080687" y="1407639"/>
            <a:ext cx="1296776" cy="1632815"/>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159" name="직선 연결선 158"/>
          <p:cNvCxnSpPr>
            <a:stCxn id="15" idx="2"/>
            <a:endCxn id="16" idx="2"/>
          </p:cNvCxnSpPr>
          <p:nvPr/>
        </p:nvCxnSpPr>
        <p:spPr>
          <a:xfrm>
            <a:off x="3080687" y="2382999"/>
            <a:ext cx="1296776" cy="1996635"/>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160" name="직선 연결선 159"/>
          <p:cNvCxnSpPr>
            <a:stCxn id="152" idx="0"/>
            <a:endCxn id="16" idx="0"/>
          </p:cNvCxnSpPr>
          <p:nvPr/>
        </p:nvCxnSpPr>
        <p:spPr>
          <a:xfrm>
            <a:off x="3080687" y="2458882"/>
            <a:ext cx="1296776" cy="581572"/>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161" name="직선 연결선 160"/>
          <p:cNvCxnSpPr>
            <a:stCxn id="152" idx="2"/>
            <a:endCxn id="16" idx="2"/>
          </p:cNvCxnSpPr>
          <p:nvPr/>
        </p:nvCxnSpPr>
        <p:spPr>
          <a:xfrm>
            <a:off x="3080687" y="3434242"/>
            <a:ext cx="1296776" cy="945392"/>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162" name="직선 연결선 161"/>
          <p:cNvCxnSpPr>
            <a:stCxn id="153" idx="0"/>
            <a:endCxn id="16" idx="0"/>
          </p:cNvCxnSpPr>
          <p:nvPr/>
        </p:nvCxnSpPr>
        <p:spPr>
          <a:xfrm flipV="1">
            <a:off x="3082441" y="3040454"/>
            <a:ext cx="1295022" cy="469671"/>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163" name="직선 연결선 162"/>
          <p:cNvCxnSpPr>
            <a:stCxn id="153" idx="2"/>
            <a:endCxn id="16" idx="2"/>
          </p:cNvCxnSpPr>
          <p:nvPr/>
        </p:nvCxnSpPr>
        <p:spPr>
          <a:xfrm flipV="1">
            <a:off x="3082441" y="4379634"/>
            <a:ext cx="1295022" cy="105851"/>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164" name="직선 연결선 163"/>
          <p:cNvCxnSpPr>
            <a:stCxn id="154" idx="0"/>
            <a:endCxn id="16" idx="0"/>
          </p:cNvCxnSpPr>
          <p:nvPr/>
        </p:nvCxnSpPr>
        <p:spPr>
          <a:xfrm flipV="1">
            <a:off x="3082603" y="3040454"/>
            <a:ext cx="1294860" cy="1520914"/>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165" name="직선 연결선 164"/>
          <p:cNvCxnSpPr>
            <a:stCxn id="154" idx="2"/>
            <a:endCxn id="16" idx="2"/>
          </p:cNvCxnSpPr>
          <p:nvPr/>
        </p:nvCxnSpPr>
        <p:spPr>
          <a:xfrm flipV="1">
            <a:off x="3082603" y="4379634"/>
            <a:ext cx="1294860" cy="1157094"/>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15" name="표 14"/>
          <p:cNvGraphicFramePr>
            <a:graphicFrameLocks noGrp="1"/>
          </p:cNvGraphicFramePr>
          <p:nvPr>
            <p:extLst>
              <p:ext uri="{D42A27DB-BD31-4B8C-83A1-F6EECF244321}">
                <p14:modId xmlns:p14="http://schemas.microsoft.com/office/powerpoint/2010/main" val="3226068586"/>
              </p:ext>
            </p:extLst>
          </p:nvPr>
        </p:nvGraphicFramePr>
        <p:xfrm>
          <a:off x="2976547" y="1407639"/>
          <a:ext cx="208280" cy="975360"/>
        </p:xfrm>
        <a:graphic>
          <a:graphicData uri="http://schemas.openxmlformats.org/drawingml/2006/table">
            <a:tbl>
              <a:tblPr firstRow="1" bandRow="1">
                <a:tableStyleId>{5C22544A-7EE6-4342-B048-85BDC9FD1C3A}</a:tableStyleId>
              </a:tblPr>
              <a:tblGrid>
                <a:gridCol w="208280"/>
              </a:tblGrid>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1</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bg2">
                        <a:lumMod val="9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bg2">
                        <a:lumMod val="9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bg2">
                        <a:lumMod val="9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bg2">
                        <a:lumMod val="90000"/>
                      </a:schemeClr>
                    </a:solidFill>
                  </a:tcPr>
                </a:tc>
              </a:tr>
            </a:tbl>
          </a:graphicData>
        </a:graphic>
      </p:graphicFrame>
      <p:graphicFrame>
        <p:nvGraphicFramePr>
          <p:cNvPr id="152" name="표 151"/>
          <p:cNvGraphicFramePr>
            <a:graphicFrameLocks noGrp="1"/>
          </p:cNvGraphicFramePr>
          <p:nvPr>
            <p:extLst>
              <p:ext uri="{D42A27DB-BD31-4B8C-83A1-F6EECF244321}">
                <p14:modId xmlns:p14="http://schemas.microsoft.com/office/powerpoint/2010/main" val="3921506545"/>
              </p:ext>
            </p:extLst>
          </p:nvPr>
        </p:nvGraphicFramePr>
        <p:xfrm>
          <a:off x="2976547" y="2458882"/>
          <a:ext cx="208280" cy="975360"/>
        </p:xfrm>
        <a:graphic>
          <a:graphicData uri="http://schemas.openxmlformats.org/drawingml/2006/table">
            <a:tbl>
              <a:tblPr firstRow="1" bandRow="1">
                <a:tableStyleId>{5C22544A-7EE6-4342-B048-85BDC9FD1C3A}</a:tableStyleId>
              </a:tblPr>
              <a:tblGrid>
                <a:gridCol w="208280"/>
              </a:tblGrid>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tx2">
                        <a:lumMod val="20000"/>
                        <a:lumOff val="8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1</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tx2">
                        <a:lumMod val="20000"/>
                        <a:lumOff val="8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tx2">
                        <a:lumMod val="20000"/>
                        <a:lumOff val="8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tx2">
                        <a:lumMod val="20000"/>
                        <a:lumOff val="80000"/>
                      </a:schemeClr>
                    </a:solidFill>
                  </a:tcPr>
                </a:tc>
              </a:tr>
            </a:tbl>
          </a:graphicData>
        </a:graphic>
      </p:graphicFrame>
      <p:graphicFrame>
        <p:nvGraphicFramePr>
          <p:cNvPr id="153" name="표 152"/>
          <p:cNvGraphicFramePr>
            <a:graphicFrameLocks noGrp="1"/>
          </p:cNvGraphicFramePr>
          <p:nvPr>
            <p:extLst>
              <p:ext uri="{D42A27DB-BD31-4B8C-83A1-F6EECF244321}">
                <p14:modId xmlns:p14="http://schemas.microsoft.com/office/powerpoint/2010/main" val="3990923154"/>
              </p:ext>
            </p:extLst>
          </p:nvPr>
        </p:nvGraphicFramePr>
        <p:xfrm>
          <a:off x="2978301" y="3510125"/>
          <a:ext cx="208280" cy="975360"/>
        </p:xfrm>
        <a:graphic>
          <a:graphicData uri="http://schemas.openxmlformats.org/drawingml/2006/table">
            <a:tbl>
              <a:tblPr firstRow="1" bandRow="1">
                <a:tableStyleId>{5C22544A-7EE6-4342-B048-85BDC9FD1C3A}</a:tableStyleId>
              </a:tblPr>
              <a:tblGrid>
                <a:gridCol w="208280"/>
              </a:tblGrid>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accent2">
                        <a:lumMod val="20000"/>
                        <a:lumOff val="8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accent2">
                        <a:lumMod val="20000"/>
                        <a:lumOff val="8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1</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accent2">
                        <a:lumMod val="20000"/>
                        <a:lumOff val="8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accent2">
                        <a:lumMod val="20000"/>
                        <a:lumOff val="80000"/>
                      </a:schemeClr>
                    </a:solidFill>
                  </a:tcPr>
                </a:tc>
              </a:tr>
            </a:tbl>
          </a:graphicData>
        </a:graphic>
      </p:graphicFrame>
      <p:graphicFrame>
        <p:nvGraphicFramePr>
          <p:cNvPr id="154" name="표 153"/>
          <p:cNvGraphicFramePr>
            <a:graphicFrameLocks noGrp="1"/>
          </p:cNvGraphicFramePr>
          <p:nvPr>
            <p:extLst>
              <p:ext uri="{D42A27DB-BD31-4B8C-83A1-F6EECF244321}">
                <p14:modId xmlns:p14="http://schemas.microsoft.com/office/powerpoint/2010/main" val="2574125587"/>
              </p:ext>
            </p:extLst>
          </p:nvPr>
        </p:nvGraphicFramePr>
        <p:xfrm>
          <a:off x="2978463" y="4561368"/>
          <a:ext cx="208280" cy="975360"/>
        </p:xfrm>
        <a:graphic>
          <a:graphicData uri="http://schemas.openxmlformats.org/drawingml/2006/table">
            <a:tbl>
              <a:tblPr firstRow="1" bandRow="1">
                <a:tableStyleId>{5C22544A-7EE6-4342-B048-85BDC9FD1C3A}</a:tableStyleId>
              </a:tblPr>
              <a:tblGrid>
                <a:gridCol w="208280"/>
              </a:tblGrid>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tx1">
                        <a:lumMod val="50000"/>
                        <a:lumOff val="5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tx1">
                        <a:lumMod val="50000"/>
                        <a:lumOff val="5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0</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tx1">
                        <a:lumMod val="50000"/>
                        <a:lumOff val="50000"/>
                      </a:schemeClr>
                    </a:solidFill>
                  </a:tcPr>
                </a:tc>
              </a:tr>
              <a:tr h="241022">
                <a:tc>
                  <a:txBody>
                    <a:bodyPr/>
                    <a:lstStyle/>
                    <a:p>
                      <a:pPr latinLnBrk="1"/>
                      <a:r>
                        <a:rPr lang="en-US" altLang="ko-KR" sz="1000" b="1" dirty="0" smtClean="0">
                          <a:solidFill>
                            <a:schemeClr val="tx1"/>
                          </a:solidFill>
                          <a:latin typeface="맑은 고딕" panose="020B0503020000020004" pitchFamily="50" charset="-127"/>
                          <a:ea typeface="맑은 고딕" panose="020B0503020000020004" pitchFamily="50" charset="-127"/>
                        </a:rPr>
                        <a:t>1</a:t>
                      </a:r>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chemeClr val="tx1">
                        <a:lumMod val="50000"/>
                        <a:lumOff val="50000"/>
                      </a:schemeClr>
                    </a:solidFill>
                  </a:tcPr>
                </a:tc>
              </a:tr>
            </a:tbl>
          </a:graphicData>
        </a:graphic>
      </p:graphicFrame>
      <p:cxnSp>
        <p:nvCxnSpPr>
          <p:cNvPr id="237" name="직선 연결선 236"/>
          <p:cNvCxnSpPr>
            <a:stCxn id="529" idx="0"/>
            <a:endCxn id="16" idx="0"/>
          </p:cNvCxnSpPr>
          <p:nvPr/>
        </p:nvCxnSpPr>
        <p:spPr>
          <a:xfrm flipH="1" flipV="1">
            <a:off x="4377463" y="3040454"/>
            <a:ext cx="1527024" cy="765973"/>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240" name="직선 연결선 239"/>
          <p:cNvCxnSpPr>
            <a:stCxn id="529" idx="2"/>
            <a:endCxn id="16" idx="2"/>
          </p:cNvCxnSpPr>
          <p:nvPr/>
        </p:nvCxnSpPr>
        <p:spPr>
          <a:xfrm flipH="1" flipV="1">
            <a:off x="4377463" y="4379634"/>
            <a:ext cx="1527024" cy="158313"/>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grpSp>
        <p:nvGrpSpPr>
          <p:cNvPr id="3126" name="그룹 3125"/>
          <p:cNvGrpSpPr/>
          <p:nvPr/>
        </p:nvGrpSpPr>
        <p:grpSpPr>
          <a:xfrm>
            <a:off x="6874033" y="2747936"/>
            <a:ext cx="1173174" cy="493724"/>
            <a:chOff x="3185740" y="3328775"/>
            <a:chExt cx="1173174" cy="493724"/>
          </a:xfrm>
        </p:grpSpPr>
        <p:sp>
          <p:nvSpPr>
            <p:cNvPr id="83" name="모서리가 둥근 직사각형 82"/>
            <p:cNvSpPr/>
            <p:nvPr/>
          </p:nvSpPr>
          <p:spPr>
            <a:xfrm>
              <a:off x="3185740" y="3328775"/>
              <a:ext cx="1173174" cy="493724"/>
            </a:xfrm>
            <a:prstGeom prst="roundRect">
              <a:avLst/>
            </a:prstGeom>
            <a:ln>
              <a:solidFill>
                <a:srgbClr val="2F5597"/>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2" name="TextBox 11"/>
                <p:cNvSpPr txBox="1"/>
                <p:nvPr/>
              </p:nvSpPr>
              <p:spPr>
                <a:xfrm>
                  <a:off x="3357601" y="3417068"/>
                  <a:ext cx="825482"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ko-KR" altLang="en-US" b="1" i="1" smtClean="0">
                                <a:latin typeface="Cambria Math" panose="02040503050406030204" pitchFamily="18" charset="0"/>
                              </a:rPr>
                            </m:ctrlPr>
                          </m:accPr>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𝑫𝒓𝒖𝒈</m:t>
                                </m:r>
                              </m:e>
                              <m:sub>
                                <m:r>
                                  <a:rPr lang="en-US" altLang="ko-KR" b="1" i="1" smtClean="0">
                                    <a:latin typeface="Cambria Math" panose="02040503050406030204" pitchFamily="18" charset="0"/>
                                  </a:rPr>
                                  <m:t>𝟏</m:t>
                                </m:r>
                              </m:sub>
                            </m:sSub>
                          </m:e>
                        </m:acc>
                      </m:oMath>
                    </m:oMathPara>
                  </a14:m>
                  <a:endParaRPr lang="ko-KR" altLang="en-US" b="1" dirty="0"/>
                </a:p>
              </p:txBody>
            </p:sp>
          </mc:Choice>
          <mc:Fallback>
            <p:sp>
              <p:nvSpPr>
                <p:cNvPr id="12" name="TextBox 11"/>
                <p:cNvSpPr txBox="1">
                  <a:spLocks noRot="1" noChangeAspect="1" noMove="1" noResize="1" noEditPoints="1" noAdjustHandles="1" noChangeArrowheads="1" noChangeShapeType="1" noTextEdit="1"/>
                </p:cNvSpPr>
                <p:nvPr/>
              </p:nvSpPr>
              <p:spPr>
                <a:xfrm>
                  <a:off x="3357601" y="3417068"/>
                  <a:ext cx="825482" cy="310598"/>
                </a:xfrm>
                <a:prstGeom prst="rect">
                  <a:avLst/>
                </a:prstGeom>
                <a:blipFill rotWithShape="0">
                  <a:blip r:embed="rId3"/>
                  <a:stretch>
                    <a:fillRect l="-5926" b="-33333"/>
                  </a:stretch>
                </a:blipFill>
              </p:spPr>
              <p:txBody>
                <a:bodyPr/>
                <a:lstStyle/>
                <a:p>
                  <a:r>
                    <a:rPr lang="ko-KR" altLang="en-US">
                      <a:noFill/>
                    </a:rPr>
                    <a:t> </a:t>
                  </a:r>
                </a:p>
              </p:txBody>
            </p:sp>
          </mc:Fallback>
        </mc:AlternateContent>
      </p:grpSp>
      <p:sp>
        <p:nvSpPr>
          <p:cNvPr id="3140" name="왼쪽 대괄호 3139"/>
          <p:cNvSpPr/>
          <p:nvPr/>
        </p:nvSpPr>
        <p:spPr>
          <a:xfrm rot="10800000">
            <a:off x="4860667" y="3113012"/>
            <a:ext cx="118680" cy="1200185"/>
          </a:xfrm>
          <a:prstGeom prst="leftBracket">
            <a:avLst>
              <a:gd name="adj" fmla="val 23605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326" name="왼쪽 대괄호 325"/>
          <p:cNvSpPr/>
          <p:nvPr/>
        </p:nvSpPr>
        <p:spPr>
          <a:xfrm rot="5400000">
            <a:off x="4307929" y="2568939"/>
            <a:ext cx="128063" cy="754468"/>
          </a:xfrm>
          <a:prstGeom prst="leftBracket">
            <a:avLst>
              <a:gd name="adj" fmla="val 23605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ko-KR" altLang="en-US"/>
          </a:p>
        </p:txBody>
      </p:sp>
      <p:sp>
        <p:nvSpPr>
          <p:cNvPr id="492" name="모서리가 둥근 직사각형 491"/>
          <p:cNvSpPr/>
          <p:nvPr/>
        </p:nvSpPr>
        <p:spPr>
          <a:xfrm>
            <a:off x="2657305" y="5590860"/>
            <a:ext cx="850595" cy="56229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One-hot</a:t>
            </a:r>
          </a:p>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Word</a:t>
            </a:r>
          </a:p>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Vector</a:t>
            </a:r>
            <a:endParaRPr lang="ko-KR" altLang="en-US" sz="1200" b="1"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59" name="텍스트 개체 틀 3">
            <a:extLst>
              <a:ext uri="{FF2B5EF4-FFF2-40B4-BE49-F238E27FC236}">
                <a16:creationId xmlns:a16="http://schemas.microsoft.com/office/drawing/2014/main" xmlns="" id="{98C76185-5364-49F0-8061-4AAF5F20F727}"/>
              </a:ext>
            </a:extLst>
          </p:cNvPr>
          <p:cNvSpPr txBox="1">
            <a:spLocks/>
          </p:cNvSpPr>
          <p:nvPr/>
        </p:nvSpPr>
        <p:spPr>
          <a:xfrm>
            <a:off x="2657304" y="1110288"/>
            <a:ext cx="3671051" cy="235450"/>
          </a:xfrm>
          <a:prstGeom prst="rect">
            <a:avLst/>
          </a:prstGeom>
          <a:solidFill>
            <a:srgbClr val="FFC000"/>
          </a:solidFill>
          <a:ln w="28575">
            <a:solidFill>
              <a:srgbClr val="FFC000"/>
            </a:solidFill>
          </a:ln>
        </p:spPr>
        <p:txBody>
          <a:bodyPr vert="horz" lIns="0" tIns="0" rIns="0" bIns="0" rtlCol="0" anchor="ctr">
            <a:noAutofit/>
          </a:bodyPr>
          <a:lstStyle>
            <a:defPPr>
              <a:defRPr lang="ko-KR"/>
            </a:defPPr>
            <a:lvl1pPr indent="0" algn="ctr">
              <a:lnSpc>
                <a:spcPct val="150000"/>
              </a:lnSpc>
              <a:spcBef>
                <a:spcPct val="0"/>
              </a:spcBef>
              <a:buFont typeface="Wingdings" pitchFamily="2" charset="2"/>
              <a:buNone/>
              <a:defRPr kumimoji="1" sz="1400" b="1" spc="-120" baseline="0">
                <a:solidFill>
                  <a:schemeClr val="bg1"/>
                </a:solidFill>
                <a:latin typeface="+mj-ea"/>
                <a:ea typeface="+mj-ea"/>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ko-KR" sz="1200" spc="0" dirty="0" smtClean="0"/>
              <a:t>Word2Vec </a:t>
            </a:r>
            <a:r>
              <a:rPr lang="ko-KR" altLang="en-US" sz="1200" spc="0" dirty="0" smtClean="0"/>
              <a:t>모델</a:t>
            </a:r>
            <a:endParaRPr lang="ko-KR" altLang="en-US" sz="1200" spc="0" dirty="0"/>
          </a:p>
        </p:txBody>
      </p:sp>
      <p:cxnSp>
        <p:nvCxnSpPr>
          <p:cNvPr id="69" name="직선 연결선 68"/>
          <p:cNvCxnSpPr>
            <a:stCxn id="529" idx="1"/>
            <a:endCxn id="61" idx="1"/>
          </p:cNvCxnSpPr>
          <p:nvPr/>
        </p:nvCxnSpPr>
        <p:spPr>
          <a:xfrm>
            <a:off x="5800347" y="4172187"/>
            <a:ext cx="1073686" cy="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85" name="직선 연결선 84"/>
          <p:cNvCxnSpPr>
            <a:stCxn id="81" idx="0"/>
            <a:endCxn id="16" idx="0"/>
          </p:cNvCxnSpPr>
          <p:nvPr/>
        </p:nvCxnSpPr>
        <p:spPr>
          <a:xfrm flipH="1">
            <a:off x="4377463" y="2639318"/>
            <a:ext cx="1525596" cy="401136"/>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cxnSp>
        <p:nvCxnSpPr>
          <p:cNvPr id="87" name="직선 연결선 86"/>
          <p:cNvCxnSpPr>
            <a:stCxn id="81" idx="2"/>
            <a:endCxn id="16" idx="2"/>
          </p:cNvCxnSpPr>
          <p:nvPr/>
        </p:nvCxnSpPr>
        <p:spPr>
          <a:xfrm flipH="1">
            <a:off x="4377463" y="3370838"/>
            <a:ext cx="1525596" cy="1008796"/>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16" name="표 15"/>
          <p:cNvGraphicFramePr>
            <a:graphicFrameLocks noGrp="1"/>
          </p:cNvGraphicFramePr>
          <p:nvPr>
            <p:extLst>
              <p:ext uri="{D42A27DB-BD31-4B8C-83A1-F6EECF244321}">
                <p14:modId xmlns:p14="http://schemas.microsoft.com/office/powerpoint/2010/main" val="1036954638"/>
              </p:ext>
            </p:extLst>
          </p:nvPr>
        </p:nvGraphicFramePr>
        <p:xfrm>
          <a:off x="3947440" y="3040454"/>
          <a:ext cx="860046" cy="1339180"/>
        </p:xfrm>
        <a:graphic>
          <a:graphicData uri="http://schemas.openxmlformats.org/drawingml/2006/table">
            <a:tbl>
              <a:tblPr firstRow="1" bandRow="1">
                <a:tableStyleId>{5C22544A-7EE6-4342-B048-85BDC9FD1C3A}</a:tableStyleId>
              </a:tblPr>
              <a:tblGrid>
                <a:gridCol w="286682"/>
                <a:gridCol w="286682"/>
                <a:gridCol w="286682"/>
              </a:tblGrid>
              <a:tr h="334795">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r>
              <a:tr h="334795">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r>
              <a:tr h="334795">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r>
              <a:tr h="334795">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FFC000"/>
                    </a:solidFill>
                  </a:tcPr>
                </a:tc>
              </a:tr>
            </a:tbl>
          </a:graphicData>
        </a:graphic>
      </p:graphicFrame>
      <p:cxnSp>
        <p:nvCxnSpPr>
          <p:cNvPr id="90" name="직선 연결선 89"/>
          <p:cNvCxnSpPr>
            <a:stCxn id="81" idx="1"/>
            <a:endCxn id="83" idx="1"/>
          </p:cNvCxnSpPr>
          <p:nvPr/>
        </p:nvCxnSpPr>
        <p:spPr>
          <a:xfrm flipV="1">
            <a:off x="5798919" y="2994798"/>
            <a:ext cx="1075114" cy="1028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graphicFrame>
        <p:nvGraphicFramePr>
          <p:cNvPr id="529" name="표 528"/>
          <p:cNvGraphicFramePr>
            <a:graphicFrameLocks noGrp="1"/>
          </p:cNvGraphicFramePr>
          <p:nvPr>
            <p:extLst>
              <p:ext uri="{D42A27DB-BD31-4B8C-83A1-F6EECF244321}">
                <p14:modId xmlns:p14="http://schemas.microsoft.com/office/powerpoint/2010/main" val="2394391528"/>
              </p:ext>
            </p:extLst>
          </p:nvPr>
        </p:nvGraphicFramePr>
        <p:xfrm>
          <a:off x="5800347" y="3806427"/>
          <a:ext cx="208280" cy="731520"/>
        </p:xfrm>
        <a:graphic>
          <a:graphicData uri="http://schemas.openxmlformats.org/drawingml/2006/table">
            <a:tbl>
              <a:tblPr firstRow="1" bandRow="1">
                <a:tableStyleId>{5C22544A-7EE6-4342-B048-85BDC9FD1C3A}</a:tableStyleId>
              </a:tblPr>
              <a:tblGrid>
                <a:gridCol w="208280"/>
              </a:tblGrid>
              <a:tr h="241022">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8BF202"/>
                    </a:solidFill>
                  </a:tcPr>
                </a:tc>
              </a:tr>
              <a:tr h="241022">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8BF202"/>
                    </a:solidFill>
                  </a:tcPr>
                </a:tc>
              </a:tr>
              <a:tr h="241022">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8BF202"/>
                    </a:solidFill>
                  </a:tcPr>
                </a:tc>
              </a:tr>
            </a:tbl>
          </a:graphicData>
        </a:graphic>
      </p:graphicFrame>
      <p:graphicFrame>
        <p:nvGraphicFramePr>
          <p:cNvPr id="81" name="표 80"/>
          <p:cNvGraphicFramePr>
            <a:graphicFrameLocks noGrp="1"/>
          </p:cNvGraphicFramePr>
          <p:nvPr>
            <p:extLst>
              <p:ext uri="{D42A27DB-BD31-4B8C-83A1-F6EECF244321}">
                <p14:modId xmlns:p14="http://schemas.microsoft.com/office/powerpoint/2010/main" val="808882479"/>
              </p:ext>
            </p:extLst>
          </p:nvPr>
        </p:nvGraphicFramePr>
        <p:xfrm>
          <a:off x="5798919" y="2639318"/>
          <a:ext cx="208280" cy="731520"/>
        </p:xfrm>
        <a:graphic>
          <a:graphicData uri="http://schemas.openxmlformats.org/drawingml/2006/table">
            <a:tbl>
              <a:tblPr firstRow="1" bandRow="1">
                <a:tableStyleId>{5C22544A-7EE6-4342-B048-85BDC9FD1C3A}</a:tableStyleId>
              </a:tblPr>
              <a:tblGrid>
                <a:gridCol w="208280"/>
              </a:tblGrid>
              <a:tr h="241022">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35B9FB"/>
                    </a:solidFill>
                  </a:tcPr>
                </a:tc>
              </a:tr>
              <a:tr h="241022">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35B9FB"/>
                    </a:solidFill>
                  </a:tcPr>
                </a:tc>
              </a:tr>
              <a:tr h="241022">
                <a:tc>
                  <a:txBody>
                    <a:bodyPr/>
                    <a:lstStyle/>
                    <a:p>
                      <a:pPr latinLnBrk="1"/>
                      <a:endParaRPr lang="ko-KR" altLang="en-US" sz="1000" b="1" dirty="0">
                        <a:solidFill>
                          <a:schemeClr val="tx1"/>
                        </a:solidFill>
                        <a:latin typeface="맑은 고딕" panose="020B0503020000020004" pitchFamily="50" charset="-127"/>
                        <a:ea typeface="맑은 고딕" panose="020B0503020000020004" pitchFamily="50" charset="-127"/>
                      </a:endParaRPr>
                    </a:p>
                  </a:txBody>
                  <a:tcPr>
                    <a:solidFill>
                      <a:srgbClr val="35B9FB"/>
                    </a:solidFill>
                  </a:tcPr>
                </a:tc>
              </a:tr>
            </a:tbl>
          </a:graphicData>
        </a:graphic>
      </p:graphicFrame>
      <p:sp>
        <p:nvSpPr>
          <p:cNvPr id="156" name="모서리가 둥근 직사각형 155"/>
          <p:cNvSpPr/>
          <p:nvPr/>
        </p:nvSpPr>
        <p:spPr>
          <a:xfrm>
            <a:off x="3914820" y="2512768"/>
            <a:ext cx="1005186" cy="430562"/>
          </a:xfrm>
          <a:prstGeom prst="roundRect">
            <a:avLst/>
          </a:prstGeom>
          <a:ln w="28575">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Feature</a:t>
            </a:r>
          </a:p>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Dimension</a:t>
            </a:r>
            <a:endParaRPr lang="ko-KR" altLang="en-US" sz="1200" b="1" dirty="0">
              <a:latin typeface="맑은 고딕" panose="020B0503020000020004" pitchFamily="50" charset="-127"/>
              <a:ea typeface="맑은 고딕" panose="020B0503020000020004" pitchFamily="50" charset="-127"/>
              <a:cs typeface="Arial" panose="020B0604020202020204" pitchFamily="34" charset="0"/>
            </a:endParaRPr>
          </a:p>
        </p:txBody>
      </p:sp>
      <p:grpSp>
        <p:nvGrpSpPr>
          <p:cNvPr id="60" name="그룹 59"/>
          <p:cNvGrpSpPr/>
          <p:nvPr/>
        </p:nvGrpSpPr>
        <p:grpSpPr>
          <a:xfrm>
            <a:off x="6874033" y="3925325"/>
            <a:ext cx="1173174" cy="493724"/>
            <a:chOff x="3185740" y="3328775"/>
            <a:chExt cx="1173174" cy="493724"/>
          </a:xfrm>
        </p:grpSpPr>
        <p:sp>
          <p:nvSpPr>
            <p:cNvPr id="61" name="모서리가 둥근 직사각형 60"/>
            <p:cNvSpPr/>
            <p:nvPr/>
          </p:nvSpPr>
          <p:spPr>
            <a:xfrm>
              <a:off x="3185740" y="3328775"/>
              <a:ext cx="1173174" cy="493724"/>
            </a:xfrm>
            <a:prstGeom prst="roundRect">
              <a:avLst/>
            </a:prstGeom>
            <a:ln>
              <a:solidFill>
                <a:srgbClr val="2F5597"/>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sz="12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2" name="TextBox 61"/>
                <p:cNvSpPr txBox="1"/>
                <p:nvPr/>
              </p:nvSpPr>
              <p:spPr>
                <a:xfrm>
                  <a:off x="3357601" y="3417068"/>
                  <a:ext cx="825482"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ko-KR" altLang="en-US" b="1" i="1" smtClean="0">
                                <a:latin typeface="Cambria Math" panose="02040503050406030204" pitchFamily="18" charset="0"/>
                              </a:rPr>
                            </m:ctrlPr>
                          </m:accPr>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𝑫𝒓𝒖𝒈</m:t>
                                </m:r>
                              </m:e>
                              <m:sub>
                                <m:r>
                                  <a:rPr lang="en-US" altLang="ko-KR" b="1" i="1" smtClean="0">
                                    <a:latin typeface="Cambria Math" panose="02040503050406030204" pitchFamily="18" charset="0"/>
                                  </a:rPr>
                                  <m:t>𝟐</m:t>
                                </m:r>
                              </m:sub>
                            </m:sSub>
                          </m:e>
                        </m:acc>
                      </m:oMath>
                    </m:oMathPara>
                  </a14:m>
                  <a:endParaRPr lang="ko-KR" altLang="en-US" b="1" dirty="0"/>
                </a:p>
              </p:txBody>
            </p:sp>
          </mc:Choice>
          <mc:Fallback>
            <p:sp>
              <p:nvSpPr>
                <p:cNvPr id="62" name="TextBox 61"/>
                <p:cNvSpPr txBox="1">
                  <a:spLocks noRot="1" noChangeAspect="1" noMove="1" noResize="1" noEditPoints="1" noAdjustHandles="1" noChangeArrowheads="1" noChangeShapeType="1" noTextEdit="1"/>
                </p:cNvSpPr>
                <p:nvPr/>
              </p:nvSpPr>
              <p:spPr>
                <a:xfrm>
                  <a:off x="3357601" y="3417068"/>
                  <a:ext cx="825482" cy="310598"/>
                </a:xfrm>
                <a:prstGeom prst="rect">
                  <a:avLst/>
                </a:prstGeom>
                <a:blipFill rotWithShape="0">
                  <a:blip r:embed="rId4"/>
                  <a:stretch>
                    <a:fillRect l="-5926" b="-33333"/>
                  </a:stretch>
                </a:blipFill>
              </p:spPr>
              <p:txBody>
                <a:bodyPr/>
                <a:lstStyle/>
                <a:p>
                  <a:r>
                    <a:rPr lang="ko-KR" altLang="en-US">
                      <a:noFill/>
                    </a:rPr>
                    <a:t> </a:t>
                  </a:r>
                </a:p>
              </p:txBody>
            </p:sp>
          </mc:Fallback>
        </mc:AlternateContent>
      </p:grpSp>
      <p:pic>
        <p:nvPicPr>
          <p:cNvPr id="64" name="그림 63"/>
          <p:cNvPicPr>
            <a:picLocks noChangeAspect="1"/>
          </p:cNvPicPr>
          <p:nvPr/>
        </p:nvPicPr>
        <p:blipFill rotWithShape="1">
          <a:blip r:embed="rId5"/>
          <a:srcRect l="8936" r="8017"/>
          <a:stretch/>
        </p:blipFill>
        <p:spPr>
          <a:xfrm>
            <a:off x="437988" y="2774131"/>
            <a:ext cx="1161041" cy="1398056"/>
          </a:xfrm>
          <a:prstGeom prst="rect">
            <a:avLst/>
          </a:prstGeom>
        </p:spPr>
      </p:pic>
      <p:sp>
        <p:nvSpPr>
          <p:cNvPr id="158" name="모서리가 둥근 직사각형 157"/>
          <p:cNvSpPr/>
          <p:nvPr/>
        </p:nvSpPr>
        <p:spPr>
          <a:xfrm>
            <a:off x="4853510" y="3494763"/>
            <a:ext cx="642237" cy="430562"/>
          </a:xfrm>
          <a:prstGeom prst="roundRect">
            <a:avLst/>
          </a:prstGeom>
          <a:ln w="28575">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Word</a:t>
            </a:r>
          </a:p>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Size</a:t>
            </a:r>
            <a:endParaRPr lang="ko-KR" altLang="en-US" sz="1200" b="1"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133" name="모서리가 둥근 직사각형 132"/>
          <p:cNvSpPr/>
          <p:nvPr/>
        </p:nvSpPr>
        <p:spPr>
          <a:xfrm>
            <a:off x="471307" y="5590860"/>
            <a:ext cx="1090414" cy="56229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1200" b="1" dirty="0" err="1" smtClean="0">
                <a:latin typeface="맑은 고딕" panose="020B0503020000020004" pitchFamily="50" charset="-127"/>
                <a:ea typeface="맑은 고딕" panose="020B0503020000020004" pitchFamily="50" charset="-127"/>
                <a:cs typeface="Arial" panose="020B0604020202020204" pitchFamily="34" charset="0"/>
              </a:rPr>
              <a:t>전처리된</a:t>
            </a:r>
            <a:r>
              <a:rPr lang="ko-KR" altLang="en-US" sz="1200" b="1" dirty="0" smtClean="0">
                <a:latin typeface="맑은 고딕" panose="020B0503020000020004" pitchFamily="50" charset="-127"/>
                <a:ea typeface="맑은 고딕" panose="020B0503020000020004" pitchFamily="50" charset="-127"/>
                <a:cs typeface="Arial" panose="020B0604020202020204" pitchFamily="34" charset="0"/>
              </a:rPr>
              <a:t> </a:t>
            </a:r>
            <a:endPar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endParaRPr>
          </a:p>
          <a:p>
            <a:pPr algn="ctr"/>
            <a:r>
              <a:rPr lang="ko-KR" altLang="en-US" sz="1200" b="1" dirty="0" err="1" smtClean="0">
                <a:latin typeface="맑은 고딕" panose="020B0503020000020004" pitchFamily="50" charset="-127"/>
                <a:ea typeface="맑은 고딕" panose="020B0503020000020004" pitchFamily="50" charset="-127"/>
                <a:cs typeface="Arial" panose="020B0604020202020204" pitchFamily="34" charset="0"/>
              </a:rPr>
              <a:t>의생명</a:t>
            </a:r>
            <a:r>
              <a:rPr lang="ko-KR" altLang="en-US" sz="1200" b="1" dirty="0" smtClean="0">
                <a:latin typeface="맑은 고딕" panose="020B0503020000020004" pitchFamily="50" charset="-127"/>
                <a:ea typeface="맑은 고딕" panose="020B0503020000020004" pitchFamily="50" charset="-127"/>
                <a:cs typeface="Arial" panose="020B0604020202020204" pitchFamily="34" charset="0"/>
              </a:rPr>
              <a:t> 문헌</a:t>
            </a:r>
            <a:endParaRPr lang="ko-KR" altLang="en-US" sz="1200" b="1"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183" name="모서리가 둥근 직사각형 182"/>
          <p:cNvSpPr/>
          <p:nvPr/>
        </p:nvSpPr>
        <p:spPr>
          <a:xfrm>
            <a:off x="4140658" y="5590374"/>
            <a:ext cx="850595" cy="56229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Lookup</a:t>
            </a:r>
          </a:p>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Table</a:t>
            </a:r>
            <a:endParaRPr lang="ko-KR" altLang="en-US" sz="1200" b="1" dirty="0">
              <a:latin typeface="맑은 고딕" panose="020B0503020000020004" pitchFamily="50" charset="-127"/>
              <a:ea typeface="맑은 고딕" panose="020B0503020000020004" pitchFamily="50" charset="-127"/>
              <a:cs typeface="Arial" panose="020B0604020202020204" pitchFamily="34" charset="0"/>
            </a:endParaRPr>
          </a:p>
        </p:txBody>
      </p:sp>
      <p:sp>
        <p:nvSpPr>
          <p:cNvPr id="184" name="모서리가 둥근 직사각형 183"/>
          <p:cNvSpPr/>
          <p:nvPr/>
        </p:nvSpPr>
        <p:spPr>
          <a:xfrm>
            <a:off x="5477761" y="5589891"/>
            <a:ext cx="850595" cy="56229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Word</a:t>
            </a:r>
          </a:p>
          <a:p>
            <a:pPr algn="ctr"/>
            <a:r>
              <a:rPr lang="en-US" altLang="ko-KR" sz="1200" b="1" dirty="0" smtClean="0">
                <a:latin typeface="맑은 고딕" panose="020B0503020000020004" pitchFamily="50" charset="-127"/>
                <a:ea typeface="맑은 고딕" panose="020B0503020000020004" pitchFamily="50" charset="-127"/>
                <a:cs typeface="Arial" panose="020B0604020202020204" pitchFamily="34" charset="0"/>
              </a:rPr>
              <a:t>Vector</a:t>
            </a:r>
            <a:endParaRPr lang="ko-KR" altLang="en-US" sz="1200" b="1" dirty="0">
              <a:latin typeface="맑은 고딕" panose="020B0503020000020004" pitchFamily="50" charset="-127"/>
              <a:ea typeface="맑은 고딕" panose="020B0503020000020004" pitchFamily="50" charset="-127"/>
              <a:cs typeface="Arial" panose="020B0604020202020204" pitchFamily="34" charset="0"/>
            </a:endParaRPr>
          </a:p>
        </p:txBody>
      </p:sp>
    </p:spTree>
    <p:extLst>
      <p:ext uri="{BB962C8B-B14F-4D97-AF65-F5344CB8AC3E}">
        <p14:creationId xmlns:p14="http://schemas.microsoft.com/office/powerpoint/2010/main" val="570298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8_Office 테마">
  <a:themeElements>
    <a:clrScheme name="8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사용자 지정 1">
      <a:majorFont>
        <a:latin typeface="HY견고딕"/>
        <a:ea typeface="HY견고딕"/>
        <a:cs typeface=""/>
      </a:majorFont>
      <a:minorFont>
        <a:latin typeface="휴먼고딕"/>
        <a:ea typeface="휴먼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Office 테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168103</TotalTime>
  <Words>498</Words>
  <Application>Microsoft Office PowerPoint</Application>
  <PresentationFormat>화면 슬라이드 쇼(4:3)</PresentationFormat>
  <Paragraphs>158</Paragraphs>
  <Slides>15</Slides>
  <Notes>6</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15</vt:i4>
      </vt:variant>
    </vt:vector>
  </HeadingPairs>
  <TitlesOfParts>
    <vt:vector size="26" baseType="lpstr">
      <vt:lpstr>Helvetica Neue</vt:lpstr>
      <vt:lpstr>HY견고딕</vt:lpstr>
      <vt:lpstr>굴림</vt:lpstr>
      <vt:lpstr>나눔고딕</vt:lpstr>
      <vt:lpstr>맑은 고딕</vt:lpstr>
      <vt:lpstr>맑은 고딕</vt:lpstr>
      <vt:lpstr>휴먼고딕</vt:lpstr>
      <vt:lpstr>Arial</vt:lpstr>
      <vt:lpstr>Cambria Math</vt:lpstr>
      <vt:lpstr>Wingdings</vt:lpstr>
      <vt:lpstr>8_Office 테마</vt:lpstr>
      <vt:lpstr>의생명 문헌 기반  약물 유사도 계산 방법 소개 및 실습 </vt:lpstr>
      <vt:lpstr>Data Type</vt:lpstr>
      <vt:lpstr>Structured/Unstructured Data Growth Rate Comparison</vt:lpstr>
      <vt:lpstr>Text Data Collection</vt:lpstr>
      <vt:lpstr>Text Data Collection</vt:lpstr>
      <vt:lpstr>Text Data Collection</vt:lpstr>
      <vt:lpstr>Text Preprocessing</vt:lpstr>
      <vt:lpstr>Text Preprocessing</vt:lpstr>
      <vt:lpstr>Word2Vec 모델 기반 약물 단어 임베딩</vt:lpstr>
      <vt:lpstr>Drug Similarity</vt:lpstr>
      <vt:lpstr>Drug Similarity review paper</vt:lpstr>
      <vt:lpstr>DrugSimDB</vt:lpstr>
      <vt:lpstr>실습 링크</vt:lpstr>
      <vt:lpstr>In-silico 기반 의생명 연구 공통 프로세스</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yongsun</dc:creator>
  <cp:lastModifiedBy>Windows 사용자</cp:lastModifiedBy>
  <cp:revision>2155</cp:revision>
  <cp:lastPrinted>2022-12-21T03:29:16Z</cp:lastPrinted>
  <dcterms:created xsi:type="dcterms:W3CDTF">2016-02-18T01:18:45Z</dcterms:created>
  <dcterms:modified xsi:type="dcterms:W3CDTF">2023-01-04T07:23:15Z</dcterms:modified>
</cp:coreProperties>
</file>