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718" r:id="rId2"/>
    <p:sldId id="720" r:id="rId3"/>
    <p:sldId id="721" r:id="rId4"/>
    <p:sldId id="707" r:id="rId5"/>
    <p:sldId id="713" r:id="rId6"/>
    <p:sldId id="530" r:id="rId7"/>
    <p:sldId id="714" r:id="rId8"/>
    <p:sldId id="531" r:id="rId9"/>
    <p:sldId id="532" r:id="rId10"/>
    <p:sldId id="533" r:id="rId11"/>
    <p:sldId id="534" r:id="rId12"/>
    <p:sldId id="699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4" autoAdjust="0"/>
    <p:restoredTop sz="96473" autoAdjust="0"/>
  </p:normalViewPr>
  <p:slideViewPr>
    <p:cSldViewPr snapToGrid="0">
      <p:cViewPr varScale="1">
        <p:scale>
          <a:sx n="103" d="100"/>
          <a:sy n="103" d="100"/>
        </p:scale>
        <p:origin x="90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04E4A-07F7-4F02-B3E2-C3B5C1401BF2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A09A4-BA45-48FF-8C1A-293E53166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09A4-BA45-48FF-8C1A-293E53166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0C63-5E82-46B1-AB2C-21699AFF2D3C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DAB6-94C3-4DA5-8068-F05A6352E591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D678-67BB-4BBA-A3D4-9E39681FC40C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7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C2D149-9F40-4B04-A038-FDC1D574EA6A}" type="datetime1">
              <a:rPr lang="ko-KR" altLang="en-US" smtClean="0"/>
              <a:t>2023-06-12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29522C62-A2CC-4D4B-B236-5A4E2840B6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55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CA524-0304-412D-B096-E7BF43F31059}" type="datetime1">
              <a:rPr lang="ko-KR" altLang="en-US" smtClean="0"/>
              <a:t>2023-06-12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005F6450-F049-4D29-A92C-0D9D1E715E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93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75E00-05A0-431A-A971-7CF19B7B7704}" type="datetime1">
              <a:rPr lang="ko-KR" altLang="en-US" smtClean="0"/>
              <a:t>2023-06-12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DBF13599-2EB2-4F77-8517-1EB74F3E4D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36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6BD64-7DAE-452D-B3A9-1222FBD4E923}" type="datetime1">
              <a:rPr lang="ko-KR" altLang="en-US" smtClean="0"/>
              <a:t>2023-06-12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41178C87-A3B4-4516-BF8E-6B60B52565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73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0" y="107548"/>
            <a:ext cx="8850201" cy="8583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9" y="1056068"/>
            <a:ext cx="8850201" cy="5280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46504"/>
            <a:ext cx="2057400" cy="365125"/>
          </a:xfrm>
        </p:spPr>
        <p:txBody>
          <a:bodyPr/>
          <a:lstStyle/>
          <a:p>
            <a:fld id="{644A46EC-5A86-481E-94C3-E4860DDAD2CC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4650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C6D7-F12C-FB51-9AF7-E016280C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4930" y="63853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62BE-281D-48F7-9D97-0DE22F88787A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5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B7E5-BB01-4178-AC4E-D1222F1403BE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8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3022-9FB9-4195-A835-250212C1FD9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9F23-D82B-4D75-8F50-A52CBC8B0205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21A1-806B-400D-93E2-D830908D3ABD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6E43-1B34-4CB3-96C3-78283A8FA77D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6A0-D300-49CA-8607-A7996F0217C9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7988-0EEC-4479-9061-ABEFD44C8DF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3EBD922-049C-A457-4418-BC78ABDE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딥러닝 및 표현학습 개념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EC5AC-AA9B-F0FA-DDDD-35C913363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8BBB55-FFB8-04FF-81F6-976EDBAC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69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84142-27EE-1984-FB62-3FBE636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훈련데이터 구축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7D3E0EBB-0941-4A8D-1357-D3F999015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6" y="1051962"/>
            <a:ext cx="8221119" cy="395613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D91D75-C063-8BB6-0456-AD339D560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4930" y="64465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D729-7B65-3500-27C0-FC843837B68C}"/>
              </a:ext>
            </a:extLst>
          </p:cNvPr>
          <p:cNvSpPr txBox="1"/>
          <p:nvPr/>
        </p:nvSpPr>
        <p:spPr>
          <a:xfrm>
            <a:off x="5120640" y="5094147"/>
            <a:ext cx="1405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you, say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say, goodbye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B5704-E277-202D-D84F-D0D59D28FC60}"/>
              </a:ext>
            </a:extLst>
          </p:cNvPr>
          <p:cNvSpPr txBox="1"/>
          <p:nvPr/>
        </p:nvSpPr>
        <p:spPr>
          <a:xfrm>
            <a:off x="7138851" y="5094147"/>
            <a:ext cx="1033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goodbye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97043-4542-E2A0-79EA-B7C2CC751113}"/>
              </a:ext>
            </a:extLst>
          </p:cNvPr>
          <p:cNvSpPr txBox="1"/>
          <p:nvPr/>
        </p:nvSpPr>
        <p:spPr>
          <a:xfrm>
            <a:off x="547091" y="5094147"/>
            <a:ext cx="3328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u="sng" dirty="0"/>
              <a:t>you say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goodbye</a:t>
            </a:r>
            <a:r>
              <a:rPr lang="en-US" altLang="ko-KR" dirty="0"/>
              <a:t> and I say hello 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you </a:t>
            </a:r>
            <a:r>
              <a:rPr lang="en-US" altLang="ko-KR" u="sng" dirty="0"/>
              <a:t>say goodbye </a:t>
            </a:r>
            <a:r>
              <a:rPr lang="en-US" altLang="ko-KR" dirty="0">
                <a:solidFill>
                  <a:srgbClr val="FF0000"/>
                </a:solidFill>
              </a:rPr>
              <a:t>and</a:t>
            </a:r>
            <a:r>
              <a:rPr lang="en-US" altLang="ko-KR" dirty="0"/>
              <a:t> I say hello 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0660C-B59C-D60F-DAB3-745669FD84DA}"/>
              </a:ext>
            </a:extLst>
          </p:cNvPr>
          <p:cNvSpPr txBox="1"/>
          <p:nvPr/>
        </p:nvSpPr>
        <p:spPr>
          <a:xfrm>
            <a:off x="7138851" y="867296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BERT(Google)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BACCB-EDC3-BD58-B8A3-D363C7C19870}"/>
              </a:ext>
            </a:extLst>
          </p:cNvPr>
          <p:cNvSpPr txBox="1"/>
          <p:nvPr/>
        </p:nvSpPr>
        <p:spPr>
          <a:xfrm>
            <a:off x="7241217" y="6175791"/>
            <a:ext cx="139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GPT(</a:t>
            </a:r>
            <a:r>
              <a:rPr lang="en-US" altLang="ko-KR" i="1" dirty="0" err="1">
                <a:solidFill>
                  <a:srgbClr val="7030A0"/>
                </a:solidFill>
              </a:rPr>
              <a:t>OpenAI</a:t>
            </a:r>
            <a:r>
              <a:rPr lang="en-US" altLang="ko-KR" i="1" dirty="0">
                <a:solidFill>
                  <a:srgbClr val="7030A0"/>
                </a:solidFill>
              </a:rPr>
              <a:t>)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5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C591E-E35D-81A6-FA20-50D11DE4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Word2Vec(CBOW 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D1466-4898-6350-F07D-3C673440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102" y="1056068"/>
            <a:ext cx="5262228" cy="5280338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입력</a:t>
            </a:r>
            <a:r>
              <a:rPr lang="en-US" altLang="ko-KR" sz="1400" dirty="0"/>
              <a:t>(Context):</a:t>
            </a:r>
            <a:r>
              <a:rPr lang="ko-KR" altLang="en-US" sz="1400" dirty="0"/>
              <a:t> </a:t>
            </a:r>
            <a:r>
              <a:rPr lang="en-US" altLang="ko-KR" sz="1400" dirty="0"/>
              <a:t>“you” and</a:t>
            </a:r>
            <a:r>
              <a:rPr lang="ko-KR" altLang="en-US" sz="1400" dirty="0"/>
              <a:t> </a:t>
            </a:r>
            <a:r>
              <a:rPr lang="en-US" altLang="ko-KR" sz="1400" dirty="0"/>
              <a:t>“goodbye”</a:t>
            </a:r>
          </a:p>
          <a:p>
            <a:r>
              <a:rPr lang="ko-KR" altLang="en-US" sz="1400" dirty="0"/>
              <a:t>출력</a:t>
            </a:r>
            <a:r>
              <a:rPr lang="en-US" altLang="ko-KR" sz="1400" dirty="0"/>
              <a:t>(Answer): “say”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D9854-F60F-B222-1935-7CE668F27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"/>
          <a:stretch/>
        </p:blipFill>
        <p:spPr>
          <a:xfrm>
            <a:off x="141670" y="1751826"/>
            <a:ext cx="6290887" cy="41861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338A13-264B-AD75-4215-B639E543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4930" y="64465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7F4FF-FBD7-444D-6ED7-8B8E0AAAE5DA}"/>
              </a:ext>
            </a:extLst>
          </p:cNvPr>
          <p:cNvSpPr txBox="1"/>
          <p:nvPr/>
        </p:nvSpPr>
        <p:spPr>
          <a:xfrm>
            <a:off x="-494755" y="1116149"/>
            <a:ext cx="462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u="sng" dirty="0"/>
              <a:t>you</a:t>
            </a:r>
            <a:r>
              <a:rPr lang="en-US" altLang="ko-KR" dirty="0"/>
              <a:t> say </a:t>
            </a:r>
            <a:r>
              <a:rPr lang="en-US" altLang="ko-KR" u="sng" dirty="0"/>
              <a:t>goodbye</a:t>
            </a:r>
            <a:r>
              <a:rPr lang="en-US" altLang="ko-KR" dirty="0"/>
              <a:t> and I say hello .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07FDA037-203B-6632-88D6-CA0EE298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13348" r="62303" b="20329"/>
          <a:stretch/>
        </p:blipFill>
        <p:spPr>
          <a:xfrm>
            <a:off x="7155219" y="4704024"/>
            <a:ext cx="1636821" cy="1830464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7AF9435-DE01-9D4B-6563-534ED7D6A3A0}"/>
              </a:ext>
            </a:extLst>
          </p:cNvPr>
          <p:cNvCxnSpPr>
            <a:endCxn id="8" idx="1"/>
          </p:cNvCxnSpPr>
          <p:nvPr/>
        </p:nvCxnSpPr>
        <p:spPr>
          <a:xfrm>
            <a:off x="1815737" y="4480560"/>
            <a:ext cx="5339482" cy="1138696"/>
          </a:xfrm>
          <a:prstGeom prst="bentConnector3">
            <a:avLst>
              <a:gd name="adj1" fmla="val 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155F9A-F975-FF43-D22B-B248585CD9CE}"/>
              </a:ext>
            </a:extLst>
          </p:cNvPr>
          <p:cNvSpPr txBox="1"/>
          <p:nvPr/>
        </p:nvSpPr>
        <p:spPr>
          <a:xfrm>
            <a:off x="6655863" y="3947870"/>
            <a:ext cx="2425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단어에 대한 벡터 표현</a:t>
            </a:r>
            <a:endParaRPr lang="en-US" altLang="ko-KR" dirty="0"/>
          </a:p>
          <a:p>
            <a:pPr algn="ctr"/>
            <a:r>
              <a:rPr lang="en-US" altLang="ko-KR" dirty="0"/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327758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28771-740D-C116-C3E3-FDFD1CE9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전이학습</a:t>
            </a:r>
            <a:r>
              <a:rPr lang="en-US" altLang="ko-KR" dirty="0"/>
              <a:t>(Transfer Learning)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14EA9-7A34-A426-1E87-BC3D89999BDC}"/>
              </a:ext>
            </a:extLst>
          </p:cNvPr>
          <p:cNvSpPr txBox="1"/>
          <p:nvPr/>
        </p:nvSpPr>
        <p:spPr>
          <a:xfrm>
            <a:off x="0" y="6411898"/>
            <a:ext cx="877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Mohammed, M. A., 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Abdulkareem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H., Garcia-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Zapirain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B., Mostafa, S. A., 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Maashi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S., Al-</a:t>
            </a:r>
            <a:r>
              <a:rPr lang="en-US" altLang="ko-KR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Waisy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S., ... &amp; Le, D. N. (2021). A comprehensive investigation of machine learning feature extraction and classification methods for automated diagnosis of covid-19 based on x-ray images. </a:t>
            </a:r>
            <a:r>
              <a:rPr lang="en-US" altLang="ko-KR" sz="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Mater. Contin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66</a:t>
            </a:r>
            <a:r>
              <a:rPr lang="en-US" altLang="ko-KR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3289-3310.</a:t>
            </a:r>
            <a:endParaRPr lang="ko-KR" altLang="en-US" sz="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887013-131C-40E7-27DA-B51AC6DF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30" y="965915"/>
            <a:ext cx="5828030" cy="5379720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1BBCFC9-49B6-90E0-80C5-087CA1B59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D6152-5F29-D45B-9399-DC9671C814DA}"/>
              </a:ext>
            </a:extLst>
          </p:cNvPr>
          <p:cNvSpPr txBox="1"/>
          <p:nvPr/>
        </p:nvSpPr>
        <p:spPr>
          <a:xfrm>
            <a:off x="3563656" y="552275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11B80-5664-D199-96A8-078A484A31F4}"/>
              </a:ext>
            </a:extLst>
          </p:cNvPr>
          <p:cNvSpPr txBox="1"/>
          <p:nvPr/>
        </p:nvSpPr>
        <p:spPr>
          <a:xfrm>
            <a:off x="5705607" y="597630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0538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F6DDF09-2442-278B-CD18-6FD887C4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손글씨</a:t>
            </a:r>
            <a:r>
              <a:rPr lang="ko-KR" altLang="en-US" dirty="0"/>
              <a:t> 숫자 분류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113485-38E1-15FF-1B56-5307323A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B4844BEB-34CB-469D-8313-83BA6B52212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183CC75-C22A-A42C-7BDA-FDF859500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68" y="1416920"/>
            <a:ext cx="6057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FBC6F2-D7B6-B605-6340-F3CA39AC20FA}"/>
              </a:ext>
            </a:extLst>
          </p:cNvPr>
          <p:cNvSpPr/>
          <p:nvPr/>
        </p:nvSpPr>
        <p:spPr>
          <a:xfrm>
            <a:off x="1386854" y="3515895"/>
            <a:ext cx="591652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손글씨</a:t>
            </a:r>
            <a:r>
              <a:rPr lang="ko-KR" altLang="en-US" dirty="0">
                <a:solidFill>
                  <a:schemeClr val="tx1"/>
                </a:solidFill>
              </a:rPr>
              <a:t> 숫자 분류기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09E2-00A2-746F-A62F-99DC8C292C4E}"/>
              </a:ext>
            </a:extLst>
          </p:cNvPr>
          <p:cNvSpPr txBox="1"/>
          <p:nvPr/>
        </p:nvSpPr>
        <p:spPr>
          <a:xfrm>
            <a:off x="1880456" y="50839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5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82F30D-B70C-4285-DD9E-0D81A0E9EB42}"/>
              </a:ext>
            </a:extLst>
          </p:cNvPr>
          <p:cNvSpPr txBox="1"/>
          <p:nvPr/>
        </p:nvSpPr>
        <p:spPr>
          <a:xfrm>
            <a:off x="3465653" y="508390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0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29D8D-67D1-E2F4-FBD2-ECD14A35C979}"/>
              </a:ext>
            </a:extLst>
          </p:cNvPr>
          <p:cNvSpPr txBox="1"/>
          <p:nvPr/>
        </p:nvSpPr>
        <p:spPr>
          <a:xfrm>
            <a:off x="4966108" y="50939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979A0-48CC-8CF7-7AD4-258F2493E81A}"/>
              </a:ext>
            </a:extLst>
          </p:cNvPr>
          <p:cNvSpPr txBox="1"/>
          <p:nvPr/>
        </p:nvSpPr>
        <p:spPr>
          <a:xfrm>
            <a:off x="6529017" y="50939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17CA81C-AD23-2E80-1DD8-4B68BF8597A5}"/>
              </a:ext>
            </a:extLst>
          </p:cNvPr>
          <p:cNvSpPr/>
          <p:nvPr/>
        </p:nvSpPr>
        <p:spPr>
          <a:xfrm rot="5400000">
            <a:off x="1892855" y="2957836"/>
            <a:ext cx="393907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D6F2320-541A-2ECB-4878-1E171EC86C6C}"/>
              </a:ext>
            </a:extLst>
          </p:cNvPr>
          <p:cNvSpPr/>
          <p:nvPr/>
        </p:nvSpPr>
        <p:spPr>
          <a:xfrm rot="5400000">
            <a:off x="3371020" y="2957836"/>
            <a:ext cx="393907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DF0D331-6D7D-B2AC-96A3-0FFEE3D24808}"/>
              </a:ext>
            </a:extLst>
          </p:cNvPr>
          <p:cNvSpPr/>
          <p:nvPr/>
        </p:nvSpPr>
        <p:spPr>
          <a:xfrm rot="5400000">
            <a:off x="4918164" y="2957836"/>
            <a:ext cx="393907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E66C006-11EB-0063-0095-99EAF736AD35}"/>
              </a:ext>
            </a:extLst>
          </p:cNvPr>
          <p:cNvSpPr/>
          <p:nvPr/>
        </p:nvSpPr>
        <p:spPr>
          <a:xfrm rot="5400000">
            <a:off x="6508451" y="2981329"/>
            <a:ext cx="393907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B998EA7-3951-3BA2-75C6-91E50E9D3B4C}"/>
              </a:ext>
            </a:extLst>
          </p:cNvPr>
          <p:cNvSpPr/>
          <p:nvPr/>
        </p:nvSpPr>
        <p:spPr>
          <a:xfrm rot="5400000">
            <a:off x="1892855" y="4585591"/>
            <a:ext cx="393907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5B32A22-25EB-E488-4429-CC0972A6FEFE}"/>
              </a:ext>
            </a:extLst>
          </p:cNvPr>
          <p:cNvSpPr/>
          <p:nvPr/>
        </p:nvSpPr>
        <p:spPr>
          <a:xfrm rot="5400000">
            <a:off x="3371020" y="4602126"/>
            <a:ext cx="393907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709252-3ACF-6E35-693F-D6ACD18ED39B}"/>
              </a:ext>
            </a:extLst>
          </p:cNvPr>
          <p:cNvSpPr/>
          <p:nvPr/>
        </p:nvSpPr>
        <p:spPr>
          <a:xfrm rot="5400000">
            <a:off x="4918164" y="4602126"/>
            <a:ext cx="393907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2E44495-44D1-DB4D-8F4E-1C53CAA3E6F3}"/>
              </a:ext>
            </a:extLst>
          </p:cNvPr>
          <p:cNvSpPr/>
          <p:nvPr/>
        </p:nvSpPr>
        <p:spPr>
          <a:xfrm rot="5400000">
            <a:off x="6508451" y="4590532"/>
            <a:ext cx="393907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5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6CBDC-782B-35E6-B558-ACEBAAB2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AB17AB-D02C-C718-4F6F-8B4D114C3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9" r="7729"/>
          <a:stretch/>
        </p:blipFill>
        <p:spPr>
          <a:xfrm>
            <a:off x="3337370" y="1711922"/>
            <a:ext cx="2259034" cy="41207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BAADCC-2D09-7086-8290-D6A8695A6AC8}"/>
              </a:ext>
            </a:extLst>
          </p:cNvPr>
          <p:cNvSpPr txBox="1"/>
          <p:nvPr/>
        </p:nvSpPr>
        <p:spPr>
          <a:xfrm>
            <a:off x="1045028" y="3148987"/>
            <a:ext cx="2347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0.0     0.0     0.9     0.0</a:t>
            </a:r>
          </a:p>
          <a:p>
            <a:r>
              <a:rPr lang="en-US" altLang="ko-KR" dirty="0"/>
              <a:t>0.0     0.8     0.9     0.0</a:t>
            </a:r>
          </a:p>
          <a:p>
            <a:r>
              <a:rPr lang="en-US" altLang="ko-KR" dirty="0"/>
              <a:t>0.0     0.0     0.9     0.0</a:t>
            </a:r>
          </a:p>
          <a:p>
            <a:r>
              <a:rPr lang="en-US" altLang="ko-KR" dirty="0"/>
              <a:t>0.0     0.0     0.9     0.0</a:t>
            </a:r>
            <a:endParaRPr lang="ko-KR" altLang="en-US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113A4C8A-5FDB-8386-FA94-67667F32BD1A}"/>
              </a:ext>
            </a:extLst>
          </p:cNvPr>
          <p:cNvSpPr/>
          <p:nvPr/>
        </p:nvSpPr>
        <p:spPr>
          <a:xfrm>
            <a:off x="944102" y="3148987"/>
            <a:ext cx="2347341" cy="127878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0C636-0A2F-BDA5-44E6-F0B80E3CA99A}"/>
              </a:ext>
            </a:extLst>
          </p:cNvPr>
          <p:cNvSpPr txBox="1"/>
          <p:nvPr/>
        </p:nvSpPr>
        <p:spPr>
          <a:xfrm>
            <a:off x="6181940" y="1856536"/>
            <a:ext cx="5901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0.0     </a:t>
            </a:r>
          </a:p>
          <a:p>
            <a:r>
              <a:rPr lang="en-US" altLang="ko-KR" sz="1400" dirty="0"/>
              <a:t>0.0     </a:t>
            </a:r>
          </a:p>
          <a:p>
            <a:r>
              <a:rPr lang="en-US" altLang="ko-KR" sz="1400" dirty="0"/>
              <a:t>0.9    </a:t>
            </a:r>
          </a:p>
          <a:p>
            <a:r>
              <a:rPr lang="en-US" altLang="ko-KR" sz="1400" dirty="0"/>
              <a:t>0.0</a:t>
            </a:r>
          </a:p>
          <a:p>
            <a:r>
              <a:rPr lang="en-US" altLang="ko-KR" sz="1400" dirty="0"/>
              <a:t>0.0    </a:t>
            </a:r>
          </a:p>
          <a:p>
            <a:r>
              <a:rPr lang="en-US" altLang="ko-KR" sz="1400" dirty="0"/>
              <a:t>0.8     </a:t>
            </a:r>
          </a:p>
          <a:p>
            <a:r>
              <a:rPr lang="en-US" altLang="ko-KR" sz="1400" dirty="0"/>
              <a:t>0.9     </a:t>
            </a:r>
          </a:p>
          <a:p>
            <a:r>
              <a:rPr lang="en-US" altLang="ko-KR" sz="1400" dirty="0"/>
              <a:t>0.0</a:t>
            </a:r>
          </a:p>
          <a:p>
            <a:r>
              <a:rPr lang="en-US" altLang="ko-KR" sz="1400" dirty="0"/>
              <a:t>0.0    </a:t>
            </a:r>
          </a:p>
          <a:p>
            <a:r>
              <a:rPr lang="en-US" altLang="ko-KR" sz="1400" dirty="0"/>
              <a:t>0.0     </a:t>
            </a:r>
          </a:p>
          <a:p>
            <a:r>
              <a:rPr lang="en-US" altLang="ko-KR" sz="1400" dirty="0"/>
              <a:t>0.9     </a:t>
            </a:r>
          </a:p>
          <a:p>
            <a:r>
              <a:rPr lang="en-US" altLang="ko-KR" sz="1400" dirty="0"/>
              <a:t>0.0</a:t>
            </a:r>
          </a:p>
          <a:p>
            <a:r>
              <a:rPr lang="en-US" altLang="ko-KR" sz="1400" dirty="0"/>
              <a:t>0.0</a:t>
            </a:r>
          </a:p>
          <a:p>
            <a:r>
              <a:rPr lang="en-US" altLang="ko-KR" sz="1400" dirty="0"/>
              <a:t>0.0</a:t>
            </a:r>
          </a:p>
          <a:p>
            <a:r>
              <a:rPr lang="en-US" altLang="ko-KR" sz="1400" dirty="0"/>
              <a:t>0.9</a:t>
            </a:r>
          </a:p>
          <a:p>
            <a:r>
              <a:rPr lang="en-US" altLang="ko-KR" sz="1400" dirty="0"/>
              <a:t>0.0</a:t>
            </a:r>
            <a:endParaRPr lang="ko-KR" altLang="en-US" sz="1400" dirty="0"/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71E7631C-E5F1-C359-E71E-645275C45AC2}"/>
              </a:ext>
            </a:extLst>
          </p:cNvPr>
          <p:cNvSpPr/>
          <p:nvPr/>
        </p:nvSpPr>
        <p:spPr>
          <a:xfrm rot="5400000">
            <a:off x="4515916" y="3402072"/>
            <a:ext cx="3757596" cy="59012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1B90D-3F94-72CC-DC13-6417657C9460}"/>
              </a:ext>
            </a:extLst>
          </p:cNvPr>
          <p:cNvSpPr txBox="1"/>
          <p:nvPr/>
        </p:nvSpPr>
        <p:spPr>
          <a:xfrm>
            <a:off x="5844980" y="1429903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1D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5FB16-853D-2415-1816-A362669065CB}"/>
              </a:ext>
            </a:extLst>
          </p:cNvPr>
          <p:cNvSpPr txBox="1"/>
          <p:nvPr/>
        </p:nvSpPr>
        <p:spPr>
          <a:xfrm>
            <a:off x="3664383" y="137692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B7B873E1-1DCB-7E3A-2A5F-D208AEAF3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80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2583-F0C0-497D-0625-6EEB3836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Fully</a:t>
            </a:r>
            <a:r>
              <a:rPr lang="ko-KR" altLang="en-US" sz="3200" dirty="0"/>
              <a:t> </a:t>
            </a:r>
            <a:r>
              <a:rPr lang="en-US" altLang="ko-KR" sz="3200" dirty="0"/>
              <a:t>Connected</a:t>
            </a:r>
            <a:r>
              <a:rPr lang="ko-KR" altLang="en-US" sz="3200" dirty="0"/>
              <a:t> </a:t>
            </a:r>
            <a:r>
              <a:rPr lang="en-US" altLang="ko-KR" sz="3200" dirty="0"/>
              <a:t>Network</a:t>
            </a:r>
            <a:endParaRPr lang="ko-KR" altLang="en-US" sz="3200" dirty="0"/>
          </a:p>
        </p:txBody>
      </p:sp>
      <p:pic>
        <p:nvPicPr>
          <p:cNvPr id="8" name="Picture 2" descr="https://ml4a.github.io/images/figures/mnist_2layers.png">
            <a:extLst>
              <a:ext uri="{FF2B5EF4-FFF2-40B4-BE49-F238E27FC236}">
                <a16:creationId xmlns:a16="http://schemas.microsoft.com/office/drawing/2014/main" id="{84DC64EE-0510-DBB3-4848-918545C58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43" y="2075417"/>
            <a:ext cx="7633806" cy="41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EA3337-A7AC-93BB-C0C4-BBC8293B8750}"/>
              </a:ext>
            </a:extLst>
          </p:cNvPr>
          <p:cNvSpPr txBox="1"/>
          <p:nvPr/>
        </p:nvSpPr>
        <p:spPr>
          <a:xfrm>
            <a:off x="8026506" y="2075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7917E-1E3C-E5CB-0F41-FA066C72B8A3}"/>
              </a:ext>
            </a:extLst>
          </p:cNvPr>
          <p:cNvSpPr txBox="1"/>
          <p:nvPr/>
        </p:nvSpPr>
        <p:spPr>
          <a:xfrm>
            <a:off x="8026506" y="2444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B7770-930D-B5A6-1473-963B46896F87}"/>
              </a:ext>
            </a:extLst>
          </p:cNvPr>
          <p:cNvSpPr txBox="1"/>
          <p:nvPr/>
        </p:nvSpPr>
        <p:spPr>
          <a:xfrm>
            <a:off x="8026506" y="2917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4D65A-6144-FF09-369D-FF0FA46FD209}"/>
              </a:ext>
            </a:extLst>
          </p:cNvPr>
          <p:cNvSpPr txBox="1"/>
          <p:nvPr/>
        </p:nvSpPr>
        <p:spPr>
          <a:xfrm>
            <a:off x="8026506" y="3287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2C16B-CCB3-46FB-2992-734884BDC8BE}"/>
              </a:ext>
            </a:extLst>
          </p:cNvPr>
          <p:cNvSpPr txBox="1"/>
          <p:nvPr/>
        </p:nvSpPr>
        <p:spPr>
          <a:xfrm>
            <a:off x="8026506" y="3739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5A133-43B6-23FB-F405-30277C7391EA}"/>
              </a:ext>
            </a:extLst>
          </p:cNvPr>
          <p:cNvSpPr txBox="1"/>
          <p:nvPr/>
        </p:nvSpPr>
        <p:spPr>
          <a:xfrm>
            <a:off x="8026506" y="416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1E18-E375-B893-53B2-E09739918528}"/>
              </a:ext>
            </a:extLst>
          </p:cNvPr>
          <p:cNvSpPr txBox="1"/>
          <p:nvPr/>
        </p:nvSpPr>
        <p:spPr>
          <a:xfrm>
            <a:off x="8026506" y="4581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AE922-351F-5DEC-6B94-3452AB2D4EE2}"/>
              </a:ext>
            </a:extLst>
          </p:cNvPr>
          <p:cNvSpPr txBox="1"/>
          <p:nvPr/>
        </p:nvSpPr>
        <p:spPr>
          <a:xfrm>
            <a:off x="8026506" y="4983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E4026E-6337-750B-D4BC-A4C7EB3756E6}"/>
              </a:ext>
            </a:extLst>
          </p:cNvPr>
          <p:cNvSpPr txBox="1"/>
          <p:nvPr/>
        </p:nvSpPr>
        <p:spPr>
          <a:xfrm>
            <a:off x="8026506" y="542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31095F-1FE7-8B7F-DBBB-D0BFAB49FA92}"/>
              </a:ext>
            </a:extLst>
          </p:cNvPr>
          <p:cNvSpPr txBox="1"/>
          <p:nvPr/>
        </p:nvSpPr>
        <p:spPr>
          <a:xfrm>
            <a:off x="8026506" y="5824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1028" name="Picture 4" descr="TensorFlow MNIST Dataset in CNN - Javatpoint">
            <a:extLst>
              <a:ext uri="{FF2B5EF4-FFF2-40B4-BE49-F238E27FC236}">
                <a16:creationId xmlns:a16="http://schemas.microsoft.com/office/drawing/2014/main" id="{0C535222-EFCE-9037-3F56-D9D0EAA3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43"/>
          <a:stretch/>
        </p:blipFill>
        <p:spPr bwMode="auto">
          <a:xfrm>
            <a:off x="5023111" y="-13205"/>
            <a:ext cx="3305081" cy="23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D6B215-C8FB-12F3-57A1-699E612DF08D}"/>
              </a:ext>
            </a:extLst>
          </p:cNvPr>
          <p:cNvSpPr txBox="1"/>
          <p:nvPr/>
        </p:nvSpPr>
        <p:spPr>
          <a:xfrm>
            <a:off x="7223760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CFDE4-DB04-EA4F-6D2A-6E11F7587775}"/>
              </a:ext>
            </a:extLst>
          </p:cNvPr>
          <p:cNvSpPr txBox="1"/>
          <p:nvPr/>
        </p:nvSpPr>
        <p:spPr>
          <a:xfrm>
            <a:off x="8246557" y="819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408784-4074-8BFC-CA47-9CE30951E34F}"/>
              </a:ext>
            </a:extLst>
          </p:cNvPr>
          <p:cNvSpPr txBox="1"/>
          <p:nvPr/>
        </p:nvSpPr>
        <p:spPr>
          <a:xfrm>
            <a:off x="5558246" y="21423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D5DAAD2-4E4C-8EF6-1120-0566BFB44021}"/>
              </a:ext>
            </a:extLst>
          </p:cNvPr>
          <p:cNvCxnSpPr>
            <a:cxnSpLocks/>
          </p:cNvCxnSpPr>
          <p:nvPr/>
        </p:nvCxnSpPr>
        <p:spPr>
          <a:xfrm>
            <a:off x="3958046" y="2142310"/>
            <a:ext cx="1784931" cy="9233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8F3D37-E662-EE90-3F1B-09584A0FF48F}"/>
              </a:ext>
            </a:extLst>
          </p:cNvPr>
          <p:cNvCxnSpPr>
            <a:cxnSpLocks/>
          </p:cNvCxnSpPr>
          <p:nvPr/>
        </p:nvCxnSpPr>
        <p:spPr>
          <a:xfrm flipV="1">
            <a:off x="3958046" y="2258076"/>
            <a:ext cx="1784931" cy="828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699077-E903-6900-7FF2-2CBF379601ED}"/>
              </a:ext>
            </a:extLst>
          </p:cNvPr>
          <p:cNvCxnSpPr>
            <a:cxnSpLocks/>
          </p:cNvCxnSpPr>
          <p:nvPr/>
        </p:nvCxnSpPr>
        <p:spPr>
          <a:xfrm flipV="1">
            <a:off x="3958046" y="2266030"/>
            <a:ext cx="1784931" cy="25750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C55EA7-21A1-A160-85E6-472DDAE60246}"/>
              </a:ext>
            </a:extLst>
          </p:cNvPr>
          <p:cNvCxnSpPr>
            <a:cxnSpLocks/>
          </p:cNvCxnSpPr>
          <p:nvPr/>
        </p:nvCxnSpPr>
        <p:spPr>
          <a:xfrm flipV="1">
            <a:off x="3958046" y="2299476"/>
            <a:ext cx="1854925" cy="407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99BA9-5ABB-E53C-88AA-165E813BC056}"/>
              </a:ext>
            </a:extLst>
          </p:cNvPr>
          <p:cNvSpPr txBox="1"/>
          <p:nvPr/>
        </p:nvSpPr>
        <p:spPr>
          <a:xfrm>
            <a:off x="4216010" y="190452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0.006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DD4C3-F437-F570-FCD9-DDDB75DEE60A}"/>
              </a:ext>
            </a:extLst>
          </p:cNvPr>
          <p:cNvSpPr txBox="1"/>
          <p:nvPr/>
        </p:nvSpPr>
        <p:spPr>
          <a:xfrm>
            <a:off x="4474254" y="208700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-0.003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2528ED-DF29-6E1F-8929-8AD7B5A27548}"/>
              </a:ext>
            </a:extLst>
          </p:cNvPr>
          <p:cNvSpPr txBox="1"/>
          <p:nvPr/>
        </p:nvSpPr>
        <p:spPr>
          <a:xfrm>
            <a:off x="4924809" y="221667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540497-4ABE-1E0A-C414-A812A77E6F0A}"/>
              </a:ext>
            </a:extLst>
          </p:cNvPr>
          <p:cNvSpPr txBox="1"/>
          <p:nvPr/>
        </p:nvSpPr>
        <p:spPr>
          <a:xfrm>
            <a:off x="3652062" y="21780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F8F6E47-548E-91F5-DB11-B9C6DE31D848}"/>
              </a:ext>
            </a:extLst>
          </p:cNvPr>
          <p:cNvCxnSpPr>
            <a:cxnSpLocks/>
          </p:cNvCxnSpPr>
          <p:nvPr/>
        </p:nvCxnSpPr>
        <p:spPr>
          <a:xfrm flipV="1">
            <a:off x="3958046" y="2348830"/>
            <a:ext cx="1854925" cy="372643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CF5F5F6-73AF-C4A7-AC75-B8A65700DF9F}"/>
              </a:ext>
            </a:extLst>
          </p:cNvPr>
          <p:cNvSpPr txBox="1"/>
          <p:nvPr/>
        </p:nvSpPr>
        <p:spPr>
          <a:xfrm>
            <a:off x="4806232" y="367464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-0.99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E2B5F-42C0-A66C-B57C-89BC36FA4F3F}"/>
              </a:ext>
            </a:extLst>
          </p:cNvPr>
          <p:cNvSpPr txBox="1"/>
          <p:nvPr/>
        </p:nvSpPr>
        <p:spPr>
          <a:xfrm>
            <a:off x="5669257" y="195853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56.3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93398-C1B9-B4C3-F2F1-272101598225}"/>
              </a:ext>
            </a:extLst>
          </p:cNvPr>
          <p:cNvSpPr txBox="1"/>
          <p:nvPr/>
        </p:nvSpPr>
        <p:spPr>
          <a:xfrm>
            <a:off x="7529993" y="198107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16.3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44943-D48C-DF40-9682-53CAD7D5707E}"/>
              </a:ext>
            </a:extLst>
          </p:cNvPr>
          <p:cNvSpPr txBox="1"/>
          <p:nvPr/>
        </p:nvSpPr>
        <p:spPr>
          <a:xfrm>
            <a:off x="7543682" y="247026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14.5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386C0-9EAC-5750-9D12-98696F978E2C}"/>
              </a:ext>
            </a:extLst>
          </p:cNvPr>
          <p:cNvSpPr txBox="1"/>
          <p:nvPr/>
        </p:nvSpPr>
        <p:spPr>
          <a:xfrm>
            <a:off x="7543682" y="2863139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-3.2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422E4E-6FFC-27FE-2252-79C695B8EB52}"/>
              </a:ext>
            </a:extLst>
          </p:cNvPr>
          <p:cNvSpPr txBox="1"/>
          <p:nvPr/>
        </p:nvSpPr>
        <p:spPr>
          <a:xfrm>
            <a:off x="7543682" y="542788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60.88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099B6D-6339-F7DF-97A6-AF847C89812D}"/>
              </a:ext>
            </a:extLst>
          </p:cNvPr>
          <p:cNvSpPr txBox="1"/>
          <p:nvPr/>
        </p:nvSpPr>
        <p:spPr>
          <a:xfrm>
            <a:off x="3666911" y="196559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4D4288-4B6E-0AC2-BCC7-313FD52FCAC1}"/>
              </a:ext>
            </a:extLst>
          </p:cNvPr>
          <p:cNvSpPr txBox="1"/>
          <p:nvPr/>
        </p:nvSpPr>
        <p:spPr>
          <a:xfrm>
            <a:off x="3652062" y="237457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C9AED6-9784-DEAF-CBAB-298D4C18A026}"/>
              </a:ext>
            </a:extLst>
          </p:cNvPr>
          <p:cNvSpPr txBox="1"/>
          <p:nvPr/>
        </p:nvSpPr>
        <p:spPr>
          <a:xfrm>
            <a:off x="3631914" y="384447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A72DBCB-57D6-DE4F-C09B-7F05DC84B3C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029780" y="2323248"/>
            <a:ext cx="1783191" cy="16597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1907C7-D4D0-15D9-484B-AEE286DA79D6}"/>
              </a:ext>
            </a:extLst>
          </p:cNvPr>
          <p:cNvSpPr txBox="1"/>
          <p:nvPr/>
        </p:nvSpPr>
        <p:spPr>
          <a:xfrm>
            <a:off x="4575968" y="301481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endParaRPr lang="ko-KR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49AAB2-56AE-7D1E-83CA-003A066C1B69}"/>
              </a:ext>
            </a:extLst>
          </p:cNvPr>
          <p:cNvSpPr txBox="1"/>
          <p:nvPr/>
        </p:nvSpPr>
        <p:spPr>
          <a:xfrm>
            <a:off x="4474254" y="608201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784 X 10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4656B5-940C-8616-94C1-521EDC7F22A6}"/>
              </a:ext>
            </a:extLst>
          </p:cNvPr>
          <p:cNvSpPr txBox="1"/>
          <p:nvPr/>
        </p:nvSpPr>
        <p:spPr>
          <a:xfrm>
            <a:off x="6437327" y="608201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X 10</a:t>
            </a:r>
            <a:endParaRPr lang="ko-KR" alt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E76EED4-3E36-3F7C-38CC-56A60ABAC596}"/>
              </a:ext>
            </a:extLst>
          </p:cNvPr>
          <p:cNvSpPr txBox="1"/>
          <p:nvPr/>
        </p:nvSpPr>
        <p:spPr>
          <a:xfrm>
            <a:off x="4522138" y="6406244"/>
            <a:ext cx="29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Trainable parameters = 7,940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0356C-BA86-9EC6-CBA6-B364ED109B92}"/>
              </a:ext>
            </a:extLst>
          </p:cNvPr>
          <p:cNvSpPr txBox="1"/>
          <p:nvPr/>
        </p:nvSpPr>
        <p:spPr>
          <a:xfrm>
            <a:off x="1593668" y="2752218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Vectorization</a:t>
            </a:r>
            <a:endParaRPr lang="ko-KR" alt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9BF68-5177-621D-56C3-BB8DDF5625B1}"/>
              </a:ext>
            </a:extLst>
          </p:cNvPr>
          <p:cNvSpPr txBox="1"/>
          <p:nvPr/>
        </p:nvSpPr>
        <p:spPr>
          <a:xfrm>
            <a:off x="3427262" y="6135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입력층</a:t>
            </a:r>
            <a:endParaRPr lang="ko-KR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571F-C04D-0315-507A-3FC4872FDF7B}"/>
              </a:ext>
            </a:extLst>
          </p:cNvPr>
          <p:cNvSpPr txBox="1"/>
          <p:nvPr/>
        </p:nvSpPr>
        <p:spPr>
          <a:xfrm>
            <a:off x="7400427" y="6105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출력층</a:t>
            </a:r>
            <a:endParaRPr lang="ko-KR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7CD72-421E-B1C4-3647-BD502320B21E}"/>
              </a:ext>
            </a:extLst>
          </p:cNvPr>
          <p:cNvSpPr txBox="1"/>
          <p:nvPr/>
        </p:nvSpPr>
        <p:spPr>
          <a:xfrm>
            <a:off x="5472087" y="50444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은닉층</a:t>
            </a:r>
            <a:endParaRPr lang="ko-KR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4190ADF1-9460-008D-A876-61F0D7A85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32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기계학습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ko-KR" altLang="en-US" dirty="0"/>
              <a:t>작은 개선을 반복하여 최적해를 찾아가는 </a:t>
            </a:r>
            <a:r>
              <a:rPr lang="ko-KR" altLang="en-US" dirty="0">
                <a:solidFill>
                  <a:srgbClr val="0000FF"/>
                </a:solidFill>
              </a:rPr>
              <a:t>수치적 방법</a:t>
            </a:r>
            <a:endParaRPr lang="en-US" altLang="ko-KR" dirty="0"/>
          </a:p>
          <a:p>
            <a:pPr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marL="447675" lvl="2" indent="0" algn="just">
              <a:lnSpc>
                <a:spcPct val="100000"/>
              </a:lnSpc>
              <a:buNone/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b="0" i="1" dirty="0">
              <a:latin typeface="Cambria Math"/>
            </a:endParaRPr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lvl="1" algn="just">
              <a:lnSpc>
                <a:spcPct val="100000"/>
              </a:lnSpc>
            </a:pPr>
            <a:endParaRPr lang="en-US" altLang="ko-KR" baseline="30000" dirty="0"/>
          </a:p>
          <a:p>
            <a:pPr marL="266700" lvl="1" indent="0" algn="just">
              <a:lnSpc>
                <a:spcPct val="100000"/>
              </a:lnSpc>
              <a:buNone/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  <a:p>
            <a:pPr lvl="1" algn="just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9" r="21533"/>
          <a:stretch/>
        </p:blipFill>
        <p:spPr bwMode="auto">
          <a:xfrm>
            <a:off x="599237" y="3043538"/>
            <a:ext cx="7623599" cy="3162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51755" y="6610618"/>
            <a:ext cx="213712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오일석, “기계학습” </a:t>
            </a:r>
            <a:r>
              <a:rPr lang="ko-KR" altLang="en-US" sz="900" dirty="0" err="1"/>
              <a:t>한빛아카데미</a:t>
            </a:r>
            <a:r>
              <a:rPr lang="ko-KR" altLang="en-US" sz="900" dirty="0"/>
              <a:t>, 2017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0" r="67784"/>
          <a:stretch/>
        </p:blipFill>
        <p:spPr bwMode="auto">
          <a:xfrm>
            <a:off x="2921824" y="1730707"/>
            <a:ext cx="3300351" cy="97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B8A2858-D812-B0AB-6015-D202544A49FD}"/>
              </a:ext>
            </a:extLst>
          </p:cNvPr>
          <p:cNvCxnSpPr>
            <a:cxnSpLocks/>
          </p:cNvCxnSpPr>
          <p:nvPr/>
        </p:nvCxnSpPr>
        <p:spPr>
          <a:xfrm flipH="1">
            <a:off x="5777069" y="781856"/>
            <a:ext cx="370027" cy="1093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906147-90B9-3E9C-C4FB-E1EF363BF8D2}"/>
              </a:ext>
            </a:extLst>
          </p:cNvPr>
          <p:cNvSpPr txBox="1"/>
          <p:nvPr/>
        </p:nvSpPr>
        <p:spPr>
          <a:xfrm>
            <a:off x="5962082" y="538396"/>
            <a:ext cx="21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Trainable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EEC708-FC7D-ED55-44FE-98F644963A86}"/>
              </a:ext>
            </a:extLst>
          </p:cNvPr>
          <p:cNvCxnSpPr>
            <a:cxnSpLocks/>
          </p:cNvCxnSpPr>
          <p:nvPr/>
        </p:nvCxnSpPr>
        <p:spPr>
          <a:xfrm flipH="1" flipV="1">
            <a:off x="5281293" y="2301524"/>
            <a:ext cx="321985" cy="467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4501D7-E78D-F53C-6BB3-67073390B6A8}"/>
              </a:ext>
            </a:extLst>
          </p:cNvPr>
          <p:cNvSpPr txBox="1"/>
          <p:nvPr/>
        </p:nvSpPr>
        <p:spPr>
          <a:xfrm>
            <a:off x="5549197" y="2397207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Loss function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작을 수록 성능이 좋음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B418DC-B252-0270-36F3-0D5DE144D152}"/>
              </a:ext>
            </a:extLst>
          </p:cNvPr>
          <p:cNvCxnSpPr>
            <a:cxnSpLocks/>
          </p:cNvCxnSpPr>
          <p:nvPr/>
        </p:nvCxnSpPr>
        <p:spPr>
          <a:xfrm>
            <a:off x="2193185" y="2003053"/>
            <a:ext cx="823290" cy="93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https://ml4a.github.io/images/figures/mnist_2layers.png">
            <a:extLst>
              <a:ext uri="{FF2B5EF4-FFF2-40B4-BE49-F238E27FC236}">
                <a16:creationId xmlns:a16="http://schemas.microsoft.com/office/drawing/2014/main" id="{865B1BFC-1ABB-CFCF-DEC6-C4EFFDBA1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22" y="88263"/>
            <a:ext cx="1902156" cy="10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D04FC4-0697-F05B-F5CC-FFC6266F925E}"/>
              </a:ext>
            </a:extLst>
          </p:cNvPr>
          <p:cNvSpPr txBox="1"/>
          <p:nvPr/>
        </p:nvSpPr>
        <p:spPr>
          <a:xfrm>
            <a:off x="774413" y="1722719"/>
            <a:ext cx="205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Optimal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44E31E92-C3CC-3B86-C9C4-50F327367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53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89EF0-9153-18B5-EDC3-F816EA92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E094243-8D6C-D50B-0654-8D7B34CF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00" y="2486469"/>
            <a:ext cx="2094856" cy="1885062"/>
          </a:xfrm>
        </p:spPr>
      </p:pic>
      <p:pic>
        <p:nvPicPr>
          <p:cNvPr id="4" name="Picture 2" descr="텐서플로우 Iris 예제 튜토리얼 - HiSEON">
            <a:extLst>
              <a:ext uri="{FF2B5EF4-FFF2-40B4-BE49-F238E27FC236}">
                <a16:creationId xmlns:a16="http://schemas.microsoft.com/office/drawing/2014/main" id="{B4409E84-6FB5-D10D-D387-9FFAE58B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87" y="2189568"/>
            <a:ext cx="5839771" cy="247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BD0B5F-FE26-8121-9D8F-04904607D207}"/>
              </a:ext>
            </a:extLst>
          </p:cNvPr>
          <p:cNvGraphicFramePr>
            <a:graphicFrameLocks noGrp="1"/>
          </p:cNvGraphicFramePr>
          <p:nvPr/>
        </p:nvGraphicFramePr>
        <p:xfrm>
          <a:off x="2991390" y="2776909"/>
          <a:ext cx="724989" cy="919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89">
                  <a:extLst>
                    <a:ext uri="{9D8B030D-6E8A-4147-A177-3AD203B41FA5}">
                      <a16:colId xmlns:a16="http://schemas.microsoft.com/office/drawing/2014/main" val="2823013867"/>
                    </a:ext>
                  </a:extLst>
                </a:gridCol>
              </a:tblGrid>
              <a:tr h="24112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7707"/>
                  </a:ext>
                </a:extLst>
              </a:tr>
              <a:tr h="24112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07384"/>
                  </a:ext>
                </a:extLst>
              </a:tr>
              <a:tr h="24112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206530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788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22E907-83AC-EBC8-0317-682C8619D022}"/>
              </a:ext>
            </a:extLst>
          </p:cNvPr>
          <p:cNvGraphicFramePr>
            <a:graphicFrameLocks noGrp="1"/>
          </p:cNvGraphicFramePr>
          <p:nvPr/>
        </p:nvGraphicFramePr>
        <p:xfrm>
          <a:off x="7478483" y="2868347"/>
          <a:ext cx="914400" cy="8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823013867"/>
                    </a:ext>
                  </a:extLst>
                </a:gridCol>
              </a:tblGrid>
              <a:tr h="28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긍정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7707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중립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707384"/>
                  </a:ext>
                </a:extLst>
              </a:tr>
              <a:tr h="28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부정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20653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E1B3B2-324F-2865-E9EF-32E24F189343}"/>
              </a:ext>
            </a:extLst>
          </p:cNvPr>
          <p:cNvCxnSpPr/>
          <p:nvPr/>
        </p:nvCxnSpPr>
        <p:spPr>
          <a:xfrm>
            <a:off x="2272156" y="3298619"/>
            <a:ext cx="5363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BE0BD4-34A7-6525-9502-DB034DE16262}"/>
              </a:ext>
            </a:extLst>
          </p:cNvPr>
          <p:cNvSpPr txBox="1"/>
          <p:nvPr/>
        </p:nvSpPr>
        <p:spPr>
          <a:xfrm>
            <a:off x="2386738" y="2867240"/>
            <a:ext cx="22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687F8-BAC4-507D-28BF-5292FBDC87E6}"/>
              </a:ext>
            </a:extLst>
          </p:cNvPr>
          <p:cNvSpPr txBox="1"/>
          <p:nvPr/>
        </p:nvSpPr>
        <p:spPr>
          <a:xfrm>
            <a:off x="3187337" y="1267345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 기사 분류 문제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5521BD-E006-516D-2907-DE96ABB1F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4930" y="64465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4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0CAE9-A9B7-50FE-A121-A86C35BE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Learning(</a:t>
            </a:r>
            <a:r>
              <a:rPr lang="ko-KR" altLang="en-US" dirty="0"/>
              <a:t>표현학습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overview">
            <a:extLst>
              <a:ext uri="{FF2B5EF4-FFF2-40B4-BE49-F238E27FC236}">
                <a16:creationId xmlns:a16="http://schemas.microsoft.com/office/drawing/2014/main" id="{67B7F5CF-5C3A-FCDB-B9B5-43025F419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188261"/>
            <a:ext cx="8503920" cy="461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E7DD0-5271-7C69-E8E9-BE15607DD618}"/>
              </a:ext>
            </a:extLst>
          </p:cNvPr>
          <p:cNvSpPr txBox="1"/>
          <p:nvPr/>
        </p:nvSpPr>
        <p:spPr>
          <a:xfrm>
            <a:off x="0" y="6519620"/>
            <a:ext cx="47058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https://blog.vespa.ai/semantic-search-with-multi-vector-indexing/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E7A5E-9CE0-C59E-64E0-B677A2B4CF80}"/>
              </a:ext>
            </a:extLst>
          </p:cNvPr>
          <p:cNvSpPr txBox="1"/>
          <p:nvPr/>
        </p:nvSpPr>
        <p:spPr>
          <a:xfrm>
            <a:off x="6727371" y="4782865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Vector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Space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F00B3-AE67-F8E1-D6E0-F6030D408D40}"/>
              </a:ext>
            </a:extLst>
          </p:cNvPr>
          <p:cNvSpPr txBox="1"/>
          <p:nvPr/>
        </p:nvSpPr>
        <p:spPr>
          <a:xfrm>
            <a:off x="5643154" y="394846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(-2.3, -3.3)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5C4A4-3B8C-28B7-472B-9C4FF03724D9}"/>
              </a:ext>
            </a:extLst>
          </p:cNvPr>
          <p:cNvSpPr txBox="1"/>
          <p:nvPr/>
        </p:nvSpPr>
        <p:spPr>
          <a:xfrm>
            <a:off x="5566476" y="22796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(-1.3, 1.5)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CCBC7-7C48-08FB-2AE7-E34D80DF5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31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54776-C9A3-5E48-FD61-97D12CBB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단어 표현</a:t>
            </a:r>
            <a:r>
              <a:rPr lang="en-US" altLang="ko-KR" dirty="0"/>
              <a:t>: one-hot representation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59BC0D48-480F-0724-969C-BEB96A821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6"/>
          <a:stretch/>
        </p:blipFill>
        <p:spPr>
          <a:xfrm>
            <a:off x="1096448" y="1071155"/>
            <a:ext cx="6604339" cy="1413752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CDF891-CFA0-40C2-89B4-E3F6029D3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98" y="2842002"/>
            <a:ext cx="5869838" cy="3365506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14906E-9EB1-D195-5D1D-CE1862815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4930" y="64465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2D65-1ACC-0C2B-B5C7-DE59030F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 추측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1115E60-728C-E67C-E269-5203BB7E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54" y="1673844"/>
            <a:ext cx="5626389" cy="11303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F8419C-67C0-FF5A-8057-51E691E10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11" y="3332784"/>
            <a:ext cx="6782149" cy="240042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A6D5E4-C1EC-43AB-5BAA-D00D83858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44930" y="64465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44BEB-34CB-469D-8313-83BA6B52212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4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18873</TotalTime>
  <Words>338</Words>
  <Application>Microsoft Office PowerPoint</Application>
  <PresentationFormat>화면 슬라이드 쇼(4:3)</PresentationFormat>
  <Paragraphs>133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Office 테마</vt:lpstr>
      <vt:lpstr>딥러닝 및 표현학습 개념</vt:lpstr>
      <vt:lpstr>손글씨 숫자 분류</vt:lpstr>
      <vt:lpstr>이미지 데이터</vt:lpstr>
      <vt:lpstr>Fully Connected Network</vt:lpstr>
      <vt:lpstr>기계학습</vt:lpstr>
      <vt:lpstr>텍스트 데이터?</vt:lpstr>
      <vt:lpstr>Representation Learning(표현학습)</vt:lpstr>
      <vt:lpstr>단어 표현: one-hot representation</vt:lpstr>
      <vt:lpstr>단어 추측</vt:lpstr>
      <vt:lpstr>훈련데이터 구축</vt:lpstr>
      <vt:lpstr>Word2Vec(CBOW 모델)</vt:lpstr>
      <vt:lpstr>전이학습(Transfer Learning)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 for 2-hop Labeling of Dynamic Directed Acyclic Graphs</dc:title>
  <dc:creator>Windows 사용자</dc:creator>
  <cp:lastModifiedBy>안진현</cp:lastModifiedBy>
  <cp:revision>726</cp:revision>
  <cp:lastPrinted>2016-10-13T23:42:19Z</cp:lastPrinted>
  <dcterms:created xsi:type="dcterms:W3CDTF">2016-09-30T16:23:03Z</dcterms:created>
  <dcterms:modified xsi:type="dcterms:W3CDTF">2023-06-12T09:49:09Z</dcterms:modified>
</cp:coreProperties>
</file>