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685" r:id="rId2"/>
    <p:sldId id="664" r:id="rId3"/>
    <p:sldId id="668" r:id="rId4"/>
    <p:sldId id="665" r:id="rId5"/>
    <p:sldId id="666" r:id="rId6"/>
    <p:sldId id="670" r:id="rId7"/>
    <p:sldId id="669" r:id="rId8"/>
    <p:sldId id="662" r:id="rId9"/>
    <p:sldId id="676" r:id="rId10"/>
    <p:sldId id="671" r:id="rId11"/>
    <p:sldId id="672" r:id="rId12"/>
    <p:sldId id="673" r:id="rId13"/>
    <p:sldId id="675" r:id="rId14"/>
    <p:sldId id="674" r:id="rId15"/>
    <p:sldId id="667" r:id="rId16"/>
    <p:sldId id="677" r:id="rId17"/>
    <p:sldId id="678" r:id="rId18"/>
    <p:sldId id="680" r:id="rId19"/>
    <p:sldId id="679" r:id="rId20"/>
    <p:sldId id="683" r:id="rId21"/>
    <p:sldId id="682" r:id="rId22"/>
    <p:sldId id="681" r:id="rId23"/>
    <p:sldId id="684" r:id="rId24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88462" autoAdjust="0"/>
  </p:normalViewPr>
  <p:slideViewPr>
    <p:cSldViewPr snapToGrid="0">
      <p:cViewPr varScale="1">
        <p:scale>
          <a:sx n="140" d="100"/>
          <a:sy n="140" d="100"/>
        </p:scale>
        <p:origin x="2292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04E4A-07F7-4F02-B3E2-C3B5C1401BF2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A09A4-BA45-48FF-8C1A-293E53166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6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F472-F72F-4534-A4C9-C33D7A007725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60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8E01-D43D-45EC-8B95-4B3AA55B83FD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98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EB4A-C5B7-4C01-A534-E8F2414A0B83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371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A2E69D-C03A-478D-BDF6-E5F55295F60E}" type="datetime1">
              <a:rPr lang="ko-KR" altLang="en-US" smtClean="0"/>
              <a:t>2023-05-22</a:t>
            </a:fld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2-</a:t>
            </a:r>
            <a:fld id="{29522C62-A2CC-4D4B-B236-5A4E2840B6D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9551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ACDFA2-662F-4D91-9323-4DD408201699}" type="datetime1">
              <a:rPr lang="ko-KR" altLang="en-US" smtClean="0"/>
              <a:t>2023-05-22</a:t>
            </a:fld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2-</a:t>
            </a:r>
            <a:fld id="{005F6450-F049-4D29-A92C-0D9D1E715E0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0931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CA8128-E418-40DF-BD37-3CE673F41CFE}" type="datetime1">
              <a:rPr lang="ko-KR" altLang="en-US" smtClean="0"/>
              <a:t>2023-05-22</a:t>
            </a:fld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2-</a:t>
            </a:r>
            <a:fld id="{DBF13599-2EB2-4F77-8517-1EB74F3E4DB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4360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77724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4000500"/>
            <a:ext cx="77724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B46DC2-2ECD-4F8A-9F1E-70BA4122BFA0}" type="datetime1">
              <a:rPr lang="ko-KR" altLang="en-US" smtClean="0"/>
              <a:t>2023-05-22</a:t>
            </a:fld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2-</a:t>
            </a:r>
            <a:fld id="{41178C87-A3B4-4516-BF8E-6B60B525655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0730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7560840" cy="548680"/>
          </a:xfrm>
        </p:spPr>
        <p:txBody>
          <a:bodyPr/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764704"/>
            <a:ext cx="2339752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764704"/>
            <a:ext cx="2339752" cy="0"/>
          </a:xfrm>
          <a:prstGeom prst="line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764704"/>
            <a:ext cx="2339752" cy="0"/>
          </a:xfrm>
          <a:prstGeom prst="line">
            <a:avLst/>
          </a:prstGeom>
          <a:ln w="76200">
            <a:solidFill>
              <a:schemeClr val="accent5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764704"/>
            <a:ext cx="2339752" cy="0"/>
          </a:xfrm>
          <a:prstGeom prst="line">
            <a:avLst/>
          </a:prstGeom>
          <a:ln w="762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5688632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2000" b="0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23994" y="6597352"/>
            <a:ext cx="442392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560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130" y="107548"/>
            <a:ext cx="8850201" cy="85836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129" y="1056068"/>
            <a:ext cx="8850201" cy="5280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46504"/>
            <a:ext cx="2057400" cy="365125"/>
          </a:xfrm>
        </p:spPr>
        <p:txBody>
          <a:bodyPr/>
          <a:lstStyle/>
          <a:p>
            <a:fld id="{82EFC55E-79CC-4283-8C61-736B81B136EF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46504"/>
            <a:ext cx="30861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4813" y="6501552"/>
            <a:ext cx="427517" cy="255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44BEB-34CB-469D-8313-83BA6B52212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A684-ABD5-4B4D-A087-6747E197FF9F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55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28EE-6CB4-4414-90C5-EBB4223F30E5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78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9174B-050C-4830-836A-5FEDAA738EC2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8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D6E5-6F02-49B0-996D-558849C7BF9A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27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00B6-4084-4795-BDE7-1EA356D081AA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59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F797-3208-42C6-B99C-6092A502BEBB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3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B642-CDEA-47C8-9D12-2708AB9F3D69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81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794ED-CD55-4C01-929C-D2BA6E371BC5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44BEB-34CB-469D-8313-83BA6B52212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338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ihub.or.kr/aihub-data/healthcare/abou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ihub.or.kr/opendata/keti-data/recognition-laguage/KETI-02-00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F4AAA7A-343E-4C63-A468-835F8A8E8E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텍스트마이닝</a:t>
            </a:r>
            <a:r>
              <a:rPr lang="ko-KR" altLang="en-US" dirty="0"/>
              <a:t> 실습</a:t>
            </a: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80760E3F-5D5C-442F-B1A0-6D9A8C66B9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CC5A84-4016-4D96-902B-7015DE37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5249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4E64330-A4AA-4B16-89B3-FDE383064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498" y="1482817"/>
            <a:ext cx="5572125" cy="46291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A21D64A-BCC3-4550-BCB1-1AD7A39C9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업로드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D9BA5F-B388-4409-8780-3A3B4295B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F92BD16-ECD1-4D70-AA7F-53A8779DB9D6}"/>
              </a:ext>
            </a:extLst>
          </p:cNvPr>
          <p:cNvCxnSpPr>
            <a:cxnSpLocks/>
          </p:cNvCxnSpPr>
          <p:nvPr/>
        </p:nvCxnSpPr>
        <p:spPr>
          <a:xfrm>
            <a:off x="1184564" y="4897581"/>
            <a:ext cx="339869" cy="4502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6496CEB-23AC-4793-BDE9-A85AC6E3E569}"/>
              </a:ext>
            </a:extLst>
          </p:cNvPr>
          <p:cNvCxnSpPr>
            <a:cxnSpLocks/>
          </p:cNvCxnSpPr>
          <p:nvPr/>
        </p:nvCxnSpPr>
        <p:spPr>
          <a:xfrm>
            <a:off x="2119746" y="3075708"/>
            <a:ext cx="339869" cy="4502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85BFA61-38E9-42D1-9AC9-D06B39EAD085}"/>
              </a:ext>
            </a:extLst>
          </p:cNvPr>
          <p:cNvSpPr txBox="1"/>
          <p:nvPr/>
        </p:nvSpPr>
        <p:spPr>
          <a:xfrm>
            <a:off x="348146" y="4622762"/>
            <a:ext cx="8739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 </a:t>
            </a:r>
            <a:r>
              <a:rPr lang="ko-KR" altLang="en-US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2CA19C-B316-4154-8495-C53481191FC4}"/>
              </a:ext>
            </a:extLst>
          </p:cNvPr>
          <p:cNvSpPr txBox="1"/>
          <p:nvPr/>
        </p:nvSpPr>
        <p:spPr>
          <a:xfrm>
            <a:off x="1671674" y="2706376"/>
            <a:ext cx="25987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2. </a:t>
            </a:r>
            <a:r>
              <a:rPr lang="ko-KR" altLang="en-US" dirty="0">
                <a:solidFill>
                  <a:srgbClr val="FF0000"/>
                </a:solidFill>
              </a:rPr>
              <a:t>클릭 후 </a:t>
            </a:r>
            <a:r>
              <a:rPr lang="en-US" altLang="ko-KR" dirty="0">
                <a:solidFill>
                  <a:srgbClr val="FF0000"/>
                </a:solidFill>
              </a:rPr>
              <a:t>CSV </a:t>
            </a:r>
            <a:r>
              <a:rPr lang="ko-KR" altLang="en-US" dirty="0">
                <a:solidFill>
                  <a:srgbClr val="FF0000"/>
                </a:solidFill>
              </a:rPr>
              <a:t>파일 선택</a:t>
            </a:r>
          </a:p>
        </p:txBody>
      </p:sp>
    </p:spTree>
    <p:extLst>
      <p:ext uri="{BB962C8B-B14F-4D97-AF65-F5344CB8AC3E}">
        <p14:creationId xmlns:p14="http://schemas.microsoft.com/office/powerpoint/2010/main" val="979821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11D48-EF36-4E04-82DF-A96C3A309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 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6055B4-0F18-44CE-BC9D-E5718648D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61CEB3-77FD-4697-A464-9F7243342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AF1A6B-C9D6-43F2-9590-3578571A76B0}"/>
              </a:ext>
            </a:extLst>
          </p:cNvPr>
          <p:cNvSpPr txBox="1"/>
          <p:nvPr/>
        </p:nvSpPr>
        <p:spPr>
          <a:xfrm>
            <a:off x="287482" y="1449468"/>
            <a:ext cx="8129154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import csv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csvfile</a:t>
            </a:r>
            <a:r>
              <a:rPr lang="en-US" altLang="ko-KR" sz="1400" dirty="0"/>
              <a:t> = open('/content/</a:t>
            </a:r>
            <a:r>
              <a:rPr lang="ko-KR" altLang="en-US" sz="1400" dirty="0" err="1"/>
              <a:t>웰니스</a:t>
            </a:r>
            <a:r>
              <a:rPr lang="en-US" altLang="ko-KR" sz="1400" dirty="0"/>
              <a:t>_</a:t>
            </a:r>
            <a:r>
              <a:rPr lang="ko-KR" altLang="en-US" sz="1400" dirty="0"/>
              <a:t>대화</a:t>
            </a:r>
            <a:r>
              <a:rPr lang="en-US" altLang="ko-KR" sz="1400" dirty="0"/>
              <a:t>_</a:t>
            </a:r>
            <a:r>
              <a:rPr lang="ko-KR" altLang="en-US" sz="1400" dirty="0"/>
              <a:t>스크립트</a:t>
            </a:r>
            <a:r>
              <a:rPr lang="en-US" altLang="ko-KR" sz="1400" dirty="0"/>
              <a:t>_</a:t>
            </a:r>
            <a:r>
              <a:rPr lang="ko-KR" altLang="en-US" sz="1400" dirty="0"/>
              <a:t>데이터셋</a:t>
            </a:r>
            <a:r>
              <a:rPr lang="en-US" altLang="ko-KR" sz="1400" dirty="0"/>
              <a:t>.csv', newline='', encoding="utf-8-sig")</a:t>
            </a:r>
          </a:p>
          <a:p>
            <a:r>
              <a:rPr lang="en-US" altLang="ko-KR" sz="1400" dirty="0" err="1">
                <a:solidFill>
                  <a:srgbClr val="FF0000"/>
                </a:solidFill>
              </a:rPr>
              <a:t>line_list</a:t>
            </a:r>
            <a:r>
              <a:rPr lang="en-US" altLang="ko-KR" sz="1400" dirty="0">
                <a:solidFill>
                  <a:srgbClr val="FF0000"/>
                </a:solidFill>
              </a:rPr>
              <a:t> = list(</a:t>
            </a:r>
            <a:r>
              <a:rPr lang="en-US" altLang="ko-KR" sz="1400" dirty="0" err="1">
                <a:solidFill>
                  <a:srgbClr val="FF0000"/>
                </a:solidFill>
              </a:rPr>
              <a:t>csv.DictReader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csvfile</a:t>
            </a:r>
            <a:r>
              <a:rPr lang="en-US" altLang="ko-KR" sz="1400" dirty="0">
                <a:solidFill>
                  <a:srgbClr val="FF0000"/>
                </a:solidFill>
              </a:rPr>
              <a:t>))</a:t>
            </a:r>
          </a:p>
          <a:p>
            <a:r>
              <a:rPr lang="en-US" altLang="ko-KR" sz="1400" dirty="0"/>
              <a:t>lines = 0</a:t>
            </a:r>
          </a:p>
          <a:p>
            <a:r>
              <a:rPr lang="en-US" altLang="ko-KR" sz="1400" dirty="0"/>
              <a:t>for row in </a:t>
            </a:r>
            <a:r>
              <a:rPr lang="en-US" altLang="ko-KR" sz="1400" dirty="0" err="1"/>
              <a:t>line_list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  print(row['</a:t>
            </a:r>
            <a:r>
              <a:rPr lang="ko-KR" altLang="en-US" sz="1400" dirty="0"/>
              <a:t>구분</a:t>
            </a:r>
            <a:r>
              <a:rPr lang="en-US" altLang="ko-KR" sz="1400" dirty="0"/>
              <a:t>']," | ",row['</a:t>
            </a:r>
            <a:r>
              <a:rPr lang="ko-KR" altLang="en-US" sz="1400" dirty="0"/>
              <a:t>유저</a:t>
            </a:r>
            <a:r>
              <a:rPr lang="en-US" altLang="ko-KR" sz="1400" dirty="0"/>
              <a:t>']," | ",row['</a:t>
            </a:r>
            <a:r>
              <a:rPr lang="ko-KR" altLang="en-US" sz="1400" dirty="0" err="1"/>
              <a:t>챗봇</a:t>
            </a:r>
            <a:r>
              <a:rPr lang="en-US" altLang="ko-KR" sz="1400" dirty="0"/>
              <a:t>'])</a:t>
            </a:r>
          </a:p>
          <a:p>
            <a:r>
              <a:rPr lang="en-US" altLang="ko-KR" sz="1400" dirty="0"/>
              <a:t>  lines += 1</a:t>
            </a:r>
          </a:p>
          <a:p>
            <a:r>
              <a:rPr lang="en-US" altLang="ko-KR" sz="1400" dirty="0"/>
              <a:t>  if lines &gt;= 5:</a:t>
            </a:r>
          </a:p>
          <a:p>
            <a:r>
              <a:rPr lang="en-US" altLang="ko-KR" sz="1400" dirty="0"/>
              <a:t>    break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0090E-D16E-4541-B0F9-55D5A14CA01C}"/>
              </a:ext>
            </a:extLst>
          </p:cNvPr>
          <p:cNvSpPr txBox="1"/>
          <p:nvPr/>
        </p:nvSpPr>
        <p:spPr>
          <a:xfrm>
            <a:off x="204354" y="3871897"/>
            <a:ext cx="8129153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감정/감정조절이상  |  제 감정이 이상해진 것 같아요. 남편만 보면 화가 치밀어 오르고 감정 조절이 안되요.  |  감정이 조절이 안 될 때만큼 힘들 때는 없는 거 같아요.</a:t>
            </a:r>
          </a:p>
          <a:p>
            <a:r>
              <a:rPr lang="ko-KR" altLang="en-US" sz="1100" dirty="0"/>
              <a:t>감정/감정조절이상  |  더 이상 내 감정을 내가 컨트롤 못 </a:t>
            </a:r>
            <a:r>
              <a:rPr lang="ko-KR" altLang="en-US" sz="1100" dirty="0" err="1"/>
              <a:t>하겠어</a:t>
            </a:r>
            <a:r>
              <a:rPr lang="ko-KR" altLang="en-US" sz="1100" dirty="0"/>
              <a:t>.  |  저도 그 기분 이해해요. 많이 힘드시죠?</a:t>
            </a:r>
          </a:p>
          <a:p>
            <a:r>
              <a:rPr lang="ko-KR" altLang="en-US" sz="1100" dirty="0"/>
              <a:t>감정/감정조절이상  |  </a:t>
            </a:r>
            <a:r>
              <a:rPr lang="ko-KR" altLang="en-US" sz="1100" dirty="0" err="1"/>
              <a:t>하루종일</a:t>
            </a:r>
            <a:r>
              <a:rPr lang="ko-KR" altLang="en-US" sz="1100" dirty="0"/>
              <a:t> 오르락내리락 롤러코스터 타는 기분이에요.  |  그럴 때는 밥은 잘 먹었는지, 잠은 잘 잤는지 체크해보는 것도 좋아요.</a:t>
            </a:r>
          </a:p>
          <a:p>
            <a:r>
              <a:rPr lang="ko-KR" altLang="en-US" sz="1100" dirty="0"/>
              <a:t>감정/감정조절이상  |  꼭 롤러코스터 타는 것 같아요.  |  </a:t>
            </a:r>
          </a:p>
          <a:p>
            <a:r>
              <a:rPr lang="ko-KR" altLang="en-US" sz="1100" dirty="0"/>
              <a:t>감정/감정조절이상  |  롤러코스터 타는 것처럼 기분이 왔다 갔다 해요.  | </a:t>
            </a:r>
          </a:p>
        </p:txBody>
      </p:sp>
    </p:spTree>
    <p:extLst>
      <p:ext uri="{BB962C8B-B14F-4D97-AF65-F5344CB8AC3E}">
        <p14:creationId xmlns:p14="http://schemas.microsoft.com/office/powerpoint/2010/main" val="3666897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32E1D-6693-49FF-B669-33399DF6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구분 목록 추출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63BEA8-78B2-45BF-BAA8-A71B100A6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D9049A-EEBE-460A-86C3-69473890D3CB}"/>
              </a:ext>
            </a:extLst>
          </p:cNvPr>
          <p:cNvSpPr txBox="1"/>
          <p:nvPr/>
        </p:nvSpPr>
        <p:spPr>
          <a:xfrm>
            <a:off x="412173" y="1273708"/>
            <a:ext cx="462049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dirty="0" err="1"/>
              <a:t>class_set</a:t>
            </a:r>
            <a:r>
              <a:rPr lang="ko-KR" altLang="en-US" dirty="0"/>
              <a:t> = </a:t>
            </a:r>
            <a:r>
              <a:rPr lang="ko-KR" altLang="en-US" dirty="0" err="1"/>
              <a:t>set</a:t>
            </a:r>
            <a:r>
              <a:rPr lang="ko-KR" altLang="en-US" dirty="0"/>
              <a:t>()</a:t>
            </a:r>
          </a:p>
          <a:p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row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line_list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class_set.add</a:t>
            </a:r>
            <a:r>
              <a:rPr lang="ko-KR" altLang="en-US" dirty="0"/>
              <a:t>(</a:t>
            </a:r>
            <a:r>
              <a:rPr lang="ko-KR" altLang="en-US" dirty="0" err="1"/>
              <a:t>row</a:t>
            </a:r>
            <a:r>
              <a:rPr lang="ko-KR" altLang="en-US" dirty="0"/>
              <a:t>['구분'])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class_set</a:t>
            </a:r>
            <a:r>
              <a:rPr lang="ko-KR" altLang="en-US" dirty="0"/>
              <a:t>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len</a:t>
            </a:r>
            <a:r>
              <a:rPr lang="ko-KR" altLang="en-US" dirty="0"/>
              <a:t>(</a:t>
            </a:r>
            <a:r>
              <a:rPr lang="ko-KR" altLang="en-US" dirty="0" err="1"/>
              <a:t>class_set</a:t>
            </a:r>
            <a:r>
              <a:rPr lang="ko-KR" altLang="en-US" dirty="0"/>
              <a:t>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512528-4A16-414B-9FCF-11024CE06EA3}"/>
              </a:ext>
            </a:extLst>
          </p:cNvPr>
          <p:cNvSpPr txBox="1"/>
          <p:nvPr/>
        </p:nvSpPr>
        <p:spPr>
          <a:xfrm>
            <a:off x="349828" y="2968676"/>
            <a:ext cx="53651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{'감정/미움', '증상/</a:t>
            </a:r>
            <a:r>
              <a:rPr lang="ko-KR" altLang="en-US" dirty="0" err="1"/>
              <a:t>건강염려</a:t>
            </a:r>
            <a:r>
              <a:rPr lang="ko-KR" altLang="en-US" dirty="0"/>
              <a:t>', '감정/서운함', ...}</a:t>
            </a:r>
          </a:p>
          <a:p>
            <a:r>
              <a:rPr lang="ko-KR" altLang="en-US" dirty="0"/>
              <a:t>359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C62F1-B0F4-4AF4-9427-60A3E9318419}"/>
              </a:ext>
            </a:extLst>
          </p:cNvPr>
          <p:cNvSpPr txBox="1"/>
          <p:nvPr/>
        </p:nvSpPr>
        <p:spPr>
          <a:xfrm>
            <a:off x="412173" y="3676543"/>
            <a:ext cx="462049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dirty="0" err="1"/>
              <a:t>class_set</a:t>
            </a:r>
            <a:r>
              <a:rPr lang="ko-KR" altLang="en-US" dirty="0"/>
              <a:t> = </a:t>
            </a:r>
            <a:r>
              <a:rPr lang="ko-KR" altLang="en-US" dirty="0" err="1"/>
              <a:t>set</a:t>
            </a:r>
            <a:r>
              <a:rPr lang="ko-KR" altLang="en-US" dirty="0"/>
              <a:t>()</a:t>
            </a:r>
          </a:p>
          <a:p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row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line_list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class_set.add</a:t>
            </a:r>
            <a:r>
              <a:rPr lang="ko-KR" altLang="en-US" dirty="0"/>
              <a:t>(</a:t>
            </a:r>
            <a:r>
              <a:rPr lang="ko-KR" altLang="en-US" dirty="0" err="1"/>
              <a:t>row</a:t>
            </a:r>
            <a:r>
              <a:rPr lang="ko-KR" altLang="en-US" dirty="0"/>
              <a:t>['구분']</a:t>
            </a:r>
            <a:r>
              <a:rPr lang="ko-KR" altLang="en-US" dirty="0">
                <a:solidFill>
                  <a:srgbClr val="FF0000"/>
                </a:solidFill>
              </a:rPr>
              <a:t>.</a:t>
            </a:r>
            <a:r>
              <a:rPr lang="ko-KR" altLang="en-US" dirty="0" err="1">
                <a:solidFill>
                  <a:srgbClr val="FF0000"/>
                </a:solidFill>
              </a:rPr>
              <a:t>split</a:t>
            </a:r>
            <a:r>
              <a:rPr lang="ko-KR" altLang="en-US" dirty="0">
                <a:solidFill>
                  <a:srgbClr val="FF0000"/>
                </a:solidFill>
              </a:rPr>
              <a:t>("/")[0]</a:t>
            </a:r>
            <a:r>
              <a:rPr lang="ko-KR" altLang="en-US" dirty="0"/>
              <a:t>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class_set</a:t>
            </a:r>
            <a:r>
              <a:rPr lang="ko-KR" altLang="en-US" dirty="0"/>
              <a:t>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len</a:t>
            </a:r>
            <a:r>
              <a:rPr lang="ko-KR" altLang="en-US" dirty="0"/>
              <a:t>(</a:t>
            </a:r>
            <a:r>
              <a:rPr lang="ko-KR" altLang="en-US" dirty="0" err="1"/>
              <a:t>class_set</a:t>
            </a:r>
            <a:r>
              <a:rPr lang="ko-KR" altLang="en-US" dirty="0"/>
              <a:t>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97F722-68F8-4A24-AC4B-6B0B17DDF865}"/>
              </a:ext>
            </a:extLst>
          </p:cNvPr>
          <p:cNvSpPr txBox="1"/>
          <p:nvPr/>
        </p:nvSpPr>
        <p:spPr>
          <a:xfrm>
            <a:off x="301336" y="5283473"/>
            <a:ext cx="73255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{'모호함', '치료이력', '내원이유', '자가치료', '증상', '원인', '일반대화', '상태', '현재상태', '부가설명', '감정', '배경'}</a:t>
            </a:r>
          </a:p>
          <a:p>
            <a:r>
              <a:rPr lang="ko-KR" alt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29527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EA83F-74C7-451D-9377-DDBB2A0DA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최상위 구분만 남김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C582D7-5084-4829-BB93-7BAE4C0A3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875111C-3C7D-4C6B-A59F-B49CD08D4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30" y="3562350"/>
            <a:ext cx="3366924" cy="22556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F78E16C-94F0-493E-9AC8-A20D1F71E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21" y="3849373"/>
            <a:ext cx="4396224" cy="2027958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FAE0A10-D301-4D7F-82A5-4E2791191F95}"/>
              </a:ext>
            </a:extLst>
          </p:cNvPr>
          <p:cNvSpPr/>
          <p:nvPr/>
        </p:nvSpPr>
        <p:spPr>
          <a:xfrm>
            <a:off x="3817021" y="4547052"/>
            <a:ext cx="61652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7E27BD-7542-4CBF-BDEB-372E0DB0EF52}"/>
              </a:ext>
            </a:extLst>
          </p:cNvPr>
          <p:cNvSpPr txBox="1"/>
          <p:nvPr/>
        </p:nvSpPr>
        <p:spPr>
          <a:xfrm>
            <a:off x="152130" y="1250967"/>
            <a:ext cx="8212281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row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line_list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row</a:t>
            </a:r>
            <a:r>
              <a:rPr lang="ko-KR" altLang="en-US" dirty="0"/>
              <a:t>['구분'] = </a:t>
            </a:r>
            <a:r>
              <a:rPr lang="ko-KR" altLang="en-US" dirty="0" err="1"/>
              <a:t>row</a:t>
            </a:r>
            <a:r>
              <a:rPr lang="ko-KR" altLang="en-US" dirty="0"/>
              <a:t>['구분'].</a:t>
            </a:r>
            <a:r>
              <a:rPr lang="ko-KR" altLang="en-US" dirty="0" err="1"/>
              <a:t>split</a:t>
            </a:r>
            <a:r>
              <a:rPr lang="ko-KR" altLang="en-US" dirty="0"/>
              <a:t>("/")[0]</a:t>
            </a:r>
          </a:p>
          <a:p>
            <a:endParaRPr lang="ko-KR" altLang="en-US" dirty="0"/>
          </a:p>
          <a:p>
            <a:r>
              <a:rPr lang="ko-KR" altLang="en-US" dirty="0" err="1"/>
              <a:t>with</a:t>
            </a:r>
            <a:r>
              <a:rPr lang="ko-KR" altLang="en-US" dirty="0"/>
              <a:t> </a:t>
            </a:r>
            <a:r>
              <a:rPr lang="ko-KR" altLang="en-US" dirty="0" err="1"/>
              <a:t>open</a:t>
            </a:r>
            <a:r>
              <a:rPr lang="ko-KR" altLang="en-US" dirty="0"/>
              <a:t>('</a:t>
            </a:r>
            <a:r>
              <a:rPr lang="ko-KR" altLang="en-US" dirty="0" err="1"/>
              <a:t>output.csv</a:t>
            </a:r>
            <a:r>
              <a:rPr lang="ko-KR" altLang="en-US" dirty="0"/>
              <a:t>', '</a:t>
            </a:r>
            <a:r>
              <a:rPr lang="ko-KR" altLang="en-US" dirty="0" err="1"/>
              <a:t>w</a:t>
            </a:r>
            <a:r>
              <a:rPr lang="ko-KR" altLang="en-US" dirty="0"/>
              <a:t>', </a:t>
            </a:r>
            <a:r>
              <a:rPr lang="ko-KR" altLang="en-US" dirty="0" err="1"/>
              <a:t>encoding</a:t>
            </a:r>
            <a:r>
              <a:rPr lang="ko-KR" altLang="en-US" dirty="0"/>
              <a:t>='utf-8-sig', </a:t>
            </a:r>
            <a:r>
              <a:rPr lang="ko-KR" altLang="en-US" dirty="0" err="1"/>
              <a:t>newline</a:t>
            </a:r>
            <a:r>
              <a:rPr lang="ko-KR" altLang="en-US" dirty="0"/>
              <a:t>='')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output_file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fc</a:t>
            </a:r>
            <a:r>
              <a:rPr lang="ko-KR" altLang="en-US" dirty="0"/>
              <a:t> = </a:t>
            </a:r>
            <a:r>
              <a:rPr lang="ko-KR" altLang="en-US" dirty="0" err="1"/>
              <a:t>csv.DictWriter</a:t>
            </a:r>
            <a:r>
              <a:rPr lang="ko-KR" altLang="en-US" dirty="0"/>
              <a:t>(</a:t>
            </a:r>
            <a:r>
              <a:rPr lang="ko-KR" altLang="en-US" dirty="0" err="1"/>
              <a:t>output_file,fieldnames</a:t>
            </a:r>
            <a:r>
              <a:rPr lang="ko-KR" altLang="en-US" dirty="0"/>
              <a:t>=</a:t>
            </a:r>
            <a:r>
              <a:rPr lang="ko-KR" altLang="en-US" dirty="0" err="1"/>
              <a:t>line_list</a:t>
            </a:r>
            <a:r>
              <a:rPr lang="ko-KR" altLang="en-US" dirty="0"/>
              <a:t>[0].</a:t>
            </a:r>
            <a:r>
              <a:rPr lang="ko-KR" altLang="en-US" dirty="0" err="1"/>
              <a:t>keys</a:t>
            </a:r>
            <a:r>
              <a:rPr lang="ko-KR" altLang="en-US" dirty="0"/>
              <a:t>())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fc.writeheader</a:t>
            </a:r>
            <a:r>
              <a:rPr lang="ko-KR" altLang="en-US" dirty="0"/>
              <a:t>()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fc.writerows</a:t>
            </a:r>
            <a:r>
              <a:rPr lang="ko-KR" altLang="en-US" dirty="0"/>
              <a:t>(</a:t>
            </a:r>
            <a:r>
              <a:rPr lang="ko-KR" altLang="en-US" dirty="0" err="1"/>
              <a:t>line_list</a:t>
            </a:r>
            <a:r>
              <a:rPr lang="ko-KR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5315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B0E70-6F14-43DC-9695-F4DE25D4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최상위 </a:t>
            </a:r>
            <a:r>
              <a:rPr lang="ko-KR" altLang="en-US" dirty="0" err="1"/>
              <a:t>구분별</a:t>
            </a:r>
            <a:r>
              <a:rPr lang="ko-KR" altLang="en-US" dirty="0"/>
              <a:t> 발화 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0F60B4-6680-4872-A85B-01ED870F8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502EBF-93AE-4A96-B207-880E8BFE049F}"/>
              </a:ext>
            </a:extLst>
          </p:cNvPr>
          <p:cNvSpPr txBox="1"/>
          <p:nvPr/>
        </p:nvSpPr>
        <p:spPr>
          <a:xfrm>
            <a:off x="384462" y="1214814"/>
            <a:ext cx="4035138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 err="1"/>
              <a:t>class_freq</a:t>
            </a:r>
            <a:r>
              <a:rPr lang="ko-KR" altLang="en-US" sz="1600" dirty="0"/>
              <a:t> = {}</a:t>
            </a:r>
          </a:p>
          <a:p>
            <a:r>
              <a:rPr lang="ko-KR" altLang="en-US" sz="1600" dirty="0" err="1"/>
              <a:t>for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row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line_list</a:t>
            </a:r>
            <a:r>
              <a:rPr lang="ko-KR" altLang="en-US" sz="1600" dirty="0"/>
              <a:t>: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if</a:t>
            </a:r>
            <a:r>
              <a:rPr lang="ko-KR" altLang="en-US" sz="1600" dirty="0"/>
              <a:t> </a:t>
            </a:r>
            <a:r>
              <a:rPr lang="ko-KR" altLang="en-US" sz="1600" dirty="0" err="1"/>
              <a:t>row</a:t>
            </a:r>
            <a:r>
              <a:rPr lang="ko-KR" altLang="en-US" sz="1600" dirty="0"/>
              <a:t>['구분'] </a:t>
            </a:r>
            <a:r>
              <a:rPr lang="ko-KR" altLang="en-US" sz="1600" dirty="0" err="1"/>
              <a:t>not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class_freq</a:t>
            </a:r>
            <a:r>
              <a:rPr lang="ko-KR" altLang="en-US" sz="1600" dirty="0"/>
              <a:t>: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class_freq</a:t>
            </a:r>
            <a:r>
              <a:rPr lang="ko-KR" altLang="en-US" sz="1600" dirty="0"/>
              <a:t>[</a:t>
            </a:r>
            <a:r>
              <a:rPr lang="ko-KR" altLang="en-US" sz="1600" dirty="0" err="1"/>
              <a:t>row</a:t>
            </a:r>
            <a:r>
              <a:rPr lang="ko-KR" altLang="en-US" sz="1600" dirty="0"/>
              <a:t>['구분']] = 0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class_freq</a:t>
            </a:r>
            <a:r>
              <a:rPr lang="ko-KR" altLang="en-US" sz="1600" dirty="0"/>
              <a:t>[</a:t>
            </a:r>
            <a:r>
              <a:rPr lang="ko-KR" altLang="en-US" sz="1600" dirty="0" err="1"/>
              <a:t>row</a:t>
            </a:r>
            <a:r>
              <a:rPr lang="ko-KR" altLang="en-US" sz="1600" dirty="0"/>
              <a:t>['구분']] += 1</a:t>
            </a:r>
          </a:p>
          <a:p>
            <a:r>
              <a:rPr lang="ko-KR" altLang="en-US" sz="1600" dirty="0"/>
              <a:t>  </a:t>
            </a:r>
          </a:p>
          <a:p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class_freq</a:t>
            </a:r>
            <a:r>
              <a:rPr lang="ko-KR" altLang="en-US" sz="1600" dirty="0"/>
              <a:t>)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plt.bar</a:t>
            </a:r>
            <a:r>
              <a:rPr lang="ko-KR" altLang="en-US" sz="1600" dirty="0"/>
              <a:t>(</a:t>
            </a:r>
            <a:r>
              <a:rPr lang="ko-KR" altLang="en-US" sz="1600" dirty="0" err="1"/>
              <a:t>class_freq.keys</a:t>
            </a:r>
            <a:r>
              <a:rPr lang="ko-KR" altLang="en-US" sz="1600" dirty="0"/>
              <a:t>(), </a:t>
            </a:r>
            <a:r>
              <a:rPr lang="ko-KR" altLang="en-US" sz="1600" dirty="0" err="1"/>
              <a:t>class_freq.values</a:t>
            </a:r>
            <a:r>
              <a:rPr lang="ko-KR" altLang="en-US" sz="1600" dirty="0"/>
              <a:t>())</a:t>
            </a:r>
          </a:p>
          <a:p>
            <a:r>
              <a:rPr lang="ko-KR" altLang="en-US" sz="1600" dirty="0" err="1"/>
              <a:t>plt.xticks</a:t>
            </a:r>
            <a:r>
              <a:rPr lang="ko-KR" altLang="en-US" sz="1600" dirty="0"/>
              <a:t>(</a:t>
            </a:r>
            <a:r>
              <a:rPr lang="ko-KR" altLang="en-US" sz="1600" dirty="0" err="1"/>
              <a:t>rotation</a:t>
            </a:r>
            <a:r>
              <a:rPr lang="ko-KR" altLang="en-US" sz="1600" dirty="0"/>
              <a:t>=90)</a:t>
            </a:r>
          </a:p>
          <a:p>
            <a:r>
              <a:rPr lang="ko-KR" altLang="en-US" sz="1600" dirty="0" err="1"/>
              <a:t>plt.show</a:t>
            </a:r>
            <a:r>
              <a:rPr lang="ko-KR" altLang="en-US" sz="1600" dirty="0"/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3C6E7-FB07-460A-801B-1C82D93ADFFB}"/>
              </a:ext>
            </a:extLst>
          </p:cNvPr>
          <p:cNvSpPr txBox="1"/>
          <p:nvPr/>
        </p:nvSpPr>
        <p:spPr>
          <a:xfrm>
            <a:off x="315191" y="4356299"/>
            <a:ext cx="45754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{'감정': 1620, '내원이유': 31, '모호함': 180, '배경': 1720, '부가설명': 36, '상태': 38, '원인': 5, '일반대화': 21, '자가치료': 42, '증상': 1436, '치료이력': 78, '현재상태': 24}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D6CAC2C-BB87-486D-9F7C-DF74D19BF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655" y="1386681"/>
            <a:ext cx="36195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298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29C0F-C271-487D-A293-4AE9886B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마이닝 환경 구성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377D36-C7F9-42B0-8660-DB0A6E3E7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B9FF12-5625-40B4-8F29-791E1A9BBAE5}"/>
              </a:ext>
            </a:extLst>
          </p:cNvPr>
          <p:cNvSpPr txBox="1"/>
          <p:nvPr/>
        </p:nvSpPr>
        <p:spPr>
          <a:xfrm>
            <a:off x="214475" y="1239213"/>
            <a:ext cx="462049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/>
              <a:t>!pip install </a:t>
            </a:r>
            <a:r>
              <a:rPr lang="en-US" altLang="ko-KR" dirty="0" err="1"/>
              <a:t>konlpy</a:t>
            </a:r>
            <a:endParaRPr lang="en-US" altLang="ko-KR" dirty="0"/>
          </a:p>
          <a:p>
            <a:r>
              <a:rPr lang="en-US" altLang="ko-KR" dirty="0"/>
              <a:t>from </a:t>
            </a:r>
            <a:r>
              <a:rPr lang="en-US" altLang="ko-KR" dirty="0" err="1"/>
              <a:t>konlpy.tag</a:t>
            </a:r>
            <a:r>
              <a:rPr lang="en-US" altLang="ko-KR" dirty="0"/>
              <a:t> import </a:t>
            </a:r>
            <a:r>
              <a:rPr lang="en-US" altLang="ko-KR" dirty="0" err="1"/>
              <a:t>Hannanum</a:t>
            </a:r>
            <a:endParaRPr lang="en-US" altLang="ko-KR" dirty="0"/>
          </a:p>
          <a:p>
            <a:r>
              <a:rPr lang="en-US" altLang="ko-KR" dirty="0" err="1"/>
              <a:t>hannanum</a:t>
            </a:r>
            <a:r>
              <a:rPr lang="en-US" altLang="ko-KR" dirty="0"/>
              <a:t> = </a:t>
            </a:r>
            <a:r>
              <a:rPr lang="en-US" altLang="ko-KR" dirty="0" err="1"/>
              <a:t>Hannanum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F70E74-09F6-4BBB-87E8-4E597DA36A0D}"/>
              </a:ext>
            </a:extLst>
          </p:cNvPr>
          <p:cNvSpPr txBox="1"/>
          <p:nvPr/>
        </p:nvSpPr>
        <p:spPr>
          <a:xfrm>
            <a:off x="152130" y="2348757"/>
            <a:ext cx="4620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https://konlpy.org/ko/latest/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DF2B11D-ACF7-4C2B-AE34-E503E75E9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37" y="2991387"/>
            <a:ext cx="6130636" cy="29380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579BE7-C786-4854-9180-04182065869B}"/>
              </a:ext>
            </a:extLst>
          </p:cNvPr>
          <p:cNvSpPr txBox="1"/>
          <p:nvPr/>
        </p:nvSpPr>
        <p:spPr>
          <a:xfrm>
            <a:off x="0" y="6484998"/>
            <a:ext cx="462049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https://heung-bae-lee.github.io/2020/01/19/NLP_02/</a:t>
            </a:r>
          </a:p>
        </p:txBody>
      </p:sp>
    </p:spTree>
    <p:extLst>
      <p:ext uri="{BB962C8B-B14F-4D97-AF65-F5344CB8AC3E}">
        <p14:creationId xmlns:p14="http://schemas.microsoft.com/office/powerpoint/2010/main" val="1293526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959AB-118D-49FC-8D40-7CA31C4E8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명사 추출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998EF5-6BD3-4F86-A0B6-C13DCCC6C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45B813-A3C5-40F5-898B-C141F4446CB8}"/>
              </a:ext>
            </a:extLst>
          </p:cNvPr>
          <p:cNvSpPr txBox="1"/>
          <p:nvPr/>
        </p:nvSpPr>
        <p:spPr>
          <a:xfrm>
            <a:off x="322119" y="1173832"/>
            <a:ext cx="4620490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 err="1"/>
              <a:t>lines</a:t>
            </a:r>
            <a:r>
              <a:rPr lang="ko-KR" altLang="en-US" sz="1600" dirty="0"/>
              <a:t> = 0</a:t>
            </a:r>
          </a:p>
          <a:p>
            <a:r>
              <a:rPr lang="ko-KR" altLang="en-US" sz="1600" dirty="0" err="1"/>
              <a:t>for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row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line_list</a:t>
            </a:r>
            <a:r>
              <a:rPr lang="ko-KR" altLang="en-US" sz="1600" dirty="0"/>
              <a:t>: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nouns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hannanum.nouns</a:t>
            </a:r>
            <a:r>
              <a:rPr lang="ko-KR" altLang="en-US" sz="1600" dirty="0"/>
              <a:t>(</a:t>
            </a:r>
            <a:r>
              <a:rPr lang="ko-KR" altLang="en-US" sz="1600" dirty="0" err="1"/>
              <a:t>row</a:t>
            </a:r>
            <a:r>
              <a:rPr lang="ko-KR" altLang="en-US" sz="1600" dirty="0"/>
              <a:t>['유저'])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row</a:t>
            </a:r>
            <a:r>
              <a:rPr lang="ko-KR" altLang="en-US" sz="1600" dirty="0"/>
              <a:t>['구분'],"/",</a:t>
            </a:r>
            <a:r>
              <a:rPr lang="ko-KR" altLang="en-US" sz="1600" dirty="0" err="1"/>
              <a:t>row</a:t>
            </a:r>
            <a:r>
              <a:rPr lang="ko-KR" altLang="en-US" sz="1600" dirty="0"/>
              <a:t>['유저'],"/",</a:t>
            </a:r>
            <a:r>
              <a:rPr lang="ko-KR" altLang="en-US" sz="1600" dirty="0" err="1"/>
              <a:t>nouns</a:t>
            </a:r>
            <a:r>
              <a:rPr lang="ko-KR" altLang="en-US" sz="1600" dirty="0"/>
              <a:t>)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lines</a:t>
            </a:r>
            <a:r>
              <a:rPr lang="ko-KR" altLang="en-US" sz="1600" dirty="0"/>
              <a:t> += 1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if</a:t>
            </a:r>
            <a:r>
              <a:rPr lang="ko-KR" altLang="en-US" sz="1600" dirty="0"/>
              <a:t> </a:t>
            </a:r>
            <a:r>
              <a:rPr lang="ko-KR" altLang="en-US" sz="1600" dirty="0" err="1"/>
              <a:t>lines</a:t>
            </a:r>
            <a:r>
              <a:rPr lang="ko-KR" altLang="en-US" sz="1600" dirty="0"/>
              <a:t> &gt;= 5: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break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D1013-852F-4CB1-AED3-42EC24FF447C}"/>
              </a:ext>
            </a:extLst>
          </p:cNvPr>
          <p:cNvSpPr txBox="1"/>
          <p:nvPr/>
        </p:nvSpPr>
        <p:spPr>
          <a:xfrm>
            <a:off x="211283" y="3429000"/>
            <a:ext cx="836353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감정 / 제 감정이 이상해진 것 같아요. 남편만 보면 화가 치밀어 오르고 감정 조절이 안되요. / ['저', '감정', '이상', '것', '남편', '화', '치밀어', '감정', '조절', '안되요']</a:t>
            </a:r>
          </a:p>
          <a:p>
            <a:r>
              <a:rPr lang="ko-KR" altLang="en-US" sz="1100" dirty="0"/>
              <a:t>감정 / 더 이상 내 감정을 내가 컨트롤 못 </a:t>
            </a:r>
            <a:r>
              <a:rPr lang="ko-KR" altLang="en-US" sz="1100" dirty="0" err="1"/>
              <a:t>하겠어</a:t>
            </a:r>
            <a:r>
              <a:rPr lang="ko-KR" altLang="en-US" sz="1100" dirty="0"/>
              <a:t>. / ['이상', '내', '감정', '나', '컨트롤']</a:t>
            </a:r>
          </a:p>
          <a:p>
            <a:r>
              <a:rPr lang="ko-KR" altLang="en-US" sz="1100" dirty="0"/>
              <a:t>감정 / </a:t>
            </a:r>
            <a:r>
              <a:rPr lang="ko-KR" altLang="en-US" sz="1100" dirty="0" err="1"/>
              <a:t>하루종일</a:t>
            </a:r>
            <a:r>
              <a:rPr lang="ko-KR" altLang="en-US" sz="1100" dirty="0"/>
              <a:t> 오르락내리락 롤러코스터 타는 기분이에요. / ['</a:t>
            </a:r>
            <a:r>
              <a:rPr lang="ko-KR" altLang="en-US" sz="1100" dirty="0" err="1"/>
              <a:t>하루종일</a:t>
            </a:r>
            <a:r>
              <a:rPr lang="ko-KR" altLang="en-US" sz="1100" dirty="0"/>
              <a:t>', '오르락내리락', '롤러코스터', '기분']</a:t>
            </a:r>
          </a:p>
          <a:p>
            <a:r>
              <a:rPr lang="ko-KR" altLang="en-US" sz="1100" dirty="0"/>
              <a:t>감정 / 꼭 롤러코스터 타는 것 같아요. / ['롤러코스터', '것']</a:t>
            </a:r>
          </a:p>
          <a:p>
            <a:r>
              <a:rPr lang="ko-KR" altLang="en-US" sz="1100" dirty="0"/>
              <a:t>감정 / 롤러코스터 타는 것처럼 기분이 왔다 갔다 해요. / ['롤러코스터', '것', '기분']</a:t>
            </a:r>
          </a:p>
        </p:txBody>
      </p:sp>
    </p:spTree>
    <p:extLst>
      <p:ext uri="{BB962C8B-B14F-4D97-AF65-F5344CB8AC3E}">
        <p14:creationId xmlns:p14="http://schemas.microsoft.com/office/powerpoint/2010/main" val="1857661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30612-4DF8-4212-872E-3C4E35C0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최상위 </a:t>
            </a:r>
            <a:r>
              <a:rPr lang="ko-KR" altLang="en-US" dirty="0" err="1"/>
              <a:t>구분별</a:t>
            </a:r>
            <a:r>
              <a:rPr lang="ko-KR" altLang="en-US" dirty="0"/>
              <a:t> 명사 빈도수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B297E7-0CAB-4E2B-80E7-D82A5F027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D80182-252F-46DD-B8C4-093FB1F4D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35AA9E-BF99-45D4-8374-2738EF781DE2}"/>
              </a:ext>
            </a:extLst>
          </p:cNvPr>
          <p:cNvSpPr txBox="1"/>
          <p:nvPr/>
        </p:nvSpPr>
        <p:spPr>
          <a:xfrm>
            <a:off x="377536" y="1516531"/>
            <a:ext cx="4620490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 err="1"/>
              <a:t>term_list</a:t>
            </a:r>
            <a:r>
              <a:rPr lang="en-US" altLang="ko-KR" sz="1400" dirty="0"/>
              <a:t> = {}</a:t>
            </a:r>
          </a:p>
          <a:p>
            <a:r>
              <a:rPr lang="en-US" altLang="ko-KR" sz="1400" dirty="0"/>
              <a:t>for row in </a:t>
            </a:r>
            <a:r>
              <a:rPr lang="en-US" altLang="ko-KR" sz="1400" dirty="0" err="1"/>
              <a:t>line_list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  nouns = </a:t>
            </a:r>
            <a:r>
              <a:rPr lang="en-US" altLang="ko-KR" sz="1400" dirty="0" err="1"/>
              <a:t>hannanum.nouns</a:t>
            </a:r>
            <a:r>
              <a:rPr lang="en-US" altLang="ko-KR" sz="1400" dirty="0"/>
              <a:t>(row['</a:t>
            </a:r>
            <a:r>
              <a:rPr lang="ko-KR" altLang="en-US" sz="1400" dirty="0"/>
              <a:t>유저</a:t>
            </a:r>
            <a:r>
              <a:rPr lang="en-US" altLang="ko-KR" sz="1400" dirty="0"/>
              <a:t>'])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if row['</a:t>
            </a:r>
            <a:r>
              <a:rPr lang="ko-KR" altLang="en-US" sz="1400" dirty="0"/>
              <a:t>구분</a:t>
            </a:r>
            <a:r>
              <a:rPr lang="en-US" altLang="ko-KR" sz="1400" dirty="0"/>
              <a:t>'] not in </a:t>
            </a:r>
            <a:r>
              <a:rPr lang="en-US" altLang="ko-KR" sz="1400" dirty="0" err="1"/>
              <a:t>term_list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term_list</a:t>
            </a:r>
            <a:r>
              <a:rPr lang="en-US" altLang="ko-KR" sz="1400" dirty="0"/>
              <a:t>[row['</a:t>
            </a:r>
            <a:r>
              <a:rPr lang="ko-KR" altLang="en-US" sz="1400" dirty="0"/>
              <a:t>구분</a:t>
            </a:r>
            <a:r>
              <a:rPr lang="en-US" altLang="ko-KR" sz="1400" dirty="0"/>
              <a:t>']] = []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 for noun in nouns: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term_list</a:t>
            </a:r>
            <a:r>
              <a:rPr lang="en-US" altLang="ko-KR" sz="1400" dirty="0"/>
              <a:t>[row['</a:t>
            </a:r>
            <a:r>
              <a:rPr lang="ko-KR" altLang="en-US" sz="1400" dirty="0"/>
              <a:t>구분</a:t>
            </a:r>
            <a:r>
              <a:rPr lang="en-US" altLang="ko-KR" sz="1400" dirty="0"/>
              <a:t>']].append(noun)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term_list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259D36-2529-41ED-AF9B-4E07C09F8C1A}"/>
              </a:ext>
            </a:extLst>
          </p:cNvPr>
          <p:cNvSpPr txBox="1"/>
          <p:nvPr/>
        </p:nvSpPr>
        <p:spPr>
          <a:xfrm>
            <a:off x="301336" y="4887949"/>
            <a:ext cx="60731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{'</a:t>
            </a:r>
            <a:r>
              <a:rPr lang="ko-KR" altLang="en-US" sz="1600" dirty="0"/>
              <a:t>감정</a:t>
            </a:r>
            <a:r>
              <a:rPr lang="en-US" altLang="ko-KR" sz="1600" dirty="0"/>
              <a:t>': ['</a:t>
            </a:r>
            <a:r>
              <a:rPr lang="ko-KR" altLang="en-US" sz="1600" dirty="0"/>
              <a:t>저</a:t>
            </a:r>
            <a:r>
              <a:rPr lang="en-US" altLang="ko-KR" sz="1600" dirty="0"/>
              <a:t>', '</a:t>
            </a:r>
            <a:r>
              <a:rPr lang="ko-KR" altLang="en-US" sz="1600" dirty="0"/>
              <a:t>감정</a:t>
            </a:r>
            <a:r>
              <a:rPr lang="en-US" altLang="ko-KR" sz="1600" dirty="0"/>
              <a:t>', '</a:t>
            </a:r>
            <a:r>
              <a:rPr lang="ko-KR" altLang="en-US" sz="1600" dirty="0"/>
              <a:t>이상</a:t>
            </a:r>
            <a:r>
              <a:rPr lang="en-US" altLang="ko-KR" sz="1600" dirty="0"/>
              <a:t>', '</a:t>
            </a:r>
            <a:r>
              <a:rPr lang="ko-KR" altLang="en-US" sz="1600" dirty="0"/>
              <a:t>것</a:t>
            </a:r>
            <a:r>
              <a:rPr lang="en-US" altLang="ko-KR" sz="1600" dirty="0"/>
              <a:t>', '</a:t>
            </a:r>
            <a:r>
              <a:rPr lang="ko-KR" altLang="en-US" sz="1600" dirty="0"/>
              <a:t>남편</a:t>
            </a:r>
            <a:r>
              <a:rPr lang="en-US" altLang="ko-KR" sz="1600" dirty="0"/>
              <a:t>', '</a:t>
            </a:r>
            <a:r>
              <a:rPr lang="ko-KR" altLang="en-US" sz="1600" dirty="0"/>
              <a:t>화</a:t>
            </a:r>
            <a:r>
              <a:rPr lang="en-US" altLang="ko-KR" sz="1600" dirty="0"/>
              <a:t>', '</a:t>
            </a:r>
            <a:r>
              <a:rPr lang="ko-KR" altLang="en-US" sz="1600" dirty="0"/>
              <a:t>치밀어</a:t>
            </a:r>
            <a:r>
              <a:rPr lang="en-US" altLang="ko-KR" sz="1600" dirty="0"/>
              <a:t>', '</a:t>
            </a:r>
            <a:r>
              <a:rPr lang="ko-KR" altLang="en-US" sz="1600" dirty="0"/>
              <a:t>감정</a:t>
            </a:r>
            <a:r>
              <a:rPr lang="en-US" altLang="ko-KR" sz="1600" dirty="0"/>
              <a:t>', '</a:t>
            </a:r>
            <a:r>
              <a:rPr lang="ko-KR" altLang="en-US" sz="1600" dirty="0"/>
              <a:t>조절</a:t>
            </a:r>
            <a:r>
              <a:rPr lang="en-US" altLang="ko-KR" sz="1600" dirty="0"/>
              <a:t>', '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0822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4FDA1-DE8B-46FD-A2D6-F5CCCCC8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불용어</a:t>
            </a:r>
            <a:r>
              <a:rPr lang="ko-KR" altLang="en-US" dirty="0"/>
              <a:t> 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8BAEC-3AF5-48E8-9BD4-AEA98646F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https://www.ranks.nl/stopwords/korean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8C15DA-38C3-4962-98B5-8381F66E6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58647B-9222-4221-9AAE-374A24BC1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51" y="1885950"/>
            <a:ext cx="35528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57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8F709-5DCF-46BC-80A9-C471C77A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최상위 </a:t>
            </a:r>
            <a:r>
              <a:rPr lang="ko-KR" altLang="en-US" dirty="0" err="1"/>
              <a:t>구분별</a:t>
            </a:r>
            <a:r>
              <a:rPr lang="ko-KR" altLang="en-US" dirty="0"/>
              <a:t> 명사 빈도수</a:t>
            </a:r>
            <a:r>
              <a:rPr lang="en-US" altLang="ko-KR" sz="4000" dirty="0"/>
              <a:t>(</a:t>
            </a:r>
            <a:r>
              <a:rPr lang="ko-KR" altLang="en-US" sz="4000" dirty="0" err="1"/>
              <a:t>불용어</a:t>
            </a:r>
            <a:r>
              <a:rPr lang="ko-KR" altLang="en-US" sz="4000" dirty="0"/>
              <a:t> 제거</a:t>
            </a:r>
            <a:r>
              <a:rPr lang="en-US" altLang="ko-KR" sz="4000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8E4251-5802-4C98-89D0-8BCE66E6E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D6881A-AD17-4412-AB50-CAC32948E763}"/>
              </a:ext>
            </a:extLst>
          </p:cNvPr>
          <p:cNvSpPr txBox="1"/>
          <p:nvPr/>
        </p:nvSpPr>
        <p:spPr>
          <a:xfrm>
            <a:off x="697313" y="1108576"/>
            <a:ext cx="4657518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with open('/content/stopwords.txt') as f: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stopwords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f.read</a:t>
            </a:r>
            <a:r>
              <a:rPr lang="en-US" altLang="ko-KR" sz="1400" dirty="0"/>
              <a:t>().</a:t>
            </a:r>
            <a:r>
              <a:rPr lang="en-US" altLang="ko-KR" sz="1400" dirty="0" err="1"/>
              <a:t>splitlines</a:t>
            </a:r>
            <a:r>
              <a:rPr lang="en-US" altLang="ko-KR" sz="1400" dirty="0"/>
              <a:t>()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term_list</a:t>
            </a:r>
            <a:r>
              <a:rPr lang="en-US" altLang="ko-KR" sz="1400" dirty="0"/>
              <a:t> = {}</a:t>
            </a:r>
          </a:p>
          <a:p>
            <a:r>
              <a:rPr lang="en-US" altLang="ko-KR" sz="1400" dirty="0"/>
              <a:t>for row in </a:t>
            </a:r>
            <a:r>
              <a:rPr lang="en-US" altLang="ko-KR" sz="1400" dirty="0" err="1"/>
              <a:t>line_list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  nouns = </a:t>
            </a:r>
            <a:r>
              <a:rPr lang="en-US" altLang="ko-KR" sz="1400" dirty="0" err="1"/>
              <a:t>hannanum.nouns</a:t>
            </a:r>
            <a:r>
              <a:rPr lang="en-US" altLang="ko-KR" sz="1400" dirty="0"/>
              <a:t>(row['</a:t>
            </a:r>
            <a:r>
              <a:rPr lang="ko-KR" altLang="en-US" sz="1400" dirty="0"/>
              <a:t>유저</a:t>
            </a:r>
            <a:r>
              <a:rPr lang="en-US" altLang="ko-KR" sz="1400" dirty="0"/>
              <a:t>'])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if row['</a:t>
            </a:r>
            <a:r>
              <a:rPr lang="ko-KR" altLang="en-US" sz="1400" dirty="0"/>
              <a:t>구분</a:t>
            </a:r>
            <a:r>
              <a:rPr lang="en-US" altLang="ko-KR" sz="1400" dirty="0"/>
              <a:t>'] not in </a:t>
            </a:r>
            <a:r>
              <a:rPr lang="en-US" altLang="ko-KR" sz="1400" dirty="0" err="1"/>
              <a:t>term_list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term_list</a:t>
            </a:r>
            <a:r>
              <a:rPr lang="en-US" altLang="ko-KR" sz="1400" dirty="0"/>
              <a:t>[row['</a:t>
            </a:r>
            <a:r>
              <a:rPr lang="ko-KR" altLang="en-US" sz="1400" dirty="0"/>
              <a:t>구분</a:t>
            </a:r>
            <a:r>
              <a:rPr lang="en-US" altLang="ko-KR" sz="1400" dirty="0"/>
              <a:t>']] = []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for noun in nouns:</a:t>
            </a:r>
          </a:p>
          <a:p>
            <a:r>
              <a:rPr lang="en-US" altLang="ko-KR" sz="1400" dirty="0"/>
              <a:t>    if noun in </a:t>
            </a:r>
            <a:r>
              <a:rPr lang="en-US" altLang="ko-KR" sz="1400" dirty="0" err="1"/>
              <a:t>stopwords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      continue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term_list</a:t>
            </a:r>
            <a:r>
              <a:rPr lang="en-US" altLang="ko-KR" sz="1400" dirty="0"/>
              <a:t>[row['</a:t>
            </a:r>
            <a:r>
              <a:rPr lang="ko-KR" altLang="en-US" sz="1400" dirty="0"/>
              <a:t>구분</a:t>
            </a:r>
            <a:r>
              <a:rPr lang="en-US" altLang="ko-KR" sz="1400" dirty="0"/>
              <a:t>']].append(noun)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term_list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1F9CA9-E820-4009-895F-3223B1AB7CFA}"/>
              </a:ext>
            </a:extLst>
          </p:cNvPr>
          <p:cNvSpPr txBox="1"/>
          <p:nvPr/>
        </p:nvSpPr>
        <p:spPr>
          <a:xfrm>
            <a:off x="697313" y="5409571"/>
            <a:ext cx="46575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{'</a:t>
            </a:r>
            <a:r>
              <a:rPr lang="ko-KR" altLang="en-US" dirty="0"/>
              <a:t>감정</a:t>
            </a:r>
            <a:r>
              <a:rPr lang="en-US" altLang="ko-KR" dirty="0"/>
              <a:t>': ['</a:t>
            </a:r>
            <a:r>
              <a:rPr lang="ko-KR" altLang="en-US" dirty="0"/>
              <a:t>감정</a:t>
            </a:r>
            <a:r>
              <a:rPr lang="en-US" altLang="ko-KR" dirty="0"/>
              <a:t>', '</a:t>
            </a:r>
            <a:r>
              <a:rPr lang="ko-KR" altLang="en-US" dirty="0"/>
              <a:t>남편</a:t>
            </a:r>
            <a:r>
              <a:rPr lang="en-US" altLang="ko-KR" dirty="0"/>
              <a:t>', '</a:t>
            </a:r>
            <a:r>
              <a:rPr lang="ko-KR" altLang="en-US" dirty="0"/>
              <a:t>화</a:t>
            </a:r>
            <a:r>
              <a:rPr lang="en-US" altLang="ko-KR" dirty="0"/>
              <a:t>', '</a:t>
            </a:r>
            <a:r>
              <a:rPr lang="ko-KR" altLang="en-US" dirty="0"/>
              <a:t>치밀어</a:t>
            </a:r>
            <a:r>
              <a:rPr lang="en-US" altLang="ko-KR" dirty="0"/>
              <a:t>', '</a:t>
            </a:r>
            <a:r>
              <a:rPr lang="ko-KR" altLang="en-US" dirty="0"/>
              <a:t>감정</a:t>
            </a:r>
            <a:r>
              <a:rPr lang="en-US" altLang="ko-KR" dirty="0"/>
              <a:t>', '</a:t>
            </a:r>
            <a:r>
              <a:rPr lang="ko-KR" altLang="en-US" dirty="0"/>
              <a:t>조절</a:t>
            </a:r>
            <a:r>
              <a:rPr lang="en-US" altLang="ko-KR" dirty="0"/>
              <a:t>', '</a:t>
            </a:r>
            <a:r>
              <a:rPr lang="ko-KR" altLang="en-US" dirty="0"/>
              <a:t>안되요</a:t>
            </a:r>
            <a:r>
              <a:rPr lang="en-US" altLang="ko-KR" dirty="0"/>
              <a:t>', '</a:t>
            </a:r>
            <a:r>
              <a:rPr lang="ko-KR" altLang="en-US" dirty="0"/>
              <a:t>내</a:t>
            </a:r>
            <a:r>
              <a:rPr lang="en-US" altLang="ko-KR" dirty="0"/>
              <a:t>', '</a:t>
            </a:r>
            <a:r>
              <a:rPr lang="ko-KR" altLang="en-US" dirty="0"/>
              <a:t>감정</a:t>
            </a:r>
            <a:r>
              <a:rPr lang="en-US" altLang="ko-KR" dirty="0"/>
              <a:t>', '</a:t>
            </a:r>
            <a:r>
              <a:rPr lang="ko-KR" altLang="en-US" dirty="0"/>
              <a:t>컨트롤</a:t>
            </a:r>
            <a:r>
              <a:rPr lang="en-US" altLang="ko-KR" dirty="0"/>
              <a:t>',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46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B0802-747A-4979-BA51-31CD668E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9760FB-8378-431B-ADB6-67FD395EF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53FE2F4D-6014-435F-9F5D-5CFCC37E5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454" y="175856"/>
            <a:ext cx="3557877" cy="35578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8D61884-4A92-4639-9542-D70F4D5C1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855" y="3788119"/>
            <a:ext cx="2741074" cy="22086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940C27-0974-42E4-8DB1-61307DAB1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55" y="1719498"/>
            <a:ext cx="4105923" cy="299797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7191BE4-7CFA-42F2-BECE-5233A256F8D3}"/>
              </a:ext>
            </a:extLst>
          </p:cNvPr>
          <p:cNvSpPr/>
          <p:nvPr/>
        </p:nvSpPr>
        <p:spPr>
          <a:xfrm>
            <a:off x="4595909" y="3186684"/>
            <a:ext cx="654964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388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41B0804-265C-4F6E-83F4-9AE24D353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87" y="1283102"/>
            <a:ext cx="5772150" cy="54673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A21D64A-BCC3-4550-BCB1-1AD7A39C9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한글 폰트 업로드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D9BA5F-B388-4409-8780-3A3B4295B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F92BD16-ECD1-4D70-AA7F-53A8779DB9D6}"/>
              </a:ext>
            </a:extLst>
          </p:cNvPr>
          <p:cNvCxnSpPr>
            <a:cxnSpLocks/>
          </p:cNvCxnSpPr>
          <p:nvPr/>
        </p:nvCxnSpPr>
        <p:spPr>
          <a:xfrm>
            <a:off x="1184564" y="4897581"/>
            <a:ext cx="339869" cy="4502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6496CEB-23AC-4793-BDE9-A85AC6E3E569}"/>
              </a:ext>
            </a:extLst>
          </p:cNvPr>
          <p:cNvCxnSpPr>
            <a:cxnSpLocks/>
          </p:cNvCxnSpPr>
          <p:nvPr/>
        </p:nvCxnSpPr>
        <p:spPr>
          <a:xfrm>
            <a:off x="2119746" y="3075708"/>
            <a:ext cx="339869" cy="4502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85BFA61-38E9-42D1-9AC9-D06B39EAD085}"/>
              </a:ext>
            </a:extLst>
          </p:cNvPr>
          <p:cNvSpPr txBox="1"/>
          <p:nvPr/>
        </p:nvSpPr>
        <p:spPr>
          <a:xfrm>
            <a:off x="348146" y="4622762"/>
            <a:ext cx="8739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 </a:t>
            </a:r>
            <a:r>
              <a:rPr lang="ko-KR" altLang="en-US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2CA19C-B316-4154-8495-C53481191FC4}"/>
              </a:ext>
            </a:extLst>
          </p:cNvPr>
          <p:cNvSpPr txBox="1"/>
          <p:nvPr/>
        </p:nvSpPr>
        <p:spPr>
          <a:xfrm>
            <a:off x="1671674" y="2706376"/>
            <a:ext cx="35445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2. </a:t>
            </a:r>
            <a:r>
              <a:rPr lang="ko-KR" altLang="en-US" dirty="0">
                <a:solidFill>
                  <a:srgbClr val="FF0000"/>
                </a:solidFill>
              </a:rPr>
              <a:t>클릭 후 </a:t>
            </a:r>
            <a:r>
              <a:rPr lang="en-US" altLang="ko-KR" dirty="0" err="1">
                <a:solidFill>
                  <a:srgbClr val="FF0000"/>
                </a:solidFill>
              </a:rPr>
              <a:t>NanumGothic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파일 선택</a:t>
            </a:r>
          </a:p>
        </p:txBody>
      </p:sp>
    </p:spTree>
    <p:extLst>
      <p:ext uri="{BB962C8B-B14F-4D97-AF65-F5344CB8AC3E}">
        <p14:creationId xmlns:p14="http://schemas.microsoft.com/office/powerpoint/2010/main" val="862965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759AA-54C6-4414-A66A-500D1659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단어 빈도수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34EB91-EFC3-4C7F-9226-6CB6B4BCF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39B3BA-1162-4B97-A772-A866EDE13067}"/>
              </a:ext>
            </a:extLst>
          </p:cNvPr>
          <p:cNvSpPr txBox="1"/>
          <p:nvPr/>
        </p:nvSpPr>
        <p:spPr>
          <a:xfrm>
            <a:off x="328920" y="1396032"/>
            <a:ext cx="4618048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collections</a:t>
            </a:r>
            <a:r>
              <a:rPr lang="ko-KR" altLang="en-US" dirty="0"/>
              <a:t> </a:t>
            </a:r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Counter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key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term_list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count</a:t>
            </a:r>
            <a:r>
              <a:rPr lang="ko-KR" altLang="en-US" dirty="0"/>
              <a:t> = </a:t>
            </a:r>
            <a:r>
              <a:rPr lang="ko-KR" altLang="en-US" dirty="0" err="1"/>
              <a:t>Counter</a:t>
            </a:r>
            <a:r>
              <a:rPr lang="ko-KR" altLang="en-US" dirty="0"/>
              <a:t>(</a:t>
            </a:r>
            <a:r>
              <a:rPr lang="ko-KR" altLang="en-US" dirty="0" err="1"/>
              <a:t>term_list</a:t>
            </a:r>
            <a:r>
              <a:rPr lang="ko-KR" altLang="en-US" dirty="0"/>
              <a:t>[</a:t>
            </a:r>
            <a:r>
              <a:rPr lang="ko-KR" altLang="en-US" dirty="0" err="1"/>
              <a:t>key</a:t>
            </a:r>
            <a:r>
              <a:rPr lang="ko-KR" altLang="en-US" dirty="0"/>
              <a:t>])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count</a:t>
            </a:r>
            <a:r>
              <a:rPr lang="ko-KR" alt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E6F99E-1410-4E20-8A54-F8F91D85D0BC}"/>
              </a:ext>
            </a:extLst>
          </p:cNvPr>
          <p:cNvSpPr txBox="1"/>
          <p:nvPr/>
        </p:nvSpPr>
        <p:spPr>
          <a:xfrm>
            <a:off x="328920" y="3245393"/>
            <a:ext cx="68086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Counter</a:t>
            </a:r>
            <a:r>
              <a:rPr lang="ko-KR" altLang="en-US" dirty="0"/>
              <a:t>({'생각': 134, '진짜': 100, '걱정': 89, '수': 83, '근데': 73, '사람':</a:t>
            </a:r>
          </a:p>
          <a:p>
            <a:r>
              <a:rPr lang="ko-KR" altLang="en-US" dirty="0" err="1"/>
              <a:t>Counter</a:t>
            </a:r>
            <a:r>
              <a:rPr lang="ko-KR" altLang="en-US" dirty="0"/>
              <a:t>({'상담': 14, '치료': 7, '정신': 6</a:t>
            </a:r>
          </a:p>
        </p:txBody>
      </p:sp>
    </p:spTree>
    <p:extLst>
      <p:ext uri="{BB962C8B-B14F-4D97-AF65-F5344CB8AC3E}">
        <p14:creationId xmlns:p14="http://schemas.microsoft.com/office/powerpoint/2010/main" val="3994452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0C1B0-5F67-4C87-8172-D1297564A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워드 클라우드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02B4EB-D805-46FA-8061-9F280B44C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8D35A-ED60-4512-ADDA-B6D5785075C3}"/>
              </a:ext>
            </a:extLst>
          </p:cNvPr>
          <p:cNvSpPr txBox="1"/>
          <p:nvPr/>
        </p:nvSpPr>
        <p:spPr>
          <a:xfrm>
            <a:off x="388127" y="1206317"/>
            <a:ext cx="461804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/>
              <a:t>!</a:t>
            </a:r>
            <a:r>
              <a:rPr lang="ko-KR" altLang="en-US" sz="1400" dirty="0" err="1"/>
              <a:t>pip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install</a:t>
            </a:r>
            <a:r>
              <a:rPr lang="ko-KR" altLang="en-US" sz="1400" dirty="0"/>
              <a:t> </a:t>
            </a:r>
            <a:r>
              <a:rPr lang="ko-KR" altLang="en-US" sz="1400" dirty="0" err="1"/>
              <a:t>wordcloud</a:t>
            </a:r>
            <a:endParaRPr lang="ko-KR" altLang="en-US" sz="1400" dirty="0"/>
          </a:p>
          <a:p>
            <a:r>
              <a:rPr lang="ko-KR" altLang="en-US" sz="1400" dirty="0" err="1"/>
              <a:t>from</a:t>
            </a:r>
            <a:r>
              <a:rPr lang="ko-KR" altLang="en-US" sz="1400" dirty="0"/>
              <a:t> </a:t>
            </a:r>
            <a:r>
              <a:rPr lang="ko-KR" altLang="en-US" sz="1400" dirty="0" err="1"/>
              <a:t>wordcloud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WordCloud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A2A3F6-B4E5-4F8F-B885-B8B2852B0716}"/>
              </a:ext>
            </a:extLst>
          </p:cNvPr>
          <p:cNvSpPr txBox="1"/>
          <p:nvPr/>
        </p:nvSpPr>
        <p:spPr>
          <a:xfrm>
            <a:off x="388127" y="2150681"/>
            <a:ext cx="4618048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 err="1"/>
              <a:t>wordcloud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WordCloud</a:t>
            </a:r>
            <a:r>
              <a:rPr lang="ko-KR" altLang="en-US" sz="1400" dirty="0"/>
              <a:t>(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font_path</a:t>
            </a:r>
            <a:r>
              <a:rPr lang="ko-KR" altLang="en-US" sz="1400" dirty="0"/>
              <a:t> = '/</a:t>
            </a:r>
            <a:r>
              <a:rPr lang="ko-KR" altLang="en-US" sz="1400" dirty="0" err="1"/>
              <a:t>content</a:t>
            </a:r>
            <a:r>
              <a:rPr lang="ko-KR" altLang="en-US" sz="1400" dirty="0"/>
              <a:t>/</a:t>
            </a:r>
            <a:r>
              <a:rPr lang="ko-KR" altLang="en-US" sz="1400" dirty="0" err="1"/>
              <a:t>NanumGothic.ttf</a:t>
            </a:r>
            <a:r>
              <a:rPr lang="ko-KR" altLang="en-US" sz="1400" dirty="0"/>
              <a:t>',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width</a:t>
            </a:r>
            <a:r>
              <a:rPr lang="ko-KR" altLang="en-US" sz="1400" dirty="0"/>
              <a:t> = 800,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height</a:t>
            </a:r>
            <a:r>
              <a:rPr lang="ko-KR" altLang="en-US" sz="1400" dirty="0"/>
              <a:t> = 800,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background_color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white</a:t>
            </a:r>
            <a:r>
              <a:rPr lang="ko-KR" altLang="en-US" sz="1400" dirty="0"/>
              <a:t>"</a:t>
            </a:r>
          </a:p>
          <a:p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for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key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term_list</a:t>
            </a:r>
            <a:r>
              <a:rPr lang="ko-KR" altLang="en-US" sz="1400" dirty="0"/>
              <a:t>: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count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Counter</a:t>
            </a:r>
            <a:r>
              <a:rPr lang="ko-KR" altLang="en-US" sz="1400" dirty="0"/>
              <a:t>(</a:t>
            </a:r>
            <a:r>
              <a:rPr lang="ko-KR" altLang="en-US" sz="1400" dirty="0" err="1"/>
              <a:t>term_list</a:t>
            </a:r>
            <a:r>
              <a:rPr lang="ko-KR" altLang="en-US" sz="1400" dirty="0"/>
              <a:t>[</a:t>
            </a:r>
            <a:r>
              <a:rPr lang="ko-KR" altLang="en-US" sz="1400" dirty="0" err="1"/>
              <a:t>key</a:t>
            </a:r>
            <a:r>
              <a:rPr lang="ko-KR" altLang="en-US" sz="1400" dirty="0"/>
              <a:t>])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wordcloud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wordcloud.generate_from_frequencies</a:t>
            </a:r>
            <a:r>
              <a:rPr lang="ko-KR" altLang="en-US" sz="1400" dirty="0"/>
              <a:t>(</a:t>
            </a:r>
            <a:r>
              <a:rPr lang="ko-KR" altLang="en-US" sz="1400" dirty="0" err="1"/>
              <a:t>count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/>
              <a:t>  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fig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plt.figure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figsize</a:t>
            </a:r>
            <a:r>
              <a:rPr lang="ko-KR" altLang="en-US" sz="1400" dirty="0"/>
              <a:t>=(10, 10))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plt.imshow</a:t>
            </a:r>
            <a:r>
              <a:rPr lang="ko-KR" altLang="en-US" sz="1400" dirty="0"/>
              <a:t>(</a:t>
            </a:r>
            <a:r>
              <a:rPr lang="ko-KR" altLang="en-US" sz="1400" dirty="0" err="1"/>
              <a:t>wordcloud.to_array</a:t>
            </a:r>
            <a:r>
              <a:rPr lang="ko-KR" altLang="en-US" sz="1400" dirty="0"/>
              <a:t>(), </a:t>
            </a:r>
            <a:r>
              <a:rPr lang="ko-KR" altLang="en-US" sz="1400" dirty="0" err="1"/>
              <a:t>interpolation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bilinear</a:t>
            </a:r>
            <a:r>
              <a:rPr lang="ko-KR" altLang="en-US" sz="1400" dirty="0"/>
              <a:t>")</a:t>
            </a:r>
          </a:p>
          <a:p>
            <a:r>
              <a:rPr lang="ko-KR" altLang="en-US" sz="1400" dirty="0"/>
              <a:t>  #plt.show()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fig.savefig</a:t>
            </a:r>
            <a:r>
              <a:rPr lang="ko-KR" altLang="en-US" sz="1400" dirty="0"/>
              <a:t>("</a:t>
            </a:r>
            <a:r>
              <a:rPr lang="ko-KR" altLang="en-US" sz="1400" dirty="0" err="1"/>
              <a:t>output</a:t>
            </a:r>
            <a:r>
              <a:rPr lang="ko-KR" altLang="en-US" sz="1400" dirty="0"/>
              <a:t>/"+</a:t>
            </a:r>
            <a:r>
              <a:rPr lang="ko-KR" altLang="en-US" sz="1400" dirty="0" err="1"/>
              <a:t>key</a:t>
            </a:r>
            <a:r>
              <a:rPr lang="ko-KR" altLang="en-US" sz="1400" dirty="0"/>
              <a:t>+'.</a:t>
            </a:r>
            <a:r>
              <a:rPr lang="ko-KR" altLang="en-US" sz="1400" dirty="0" err="1"/>
              <a:t>png</a:t>
            </a:r>
            <a:r>
              <a:rPr lang="ko-KR" altLang="en-US" sz="1400" dirty="0"/>
              <a:t>')</a:t>
            </a:r>
          </a:p>
          <a:p>
            <a:endParaRPr lang="ko-KR" altLang="en-US" sz="1400" dirty="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8316D91F-724F-4E30-9D13-5BA3584DF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825" y="1729537"/>
            <a:ext cx="3863175" cy="386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71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CFBA3-3A55-49D3-B363-71042B06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엑셀 파일 출력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C0F8BB-C438-43AE-970B-45218A80F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86BF4E-96DE-41A5-A84D-87152D348E23}"/>
              </a:ext>
            </a:extLst>
          </p:cNvPr>
          <p:cNvSpPr txBox="1"/>
          <p:nvPr/>
        </p:nvSpPr>
        <p:spPr>
          <a:xfrm>
            <a:off x="152130" y="1224289"/>
            <a:ext cx="461804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pandas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pd</a:t>
            </a:r>
            <a:endParaRPr lang="ko-KR" altLang="en-US" sz="1200" dirty="0"/>
          </a:p>
          <a:p>
            <a:r>
              <a:rPr lang="ko-KR" altLang="en-US" sz="1200" dirty="0" err="1"/>
              <a:t>maxrank</a:t>
            </a:r>
            <a:r>
              <a:rPr lang="ko-KR" altLang="en-US" sz="1200" dirty="0"/>
              <a:t> = 10</a:t>
            </a:r>
          </a:p>
          <a:p>
            <a:r>
              <a:rPr lang="ko-KR" altLang="en-US" sz="1200" dirty="0" err="1"/>
              <a:t>ind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pd.MultiIndex.from_product</a:t>
            </a:r>
            <a:r>
              <a:rPr lang="ko-KR" altLang="en-US" sz="1200" dirty="0"/>
              <a:t>([</a:t>
            </a:r>
            <a:r>
              <a:rPr lang="ko-KR" altLang="en-US" sz="1200" dirty="0" err="1"/>
              <a:t>term_list.keys</a:t>
            </a:r>
            <a:r>
              <a:rPr lang="ko-KR" altLang="en-US" sz="1200" dirty="0"/>
              <a:t>(), ["</a:t>
            </a:r>
            <a:r>
              <a:rPr lang="ko-KR" altLang="en-US" sz="1200" dirty="0" err="1"/>
              <a:t>단어","빈도수</a:t>
            </a:r>
            <a:r>
              <a:rPr lang="ko-KR" altLang="en-US" sz="1200" dirty="0"/>
              <a:t>"]])</a:t>
            </a:r>
          </a:p>
          <a:p>
            <a:r>
              <a:rPr lang="ko-KR" altLang="en-US" sz="1200" dirty="0" err="1"/>
              <a:t>df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columns</a:t>
            </a:r>
            <a:r>
              <a:rPr lang="ko-KR" altLang="en-US" sz="1200" dirty="0"/>
              <a:t>=</a:t>
            </a:r>
            <a:r>
              <a:rPr lang="ko-KR" altLang="en-US" sz="1200" dirty="0" err="1"/>
              <a:t>ind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index</a:t>
            </a:r>
            <a:r>
              <a:rPr lang="ko-KR" altLang="en-US" sz="1200" dirty="0"/>
              <a:t>=</a:t>
            </a:r>
            <a:r>
              <a:rPr lang="ko-KR" altLang="en-US" sz="1200" dirty="0" err="1"/>
              <a:t>range</a:t>
            </a:r>
            <a:r>
              <a:rPr lang="ko-KR" altLang="en-US" sz="1200" dirty="0"/>
              <a:t>(1,maxrank+1))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18B537-2F4F-44FA-98EA-D92C4A657811}"/>
              </a:ext>
            </a:extLst>
          </p:cNvPr>
          <p:cNvSpPr txBox="1"/>
          <p:nvPr/>
        </p:nvSpPr>
        <p:spPr>
          <a:xfrm>
            <a:off x="152130" y="2313660"/>
            <a:ext cx="4618048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 err="1"/>
              <a:t>column_index</a:t>
            </a:r>
            <a:r>
              <a:rPr lang="ko-KR" altLang="en-US" sz="1400" dirty="0"/>
              <a:t> = 0</a:t>
            </a:r>
          </a:p>
          <a:p>
            <a:r>
              <a:rPr lang="ko-KR" altLang="en-US" sz="1400" dirty="0" err="1"/>
              <a:t>for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key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term_list</a:t>
            </a:r>
            <a:r>
              <a:rPr lang="ko-KR" altLang="en-US" sz="1400" dirty="0"/>
              <a:t>: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count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Counter</a:t>
            </a:r>
            <a:r>
              <a:rPr lang="ko-KR" altLang="en-US" sz="1400" dirty="0"/>
              <a:t>(</a:t>
            </a:r>
            <a:r>
              <a:rPr lang="ko-KR" altLang="en-US" sz="1400" dirty="0" err="1"/>
              <a:t>term_list</a:t>
            </a:r>
            <a:r>
              <a:rPr lang="ko-KR" altLang="en-US" sz="1400" dirty="0"/>
              <a:t>[</a:t>
            </a:r>
            <a:r>
              <a:rPr lang="ko-KR" altLang="en-US" sz="1400" dirty="0" err="1"/>
              <a:t>key</a:t>
            </a:r>
            <a:r>
              <a:rPr lang="ko-KR" altLang="en-US" sz="1400" dirty="0"/>
              <a:t>])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rank</a:t>
            </a:r>
            <a:r>
              <a:rPr lang="ko-KR" altLang="en-US" sz="1400" dirty="0"/>
              <a:t> = 1  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for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k,v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count.most_common</a:t>
            </a:r>
            <a:r>
              <a:rPr lang="ko-KR" altLang="en-US" sz="1400" dirty="0"/>
              <a:t>():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df.loc</a:t>
            </a:r>
            <a:r>
              <a:rPr lang="ko-KR" altLang="en-US" sz="1400" dirty="0"/>
              <a:t>[</a:t>
            </a:r>
            <a:r>
              <a:rPr lang="ko-KR" altLang="en-US" sz="1400" dirty="0" err="1"/>
              <a:t>rank</a:t>
            </a:r>
            <a:r>
              <a:rPr lang="ko-KR" altLang="en-US" sz="1400" dirty="0"/>
              <a:t>,(</a:t>
            </a:r>
            <a:r>
              <a:rPr lang="ko-KR" altLang="en-US" sz="1400" dirty="0" err="1"/>
              <a:t>key</a:t>
            </a:r>
            <a:r>
              <a:rPr lang="ko-KR" altLang="en-US" sz="1400" dirty="0"/>
              <a:t>, "단어")] = k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df.loc</a:t>
            </a:r>
            <a:r>
              <a:rPr lang="ko-KR" altLang="en-US" sz="1400" dirty="0"/>
              <a:t>[</a:t>
            </a:r>
            <a:r>
              <a:rPr lang="ko-KR" altLang="en-US" sz="1400" dirty="0" err="1"/>
              <a:t>rank</a:t>
            </a:r>
            <a:r>
              <a:rPr lang="ko-KR" altLang="en-US" sz="1400" dirty="0"/>
              <a:t>,(</a:t>
            </a:r>
            <a:r>
              <a:rPr lang="ko-KR" altLang="en-US" sz="1400" dirty="0" err="1"/>
              <a:t>key</a:t>
            </a:r>
            <a:r>
              <a:rPr lang="ko-KR" altLang="en-US" sz="1400" dirty="0"/>
              <a:t>, "빈도수")] =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</a:t>
            </a:r>
            <a:r>
              <a:rPr lang="ko-KR" altLang="en-US" sz="1400" dirty="0"/>
              <a:t>)    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rank</a:t>
            </a:r>
            <a:r>
              <a:rPr lang="ko-KR" altLang="en-US" sz="1400" dirty="0"/>
              <a:t> += 1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if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rank</a:t>
            </a:r>
            <a:r>
              <a:rPr lang="ko-KR" altLang="en-US" sz="1400" dirty="0"/>
              <a:t> &gt; </a:t>
            </a:r>
            <a:r>
              <a:rPr lang="ko-KR" altLang="en-US" sz="1400" dirty="0" err="1"/>
              <a:t>maxrank</a:t>
            </a:r>
            <a:r>
              <a:rPr lang="ko-KR" altLang="en-US" sz="1400" dirty="0"/>
              <a:t>:</a:t>
            </a:r>
          </a:p>
          <a:p>
            <a:r>
              <a:rPr lang="ko-KR" altLang="en-US" sz="1400" dirty="0"/>
              <a:t>      </a:t>
            </a:r>
            <a:r>
              <a:rPr lang="ko-KR" altLang="en-US" sz="1400" dirty="0" err="1"/>
              <a:t>break</a:t>
            </a:r>
            <a:endParaRPr lang="ko-KR" altLang="en-US" sz="1400" dirty="0"/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column_index</a:t>
            </a:r>
            <a:r>
              <a:rPr lang="ko-KR" altLang="en-US" sz="1400" dirty="0"/>
              <a:t>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8F9C44-4C83-4FF8-AF25-3DF2F4A1606D}"/>
              </a:ext>
            </a:extLst>
          </p:cNvPr>
          <p:cNvSpPr txBox="1"/>
          <p:nvPr/>
        </p:nvSpPr>
        <p:spPr>
          <a:xfrm>
            <a:off x="152130" y="5048935"/>
            <a:ext cx="4618048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/>
              <a:t>!</a:t>
            </a:r>
            <a:r>
              <a:rPr lang="ko-KR" altLang="en-US" sz="1400" dirty="0" err="1"/>
              <a:t>pip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install</a:t>
            </a:r>
            <a:r>
              <a:rPr lang="ko-KR" altLang="en-US" sz="1400" dirty="0"/>
              <a:t> </a:t>
            </a:r>
            <a:r>
              <a:rPr lang="ko-KR" altLang="en-US" sz="1400" dirty="0" err="1"/>
              <a:t>xlsxwriter</a:t>
            </a:r>
            <a:endParaRPr lang="ko-KR" altLang="en-US" sz="1400" dirty="0"/>
          </a:p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xlsxwriter</a:t>
            </a:r>
            <a:endParaRPr lang="ko-KR" altLang="en-US" sz="1400" dirty="0"/>
          </a:p>
          <a:p>
            <a:r>
              <a:rPr lang="ko-KR" altLang="en-US" sz="1400" dirty="0" err="1"/>
              <a:t>writer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pd.ExcelWriter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term.xlsx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engine</a:t>
            </a:r>
            <a:r>
              <a:rPr lang="ko-KR" altLang="en-US" sz="1400" dirty="0"/>
              <a:t>='</a:t>
            </a:r>
            <a:r>
              <a:rPr lang="ko-KR" altLang="en-US" sz="1400" dirty="0" err="1"/>
              <a:t>xlsxwriter</a:t>
            </a:r>
            <a:r>
              <a:rPr lang="ko-KR" altLang="en-US" sz="1400" dirty="0"/>
              <a:t>')</a:t>
            </a:r>
          </a:p>
          <a:p>
            <a:r>
              <a:rPr lang="ko-KR" altLang="en-US" sz="1400" dirty="0" err="1"/>
              <a:t>df.to_excel</a:t>
            </a:r>
            <a:r>
              <a:rPr lang="ko-KR" altLang="en-US" sz="1400" dirty="0"/>
              <a:t>(</a:t>
            </a:r>
            <a:r>
              <a:rPr lang="ko-KR" altLang="en-US" sz="1400" dirty="0" err="1"/>
              <a:t>writer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writer.save</a:t>
            </a:r>
            <a:r>
              <a:rPr lang="ko-KR" altLang="en-US" sz="1400" dirty="0"/>
              <a:t>()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6D861C0-D42C-4B2B-A438-5865F8F08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788" y="2387930"/>
            <a:ext cx="36290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25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D7F06-E297-47BF-BE3B-50DFE4C3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획득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CD54FC-3A34-4E03-A6CE-8F065646B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hlinkClick r:id="rId2"/>
              </a:rPr>
              <a:t>https://aihub.or.kr/aihub-data/healthcare/about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A95EB3-C4E5-402F-B9AE-152B2527E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01BAF6-53A1-408C-BE25-D3D002C4D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688541"/>
            <a:ext cx="6892637" cy="464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13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4CA0A-B0AD-479E-8678-ECA6F5751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ko-KR" altLang="en-US" dirty="0" err="1"/>
              <a:t>웰니스</a:t>
            </a:r>
            <a:r>
              <a:rPr lang="ko-KR" altLang="en-US" dirty="0"/>
              <a:t> 대화 스크립트 데이터셋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863C16-F9FF-462B-9030-050686D4D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ko-KR" altLang="en-US" sz="1600" b="0" i="0" u="none" strike="noStrike" dirty="0">
                <a:solidFill>
                  <a:srgbClr val="333333"/>
                </a:solidFill>
                <a:effectLst/>
                <a:latin typeface="Noto Sans KR"/>
              </a:rPr>
              <a:t>정신건강 상담 주제의 </a:t>
            </a:r>
            <a:r>
              <a:rPr lang="en-US" altLang="ko-KR" sz="1600" b="0" i="0" u="none" strike="noStrike" dirty="0">
                <a:solidFill>
                  <a:srgbClr val="333333"/>
                </a:solidFill>
                <a:effectLst/>
                <a:latin typeface="Noto Sans KR"/>
              </a:rPr>
              <a:t>359</a:t>
            </a:r>
            <a:r>
              <a:rPr lang="ko-KR" altLang="en-US" sz="1600" b="0" i="0" u="none" strike="noStrike" dirty="0">
                <a:solidFill>
                  <a:srgbClr val="333333"/>
                </a:solidFill>
                <a:effectLst/>
                <a:latin typeface="Noto Sans KR"/>
              </a:rPr>
              <a:t>개 대화의도에 대한 </a:t>
            </a:r>
            <a:r>
              <a:rPr lang="en-US" altLang="ko-KR" sz="1600" b="0" i="0" u="none" strike="noStrike" dirty="0">
                <a:solidFill>
                  <a:srgbClr val="333333"/>
                </a:solidFill>
                <a:effectLst/>
                <a:latin typeface="Noto Sans KR"/>
              </a:rPr>
              <a:t>5,232</a:t>
            </a:r>
            <a:r>
              <a:rPr lang="ko-KR" altLang="en-US" sz="1600" b="0" i="0" u="none" strike="noStrike" dirty="0">
                <a:solidFill>
                  <a:srgbClr val="333333"/>
                </a:solidFill>
                <a:effectLst/>
                <a:latin typeface="Noto Sans KR"/>
              </a:rPr>
              <a:t>개의 사용자 발화 및 </a:t>
            </a:r>
            <a:r>
              <a:rPr lang="en-US" altLang="ko-KR" sz="1600" b="0" i="0" u="none" strike="noStrike" dirty="0">
                <a:solidFill>
                  <a:srgbClr val="333333"/>
                </a:solidFill>
                <a:effectLst/>
                <a:latin typeface="Noto Sans KR"/>
              </a:rPr>
              <a:t>1,023</a:t>
            </a:r>
            <a:r>
              <a:rPr lang="ko-KR" altLang="en-US" sz="1600" b="0" i="0" u="none" strike="noStrike" dirty="0">
                <a:solidFill>
                  <a:srgbClr val="333333"/>
                </a:solidFill>
                <a:effectLst/>
                <a:latin typeface="Noto Sans KR"/>
              </a:rPr>
              <a:t>개의 </a:t>
            </a:r>
            <a:r>
              <a:rPr lang="ko-KR" altLang="en-US" sz="1600" b="0" i="0" u="none" strike="noStrike" dirty="0" err="1">
                <a:solidFill>
                  <a:srgbClr val="333333"/>
                </a:solidFill>
                <a:effectLst/>
                <a:latin typeface="Noto Sans KR"/>
              </a:rPr>
              <a:t>챗봇</a:t>
            </a:r>
            <a:r>
              <a:rPr lang="ko-KR" altLang="en-US" sz="1600" b="0" i="0" u="none" strike="noStrike" dirty="0">
                <a:solidFill>
                  <a:srgbClr val="333333"/>
                </a:solidFill>
                <a:effectLst/>
                <a:latin typeface="Noto Sans KR"/>
              </a:rPr>
              <a:t> 발화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ko-KR" sz="2000" dirty="0">
                <a:hlinkClick r:id="rId2"/>
              </a:rPr>
              <a:t>https://aihub.or.kr/opendata/keti-data/recognition-laguage/KETI-02-006</a:t>
            </a:r>
            <a:endParaRPr lang="en-US" altLang="ko-KR" sz="2000" dirty="0"/>
          </a:p>
          <a:p>
            <a:pPr marL="0" indent="0" algn="just">
              <a:lnSpc>
                <a:spcPct val="100000"/>
              </a:lnSpc>
              <a:buNone/>
            </a:pP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C95461-CA8F-4B3E-90CC-F0B108F11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1026" name="Picture 2" descr="웰니스 대화 스크립트 데이터셋">
            <a:extLst>
              <a:ext uri="{FF2B5EF4-FFF2-40B4-BE49-F238E27FC236}">
                <a16:creationId xmlns:a16="http://schemas.microsoft.com/office/drawing/2014/main" id="{07BA8E80-24D4-4B63-8714-A80C3AD9B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95" y="1962981"/>
            <a:ext cx="8404428" cy="460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573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22731-DB39-47BA-A363-DFC9CAED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웰니스</a:t>
            </a:r>
            <a:r>
              <a:rPr lang="ko-KR" altLang="en-US" dirty="0"/>
              <a:t> 대화 스크립트 데이터셋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B3DFAF-B4D5-49B8-A34B-B5C1AC0C7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CDB13C-B0E1-4D18-AE69-C4A1FD612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93" y="1151462"/>
            <a:ext cx="7073179" cy="516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87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FEA76-48CE-4BE9-B92A-E84265F5F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파일로 저장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63AD6-A030-4978-8406-1A2819627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B3F7A8-92E9-49AD-BF97-7A565EF91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6FBBBC-E725-4688-9BA2-5F1A41DE9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2043112"/>
            <a:ext cx="54673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57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F8191-A031-4774-842F-629EB5B6A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엑셀 파일 </a:t>
            </a:r>
            <a:r>
              <a:rPr lang="en-US" altLang="ko-KR" dirty="0" err="1"/>
              <a:t>v.s</a:t>
            </a:r>
            <a:r>
              <a:rPr lang="en-US" altLang="ko-KR" dirty="0"/>
              <a:t>. CSV </a:t>
            </a:r>
            <a:r>
              <a:rPr lang="ko-KR" altLang="en-US" dirty="0"/>
              <a:t>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6AB6A6-070C-415E-85C6-4883FB3DA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엑셀 파일은 바이너리 파일로 엑셀로만 처리할 수 있고 </a:t>
            </a:r>
            <a:r>
              <a:rPr lang="ko-KR" altLang="en-US" sz="1800" dirty="0" err="1"/>
              <a:t>파이썬으로</a:t>
            </a:r>
            <a:r>
              <a:rPr lang="ko-KR" altLang="en-US" sz="1800" dirty="0"/>
              <a:t> 처리할 경우 전체를 메모리에 </a:t>
            </a:r>
            <a:r>
              <a:rPr lang="ko-KR" altLang="en-US" sz="1800" dirty="0" err="1"/>
              <a:t>로드한</a:t>
            </a:r>
            <a:r>
              <a:rPr lang="ko-KR" altLang="en-US" sz="1800" dirty="0"/>
              <a:t> 후에만 처리 가능</a:t>
            </a:r>
            <a:endParaRPr lang="en-US" altLang="ko-KR" sz="1800" dirty="0"/>
          </a:p>
          <a:p>
            <a:r>
              <a:rPr lang="en-US" altLang="ko-KR" sz="1800" dirty="0"/>
              <a:t>CSV </a:t>
            </a:r>
            <a:r>
              <a:rPr lang="ko-KR" altLang="en-US" sz="1800" dirty="0"/>
              <a:t>파일은 텍스트 파일로 라인 별로 처리 가능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985BA8-3F51-491B-8FF0-DAD076E4D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30FEF9-C130-4580-9C8B-310077FA0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88" y="2422832"/>
            <a:ext cx="2269997" cy="39135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B251BB6-9CDE-4A9A-B635-7CF75733C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997" y="2422832"/>
            <a:ext cx="3577794" cy="378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95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웹기반</a:t>
            </a:r>
            <a:r>
              <a:rPr lang="ko-KR" altLang="en-US" dirty="0"/>
              <a:t> 파이썬 개발환경 </a:t>
            </a:r>
            <a:r>
              <a:rPr lang="en-US" altLang="ko-KR" dirty="0"/>
              <a:t>- </a:t>
            </a:r>
            <a:r>
              <a:rPr lang="en-US" altLang="ko-KR" dirty="0" err="1"/>
              <a:t>colab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hlinkClick r:id="rId2"/>
              </a:rPr>
              <a:t>https://colab.research.google.com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구글 계정으로 로그인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" y="2196252"/>
            <a:ext cx="86010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9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64C9F-9F7A-4F0B-B483-9A97F5FBE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한글 출력 환경 구성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171FFC-1E49-4CAE-9D3D-285D4808F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9098F-DA7C-4D35-B949-E3A23344E616}"/>
              </a:ext>
            </a:extLst>
          </p:cNvPr>
          <p:cNvSpPr txBox="1"/>
          <p:nvPr/>
        </p:nvSpPr>
        <p:spPr>
          <a:xfrm>
            <a:off x="367145" y="1197923"/>
            <a:ext cx="5132903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dirty="0"/>
              <a:t>!</a:t>
            </a:r>
            <a:r>
              <a:rPr lang="en-US" altLang="ko-KR" sz="1200" dirty="0" err="1"/>
              <a:t>sudo</a:t>
            </a:r>
            <a:r>
              <a:rPr lang="en-US" altLang="ko-KR" sz="1200" dirty="0"/>
              <a:t> apt-get install -y fonts-</a:t>
            </a:r>
            <a:r>
              <a:rPr lang="en-US" altLang="ko-KR" sz="1200" dirty="0" err="1"/>
              <a:t>nanum</a:t>
            </a:r>
            <a:endParaRPr lang="en-US" altLang="ko-KR" sz="1200" dirty="0"/>
          </a:p>
          <a:p>
            <a:r>
              <a:rPr lang="en-US" altLang="ko-KR" sz="1200" dirty="0"/>
              <a:t>!</a:t>
            </a:r>
            <a:r>
              <a:rPr lang="en-US" altLang="ko-KR" sz="1200" dirty="0" err="1"/>
              <a:t>sudo</a:t>
            </a:r>
            <a:r>
              <a:rPr lang="en-US" altLang="ko-KR" sz="1200" dirty="0"/>
              <a:t> fc-cache -</a:t>
            </a:r>
            <a:r>
              <a:rPr lang="en-US" altLang="ko-KR" sz="1200" dirty="0" err="1"/>
              <a:t>fv</a:t>
            </a:r>
            <a:endParaRPr lang="en-US" altLang="ko-KR" sz="1200" dirty="0"/>
          </a:p>
          <a:p>
            <a:r>
              <a:rPr lang="en-US" altLang="ko-KR" sz="1200" dirty="0"/>
              <a:t>!rm ~/.cache/matplotlib –rf</a:t>
            </a:r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matplotlib.pyplot</a:t>
            </a:r>
            <a:r>
              <a:rPr lang="en-US" altLang="ko-KR" sz="1200" dirty="0"/>
              <a:t> as </a:t>
            </a:r>
            <a:r>
              <a:rPr lang="en-US" altLang="ko-KR" sz="1200" dirty="0" err="1"/>
              <a:t>plt</a:t>
            </a:r>
            <a:r>
              <a:rPr lang="en-US" altLang="ko-KR" sz="1200" dirty="0"/>
              <a:t> # </a:t>
            </a:r>
            <a:r>
              <a:rPr lang="ko-KR" altLang="en-US" sz="1200" dirty="0" err="1"/>
              <a:t>맷플롯립</a:t>
            </a:r>
            <a:r>
              <a:rPr lang="ko-KR" altLang="en-US" sz="1200" dirty="0"/>
              <a:t> </a:t>
            </a:r>
            <a:r>
              <a:rPr lang="en-US" altLang="ko-KR" sz="1200" dirty="0"/>
              <a:t>import </a:t>
            </a:r>
            <a:r>
              <a:rPr lang="ko-KR" altLang="en-US" sz="1200" dirty="0"/>
              <a:t>하기</a:t>
            </a:r>
          </a:p>
          <a:p>
            <a:r>
              <a:rPr lang="en-US" altLang="ko-KR" sz="1200" dirty="0" err="1"/>
              <a:t>plt.rcParams</a:t>
            </a:r>
            <a:r>
              <a:rPr lang="en-US" altLang="ko-KR" sz="1200" dirty="0"/>
              <a:t>['</a:t>
            </a:r>
            <a:r>
              <a:rPr lang="en-US" altLang="ko-KR" sz="1200" dirty="0" err="1"/>
              <a:t>font.family</a:t>
            </a:r>
            <a:r>
              <a:rPr lang="en-US" altLang="ko-KR" sz="1200" dirty="0"/>
              <a:t>'] = '</a:t>
            </a:r>
            <a:r>
              <a:rPr lang="en-US" altLang="ko-KR" sz="1200" dirty="0" err="1"/>
              <a:t>NanumBarunGothic</a:t>
            </a:r>
            <a:r>
              <a:rPr lang="en-US" altLang="ko-KR" sz="1200" dirty="0"/>
              <a:t>' # </a:t>
            </a:r>
            <a:r>
              <a:rPr lang="ko-KR" altLang="en-US" sz="1200" dirty="0" err="1"/>
              <a:t>나눔바른고딕</a:t>
            </a:r>
            <a:r>
              <a:rPr lang="ko-KR" altLang="en-US" sz="1200" dirty="0"/>
              <a:t> 적용하기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0EBCB-2D2E-4318-B62E-8F6422772216}"/>
              </a:ext>
            </a:extLst>
          </p:cNvPr>
          <p:cNvSpPr txBox="1"/>
          <p:nvPr/>
        </p:nvSpPr>
        <p:spPr>
          <a:xfrm>
            <a:off x="367145" y="3594657"/>
            <a:ext cx="4814454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dirty="0" err="1"/>
              <a:t>plt.bar</a:t>
            </a:r>
            <a:r>
              <a:rPr lang="en-US" altLang="ko-KR" sz="1200" dirty="0"/>
              <a:t>(['</a:t>
            </a:r>
            <a:r>
              <a:rPr lang="ko-KR" altLang="en-US" sz="1200" dirty="0"/>
              <a:t>감정</a:t>
            </a:r>
            <a:r>
              <a:rPr lang="en-US" altLang="ko-KR" sz="1200" dirty="0"/>
              <a:t>', '</a:t>
            </a:r>
            <a:r>
              <a:rPr lang="ko-KR" altLang="en-US" sz="1200" dirty="0"/>
              <a:t>내원이유</a:t>
            </a:r>
            <a:r>
              <a:rPr lang="en-US" altLang="ko-KR" sz="1200" dirty="0"/>
              <a:t>', '</a:t>
            </a:r>
            <a:r>
              <a:rPr lang="ko-KR" altLang="en-US" sz="1200" dirty="0"/>
              <a:t>모호함</a:t>
            </a:r>
            <a:r>
              <a:rPr lang="en-US" altLang="ko-KR" sz="1200" dirty="0"/>
              <a:t>', '</a:t>
            </a:r>
            <a:r>
              <a:rPr lang="ko-KR" altLang="en-US" sz="1200" dirty="0"/>
              <a:t>배경</a:t>
            </a:r>
            <a:r>
              <a:rPr lang="en-US" altLang="ko-KR" sz="1200" dirty="0"/>
              <a:t>', '</a:t>
            </a:r>
            <a:r>
              <a:rPr lang="ko-KR" altLang="en-US" sz="1200" dirty="0"/>
              <a:t>부가설명</a:t>
            </a:r>
            <a:r>
              <a:rPr lang="en-US" altLang="ko-KR" sz="1200" dirty="0"/>
              <a:t>', '</a:t>
            </a:r>
            <a:r>
              <a:rPr lang="ko-KR" altLang="en-US" sz="1200" dirty="0"/>
              <a:t>상태</a:t>
            </a:r>
            <a:r>
              <a:rPr lang="en-US" altLang="ko-KR" sz="1200" dirty="0"/>
              <a:t>', '</a:t>
            </a:r>
            <a:r>
              <a:rPr lang="ko-KR" altLang="en-US" sz="1200" dirty="0"/>
              <a:t>원인</a:t>
            </a:r>
            <a:r>
              <a:rPr lang="en-US" altLang="ko-KR" sz="1200" dirty="0"/>
              <a:t>', '</a:t>
            </a:r>
            <a:r>
              <a:rPr lang="ko-KR" altLang="en-US" sz="1200" dirty="0"/>
              <a:t>일반대화</a:t>
            </a:r>
            <a:r>
              <a:rPr lang="en-US" altLang="ko-KR" sz="1200" dirty="0"/>
              <a:t>', '</a:t>
            </a:r>
            <a:r>
              <a:rPr lang="ko-KR" altLang="en-US" sz="1200" dirty="0"/>
              <a:t>자가치료</a:t>
            </a:r>
            <a:r>
              <a:rPr lang="en-US" altLang="ko-KR" sz="1200" dirty="0"/>
              <a:t>', '</a:t>
            </a:r>
            <a:r>
              <a:rPr lang="ko-KR" altLang="en-US" sz="1200" dirty="0"/>
              <a:t>증상</a:t>
            </a:r>
            <a:r>
              <a:rPr lang="en-US" altLang="ko-KR" sz="1200" dirty="0"/>
              <a:t>', '</a:t>
            </a:r>
            <a:r>
              <a:rPr lang="ko-KR" altLang="en-US" sz="1200" dirty="0"/>
              <a:t>치료이력</a:t>
            </a:r>
            <a:r>
              <a:rPr lang="en-US" altLang="ko-KR" sz="1200" dirty="0"/>
              <a:t>', '</a:t>
            </a:r>
            <a:r>
              <a:rPr lang="ko-KR" altLang="en-US" sz="1200" dirty="0"/>
              <a:t>현재상태</a:t>
            </a:r>
            <a:r>
              <a:rPr lang="en-US" altLang="ko-KR" sz="1200" dirty="0"/>
              <a:t>'], [1620, 31, 180, 1720, 36, 38, 5, 21, 42, 1436, 78, 24])</a:t>
            </a:r>
          </a:p>
          <a:p>
            <a:r>
              <a:rPr lang="en-US" altLang="ko-KR" sz="1200" dirty="0" err="1"/>
              <a:t>plt.xticks</a:t>
            </a:r>
            <a:r>
              <a:rPr lang="en-US" altLang="ko-KR" sz="1200" dirty="0"/>
              <a:t>(rotation=90)</a:t>
            </a:r>
          </a:p>
          <a:p>
            <a:r>
              <a:rPr lang="en-US" altLang="ko-KR" sz="1200" dirty="0" err="1"/>
              <a:t>plt.show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0A36C3-0045-C8A0-17DF-F8473248D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048" y="3104864"/>
            <a:ext cx="3182534" cy="255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50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19393</TotalTime>
  <Words>1671</Words>
  <Application>Microsoft Office PowerPoint</Application>
  <PresentationFormat>화면 슬라이드 쇼(4:3)</PresentationFormat>
  <Paragraphs>203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Noto Sans KR</vt:lpstr>
      <vt:lpstr>맑은 고딕</vt:lpstr>
      <vt:lpstr>Arial</vt:lpstr>
      <vt:lpstr>Calibri</vt:lpstr>
      <vt:lpstr>Calibri Light</vt:lpstr>
      <vt:lpstr>Wingdings</vt:lpstr>
      <vt:lpstr>Office 테마</vt:lpstr>
      <vt:lpstr>텍스트마이닝 실습</vt:lpstr>
      <vt:lpstr>목표</vt:lpstr>
      <vt:lpstr>데이터 획득</vt:lpstr>
      <vt:lpstr>웰니스 대화 스크립트 데이터셋</vt:lpstr>
      <vt:lpstr>웰니스 대화 스크립트 데이터셋</vt:lpstr>
      <vt:lpstr>CSV 파일로 저장</vt:lpstr>
      <vt:lpstr>엑셀 파일 v.s. CSV 파일</vt:lpstr>
      <vt:lpstr>웹기반 파이썬 개발환경 - colab</vt:lpstr>
      <vt:lpstr>한글 출력 환경 구성</vt:lpstr>
      <vt:lpstr>파일 업로드</vt:lpstr>
      <vt:lpstr>CSV 파일 로드</vt:lpstr>
      <vt:lpstr>구분 목록 추출</vt:lpstr>
      <vt:lpstr>최상위 구분만 남김</vt:lpstr>
      <vt:lpstr>최상위 구분별 발화 수</vt:lpstr>
      <vt:lpstr>텍스트 마이닝 환경 구성</vt:lpstr>
      <vt:lpstr>명사 추출</vt:lpstr>
      <vt:lpstr>최상위 구분별 명사 빈도수</vt:lpstr>
      <vt:lpstr>불용어 목록</vt:lpstr>
      <vt:lpstr>최상위 구분별 명사 빈도수(불용어 제거)</vt:lpstr>
      <vt:lpstr>한글 폰트 업로드</vt:lpstr>
      <vt:lpstr>단어 빈도수</vt:lpstr>
      <vt:lpstr>워드 클라우드</vt:lpstr>
      <vt:lpstr>엑셀 파일 출력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Techniques for 2-hop Labeling of Dynamic Directed Acyclic Graphs</dc:title>
  <dc:creator>Windows 사용자</dc:creator>
  <cp:lastModifiedBy>안진현</cp:lastModifiedBy>
  <cp:revision>626</cp:revision>
  <cp:lastPrinted>2016-10-13T23:42:19Z</cp:lastPrinted>
  <dcterms:created xsi:type="dcterms:W3CDTF">2016-09-30T16:23:03Z</dcterms:created>
  <dcterms:modified xsi:type="dcterms:W3CDTF">2023-05-22T07:30:17Z</dcterms:modified>
</cp:coreProperties>
</file>