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399" r:id="rId3"/>
    <p:sldId id="400" r:id="rId4"/>
    <p:sldId id="398" r:id="rId5"/>
    <p:sldId id="488" r:id="rId6"/>
    <p:sldId id="503" r:id="rId7"/>
    <p:sldId id="375" r:id="rId8"/>
    <p:sldId id="505" r:id="rId9"/>
    <p:sldId id="529" r:id="rId10"/>
    <p:sldId id="507" r:id="rId11"/>
    <p:sldId id="521" r:id="rId12"/>
    <p:sldId id="525" r:id="rId13"/>
    <p:sldId id="457" r:id="rId14"/>
    <p:sldId id="306" r:id="rId15"/>
    <p:sldId id="480" r:id="rId16"/>
    <p:sldId id="478" r:id="rId17"/>
    <p:sldId id="527" r:id="rId18"/>
    <p:sldId id="526" r:id="rId19"/>
    <p:sldId id="528" r:id="rId20"/>
    <p:sldId id="530" r:id="rId21"/>
    <p:sldId id="531" r:id="rId22"/>
    <p:sldId id="532" r:id="rId23"/>
    <p:sldId id="533" r:id="rId24"/>
    <p:sldId id="534" r:id="rId2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4" autoAdjust="0"/>
    <p:restoredTop sz="91735" autoAdjust="0"/>
  </p:normalViewPr>
  <p:slideViewPr>
    <p:cSldViewPr snapToGrid="0">
      <p:cViewPr varScale="1">
        <p:scale>
          <a:sx n="146" d="100"/>
          <a:sy n="146" d="100"/>
        </p:scale>
        <p:origin x="216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04E4A-07F7-4F02-B3E2-C3B5C1401BF2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A09A4-BA45-48FF-8C1A-293E53166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6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A09A4-BA45-48FF-8C1A-293E531665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17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C200-B011-41AA-8609-A1BE0DC489D1}" type="datetime1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0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AB8-7B4B-4A83-AC2D-18EB2EAEBAEA}" type="datetime1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98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4FA1-1AC8-464F-A480-C32AB9B6D9F7}" type="datetime1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371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0CFC9C-E75B-4167-B19D-C5A0B621165E}" type="datetime1">
              <a:rPr lang="ko-KR" altLang="en-US" smtClean="0"/>
              <a:t>2023-01-06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2-</a:t>
            </a:r>
            <a:fld id="{29522C62-A2CC-4D4B-B236-5A4E2840B6D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9551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A7C3BF-458C-486B-8804-42E7E044747B}" type="datetime1">
              <a:rPr lang="ko-KR" altLang="en-US" smtClean="0"/>
              <a:t>2023-01-06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2-</a:t>
            </a:r>
            <a:fld id="{005F6450-F049-4D29-A92C-0D9D1E715E0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0931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05BF06-6246-4B11-913D-5CE98FB3E67E}" type="datetime1">
              <a:rPr lang="ko-KR" altLang="en-US" smtClean="0"/>
              <a:t>2023-01-06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2-</a:t>
            </a:r>
            <a:fld id="{DBF13599-2EB2-4F77-8517-1EB74F3E4DB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4360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251AAC-9B5B-4BD2-A98C-397B8326CAB5}" type="datetime1">
              <a:rPr lang="ko-KR" altLang="en-US" smtClean="0"/>
              <a:t>2023-01-06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2-</a:t>
            </a:r>
            <a:fld id="{41178C87-A3B4-4516-BF8E-6B60B525655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73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30" y="107548"/>
            <a:ext cx="8850201" cy="85836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129" y="1056068"/>
            <a:ext cx="8850201" cy="5280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46504"/>
            <a:ext cx="2057400" cy="365125"/>
          </a:xfrm>
        </p:spPr>
        <p:txBody>
          <a:bodyPr/>
          <a:lstStyle/>
          <a:p>
            <a:fld id="{3E2E4D9B-1EBE-44A6-8992-2EC634462286}" type="datetime1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46504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3D2B-089C-4252-874C-854C5B64B5CF}" type="datetime1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55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D4F9-217A-4FDE-AD58-802607839E65}" type="datetime1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8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6215-B618-4E68-93B7-F5656B0437FE}" type="datetime1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8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0499-000A-4C22-9173-0D5E83708981}" type="datetime1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27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0874-9225-4E21-AFFA-846381F6A863}" type="datetime1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9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6FD5-9875-4123-989D-C96BD5584C93}" type="datetime1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6549-AC26-4CBD-A75A-4E70E46C8017}" type="datetime1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81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CA087-878C-4D54-9921-D4B1B159EE37}" type="datetime1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44BEB-34CB-469D-8313-83BA6B5221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38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1boon.kakao.com/gilbut/5a710121ed94d2000165fb0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835" y="1122363"/>
            <a:ext cx="8800935" cy="2387600"/>
          </a:xfrm>
        </p:spPr>
        <p:txBody>
          <a:bodyPr anchor="ctr">
            <a:normAutofit/>
          </a:bodyPr>
          <a:lstStyle/>
          <a:p>
            <a:r>
              <a:rPr lang="ko-KR" altLang="en-US" sz="4400" dirty="0"/>
              <a:t>딥러닝 개념</a:t>
            </a:r>
            <a:endParaRPr lang="en-US" altLang="ko-KR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제주대학교 경영정보학과</a:t>
            </a:r>
            <a:endParaRPr lang="en-US" altLang="ko-KR" sz="2800" dirty="0"/>
          </a:p>
          <a:p>
            <a:r>
              <a:rPr lang="ko-KR" altLang="en-US" sz="2800" dirty="0"/>
              <a:t>안진현</a:t>
            </a:r>
            <a:endParaRPr lang="ko-KR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373252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분류기의 예</a:t>
            </a:r>
            <a:r>
              <a:rPr lang="en-US" altLang="ko-KR" dirty="0"/>
              <a:t>: </a:t>
            </a:r>
            <a:r>
              <a:rPr lang="ko-KR" altLang="en-US" dirty="0"/>
              <a:t>대수적 관점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81" y="1651000"/>
            <a:ext cx="8553895" cy="38989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2550" y="6580796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900" dirty="0"/>
              <a:t>http://cs231n.stanford.edu/slides/2021/lecture_3.pdf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34714" y="6426559"/>
            <a:ext cx="367616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44BEB-34CB-469D-8313-83BA6B52212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252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인공신경망 모델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1114425"/>
            <a:ext cx="8963025" cy="46291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2550" y="6580796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900" dirty="0"/>
              <a:t>http://cs231n.stanford.edu/slides/2021/lecture_3.pdf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34714" y="6426559"/>
            <a:ext cx="367616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44BEB-34CB-469D-8313-83BA6B52212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86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오차 </a:t>
            </a:r>
            <a:r>
              <a:rPr lang="ko-KR" altLang="en-US" dirty="0" err="1"/>
              <a:t>역전파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70" y="1395412"/>
            <a:ext cx="7400217" cy="41989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29" y="656033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900" dirty="0"/>
              <a:t>오일석, 이진선, “</a:t>
            </a:r>
            <a:r>
              <a:rPr lang="ko-KR" altLang="en-US" sz="900" dirty="0" err="1"/>
              <a:t>파이썬으로</a:t>
            </a:r>
            <a:r>
              <a:rPr lang="ko-KR" altLang="en-US" sz="900" dirty="0"/>
              <a:t> 만드는 인공지능“ </a:t>
            </a:r>
            <a:r>
              <a:rPr lang="ko-KR" altLang="en-US" sz="900" dirty="0" err="1"/>
              <a:t>한빛아카데미</a:t>
            </a:r>
            <a:r>
              <a:rPr lang="ko-KR" altLang="en-US" sz="900" dirty="0"/>
              <a:t>, 2021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34714" y="6426559"/>
            <a:ext cx="367616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44BEB-34CB-469D-8313-83BA6B52212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834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기계학습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ko-KR" altLang="en-US" dirty="0"/>
              <a:t>작은 개선을 반복하여 최적해를 찾아가는 </a:t>
            </a:r>
            <a:r>
              <a:rPr lang="ko-KR" altLang="en-US" dirty="0">
                <a:solidFill>
                  <a:srgbClr val="0000FF"/>
                </a:solidFill>
              </a:rPr>
              <a:t>수치적 방법</a:t>
            </a:r>
            <a:endParaRPr lang="en-US" altLang="ko-KR" dirty="0"/>
          </a:p>
          <a:p>
            <a:pPr algn="just">
              <a:lnSpc>
                <a:spcPct val="100000"/>
              </a:lnSpc>
            </a:pPr>
            <a:endParaRPr lang="en-US" altLang="ko-KR" dirty="0"/>
          </a:p>
          <a:p>
            <a:pPr lvl="1" algn="just">
              <a:lnSpc>
                <a:spcPct val="100000"/>
              </a:lnSpc>
            </a:pPr>
            <a:endParaRPr lang="en-US" altLang="ko-KR" dirty="0"/>
          </a:p>
          <a:p>
            <a:pPr marL="447675" lvl="2" indent="0" algn="just">
              <a:lnSpc>
                <a:spcPct val="100000"/>
              </a:lnSpc>
              <a:buNone/>
            </a:pPr>
            <a:endParaRPr lang="en-US" altLang="ko-KR" dirty="0"/>
          </a:p>
          <a:p>
            <a:pPr lvl="1" algn="just">
              <a:lnSpc>
                <a:spcPct val="100000"/>
              </a:lnSpc>
            </a:pPr>
            <a:endParaRPr lang="en-US" altLang="ko-KR" dirty="0"/>
          </a:p>
          <a:p>
            <a:pPr lvl="1" algn="just">
              <a:lnSpc>
                <a:spcPct val="100000"/>
              </a:lnSpc>
            </a:pPr>
            <a:endParaRPr lang="en-US" altLang="ko-KR" b="0" i="1" dirty="0">
              <a:latin typeface="Cambria Math"/>
            </a:endParaRPr>
          </a:p>
          <a:p>
            <a:pPr lvl="1" algn="just">
              <a:lnSpc>
                <a:spcPct val="100000"/>
              </a:lnSpc>
            </a:pPr>
            <a:endParaRPr lang="en-US" altLang="ko-KR" baseline="30000" dirty="0"/>
          </a:p>
          <a:p>
            <a:pPr lvl="1" algn="just">
              <a:lnSpc>
                <a:spcPct val="100000"/>
              </a:lnSpc>
            </a:pPr>
            <a:endParaRPr lang="en-US" altLang="ko-KR" baseline="30000" dirty="0"/>
          </a:p>
          <a:p>
            <a:pPr lvl="1" algn="just">
              <a:lnSpc>
                <a:spcPct val="100000"/>
              </a:lnSpc>
            </a:pPr>
            <a:endParaRPr lang="en-US" altLang="ko-KR" baseline="30000" dirty="0"/>
          </a:p>
          <a:p>
            <a:pPr lvl="1" algn="just">
              <a:lnSpc>
                <a:spcPct val="100000"/>
              </a:lnSpc>
            </a:pPr>
            <a:endParaRPr lang="en-US" altLang="ko-KR" baseline="30000" dirty="0"/>
          </a:p>
          <a:p>
            <a:pPr lvl="1" algn="just">
              <a:lnSpc>
                <a:spcPct val="100000"/>
              </a:lnSpc>
            </a:pPr>
            <a:endParaRPr lang="en-US" altLang="ko-KR" baseline="30000" dirty="0"/>
          </a:p>
          <a:p>
            <a:pPr lvl="1" algn="just">
              <a:lnSpc>
                <a:spcPct val="100000"/>
              </a:lnSpc>
            </a:pPr>
            <a:endParaRPr lang="en-US" altLang="ko-KR" baseline="30000" dirty="0"/>
          </a:p>
          <a:p>
            <a:pPr marL="266700" lvl="1" indent="0" algn="just">
              <a:lnSpc>
                <a:spcPct val="100000"/>
              </a:lnSpc>
              <a:buNone/>
            </a:pPr>
            <a:endParaRPr lang="en-US" altLang="ko-KR" dirty="0"/>
          </a:p>
          <a:p>
            <a:pPr lvl="1" algn="just">
              <a:lnSpc>
                <a:spcPct val="100000"/>
              </a:lnSpc>
            </a:pPr>
            <a:endParaRPr lang="en-US" altLang="ko-KR" dirty="0"/>
          </a:p>
          <a:p>
            <a:pPr lvl="1" algn="just">
              <a:lnSpc>
                <a:spcPct val="100000"/>
              </a:lnSpc>
            </a:pPr>
            <a:endParaRPr lang="en-US" altLang="ko-KR" dirty="0"/>
          </a:p>
          <a:p>
            <a:pPr lvl="1" algn="just">
              <a:lnSpc>
                <a:spcPct val="100000"/>
              </a:lnSpc>
            </a:pPr>
            <a:endParaRPr lang="en-US" altLang="ko-KR" dirty="0"/>
          </a:p>
          <a:p>
            <a:pPr lvl="1" algn="just"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52" y="3032683"/>
            <a:ext cx="7922667" cy="2975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-51755" y="6610618"/>
            <a:ext cx="213712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오일석, “기계학습” </a:t>
            </a:r>
            <a:r>
              <a:rPr lang="ko-KR" altLang="en-US" sz="900" dirty="0" err="1"/>
              <a:t>한빛아카데미</a:t>
            </a:r>
            <a:r>
              <a:rPr lang="ko-KR" altLang="en-US" sz="900" dirty="0"/>
              <a:t>, 2017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34714" y="6426559"/>
            <a:ext cx="367616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44BEB-34CB-469D-8313-83BA6B52212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0" r="67784"/>
          <a:stretch/>
        </p:blipFill>
        <p:spPr bwMode="auto">
          <a:xfrm>
            <a:off x="2921824" y="1730707"/>
            <a:ext cx="3300351" cy="97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529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편향 </a:t>
            </a:r>
            <a:r>
              <a:rPr lang="en-US" altLang="ko-KR" dirty="0"/>
              <a:t>(skewed)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endParaRPr lang="ko-KR" altLang="en-US" dirty="0"/>
          </a:p>
          <a:p>
            <a:pPr algn="just">
              <a:lnSpc>
                <a:spcPct val="100000"/>
              </a:lnSpc>
            </a:pPr>
            <a:endParaRPr lang="ko-KR" altLang="en-US" dirty="0"/>
          </a:p>
        </p:txBody>
      </p:sp>
      <p:pic>
        <p:nvPicPr>
          <p:cNvPr id="4" name="Picture 2" descr="https://media.nature.com/w700/magazine-assets/d41586-018-05707-8/d41586-018-05707-8_159554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60" y="1208314"/>
            <a:ext cx="7723160" cy="478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6519980"/>
            <a:ext cx="75553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James Zou &amp; </a:t>
            </a:r>
            <a:r>
              <a:rPr lang="en-US" altLang="ko-KR" sz="1100" dirty="0" err="1"/>
              <a:t>Londa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Schiebinger</a:t>
            </a:r>
            <a:r>
              <a:rPr lang="en-US" altLang="ko-KR" sz="1100" dirty="0"/>
              <a:t>, "AI can be sexist and racist — it’s time to make it fair" Nature comment, 2018</a:t>
            </a:r>
          </a:p>
        </p:txBody>
      </p:sp>
    </p:spTree>
    <p:extLst>
      <p:ext uri="{BB962C8B-B14F-4D97-AF65-F5344CB8AC3E}">
        <p14:creationId xmlns:p14="http://schemas.microsoft.com/office/powerpoint/2010/main" val="225891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데이터 세트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ko-KR" altLang="en-US" dirty="0"/>
              <a:t>공정하게 모델의 유효성을 평가하기 위해</a:t>
            </a:r>
            <a:r>
              <a:rPr lang="en-US" altLang="ko-KR" dirty="0"/>
              <a:t>, </a:t>
            </a:r>
            <a:r>
              <a:rPr lang="ko-KR" altLang="en-US" dirty="0"/>
              <a:t>모델을 평가하기 위한 샘플은 반드시 훈련 데이터와 달라야 함</a:t>
            </a:r>
            <a:endParaRPr lang="en-US" altLang="ko-KR" dirty="0"/>
          </a:p>
        </p:txBody>
      </p:sp>
      <p:pic>
        <p:nvPicPr>
          <p:cNvPr id="53251" name="Picture 3" descr="그림 9-25 훈련 데이터와 테스트 데이터를 사용한 모델링 과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201219"/>
            <a:ext cx="6134100" cy="398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34714" y="6426559"/>
            <a:ext cx="367616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44BEB-34CB-469D-8313-83BA6B52212E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020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교차검증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https://thebook.io/img/006975/1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5" y="2031274"/>
            <a:ext cx="7404918" cy="344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8782" y="6513649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900" dirty="0"/>
              <a:t>박해선 역, "</a:t>
            </a:r>
            <a:r>
              <a:rPr lang="ko-KR" altLang="en-US" sz="900" dirty="0" err="1"/>
              <a:t>케라스</a:t>
            </a:r>
            <a:r>
              <a:rPr lang="ko-KR" altLang="en-US" sz="900" dirty="0"/>
              <a:t> 창시자에게 배우는 </a:t>
            </a:r>
            <a:r>
              <a:rPr lang="ko-KR" altLang="en-US" sz="900" dirty="0" err="1"/>
              <a:t>딥러닝</a:t>
            </a:r>
            <a:r>
              <a:rPr lang="ko-KR" altLang="en-US" sz="900" dirty="0"/>
              <a:t>", 길벗 2018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34714" y="6426559"/>
            <a:ext cx="367616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44BEB-34CB-469D-8313-83BA6B52212E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166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86E90-6D65-1BA3-DB1A-ABA5DA6E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Iris </a:t>
            </a:r>
            <a:r>
              <a:rPr lang="ko-KR" altLang="en-US" dirty="0"/>
              <a:t>분류 문제</a:t>
            </a:r>
          </a:p>
        </p:txBody>
      </p:sp>
      <p:pic>
        <p:nvPicPr>
          <p:cNvPr id="4" name="Picture 2" descr="Petal geometry compared for three iris species: Iris setosa, Iris virginica, and Iris versicolor">
            <a:extLst>
              <a:ext uri="{FF2B5EF4-FFF2-40B4-BE49-F238E27FC236}">
                <a16:creationId xmlns:a16="http://schemas.microsoft.com/office/drawing/2014/main" id="{C44DEED7-CC8A-43DE-DE2C-52B9BA566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39" y="1425400"/>
            <a:ext cx="8537575" cy="260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D7EC2FA-F92B-EB74-4ADA-2F25A1EEFA99}"/>
              </a:ext>
            </a:extLst>
          </p:cNvPr>
          <p:cNvSpPr/>
          <p:nvPr/>
        </p:nvSpPr>
        <p:spPr>
          <a:xfrm>
            <a:off x="627867" y="1056068"/>
            <a:ext cx="1118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dirty="0"/>
              <a:t>Iris setosa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B7B295-859F-DF70-027D-70E4FEE37886}"/>
              </a:ext>
            </a:extLst>
          </p:cNvPr>
          <p:cNvSpPr/>
          <p:nvPr/>
        </p:nvSpPr>
        <p:spPr>
          <a:xfrm>
            <a:off x="3428416" y="1056068"/>
            <a:ext cx="1295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dirty="0"/>
              <a:t>Iris virginica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42EE97-3A5E-AC6D-DEB0-2ABBE7E33A8A}"/>
              </a:ext>
            </a:extLst>
          </p:cNvPr>
          <p:cNvSpPr/>
          <p:nvPr/>
        </p:nvSpPr>
        <p:spPr>
          <a:xfrm>
            <a:off x="6519115" y="1056068"/>
            <a:ext cx="1426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dirty="0"/>
              <a:t>Iris versicolor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69FE93-A3C3-DE58-5548-3381EE2BBFC6}"/>
              </a:ext>
            </a:extLst>
          </p:cNvPr>
          <p:cNvSpPr/>
          <p:nvPr/>
        </p:nvSpPr>
        <p:spPr>
          <a:xfrm>
            <a:off x="3562290" y="4533286"/>
            <a:ext cx="142875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딥러닝 기반 분류기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27754-9EA1-FC62-52F4-7E20B6D19802}"/>
              </a:ext>
            </a:extLst>
          </p:cNvPr>
          <p:cNvSpPr txBox="1"/>
          <p:nvPr/>
        </p:nvSpPr>
        <p:spPr>
          <a:xfrm>
            <a:off x="5931286" y="4805819"/>
            <a:ext cx="80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Setosa</a:t>
            </a:r>
            <a:endParaRPr lang="ko-KR" altLang="en-US" dirty="0"/>
          </a:p>
        </p:txBody>
      </p:sp>
      <p:sp>
        <p:nvSpPr>
          <p:cNvPr id="10" name="아래쪽 화살표 9">
            <a:extLst>
              <a:ext uri="{FF2B5EF4-FFF2-40B4-BE49-F238E27FC236}">
                <a16:creationId xmlns:a16="http://schemas.microsoft.com/office/drawing/2014/main" id="{B1C301E3-BFB0-C877-49A7-3FD7568D1D8C}"/>
              </a:ext>
            </a:extLst>
          </p:cNvPr>
          <p:cNvSpPr/>
          <p:nvPr/>
        </p:nvSpPr>
        <p:spPr>
          <a:xfrm rot="16200000">
            <a:off x="5257088" y="4792868"/>
            <a:ext cx="484632" cy="39523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A577A-5453-9951-8639-C2CCC2DE4D06}"/>
              </a:ext>
            </a:extLst>
          </p:cNvPr>
          <p:cNvSpPr txBox="1"/>
          <p:nvPr/>
        </p:nvSpPr>
        <p:spPr>
          <a:xfrm>
            <a:off x="1380537" y="4834621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Iris </a:t>
            </a:r>
            <a:r>
              <a:rPr lang="ko-KR" altLang="en-US" dirty="0">
                <a:solidFill>
                  <a:srgbClr val="FF0000"/>
                </a:solidFill>
              </a:rPr>
              <a:t>데이터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아래쪽 화살표 9">
            <a:extLst>
              <a:ext uri="{FF2B5EF4-FFF2-40B4-BE49-F238E27FC236}">
                <a16:creationId xmlns:a16="http://schemas.microsoft.com/office/drawing/2014/main" id="{8835178F-3272-39DC-E76D-A96A4998D8BB}"/>
              </a:ext>
            </a:extLst>
          </p:cNvPr>
          <p:cNvSpPr/>
          <p:nvPr/>
        </p:nvSpPr>
        <p:spPr>
          <a:xfrm rot="16200000">
            <a:off x="2888093" y="4792868"/>
            <a:ext cx="484632" cy="39523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732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B6429-1447-2D60-A129-6BF28458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Iris </a:t>
            </a:r>
            <a:r>
              <a:rPr lang="ko-KR" altLang="en-US" dirty="0"/>
              <a:t>데이터 </a:t>
            </a:r>
            <a:r>
              <a:rPr lang="en-US" altLang="ko-KR" dirty="0"/>
              <a:t>= </a:t>
            </a:r>
            <a:r>
              <a:rPr lang="ko-KR" altLang="en-US" dirty="0"/>
              <a:t>이미지 데이터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8DD12711-3BF0-6318-07FD-6F708E2A2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01712"/>
              </p:ext>
            </p:extLst>
          </p:nvPr>
        </p:nvGraphicFramePr>
        <p:xfrm>
          <a:off x="198654" y="3717575"/>
          <a:ext cx="387943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87">
                  <a:extLst>
                    <a:ext uri="{9D8B030D-6E8A-4147-A177-3AD203B41FA5}">
                      <a16:colId xmlns:a16="http://schemas.microsoft.com/office/drawing/2014/main" val="2968399885"/>
                    </a:ext>
                  </a:extLst>
                </a:gridCol>
                <a:gridCol w="775887">
                  <a:extLst>
                    <a:ext uri="{9D8B030D-6E8A-4147-A177-3AD203B41FA5}">
                      <a16:colId xmlns:a16="http://schemas.microsoft.com/office/drawing/2014/main" val="2828469550"/>
                    </a:ext>
                  </a:extLst>
                </a:gridCol>
                <a:gridCol w="775887">
                  <a:extLst>
                    <a:ext uri="{9D8B030D-6E8A-4147-A177-3AD203B41FA5}">
                      <a16:colId xmlns:a16="http://schemas.microsoft.com/office/drawing/2014/main" val="114530406"/>
                    </a:ext>
                  </a:extLst>
                </a:gridCol>
                <a:gridCol w="775887">
                  <a:extLst>
                    <a:ext uri="{9D8B030D-6E8A-4147-A177-3AD203B41FA5}">
                      <a16:colId xmlns:a16="http://schemas.microsoft.com/office/drawing/2014/main" val="3630585502"/>
                    </a:ext>
                  </a:extLst>
                </a:gridCol>
                <a:gridCol w="775887">
                  <a:extLst>
                    <a:ext uri="{9D8B030D-6E8A-4147-A177-3AD203B41FA5}">
                      <a16:colId xmlns:a16="http://schemas.microsoft.com/office/drawing/2014/main" val="1900610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625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62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234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Virginica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40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Setosa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915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234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234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Setosa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04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57605"/>
                  </a:ext>
                </a:extLst>
              </a:tr>
            </a:tbl>
          </a:graphicData>
        </a:graphic>
      </p:graphicFrame>
      <p:pic>
        <p:nvPicPr>
          <p:cNvPr id="19" name="Picture 2" descr="텐서플로우 Iris 예제 튜토리얼 - HiSEON">
            <a:extLst>
              <a:ext uri="{FF2B5EF4-FFF2-40B4-BE49-F238E27FC236}">
                <a16:creationId xmlns:a16="http://schemas.microsoft.com/office/drawing/2014/main" id="{CA6F1526-6E3A-54FF-7CFB-BC16736D7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673" y="3687232"/>
            <a:ext cx="4349931" cy="184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표 24">
            <a:extLst>
              <a:ext uri="{FF2B5EF4-FFF2-40B4-BE49-F238E27FC236}">
                <a16:creationId xmlns:a16="http://schemas.microsoft.com/office/drawing/2014/main" id="{8E81C6E2-F1C0-CFA4-43C4-8DC801C1D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848206"/>
              </p:ext>
            </p:extLst>
          </p:nvPr>
        </p:nvGraphicFramePr>
        <p:xfrm>
          <a:off x="4572000" y="3823515"/>
          <a:ext cx="570999" cy="1399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999">
                  <a:extLst>
                    <a:ext uri="{9D8B030D-6E8A-4147-A177-3AD203B41FA5}">
                      <a16:colId xmlns:a16="http://schemas.microsoft.com/office/drawing/2014/main" val="2823013867"/>
                    </a:ext>
                  </a:extLst>
                </a:gridCol>
              </a:tblGrid>
              <a:tr h="160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67707"/>
                  </a:ext>
                </a:extLst>
              </a:tr>
              <a:tr h="160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231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707384"/>
                  </a:ext>
                </a:extLst>
              </a:tr>
              <a:tr h="160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206530"/>
                  </a:ext>
                </a:extLst>
              </a:tr>
              <a:tr h="16099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078866"/>
                  </a:ext>
                </a:extLst>
              </a:tr>
              <a:tr h="16099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967281"/>
                  </a:ext>
                </a:extLst>
              </a:tr>
              <a:tr h="16099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823936"/>
                  </a:ext>
                </a:extLst>
              </a:tr>
              <a:tr h="16099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279898"/>
                  </a:ext>
                </a:extLst>
              </a:tr>
              <a:tr h="160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094674"/>
                  </a:ext>
                </a:extLst>
              </a:tr>
            </a:tbl>
          </a:graphicData>
        </a:graphic>
      </p:graphicFrame>
      <p:pic>
        <p:nvPicPr>
          <p:cNvPr id="1032" name="Picture 8" descr="deep-learning-for-iris">
            <a:extLst>
              <a:ext uri="{FF2B5EF4-FFF2-40B4-BE49-F238E27FC236}">
                <a16:creationId xmlns:a16="http://schemas.microsoft.com/office/drawing/2014/main" id="{52026F69-E3C1-2A74-DAE5-7599C4A9A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27"/>
          <a:stretch/>
        </p:blipFill>
        <p:spPr bwMode="auto">
          <a:xfrm>
            <a:off x="198654" y="935690"/>
            <a:ext cx="3233058" cy="251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455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B6429-1447-2D60-A129-6BF28458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Iris </a:t>
            </a:r>
            <a:r>
              <a:rPr lang="ko-KR" altLang="en-US" dirty="0"/>
              <a:t>데이터 </a:t>
            </a:r>
            <a:r>
              <a:rPr lang="en-US" altLang="ko-KR" dirty="0"/>
              <a:t>= </a:t>
            </a:r>
            <a:r>
              <a:rPr lang="ko-KR" altLang="en-US" dirty="0"/>
              <a:t>구조화된 데이터</a:t>
            </a:r>
          </a:p>
        </p:txBody>
      </p:sp>
      <p:pic>
        <p:nvPicPr>
          <p:cNvPr id="1026" name="Picture 2" descr="텐서플로우 Iris 예제 튜토리얼 - HiSEON">
            <a:extLst>
              <a:ext uri="{FF2B5EF4-FFF2-40B4-BE49-F238E27FC236}">
                <a16:creationId xmlns:a16="http://schemas.microsoft.com/office/drawing/2014/main" id="{63245A48-F0A3-FCF4-10E0-E2216A3C5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674" y="4431390"/>
            <a:ext cx="4349931" cy="184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표 16">
            <a:extLst>
              <a:ext uri="{FF2B5EF4-FFF2-40B4-BE49-F238E27FC236}">
                <a16:creationId xmlns:a16="http://schemas.microsoft.com/office/drawing/2014/main" id="{1111CCF6-BA56-93EF-BCC6-FD648F70D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069902"/>
              </p:ext>
            </p:extLst>
          </p:nvPr>
        </p:nvGraphicFramePr>
        <p:xfrm>
          <a:off x="198654" y="4460642"/>
          <a:ext cx="387943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87">
                  <a:extLst>
                    <a:ext uri="{9D8B030D-6E8A-4147-A177-3AD203B41FA5}">
                      <a16:colId xmlns:a16="http://schemas.microsoft.com/office/drawing/2014/main" val="2968399885"/>
                    </a:ext>
                  </a:extLst>
                </a:gridCol>
                <a:gridCol w="775887">
                  <a:extLst>
                    <a:ext uri="{9D8B030D-6E8A-4147-A177-3AD203B41FA5}">
                      <a16:colId xmlns:a16="http://schemas.microsoft.com/office/drawing/2014/main" val="2828469550"/>
                    </a:ext>
                  </a:extLst>
                </a:gridCol>
                <a:gridCol w="775887">
                  <a:extLst>
                    <a:ext uri="{9D8B030D-6E8A-4147-A177-3AD203B41FA5}">
                      <a16:colId xmlns:a16="http://schemas.microsoft.com/office/drawing/2014/main" val="114530406"/>
                    </a:ext>
                  </a:extLst>
                </a:gridCol>
                <a:gridCol w="775887">
                  <a:extLst>
                    <a:ext uri="{9D8B030D-6E8A-4147-A177-3AD203B41FA5}">
                      <a16:colId xmlns:a16="http://schemas.microsoft.com/office/drawing/2014/main" val="3630585502"/>
                    </a:ext>
                  </a:extLst>
                </a:gridCol>
                <a:gridCol w="775887">
                  <a:extLst>
                    <a:ext uri="{9D8B030D-6E8A-4147-A177-3AD203B41FA5}">
                      <a16:colId xmlns:a16="http://schemas.microsoft.com/office/drawing/2014/main" val="1900610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SepalLength</a:t>
                      </a:r>
                      <a:endParaRPr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SepalWidth</a:t>
                      </a:r>
                      <a:endParaRPr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PatalLength</a:t>
                      </a:r>
                      <a:endParaRPr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PatalWidth</a:t>
                      </a:r>
                      <a:endParaRPr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62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5.9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4.3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Virginica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40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6.9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5.4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Setosa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915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Setosa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04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57605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DE350DB4-0863-ED22-20CD-3D70D3C908C5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4867518"/>
          <a:ext cx="570999" cy="755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999">
                  <a:extLst>
                    <a:ext uri="{9D8B030D-6E8A-4147-A177-3AD203B41FA5}">
                      <a16:colId xmlns:a16="http://schemas.microsoft.com/office/drawing/2014/main" val="2823013867"/>
                    </a:ext>
                  </a:extLst>
                </a:gridCol>
              </a:tblGrid>
              <a:tr h="160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6.9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67707"/>
                  </a:ext>
                </a:extLst>
              </a:tr>
              <a:tr h="160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3.1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707384"/>
                  </a:ext>
                </a:extLst>
              </a:tr>
              <a:tr h="160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5.4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206530"/>
                  </a:ext>
                </a:extLst>
              </a:tr>
              <a:tr h="160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2.1</a:t>
                      </a:r>
                      <a:endParaRPr lang="ko-KR" alt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078866"/>
                  </a:ext>
                </a:extLst>
              </a:tr>
            </a:tbl>
          </a:graphicData>
        </a:graphic>
      </p:graphicFrame>
      <p:pic>
        <p:nvPicPr>
          <p:cNvPr id="3" name="Picture 2" descr="Logistic Regression in Sci-Kit Learn | by Stephen Barter | Good Audience">
            <a:extLst>
              <a:ext uri="{FF2B5EF4-FFF2-40B4-BE49-F238E27FC236}">
                <a16:creationId xmlns:a16="http://schemas.microsoft.com/office/drawing/2014/main" id="{1D83377E-E377-999A-6842-9089B4911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339" y="1084542"/>
            <a:ext cx="2459651" cy="265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3ECCD9-0C58-4851-6B92-9D567ACCB399}"/>
              </a:ext>
            </a:extLst>
          </p:cNvPr>
          <p:cNvSpPr txBox="1"/>
          <p:nvPr/>
        </p:nvSpPr>
        <p:spPr>
          <a:xfrm>
            <a:off x="4425622" y="1744372"/>
            <a:ext cx="1952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Petal width = 2.3</a:t>
            </a:r>
          </a:p>
          <a:p>
            <a:r>
              <a:rPr lang="en-US" altLang="ko-KR" dirty="0"/>
              <a:t>Petal Height = 4.5</a:t>
            </a:r>
          </a:p>
          <a:p>
            <a:r>
              <a:rPr lang="en-US" altLang="ko-KR" dirty="0"/>
              <a:t>Sepal Width = 10.5</a:t>
            </a:r>
          </a:p>
          <a:p>
            <a:r>
              <a:rPr lang="en-US" altLang="ko-KR" dirty="0"/>
              <a:t>Sepal Height = 9.9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77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63A69-F364-8A71-6F68-09B2443F3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인공지능의 역사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CA1B7B-DDE9-7478-0312-3A76AB0CC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819"/>
            <a:ext cx="9144000" cy="371289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3D78410-5EB7-07F2-F407-021E21D6B89C}"/>
              </a:ext>
            </a:extLst>
          </p:cNvPr>
          <p:cNvCxnSpPr>
            <a:cxnSpLocks/>
          </p:cNvCxnSpPr>
          <p:nvPr/>
        </p:nvCxnSpPr>
        <p:spPr>
          <a:xfrm flipV="1">
            <a:off x="496389" y="1763486"/>
            <a:ext cx="372291" cy="19267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C3EF9B-9B70-8F06-C2B3-EE19DAE683CE}"/>
              </a:ext>
            </a:extLst>
          </p:cNvPr>
          <p:cNvSpPr txBox="1"/>
          <p:nvPr/>
        </p:nvSpPr>
        <p:spPr>
          <a:xfrm>
            <a:off x="152130" y="1394154"/>
            <a:ext cx="253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AI as Search Algorithm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CBB64-6698-8A0F-475A-370D5A2AF60D}"/>
              </a:ext>
            </a:extLst>
          </p:cNvPr>
          <p:cNvSpPr txBox="1"/>
          <p:nvPr/>
        </p:nvSpPr>
        <p:spPr>
          <a:xfrm>
            <a:off x="1986039" y="50945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Expert Systems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C00DC16-6350-F6B0-6C75-D32BF5E42DF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595833" y="3833949"/>
            <a:ext cx="290453" cy="12605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514654-631E-8CFD-48D5-DF1CA486670C}"/>
              </a:ext>
            </a:extLst>
          </p:cNvPr>
          <p:cNvSpPr txBox="1"/>
          <p:nvPr/>
        </p:nvSpPr>
        <p:spPr>
          <a:xfrm>
            <a:off x="3894640" y="2312861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A5B2095-858A-6DE6-6E71-4E17FAA3D571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4903891" y="2682193"/>
            <a:ext cx="575978" cy="942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255FCA2-1D5B-27EA-A12B-B21C1CA8A76A}"/>
              </a:ext>
            </a:extLst>
          </p:cNvPr>
          <p:cNvSpPr txBox="1"/>
          <p:nvPr/>
        </p:nvSpPr>
        <p:spPr>
          <a:xfrm>
            <a:off x="6219829" y="79103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Deep Learning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69C0636-C9A5-14A7-4D1F-D0DC2C72683B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7068780" y="1160370"/>
            <a:ext cx="19729" cy="11524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F6539C-1E8C-CC53-5B45-1A9C7EA6647B}"/>
              </a:ext>
            </a:extLst>
          </p:cNvPr>
          <p:cNvSpPr txBox="1"/>
          <p:nvPr/>
        </p:nvSpPr>
        <p:spPr>
          <a:xfrm>
            <a:off x="0" y="6519620"/>
            <a:ext cx="865563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 err="1"/>
              <a:t>Toosi</a:t>
            </a:r>
            <a:r>
              <a:rPr lang="ko-KR" altLang="en-US" sz="900" dirty="0"/>
              <a:t>, </a:t>
            </a:r>
            <a:r>
              <a:rPr lang="ko-KR" altLang="en-US" sz="900" dirty="0" err="1"/>
              <a:t>A</a:t>
            </a:r>
            <a:r>
              <a:rPr lang="ko-KR" altLang="en-US" sz="900" dirty="0"/>
              <a:t>., </a:t>
            </a:r>
            <a:r>
              <a:rPr lang="ko-KR" altLang="en-US" sz="900" dirty="0" err="1"/>
              <a:t>Bottino</a:t>
            </a:r>
            <a:r>
              <a:rPr lang="ko-KR" altLang="en-US" sz="900" dirty="0"/>
              <a:t>, </a:t>
            </a:r>
            <a:r>
              <a:rPr lang="ko-KR" altLang="en-US" sz="900" dirty="0" err="1"/>
              <a:t>A</a:t>
            </a:r>
            <a:r>
              <a:rPr lang="ko-KR" altLang="en-US" sz="900" dirty="0"/>
              <a:t>. </a:t>
            </a:r>
            <a:r>
              <a:rPr lang="ko-KR" altLang="en-US" sz="900" dirty="0" err="1"/>
              <a:t>G</a:t>
            </a:r>
            <a:r>
              <a:rPr lang="ko-KR" altLang="en-US" sz="900" dirty="0"/>
              <a:t>., </a:t>
            </a:r>
            <a:r>
              <a:rPr lang="ko-KR" altLang="en-US" sz="900" dirty="0" err="1"/>
              <a:t>Saboury</a:t>
            </a:r>
            <a:r>
              <a:rPr lang="ko-KR" altLang="en-US" sz="900" dirty="0"/>
              <a:t>, </a:t>
            </a:r>
            <a:r>
              <a:rPr lang="ko-KR" altLang="en-US" sz="900" dirty="0" err="1"/>
              <a:t>B</a:t>
            </a:r>
            <a:r>
              <a:rPr lang="ko-KR" altLang="en-US" sz="900" dirty="0"/>
              <a:t>., </a:t>
            </a:r>
            <a:r>
              <a:rPr lang="ko-KR" altLang="en-US" sz="900" dirty="0" err="1"/>
              <a:t>Siegel</a:t>
            </a:r>
            <a:r>
              <a:rPr lang="ko-KR" altLang="en-US" sz="900" dirty="0"/>
              <a:t>, </a:t>
            </a:r>
            <a:r>
              <a:rPr lang="ko-KR" altLang="en-US" sz="900" dirty="0" err="1"/>
              <a:t>E</a:t>
            </a:r>
            <a:r>
              <a:rPr lang="ko-KR" altLang="en-US" sz="900" dirty="0"/>
              <a:t>., &amp; </a:t>
            </a:r>
            <a:r>
              <a:rPr lang="ko-KR" altLang="en-US" sz="900" dirty="0" err="1"/>
              <a:t>Rahmim</a:t>
            </a:r>
            <a:r>
              <a:rPr lang="ko-KR" altLang="en-US" sz="900" dirty="0"/>
              <a:t>, </a:t>
            </a:r>
            <a:r>
              <a:rPr lang="ko-KR" altLang="en-US" sz="900" dirty="0" err="1"/>
              <a:t>A</a:t>
            </a:r>
            <a:r>
              <a:rPr lang="ko-KR" altLang="en-US" sz="900" dirty="0"/>
              <a:t>. (2021). </a:t>
            </a:r>
            <a:r>
              <a:rPr lang="ko-KR" altLang="en-US" sz="900" dirty="0" err="1"/>
              <a:t>A</a:t>
            </a:r>
            <a:r>
              <a:rPr lang="ko-KR" altLang="en-US" sz="900" dirty="0"/>
              <a:t> </a:t>
            </a:r>
            <a:r>
              <a:rPr lang="ko-KR" altLang="en-US" sz="900" dirty="0" err="1"/>
              <a:t>brief</a:t>
            </a:r>
            <a:r>
              <a:rPr lang="ko-KR" altLang="en-US" sz="900" dirty="0"/>
              <a:t> </a:t>
            </a:r>
            <a:r>
              <a:rPr lang="ko-KR" altLang="en-US" sz="900" dirty="0" err="1"/>
              <a:t>history</a:t>
            </a:r>
            <a:r>
              <a:rPr lang="ko-KR" altLang="en-US" sz="900" dirty="0"/>
              <a:t> of AI: </a:t>
            </a:r>
            <a:r>
              <a:rPr lang="ko-KR" altLang="en-US" sz="900" dirty="0" err="1"/>
              <a:t>how</a:t>
            </a:r>
            <a:r>
              <a:rPr lang="ko-KR" altLang="en-US" sz="900" dirty="0"/>
              <a:t> </a:t>
            </a:r>
            <a:r>
              <a:rPr lang="ko-KR" altLang="en-US" sz="900" dirty="0" err="1"/>
              <a:t>to</a:t>
            </a:r>
            <a:r>
              <a:rPr lang="ko-KR" altLang="en-US" sz="900" dirty="0"/>
              <a:t> </a:t>
            </a:r>
            <a:r>
              <a:rPr lang="ko-KR" altLang="en-US" sz="900" dirty="0" err="1"/>
              <a:t>prevent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another</a:t>
            </a:r>
            <a:r>
              <a:rPr lang="ko-KR" altLang="en-US" sz="900" dirty="0"/>
              <a:t> </a:t>
            </a:r>
            <a:r>
              <a:rPr lang="ko-KR" altLang="en-US" sz="900" dirty="0" err="1"/>
              <a:t>winter</a:t>
            </a:r>
            <a:r>
              <a:rPr lang="ko-KR" altLang="en-US" sz="900" dirty="0"/>
              <a:t> (</a:t>
            </a:r>
            <a:r>
              <a:rPr lang="ko-KR" altLang="en-US" sz="900" dirty="0" err="1"/>
              <a:t>a</a:t>
            </a:r>
            <a:r>
              <a:rPr lang="ko-KR" altLang="en-US" sz="900" dirty="0"/>
              <a:t> </a:t>
            </a:r>
            <a:r>
              <a:rPr lang="ko-KR" altLang="en-US" sz="900" dirty="0" err="1"/>
              <a:t>critical</a:t>
            </a:r>
            <a:r>
              <a:rPr lang="ko-KR" altLang="en-US" sz="900" dirty="0"/>
              <a:t> </a:t>
            </a:r>
            <a:r>
              <a:rPr lang="ko-KR" altLang="en-US" sz="900" dirty="0" err="1"/>
              <a:t>review</a:t>
            </a:r>
            <a:r>
              <a:rPr lang="ko-KR" altLang="en-US" sz="900" dirty="0"/>
              <a:t>). PET </a:t>
            </a:r>
            <a:r>
              <a:rPr lang="ko-KR" altLang="en-US" sz="900" dirty="0" err="1"/>
              <a:t>clinics</a:t>
            </a:r>
            <a:r>
              <a:rPr lang="ko-KR" altLang="en-US" sz="900" dirty="0"/>
              <a:t>, 16(4), 449-469.</a:t>
            </a:r>
          </a:p>
        </p:txBody>
      </p:sp>
    </p:spTree>
    <p:extLst>
      <p:ext uri="{BB962C8B-B14F-4D97-AF65-F5344CB8AC3E}">
        <p14:creationId xmlns:p14="http://schemas.microsoft.com/office/powerpoint/2010/main" val="1189163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89EF0-9153-18B5-EDC3-F816EA92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데이터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E094243-8D6C-D50B-0654-8D7B34CF7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00" y="2486469"/>
            <a:ext cx="2094856" cy="1885062"/>
          </a:xfrm>
        </p:spPr>
      </p:pic>
      <p:pic>
        <p:nvPicPr>
          <p:cNvPr id="4" name="Picture 2" descr="텐서플로우 Iris 예제 튜토리얼 - HiSEON">
            <a:extLst>
              <a:ext uri="{FF2B5EF4-FFF2-40B4-BE49-F238E27FC236}">
                <a16:creationId xmlns:a16="http://schemas.microsoft.com/office/drawing/2014/main" id="{B4409E84-6FB5-D10D-D387-9FFAE58B5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887" y="2189568"/>
            <a:ext cx="5839771" cy="247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FBD0B5F-FE26-8121-9D8F-04904607D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934587"/>
              </p:ext>
            </p:extLst>
          </p:nvPr>
        </p:nvGraphicFramePr>
        <p:xfrm>
          <a:off x="2991390" y="2776909"/>
          <a:ext cx="724989" cy="9193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989">
                  <a:extLst>
                    <a:ext uri="{9D8B030D-6E8A-4147-A177-3AD203B41FA5}">
                      <a16:colId xmlns:a16="http://schemas.microsoft.com/office/drawing/2014/main" val="2823013867"/>
                    </a:ext>
                  </a:extLst>
                </a:gridCol>
              </a:tblGrid>
              <a:tr h="24112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67707"/>
                  </a:ext>
                </a:extLst>
              </a:tr>
              <a:tr h="24112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707384"/>
                  </a:ext>
                </a:extLst>
              </a:tr>
              <a:tr h="24112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206530"/>
                  </a:ext>
                </a:extLst>
              </a:tr>
              <a:tr h="195943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07886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F22E907-83AC-EBC8-0317-682C8619D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501087"/>
              </p:ext>
            </p:extLst>
          </p:nvPr>
        </p:nvGraphicFramePr>
        <p:xfrm>
          <a:off x="7478483" y="2868347"/>
          <a:ext cx="914400" cy="860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823013867"/>
                    </a:ext>
                  </a:extLst>
                </a:gridCol>
              </a:tblGrid>
              <a:tr h="286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긍정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67707"/>
                  </a:ext>
                </a:extLst>
              </a:tr>
              <a:tr h="286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중립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707384"/>
                  </a:ext>
                </a:extLst>
              </a:tr>
              <a:tr h="286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부정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206530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FE1B3B2-324F-2865-E9EF-32E24F189343}"/>
              </a:ext>
            </a:extLst>
          </p:cNvPr>
          <p:cNvCxnSpPr/>
          <p:nvPr/>
        </p:nvCxnSpPr>
        <p:spPr>
          <a:xfrm>
            <a:off x="2272156" y="3298619"/>
            <a:ext cx="5363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BE0BD4-34A7-6525-9502-DB034DE16262}"/>
              </a:ext>
            </a:extLst>
          </p:cNvPr>
          <p:cNvSpPr txBox="1"/>
          <p:nvPr/>
        </p:nvSpPr>
        <p:spPr>
          <a:xfrm>
            <a:off x="2386738" y="2867240"/>
            <a:ext cx="22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2687F8-BAC4-507D-28BF-5292FBDC87E6}"/>
              </a:ext>
            </a:extLst>
          </p:cNvPr>
          <p:cNvSpPr txBox="1"/>
          <p:nvPr/>
        </p:nvSpPr>
        <p:spPr>
          <a:xfrm>
            <a:off x="3187337" y="1267345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뉴스 기사 분류 문제</a:t>
            </a:r>
          </a:p>
        </p:txBody>
      </p:sp>
    </p:spTree>
    <p:extLst>
      <p:ext uri="{BB962C8B-B14F-4D97-AF65-F5344CB8AC3E}">
        <p14:creationId xmlns:p14="http://schemas.microsoft.com/office/powerpoint/2010/main" val="1160349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54776-C9A3-5E48-FD61-97D12CBB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one-hot representation</a:t>
            </a:r>
            <a:endParaRPr lang="ko-KR" altLang="en-US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59BC0D48-480F-0724-969C-BEB96A821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46"/>
          <a:stretch/>
        </p:blipFill>
        <p:spPr>
          <a:xfrm>
            <a:off x="1096448" y="1071155"/>
            <a:ext cx="6604339" cy="1413752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2CDF891-CFA0-40C2-89B4-E3F6029D3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98" y="2842002"/>
            <a:ext cx="5869838" cy="3365506"/>
          </a:xfrm>
        </p:spPr>
      </p:pic>
    </p:spTree>
    <p:extLst>
      <p:ext uri="{BB962C8B-B14F-4D97-AF65-F5344CB8AC3E}">
        <p14:creationId xmlns:p14="http://schemas.microsoft.com/office/powerpoint/2010/main" val="1550139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E2D65-1ACC-0C2B-B5C7-DE59030F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 추측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1115E60-728C-E67C-E269-5203BB7EF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54" y="1673844"/>
            <a:ext cx="5626389" cy="11303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F8419C-67C0-FF5A-8057-51E691E10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11" y="3332784"/>
            <a:ext cx="6782149" cy="24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47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84142-27EE-1984-FB62-3FBE6367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훈련데이터 구축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7D3E0EBB-0941-4A8D-1357-D3F999015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7" y="1718168"/>
            <a:ext cx="8221119" cy="395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57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C591E-E35D-81A6-FA20-50D11DE4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CBOW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D1466-4898-6350-F07D-3C673440F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입력</a:t>
            </a:r>
            <a:r>
              <a:rPr lang="en-US" altLang="ko-KR" sz="2800" dirty="0"/>
              <a:t>(Context):</a:t>
            </a:r>
            <a:r>
              <a:rPr lang="ko-KR" altLang="en-US" sz="2800" dirty="0"/>
              <a:t> </a:t>
            </a:r>
            <a:r>
              <a:rPr lang="en-US" altLang="ko-KR" sz="2800" dirty="0"/>
              <a:t>“you” and</a:t>
            </a:r>
            <a:r>
              <a:rPr lang="ko-KR" altLang="en-US" sz="2800" dirty="0"/>
              <a:t> </a:t>
            </a:r>
            <a:r>
              <a:rPr lang="en-US" altLang="ko-KR" sz="2800" dirty="0"/>
              <a:t>“goodbye”</a:t>
            </a:r>
          </a:p>
          <a:p>
            <a:r>
              <a:rPr lang="ko-KR" altLang="en-US" sz="2800" dirty="0"/>
              <a:t>출력</a:t>
            </a:r>
            <a:r>
              <a:rPr lang="en-US" altLang="ko-KR" sz="2800" dirty="0"/>
              <a:t>(Answer): “say”</a:t>
            </a:r>
          </a:p>
          <a:p>
            <a:endParaRPr lang="ko-KR" altLang="en-US" sz="2800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0D9854-F60F-B222-1935-7CE668F27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1"/>
          <a:stretch/>
        </p:blipFill>
        <p:spPr>
          <a:xfrm>
            <a:off x="1165890" y="2150244"/>
            <a:ext cx="6290887" cy="418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8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7A052-F72F-4912-4F39-F52F236E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Trade-off between</a:t>
            </a:r>
            <a:br>
              <a:rPr lang="en-US" altLang="ko-KR" sz="3200" dirty="0"/>
            </a:br>
            <a:r>
              <a:rPr lang="en-US" altLang="ko-KR" sz="3200" dirty="0"/>
              <a:t>interpretability and performance for AI models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7C5044-C827-E6FE-95F8-997176D6B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436" y="1056068"/>
            <a:ext cx="6075392" cy="5214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7BE1D0-039B-DC81-4ACF-755E97F160E7}"/>
              </a:ext>
            </a:extLst>
          </p:cNvPr>
          <p:cNvSpPr txBox="1"/>
          <p:nvPr/>
        </p:nvSpPr>
        <p:spPr>
          <a:xfrm>
            <a:off x="0" y="6519620"/>
            <a:ext cx="865563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 err="1"/>
              <a:t>Toosi</a:t>
            </a:r>
            <a:r>
              <a:rPr lang="ko-KR" altLang="en-US" sz="900" dirty="0"/>
              <a:t>, </a:t>
            </a:r>
            <a:r>
              <a:rPr lang="ko-KR" altLang="en-US" sz="900" dirty="0" err="1"/>
              <a:t>A</a:t>
            </a:r>
            <a:r>
              <a:rPr lang="ko-KR" altLang="en-US" sz="900" dirty="0"/>
              <a:t>., </a:t>
            </a:r>
            <a:r>
              <a:rPr lang="ko-KR" altLang="en-US" sz="900" dirty="0" err="1"/>
              <a:t>Bottino</a:t>
            </a:r>
            <a:r>
              <a:rPr lang="ko-KR" altLang="en-US" sz="900" dirty="0"/>
              <a:t>, </a:t>
            </a:r>
            <a:r>
              <a:rPr lang="ko-KR" altLang="en-US" sz="900" dirty="0" err="1"/>
              <a:t>A</a:t>
            </a:r>
            <a:r>
              <a:rPr lang="ko-KR" altLang="en-US" sz="900" dirty="0"/>
              <a:t>. </a:t>
            </a:r>
            <a:r>
              <a:rPr lang="ko-KR" altLang="en-US" sz="900" dirty="0" err="1"/>
              <a:t>G</a:t>
            </a:r>
            <a:r>
              <a:rPr lang="ko-KR" altLang="en-US" sz="900" dirty="0"/>
              <a:t>., </a:t>
            </a:r>
            <a:r>
              <a:rPr lang="ko-KR" altLang="en-US" sz="900" dirty="0" err="1"/>
              <a:t>Saboury</a:t>
            </a:r>
            <a:r>
              <a:rPr lang="ko-KR" altLang="en-US" sz="900" dirty="0"/>
              <a:t>, </a:t>
            </a:r>
            <a:r>
              <a:rPr lang="ko-KR" altLang="en-US" sz="900" dirty="0" err="1"/>
              <a:t>B</a:t>
            </a:r>
            <a:r>
              <a:rPr lang="ko-KR" altLang="en-US" sz="900" dirty="0"/>
              <a:t>., </a:t>
            </a:r>
            <a:r>
              <a:rPr lang="ko-KR" altLang="en-US" sz="900" dirty="0" err="1"/>
              <a:t>Siegel</a:t>
            </a:r>
            <a:r>
              <a:rPr lang="ko-KR" altLang="en-US" sz="900" dirty="0"/>
              <a:t>, </a:t>
            </a:r>
            <a:r>
              <a:rPr lang="ko-KR" altLang="en-US" sz="900" dirty="0" err="1"/>
              <a:t>E</a:t>
            </a:r>
            <a:r>
              <a:rPr lang="ko-KR" altLang="en-US" sz="900" dirty="0"/>
              <a:t>., &amp; </a:t>
            </a:r>
            <a:r>
              <a:rPr lang="ko-KR" altLang="en-US" sz="900" dirty="0" err="1"/>
              <a:t>Rahmim</a:t>
            </a:r>
            <a:r>
              <a:rPr lang="ko-KR" altLang="en-US" sz="900" dirty="0"/>
              <a:t>, </a:t>
            </a:r>
            <a:r>
              <a:rPr lang="ko-KR" altLang="en-US" sz="900" dirty="0" err="1"/>
              <a:t>A</a:t>
            </a:r>
            <a:r>
              <a:rPr lang="ko-KR" altLang="en-US" sz="900" dirty="0"/>
              <a:t>. (2021). </a:t>
            </a:r>
            <a:r>
              <a:rPr lang="ko-KR" altLang="en-US" sz="900" dirty="0" err="1"/>
              <a:t>A</a:t>
            </a:r>
            <a:r>
              <a:rPr lang="ko-KR" altLang="en-US" sz="900" dirty="0"/>
              <a:t> </a:t>
            </a:r>
            <a:r>
              <a:rPr lang="ko-KR" altLang="en-US" sz="900" dirty="0" err="1"/>
              <a:t>brief</a:t>
            </a:r>
            <a:r>
              <a:rPr lang="ko-KR" altLang="en-US" sz="900" dirty="0"/>
              <a:t> </a:t>
            </a:r>
            <a:r>
              <a:rPr lang="ko-KR" altLang="en-US" sz="900" dirty="0" err="1"/>
              <a:t>history</a:t>
            </a:r>
            <a:r>
              <a:rPr lang="ko-KR" altLang="en-US" sz="900" dirty="0"/>
              <a:t> of AI: </a:t>
            </a:r>
            <a:r>
              <a:rPr lang="ko-KR" altLang="en-US" sz="900" dirty="0" err="1"/>
              <a:t>how</a:t>
            </a:r>
            <a:r>
              <a:rPr lang="ko-KR" altLang="en-US" sz="900" dirty="0"/>
              <a:t> </a:t>
            </a:r>
            <a:r>
              <a:rPr lang="ko-KR" altLang="en-US" sz="900" dirty="0" err="1"/>
              <a:t>to</a:t>
            </a:r>
            <a:r>
              <a:rPr lang="ko-KR" altLang="en-US" sz="900" dirty="0"/>
              <a:t> </a:t>
            </a:r>
            <a:r>
              <a:rPr lang="ko-KR" altLang="en-US" sz="900" dirty="0" err="1"/>
              <a:t>prevent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another</a:t>
            </a:r>
            <a:r>
              <a:rPr lang="ko-KR" altLang="en-US" sz="900" dirty="0"/>
              <a:t> </a:t>
            </a:r>
            <a:r>
              <a:rPr lang="ko-KR" altLang="en-US" sz="900" dirty="0" err="1"/>
              <a:t>winter</a:t>
            </a:r>
            <a:r>
              <a:rPr lang="ko-KR" altLang="en-US" sz="900" dirty="0"/>
              <a:t> (</a:t>
            </a:r>
            <a:r>
              <a:rPr lang="ko-KR" altLang="en-US" sz="900" dirty="0" err="1"/>
              <a:t>a</a:t>
            </a:r>
            <a:r>
              <a:rPr lang="ko-KR" altLang="en-US" sz="900" dirty="0"/>
              <a:t> </a:t>
            </a:r>
            <a:r>
              <a:rPr lang="ko-KR" altLang="en-US" sz="900" dirty="0" err="1"/>
              <a:t>critical</a:t>
            </a:r>
            <a:r>
              <a:rPr lang="ko-KR" altLang="en-US" sz="900" dirty="0"/>
              <a:t> </a:t>
            </a:r>
            <a:r>
              <a:rPr lang="ko-KR" altLang="en-US" sz="900" dirty="0" err="1"/>
              <a:t>review</a:t>
            </a:r>
            <a:r>
              <a:rPr lang="ko-KR" altLang="en-US" sz="900" dirty="0"/>
              <a:t>). PET </a:t>
            </a:r>
            <a:r>
              <a:rPr lang="ko-KR" altLang="en-US" sz="900" dirty="0" err="1"/>
              <a:t>clinics</a:t>
            </a:r>
            <a:r>
              <a:rPr lang="ko-KR" altLang="en-US" sz="900" dirty="0"/>
              <a:t>, 16(4), 449-469.</a:t>
            </a:r>
          </a:p>
        </p:txBody>
      </p:sp>
    </p:spTree>
    <p:extLst>
      <p:ext uri="{BB962C8B-B14F-4D97-AF65-F5344CB8AC3E}">
        <p14:creationId xmlns:p14="http://schemas.microsoft.com/office/powerpoint/2010/main" val="102913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규칙 기반 시스템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944930" y="6446503"/>
            <a:ext cx="2057400" cy="365125"/>
          </a:xfrm>
          <a:prstGeom prst="rect">
            <a:avLst/>
          </a:prstGeom>
        </p:spPr>
        <p:txBody>
          <a:bodyPr/>
          <a:lstStyle/>
          <a:p>
            <a:fld id="{B4844BEB-34CB-469D-8313-83BA6B52212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1145" y="1530197"/>
            <a:ext cx="2773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소크라테스는 사람이다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모든 사람은 죽는다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2550" y="110208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사실 집합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39889" y="110208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규칙 집합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1003" y="1619875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IF A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B and B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C TEHN A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F71081-C2D4-5DC7-2D9F-8EA889B0347A}"/>
              </a:ext>
            </a:extLst>
          </p:cNvPr>
          <p:cNvSpPr txBox="1"/>
          <p:nvPr/>
        </p:nvSpPr>
        <p:spPr>
          <a:xfrm>
            <a:off x="2880834" y="5670634"/>
            <a:ext cx="2716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ko-KR" altLang="en-US" dirty="0">
                <a:solidFill>
                  <a:srgbClr val="FF0000"/>
                </a:solidFill>
              </a:rPr>
              <a:t>소크라테스도 죽는다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22953C-0F4C-B4CB-FEDD-512D988FB12E}"/>
              </a:ext>
            </a:extLst>
          </p:cNvPr>
          <p:cNvSpPr txBox="1"/>
          <p:nvPr/>
        </p:nvSpPr>
        <p:spPr>
          <a:xfrm>
            <a:off x="4572000" y="2430667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사실집합에 규칙 적용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F07FCF-BC94-29CC-E3B4-6E2AD4BF52CB}"/>
              </a:ext>
            </a:extLst>
          </p:cNvPr>
          <p:cNvSpPr txBox="1"/>
          <p:nvPr/>
        </p:nvSpPr>
        <p:spPr>
          <a:xfrm>
            <a:off x="2788881" y="3248358"/>
            <a:ext cx="2900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A(</a:t>
            </a:r>
            <a:r>
              <a:rPr lang="ko-KR" altLang="en-US" dirty="0"/>
              <a:t>소크라테스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B(</a:t>
            </a:r>
            <a:r>
              <a:rPr lang="ko-KR" altLang="en-US" dirty="0">
                <a:sym typeface="Wingdings" panose="05000000000000000000" pitchFamily="2" charset="2"/>
              </a:rPr>
              <a:t>사람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r>
              <a:rPr lang="en-US" altLang="ko-KR" dirty="0"/>
              <a:t>2. B(</a:t>
            </a:r>
            <a:r>
              <a:rPr lang="ko-KR" altLang="en-US" dirty="0"/>
              <a:t>사람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 C(</a:t>
            </a:r>
            <a:r>
              <a:rPr lang="ko-KR" altLang="en-US" dirty="0">
                <a:sym typeface="Wingdings" panose="05000000000000000000" pitchFamily="2" charset="2"/>
              </a:rPr>
              <a:t>죽는다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/>
              <a:t>THEN</a:t>
            </a:r>
          </a:p>
          <a:p>
            <a:r>
              <a:rPr lang="en-US" altLang="ko-KR" dirty="0"/>
              <a:t>A(</a:t>
            </a:r>
            <a:r>
              <a:rPr lang="ko-KR" altLang="en-US" dirty="0"/>
              <a:t>소크라테스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 C(</a:t>
            </a:r>
            <a:r>
              <a:rPr lang="ko-KR" altLang="en-US" dirty="0">
                <a:sym typeface="Wingdings" panose="05000000000000000000" pitchFamily="2" charset="2"/>
              </a:rPr>
              <a:t>죽는다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44FC7E-E804-5231-A548-5C6CA4B8BB02}"/>
              </a:ext>
            </a:extLst>
          </p:cNvPr>
          <p:cNvSpPr txBox="1"/>
          <p:nvPr/>
        </p:nvSpPr>
        <p:spPr>
          <a:xfrm>
            <a:off x="4297306" y="479467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사실 도출</a:t>
            </a:r>
            <a:r>
              <a:rPr lang="en-US" altLang="ko-KR" dirty="0"/>
              <a:t>(</a:t>
            </a:r>
            <a:r>
              <a:rPr lang="ko-KR" altLang="en-US" b="1" dirty="0"/>
              <a:t>추론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F6355DAE-E23C-5861-D8E2-443350FFD8D3}"/>
              </a:ext>
            </a:extLst>
          </p:cNvPr>
          <p:cNvSpPr/>
          <p:nvPr/>
        </p:nvSpPr>
        <p:spPr>
          <a:xfrm>
            <a:off x="3949776" y="2225066"/>
            <a:ext cx="484632" cy="81585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6E224371-A07A-DF44-4B55-F955D22718CA}"/>
              </a:ext>
            </a:extLst>
          </p:cNvPr>
          <p:cNvSpPr/>
          <p:nvPr/>
        </p:nvSpPr>
        <p:spPr>
          <a:xfrm>
            <a:off x="3890993" y="4571414"/>
            <a:ext cx="484632" cy="81585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29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규칙기반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vs.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기계학습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dirty="0"/>
              <a:t>규칙 기반</a:t>
            </a:r>
            <a:r>
              <a:rPr lang="en-US" altLang="ko-KR" sz="1800" dirty="0"/>
              <a:t> </a:t>
            </a:r>
            <a:r>
              <a:rPr lang="ko-KR" altLang="en-US" sz="1800" dirty="0"/>
              <a:t>방법론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600" dirty="0"/>
              <a:t>사람이 사용하는 규칙을 수집하여 프로그래밍</a:t>
            </a:r>
            <a:endParaRPr lang="en-US" altLang="ko-KR" sz="1600" dirty="0"/>
          </a:p>
          <a:p>
            <a:pPr lvl="1">
              <a:lnSpc>
                <a:spcPct val="100000"/>
              </a:lnSpc>
            </a:pP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필기 숫자 인식 프로그램</a:t>
            </a:r>
            <a:endParaRPr lang="en-US" altLang="ko-KR" sz="1600" dirty="0"/>
          </a:p>
          <a:p>
            <a:pPr lvl="2">
              <a:lnSpc>
                <a:spcPct val="100000"/>
              </a:lnSpc>
            </a:pPr>
            <a:r>
              <a:rPr lang="ko-KR" altLang="en-US" sz="1400" dirty="0"/>
              <a:t>숫자 </a:t>
            </a:r>
            <a:r>
              <a:rPr lang="en-US" altLang="ko-KR" sz="1400" dirty="0"/>
              <a:t>3</a:t>
            </a:r>
            <a:r>
              <a:rPr lang="ko-KR" altLang="en-US" sz="1400" dirty="0"/>
              <a:t>은 </a:t>
            </a:r>
            <a:r>
              <a:rPr lang="en-US" altLang="ko-KR" sz="1400" dirty="0"/>
              <a:t>“</a:t>
            </a:r>
            <a:r>
              <a:rPr lang="ko-KR" altLang="ko-KR" sz="1400" dirty="0"/>
              <a:t>왼쪽에서 보면 위와 아래에 터진 골이 있고</a:t>
            </a:r>
            <a:r>
              <a:rPr lang="en-US" altLang="ko-KR" sz="1400" dirty="0"/>
              <a:t>, </a:t>
            </a:r>
            <a:r>
              <a:rPr lang="ko-KR" altLang="ko-KR" sz="1400" dirty="0"/>
              <a:t>오른쪽에서 보면 둥근 원호가 </a:t>
            </a:r>
            <a:r>
              <a:rPr lang="ko-KR" altLang="en-US" sz="1400" dirty="0"/>
              <a:t>중</a:t>
            </a:r>
            <a:r>
              <a:rPr lang="ko-KR" altLang="ko-KR" sz="1400" dirty="0"/>
              <a:t>간에서 만나고</a:t>
            </a:r>
            <a:r>
              <a:rPr lang="en-US" altLang="ko-KR" sz="1400" dirty="0"/>
              <a:t>”</a:t>
            </a:r>
            <a:r>
              <a:rPr lang="ko-KR" altLang="ko-KR" sz="1400" dirty="0"/>
              <a:t>와 같은 규칙을 수집</a:t>
            </a:r>
            <a:endParaRPr lang="en-US" altLang="ko-KR" sz="1400" dirty="0"/>
          </a:p>
          <a:p>
            <a:pPr lvl="1">
              <a:lnSpc>
                <a:spcPct val="100000"/>
              </a:lnSpc>
            </a:pPr>
            <a:r>
              <a:rPr lang="ko-KR" altLang="en-US" sz="1600" dirty="0"/>
              <a:t>한계 노출</a:t>
            </a:r>
            <a:r>
              <a:rPr lang="en-US" altLang="ko-KR" sz="1600" dirty="0"/>
              <a:t>: </a:t>
            </a:r>
            <a:r>
              <a:rPr lang="ko-KR" altLang="en-US" sz="1600" dirty="0"/>
              <a:t>다음과 같이  규칙 위반하는 샘플이 꾸준히 발생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기계학습 방법론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600" dirty="0"/>
              <a:t>충분한 데이터를 수집한 다음 기계학습 모델을 학습하는 방법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</a:t>
            </a:r>
            <a:r>
              <a:rPr lang="en-US" altLang="ko-KR" sz="1600" dirty="0"/>
              <a:t>-</a:t>
            </a:r>
            <a:r>
              <a:rPr lang="ko-KR" altLang="en-US" sz="1600" dirty="0"/>
              <a:t>주도 패러다임</a:t>
            </a:r>
            <a:r>
              <a:rPr lang="en-US" altLang="ko-KR" sz="1600" dirty="0"/>
              <a:t>)</a:t>
            </a:r>
          </a:p>
          <a:p>
            <a:pPr lvl="1">
              <a:lnSpc>
                <a:spcPct val="100000"/>
              </a:lnSpc>
            </a:pPr>
            <a:endParaRPr lang="en-US" altLang="ko-KR" sz="1600" dirty="0"/>
          </a:p>
          <a:p>
            <a:pPr lvl="1">
              <a:lnSpc>
                <a:spcPct val="100000"/>
              </a:lnSpc>
            </a:pPr>
            <a:endParaRPr lang="en-US" altLang="ko-KR" sz="1600" dirty="0"/>
          </a:p>
          <a:p>
            <a:pPr lvl="1"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endParaRPr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908" y="2419004"/>
            <a:ext cx="1611559" cy="504056"/>
          </a:xfrm>
          <a:prstGeom prst="rect">
            <a:avLst/>
          </a:prstGeom>
        </p:spPr>
      </p:pic>
      <p:pic>
        <p:nvPicPr>
          <p:cNvPr id="11266" name="Picture 2" descr="Lab07-2. MNIST data :: 오늘도 난, 하하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67" y="4087738"/>
            <a:ext cx="4349185" cy="246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67536" y="6049144"/>
            <a:ext cx="4176464" cy="50405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200" dirty="0"/>
              <a:t>예</a:t>
            </a:r>
            <a:r>
              <a:rPr lang="en-US" altLang="ko-KR" sz="1200" dirty="0"/>
              <a:t>) </a:t>
            </a:r>
            <a:r>
              <a:rPr lang="ko-KR" altLang="en-US" sz="1200" dirty="0"/>
              <a:t>필기 숫자 인식을 위한 </a:t>
            </a:r>
            <a:r>
              <a:rPr lang="en-US" altLang="ko-KR" sz="1200" dirty="0"/>
              <a:t>MNIST </a:t>
            </a:r>
            <a:r>
              <a:rPr lang="ko-KR" altLang="en-US" sz="1200" dirty="0" err="1"/>
              <a:t>데이터셋</a:t>
            </a:r>
            <a:endParaRPr lang="ko-KR" altLang="en-US" sz="12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34714" y="6426559"/>
            <a:ext cx="367616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44BEB-34CB-469D-8313-83BA6B52212E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95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기반 방법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6303" y="6513649"/>
            <a:ext cx="20136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https://cs231n.github.io/classification/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34714" y="6426559"/>
            <a:ext cx="367616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44BEB-34CB-469D-8313-83BA6B52212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EE1793A-AD8E-2D5D-C383-6D962B40B1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4" r="50714"/>
          <a:stretch/>
        </p:blipFill>
        <p:spPr bwMode="auto">
          <a:xfrm>
            <a:off x="1188720" y="1501615"/>
            <a:ext cx="4735286" cy="475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14352E-9E9C-7772-2872-ED44197BF154}"/>
              </a:ext>
            </a:extLst>
          </p:cNvPr>
          <p:cNvSpPr txBox="1"/>
          <p:nvPr/>
        </p:nvSpPr>
        <p:spPr>
          <a:xfrm>
            <a:off x="6057234" y="114267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dirty="0"/>
              <a:t>Label</a:t>
            </a:r>
            <a:endParaRPr lang="ko-KR" altLang="en-US" sz="2400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200F5-89BA-9C87-4C44-43EB5DADDC09}"/>
              </a:ext>
            </a:extLst>
          </p:cNvPr>
          <p:cNvSpPr txBox="1"/>
          <p:nvPr/>
        </p:nvSpPr>
        <p:spPr>
          <a:xfrm>
            <a:off x="3030583" y="1081758"/>
            <a:ext cx="806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dirty="0"/>
              <a:t>Data</a:t>
            </a:r>
            <a:endParaRPr lang="ko-KR" altLang="en-US" sz="2400" b="1" i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6E27FAA-126D-1818-F229-F4F96F11A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447" y="1572672"/>
            <a:ext cx="13239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7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전통적인 방법과 기계학습과의 차이</a:t>
            </a:r>
          </a:p>
        </p:txBody>
      </p:sp>
      <p:pic>
        <p:nvPicPr>
          <p:cNvPr id="4" name="Picture 2" descr="https://img1.daumcdn.net/thumb/R720x0/?fname=http://t1.daumcdn.net/liveboard/gilbut/b131d52ca4304c8983e3e1c1cb59cd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715" y="1019008"/>
            <a:ext cx="5292725" cy="244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img1.daumcdn.net/thumb/R720x0/?fname=http://t1.daumcdn.net/liveboard/gilbut/cfbb6ee9e55749c697eb3f4cf024378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715" y="3863340"/>
            <a:ext cx="5341301" cy="246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8630" y="653729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>
                <a:hlinkClick r:id="rId4"/>
              </a:rPr>
              <a:t>https://1boon.kakao.com/gilbut/5a710121ed94d2000165fb01</a:t>
            </a:r>
            <a:endParaRPr lang="ko-KR" altLang="en-US" sz="9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34714" y="6426559"/>
            <a:ext cx="367616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44BEB-34CB-469D-8313-83BA6B52212E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029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기계학습</a:t>
            </a:r>
            <a:r>
              <a:rPr lang="en-US" altLang="ko-KR" dirty="0"/>
              <a:t>: </a:t>
            </a:r>
            <a:r>
              <a:rPr lang="ko-KR" altLang="en-US" dirty="0"/>
              <a:t>선형 분류기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580796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900" dirty="0"/>
              <a:t>http://cs231n.stanford.edu/slides/2021/lecture_2.pdf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9" y="965915"/>
            <a:ext cx="8620125" cy="38766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34714" y="6426559"/>
            <a:ext cx="367616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44BEB-34CB-469D-8313-83BA6B52212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2B33EBD5-3CE4-07F7-E111-042B4B163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079284"/>
              </p:ext>
            </p:extLst>
          </p:nvPr>
        </p:nvGraphicFramePr>
        <p:xfrm>
          <a:off x="6361611" y="3115813"/>
          <a:ext cx="207046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110">
                  <a:extLst>
                    <a:ext uri="{9D8B030D-6E8A-4147-A177-3AD203B41FA5}">
                      <a16:colId xmlns:a16="http://schemas.microsoft.com/office/drawing/2014/main" val="3071715806"/>
                    </a:ext>
                  </a:extLst>
                </a:gridCol>
                <a:gridCol w="639711">
                  <a:extLst>
                    <a:ext uri="{9D8B030D-6E8A-4147-A177-3AD203B41FA5}">
                      <a16:colId xmlns:a16="http://schemas.microsoft.com/office/drawing/2014/main" val="4051542731"/>
                    </a:ext>
                  </a:extLst>
                </a:gridCol>
                <a:gridCol w="983642">
                  <a:extLst>
                    <a:ext uri="{9D8B030D-6E8A-4147-A177-3AD203B41FA5}">
                      <a16:colId xmlns:a16="http://schemas.microsoft.com/office/drawing/2014/main" val="2412051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ko-KR" altLang="en-US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</a:t>
                      </a:r>
                      <a:endParaRPr lang="ko-KR" altLang="en-US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  <a:endParaRPr lang="ko-KR" altLang="en-US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47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Dog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0.1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9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Bird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0.0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29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Cat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463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Lion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0.0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61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…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…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…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79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Tiger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0.1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92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03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9516D-4158-0DEC-AD06-7C882C80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데이터 표현</a:t>
            </a:r>
          </a:p>
        </p:txBody>
      </p:sp>
      <p:pic>
        <p:nvPicPr>
          <p:cNvPr id="3074" name="Picture 2" descr="dnn-for-digits">
            <a:extLst>
              <a:ext uri="{FF2B5EF4-FFF2-40B4-BE49-F238E27FC236}">
                <a16:creationId xmlns:a16="http://schemas.microsoft.com/office/drawing/2014/main" id="{E9DC5AA1-7384-C48D-5F18-B605CD5AEB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14"/>
          <a:stretch/>
        </p:blipFill>
        <p:spPr bwMode="auto">
          <a:xfrm>
            <a:off x="824833" y="1133203"/>
            <a:ext cx="7494334" cy="526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8ED404-65ED-0C47-EEA2-CD20485C6911}"/>
              </a:ext>
            </a:extLst>
          </p:cNvPr>
          <p:cNvSpPr txBox="1"/>
          <p:nvPr/>
        </p:nvSpPr>
        <p:spPr>
          <a:xfrm>
            <a:off x="0" y="6627168"/>
            <a:ext cx="46209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https://sefiks.com/2018/08/15/from-neural-networks-to-deep-learning/</a:t>
            </a:r>
          </a:p>
        </p:txBody>
      </p:sp>
    </p:spTree>
    <p:extLst>
      <p:ext uri="{BB962C8B-B14F-4D97-AF65-F5344CB8AC3E}">
        <p14:creationId xmlns:p14="http://schemas.microsoft.com/office/powerpoint/2010/main" val="759284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17964</TotalTime>
  <Words>641</Words>
  <Application>Microsoft Office PowerPoint</Application>
  <PresentationFormat>화면 슬라이드 쇼(4:3)</PresentationFormat>
  <Paragraphs>191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Cambria Math</vt:lpstr>
      <vt:lpstr>Office 테마</vt:lpstr>
      <vt:lpstr>딥러닝 개념</vt:lpstr>
      <vt:lpstr>인공지능의 역사</vt:lpstr>
      <vt:lpstr>Trade-off between interpretability and performance for AI models</vt:lpstr>
      <vt:lpstr>규칙 기반 시스템</vt:lpstr>
      <vt:lpstr>규칙기반 vs. 기계학습</vt:lpstr>
      <vt:lpstr>데이터 기반 방법</vt:lpstr>
      <vt:lpstr>전통적인 방법과 기계학습과의 차이</vt:lpstr>
      <vt:lpstr>기계학습: 선형 분류기</vt:lpstr>
      <vt:lpstr>이미지 데이터 표현</vt:lpstr>
      <vt:lpstr>선형 분류기의 예: 대수적 관점</vt:lpstr>
      <vt:lpstr>인공신경망 모델</vt:lpstr>
      <vt:lpstr>오차 역전파</vt:lpstr>
      <vt:lpstr>기계학습</vt:lpstr>
      <vt:lpstr>데이터 편향 (skewed)</vt:lpstr>
      <vt:lpstr>테스트 데이터 세트 설정</vt:lpstr>
      <vt:lpstr>교차검증</vt:lpstr>
      <vt:lpstr>Iris 분류 문제</vt:lpstr>
      <vt:lpstr>Iris 데이터 = 이미지 데이터</vt:lpstr>
      <vt:lpstr>Iris 데이터 = 구조화된 데이터</vt:lpstr>
      <vt:lpstr>텍스트 데이터?</vt:lpstr>
      <vt:lpstr>one-hot representation</vt:lpstr>
      <vt:lpstr>단어 추측</vt:lpstr>
      <vt:lpstr>훈련데이터 구축</vt:lpstr>
      <vt:lpstr>CBOW 모델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Techniques for 2-hop Labeling of Dynamic Directed Acyclic Graphs</dc:title>
  <dc:creator>Windows 사용자</dc:creator>
  <cp:lastModifiedBy>안진현</cp:lastModifiedBy>
  <cp:revision>619</cp:revision>
  <cp:lastPrinted>2016-10-13T23:42:19Z</cp:lastPrinted>
  <dcterms:created xsi:type="dcterms:W3CDTF">2016-09-30T16:23:03Z</dcterms:created>
  <dcterms:modified xsi:type="dcterms:W3CDTF">2023-01-06T04:13:08Z</dcterms:modified>
</cp:coreProperties>
</file>