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05" r:id="rId2"/>
    <p:sldId id="306" r:id="rId3"/>
    <p:sldId id="321" r:id="rId4"/>
    <p:sldId id="329" r:id="rId5"/>
    <p:sldId id="323" r:id="rId6"/>
    <p:sldId id="342" r:id="rId7"/>
    <p:sldId id="325" r:id="rId8"/>
    <p:sldId id="330" r:id="rId9"/>
    <p:sldId id="326" r:id="rId10"/>
    <p:sldId id="351" r:id="rId11"/>
    <p:sldId id="350" r:id="rId12"/>
    <p:sldId id="352" r:id="rId13"/>
    <p:sldId id="328" r:id="rId14"/>
    <p:sldId id="327" r:id="rId15"/>
    <p:sldId id="353" r:id="rId16"/>
    <p:sldId id="333" r:id="rId17"/>
    <p:sldId id="334" r:id="rId18"/>
    <p:sldId id="335" r:id="rId19"/>
    <p:sldId id="336" r:id="rId20"/>
    <p:sldId id="340" r:id="rId21"/>
    <p:sldId id="341" r:id="rId22"/>
    <p:sldId id="339" r:id="rId23"/>
    <p:sldId id="343" r:id="rId24"/>
    <p:sldId id="344" r:id="rId25"/>
    <p:sldId id="348" r:id="rId26"/>
    <p:sldId id="349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8969" autoAdjust="0"/>
  </p:normalViewPr>
  <p:slideViewPr>
    <p:cSldViewPr snapToGrid="0">
      <p:cViewPr varScale="1">
        <p:scale>
          <a:sx n="129" d="100"/>
          <a:sy n="129" d="100"/>
        </p:scale>
        <p:origin x="264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04E4A-07F7-4F02-B3E2-C3B5C1401BF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A09A4-BA45-48FF-8C1A-293E53166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A09A4-BA45-48FF-8C1A-293E53166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5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784x50 + 50 = 39250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50</a:t>
            </a:r>
            <a:r>
              <a:rPr lang="en-US" altLang="ko-KR" baseline="0" dirty="0" smtClean="0"/>
              <a:t> x 50 + 50 = 2550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50 x 10 + 10 = 510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A09A4-BA45-48FF-8C1A-293E531665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4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3513-5C60-4294-9F32-3405D6109B02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2473-D312-4EB3-8165-9D8C323CBC97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AF98-37D8-4304-9C10-5134230911F6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7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77141-9383-4953-8CF9-05BE1347FE9B}" type="datetime1">
              <a:rPr lang="ko-KR" altLang="en-US" smtClean="0"/>
              <a:t>2021-06-09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29522C62-A2CC-4D4B-B236-5A4E2840B6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55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DD66D-4202-4435-A01A-7907311F852F}" type="datetime1">
              <a:rPr lang="ko-KR" altLang="en-US" smtClean="0"/>
              <a:t>2021-06-09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005F6450-F049-4D29-A92C-0D9D1E715E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3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7732E-DB4F-4FFD-910E-E3E8E979D6E4}" type="datetime1">
              <a:rPr lang="ko-KR" altLang="en-US" smtClean="0"/>
              <a:t>2021-06-09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DBF13599-2EB2-4F77-8517-1EB74F3E4D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36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9B3A2-0C25-4E4F-B0B7-00D176FE825E}" type="datetime1">
              <a:rPr lang="ko-KR" altLang="en-US" smtClean="0"/>
              <a:t>2021-06-09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41178C87-A3B4-4516-BF8E-6B60B52565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73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23994" y="6597352"/>
            <a:ext cx="442392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0" y="107548"/>
            <a:ext cx="8850201" cy="8583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9" y="1056068"/>
            <a:ext cx="8850201" cy="5280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46504"/>
            <a:ext cx="2057400" cy="365125"/>
          </a:xfrm>
        </p:spPr>
        <p:txBody>
          <a:bodyPr/>
          <a:lstStyle/>
          <a:p>
            <a:fld id="{CA340BFE-FB11-4CA4-ACBD-3854F5BE96E2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4650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200" y="6505624"/>
            <a:ext cx="787130" cy="246884"/>
          </a:xfrm>
        </p:spPr>
        <p:txBody>
          <a:bodyPr/>
          <a:lstStyle>
            <a:lvl1pPr>
              <a:defRPr sz="1000"/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6500-A6F0-4D0F-9BD3-B30BA43177D1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5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67CC-53D6-4A0C-9D8F-710F03EFF9F7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C75D-6DF1-4919-B0E5-87502F2A4B78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3CF-8B4A-46A5-AE61-6E375A78AE93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233-8DBA-4EDC-BEB9-5E4CC1F5BC42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BC28-DFA6-4065-BCAE-6E6B073D4C67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626-793D-4522-BB4F-1C65D90975B4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611C-49FC-44B8-9C35-0B0B1C208941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unkim.github.io/ml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winw.tistory.com/24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nw.tistory.com/247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aco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835" y="1110488"/>
            <a:ext cx="8800935" cy="2387600"/>
          </a:xfrm>
        </p:spPr>
        <p:txBody>
          <a:bodyPr anchor="ctr">
            <a:normAutofit/>
          </a:bodyPr>
          <a:lstStyle/>
          <a:p>
            <a:r>
              <a:rPr lang="ko-KR" altLang="en-US" sz="4400" dirty="0" err="1" smtClean="0"/>
              <a:t>딥러닝</a:t>
            </a:r>
            <a:r>
              <a:rPr lang="ko-KR" altLang="en-US" sz="4400" dirty="0" smtClean="0"/>
              <a:t> 실습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필기 숫자 인식 </a:t>
            </a:r>
            <a:r>
              <a:rPr lang="en-US" altLang="ko-KR" sz="2800" dirty="0" smtClean="0"/>
              <a:t>-</a:t>
            </a:r>
            <a:endParaRPr lang="en-US" altLang="ko-KR" sz="2800" dirty="0"/>
          </a:p>
        </p:txBody>
      </p:sp>
      <p:sp>
        <p:nvSpPr>
          <p:cNvPr id="3" name="직사각형 2"/>
          <p:cNvSpPr/>
          <p:nvPr/>
        </p:nvSpPr>
        <p:spPr>
          <a:xfrm>
            <a:off x="110835" y="6454259"/>
            <a:ext cx="49680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참고</a:t>
            </a:r>
            <a:r>
              <a:rPr lang="en-US" altLang="ko-KR" sz="1100" dirty="0" smtClean="0"/>
              <a:t>: </a:t>
            </a:r>
            <a:r>
              <a:rPr lang="ko-KR" altLang="en-US" sz="1100" dirty="0" err="1"/>
              <a:t>박해선</a:t>
            </a:r>
            <a:r>
              <a:rPr lang="ko-KR" altLang="en-US" sz="1100" dirty="0"/>
              <a:t> 역 </a:t>
            </a:r>
            <a:r>
              <a:rPr lang="en-US" altLang="ko-KR" sz="1100" dirty="0"/>
              <a:t>"</a:t>
            </a:r>
            <a:r>
              <a:rPr lang="ko-KR" altLang="en-US" sz="1100" dirty="0"/>
              <a:t>머신 러닝 교과서 </a:t>
            </a:r>
            <a:r>
              <a:rPr lang="en-US" altLang="ko-KR" sz="1100" dirty="0"/>
              <a:t>with </a:t>
            </a:r>
            <a:r>
              <a:rPr lang="ko-KR" altLang="en-US" sz="1100" dirty="0" err="1"/>
              <a:t>파이썬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사이킷런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텐서플로</a:t>
            </a:r>
            <a:r>
              <a:rPr lang="en-US" altLang="ko-KR" sz="1100" dirty="0"/>
              <a:t>" </a:t>
            </a:r>
            <a:r>
              <a:rPr lang="ko-KR" altLang="en-US" sz="1100" dirty="0"/>
              <a:t>길벗 </a:t>
            </a:r>
            <a:r>
              <a:rPr lang="en-US" altLang="ko-KR" sz="1100" dirty="0"/>
              <a:t>2019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1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1-layer neural network for </a:t>
            </a:r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0" name="Picture 2" descr="https://ml4a.github.io/images/figures/mnist_1la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2" y="1377576"/>
            <a:ext cx="8797138" cy="471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775" y="6487675"/>
            <a:ext cx="7356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https://ml4a.github.io/ml4a/looking_inside_neural_nets/</a:t>
            </a:r>
          </a:p>
        </p:txBody>
      </p:sp>
    </p:spTree>
    <p:extLst>
      <p:ext uri="{BB962C8B-B14F-4D97-AF65-F5344CB8AC3E}">
        <p14:creationId xmlns:p14="http://schemas.microsoft.com/office/powerpoint/2010/main" val="420463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2-layer </a:t>
            </a:r>
            <a:r>
              <a:rPr lang="en-US" altLang="ko-KR" dirty="0"/>
              <a:t>neural network for </a:t>
            </a:r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6" name="Picture 2" descr="https://ml4a.github.io/images/figures/mnist_2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7" y="1565968"/>
            <a:ext cx="8610698" cy="47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1775" y="6487675"/>
            <a:ext cx="7356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https://ml4a.github.io/ml4a/looking_inside_neural_nets/</a:t>
            </a:r>
          </a:p>
        </p:txBody>
      </p:sp>
    </p:spTree>
    <p:extLst>
      <p:ext uri="{BB962C8B-B14F-4D97-AF65-F5344CB8AC3E}">
        <p14:creationId xmlns:p14="http://schemas.microsoft.com/office/powerpoint/2010/main" val="18439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46" y="1692668"/>
            <a:ext cx="7917366" cy="40862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2129" y="6505624"/>
            <a:ext cx="53711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https://towardsdatascience.com/softmax-activation-function-explained-a7e1bc3ad60</a:t>
            </a:r>
          </a:p>
        </p:txBody>
      </p:sp>
    </p:spTree>
    <p:extLst>
      <p:ext uri="{BB962C8B-B14F-4D97-AF65-F5344CB8AC3E}">
        <p14:creationId xmlns:p14="http://schemas.microsoft.com/office/powerpoint/2010/main" val="19476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One-hot </a:t>
            </a:r>
            <a:r>
              <a:rPr lang="ko-KR" altLang="en-US" dirty="0" err="1" smtClean="0"/>
              <a:t>인코딩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2130" y="965915"/>
            <a:ext cx="6159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import tensorflow as tf</a:t>
            </a:r>
          </a:p>
          <a:p>
            <a:r>
              <a:rPr lang="ko-KR" altLang="en-US" dirty="0"/>
              <a:t>np.random.seed(123)</a:t>
            </a:r>
          </a:p>
          <a:p>
            <a:r>
              <a:rPr lang="ko-KR" altLang="en-US" dirty="0"/>
              <a:t>y_train_onehot = tf.keras.utils.to_categorical(y_train)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print('처음 3개 레이블: ', y_train[:3])</a:t>
            </a:r>
          </a:p>
          <a:p>
            <a:r>
              <a:rPr lang="ko-KR" altLang="en-US" dirty="0"/>
              <a:t>print('\n처음 3개 레이블 (원-</a:t>
            </a:r>
            <a:r>
              <a:rPr lang="ko-KR" altLang="en-US" dirty="0" err="1"/>
              <a:t>핫</a:t>
            </a:r>
            <a:r>
              <a:rPr lang="ko-KR" altLang="en-US" dirty="0"/>
              <a:t>):\n', y_train_onehot[:3])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0" y="2885494"/>
            <a:ext cx="2276475" cy="1057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25350" y="6023094"/>
            <a:ext cx="21897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3"/>
              </a:rPr>
              <a:t>http://hunkim.github.io/ml/</a:t>
            </a:r>
            <a:endParaRPr lang="ko-KR" altLang="en-US" sz="1050" dirty="0"/>
          </a:p>
        </p:txBody>
      </p:sp>
      <p:pic>
        <p:nvPicPr>
          <p:cNvPr id="7170" name="Picture 2" descr="https://t1.daumcdn.net/cfile/tistory/999790455B7D3327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95" y="3797936"/>
            <a:ext cx="5429885" cy="20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4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다층신경망 모델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760" y="965915"/>
            <a:ext cx="760141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model = </a:t>
            </a:r>
            <a:r>
              <a:rPr lang="en-US" altLang="ko-KR" sz="1400" dirty="0" err="1"/>
              <a:t>tf.keras.models.Sequential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model.add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tf.keras.layers.Dense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   units=50,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 smtClean="0"/>
              <a:t>input_dim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X_train.shape</a:t>
            </a:r>
            <a:r>
              <a:rPr lang="en-US" altLang="ko-KR" sz="1400" dirty="0" smtClean="0"/>
              <a:t>[1</a:t>
            </a:r>
            <a:r>
              <a:rPr lang="en-US" altLang="ko-KR" sz="1400" dirty="0"/>
              <a:t>],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kernel_initializer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glorot_uniform</a:t>
            </a:r>
            <a:r>
              <a:rPr lang="en-US" altLang="ko-KR" sz="1400" dirty="0"/>
              <a:t>',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bias_initializer</a:t>
            </a:r>
            <a:r>
              <a:rPr lang="en-US" altLang="ko-KR" sz="1400" dirty="0"/>
              <a:t>='zeros',</a:t>
            </a:r>
          </a:p>
          <a:p>
            <a:r>
              <a:rPr lang="en-US" altLang="ko-KR" sz="1400" dirty="0"/>
              <a:t>        activation='</a:t>
            </a:r>
            <a:r>
              <a:rPr lang="en-US" altLang="ko-KR" sz="1400" dirty="0" err="1"/>
              <a:t>tanh</a:t>
            </a:r>
            <a:r>
              <a:rPr lang="en-US" altLang="ko-KR" sz="1400" dirty="0"/>
              <a:t>'))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model.add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tf.keras.layers.Dense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   units=50,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input_dim</a:t>
            </a:r>
            <a:r>
              <a:rPr lang="en-US" altLang="ko-KR" sz="1400" dirty="0"/>
              <a:t>=50,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kernel_initializer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glorot_uniform</a:t>
            </a:r>
            <a:r>
              <a:rPr lang="en-US" altLang="ko-KR" sz="1400" dirty="0"/>
              <a:t>',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bias_initializer</a:t>
            </a:r>
            <a:r>
              <a:rPr lang="en-US" altLang="ko-KR" sz="1400" dirty="0"/>
              <a:t>='zeros',</a:t>
            </a:r>
          </a:p>
          <a:p>
            <a:r>
              <a:rPr lang="en-US" altLang="ko-KR" sz="1400" dirty="0"/>
              <a:t>        activation='</a:t>
            </a:r>
            <a:r>
              <a:rPr lang="en-US" altLang="ko-KR" sz="1400" dirty="0" err="1"/>
              <a:t>tanh</a:t>
            </a:r>
            <a:r>
              <a:rPr lang="en-US" altLang="ko-KR" sz="1400" dirty="0"/>
              <a:t>'))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model.add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tf.keras.layers.Dense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   units=</a:t>
            </a:r>
            <a:r>
              <a:rPr lang="en-US" altLang="ko-KR" sz="1400" dirty="0" err="1"/>
              <a:t>y_train_onehot.shape</a:t>
            </a:r>
            <a:r>
              <a:rPr lang="en-US" altLang="ko-KR" sz="1400" dirty="0"/>
              <a:t>[1],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input_dim</a:t>
            </a:r>
            <a:r>
              <a:rPr lang="en-US" altLang="ko-KR" sz="1400" dirty="0"/>
              <a:t>=50,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kernel_initializer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glorot_uniform</a:t>
            </a:r>
            <a:r>
              <a:rPr lang="en-US" altLang="ko-KR" sz="1400" dirty="0"/>
              <a:t>',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bias_initializer</a:t>
            </a:r>
            <a:r>
              <a:rPr lang="en-US" altLang="ko-KR" sz="1400" dirty="0"/>
              <a:t>='zeros',</a:t>
            </a:r>
          </a:p>
          <a:p>
            <a:r>
              <a:rPr lang="en-US" altLang="ko-KR" sz="1400" dirty="0"/>
              <a:t>        activation='</a:t>
            </a:r>
            <a:r>
              <a:rPr lang="en-US" altLang="ko-KR" sz="1400" dirty="0" err="1">
                <a:solidFill>
                  <a:srgbClr val="FF0000"/>
                </a:solidFill>
              </a:rPr>
              <a:t>softmax</a:t>
            </a:r>
            <a:r>
              <a:rPr lang="en-US" altLang="ko-KR" sz="1400" dirty="0"/>
              <a:t>'))</a:t>
            </a:r>
          </a:p>
          <a:p>
            <a:r>
              <a:rPr lang="en-US" altLang="ko-KR" sz="1400" dirty="0" err="1"/>
              <a:t>model.summary</a:t>
            </a:r>
            <a:r>
              <a:rPr lang="en-US" altLang="ko-KR" sz="1400" dirty="0"/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893" y="2222810"/>
            <a:ext cx="5082490" cy="261050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6385933" y="3812849"/>
            <a:ext cx="698808" cy="1487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79219" y="530006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개인 이유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783551" y="1330712"/>
            <a:ext cx="158337" cy="1604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1520" y="965271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가중치의 개수는 어떻게 계산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18500" y="2934454"/>
            <a:ext cx="678007" cy="114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074" name="Picture 2" descr="Attention mechanism + relu activation function: adaptive parameterized relu activation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5" y="2100572"/>
            <a:ext cx="8657476" cy="24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492" y="6490898"/>
            <a:ext cx="74973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https://developpaper.com/attention-mechanism-relu-activation-function-adaptive-parameterized-relu-activation-function/</a:t>
            </a:r>
          </a:p>
        </p:txBody>
      </p:sp>
    </p:spTree>
    <p:extLst>
      <p:ext uri="{BB962C8B-B14F-4D97-AF65-F5344CB8AC3E}">
        <p14:creationId xmlns:p14="http://schemas.microsoft.com/office/powerpoint/2010/main" val="335082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7629" y="1135478"/>
            <a:ext cx="7947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sgd_optimizer = </a:t>
            </a:r>
            <a:r>
              <a:rPr lang="ko-KR" altLang="en-US" dirty="0" smtClean="0"/>
              <a:t>tf.keras.optimizers.SGD(lr=0.001</a:t>
            </a:r>
            <a:r>
              <a:rPr lang="ko-KR" altLang="en-US" dirty="0"/>
              <a:t>, decay=1e-7, momentum=.9)</a:t>
            </a:r>
          </a:p>
          <a:p>
            <a:endParaRPr lang="ko-KR" altLang="en-US" dirty="0"/>
          </a:p>
          <a:p>
            <a:r>
              <a:rPr lang="ko-KR" altLang="en-US" dirty="0"/>
              <a:t>model.compile(optimizer=sgd_optimizer</a:t>
            </a:r>
            <a:r>
              <a:rPr lang="ko-KR" altLang="en-US" dirty="0" smtClean="0"/>
              <a:t>, </a:t>
            </a:r>
            <a:r>
              <a:rPr lang="ko-KR" altLang="en-US" dirty="0"/>
              <a:t>loss='categorical_crossentropy</a:t>
            </a:r>
            <a:r>
              <a:rPr lang="ko-KR" altLang="en-US" dirty="0" smtClean="0"/>
              <a:t>')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history = </a:t>
            </a:r>
            <a:r>
              <a:rPr lang="ko-KR" altLang="en-US" dirty="0" err="1" smtClean="0"/>
              <a:t>model.fit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X_train</a:t>
            </a:r>
            <a:r>
              <a:rPr lang="ko-KR" altLang="en-US" dirty="0" smtClean="0"/>
              <a:t>, </a:t>
            </a:r>
            <a:r>
              <a:rPr lang="ko-KR" altLang="en-US" dirty="0"/>
              <a:t>y_train_onehot,</a:t>
            </a:r>
          </a:p>
          <a:p>
            <a:r>
              <a:rPr lang="ko-KR" altLang="en-US" dirty="0"/>
              <a:t>                    batch_size=64, epochs=50,</a:t>
            </a:r>
          </a:p>
          <a:p>
            <a:r>
              <a:rPr lang="ko-KR" altLang="en-US" dirty="0"/>
              <a:t>                    verbose=1,</a:t>
            </a:r>
          </a:p>
          <a:p>
            <a:r>
              <a:rPr lang="ko-KR" altLang="en-US" dirty="0"/>
              <a:t>                    validation_split=0.1)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" y="3613365"/>
            <a:ext cx="6457950" cy="1933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9" y="5842658"/>
            <a:ext cx="6457950" cy="733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71" y="5546940"/>
            <a:ext cx="461665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1180" y="3443802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훈련 데이터의 </a:t>
            </a:r>
            <a:r>
              <a:rPr lang="en-US" altLang="ko-KR" dirty="0" smtClean="0">
                <a:solidFill>
                  <a:srgbClr val="FF0000"/>
                </a:solidFill>
              </a:rPr>
              <a:t>10%</a:t>
            </a:r>
            <a:r>
              <a:rPr lang="ko-KR" altLang="en-US" dirty="0" smtClean="0">
                <a:solidFill>
                  <a:srgbClr val="FF0000"/>
                </a:solidFill>
              </a:rPr>
              <a:t>를 검증 데이터로 떼어 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 flipV="1">
            <a:off x="3265771" y="3317647"/>
            <a:ext cx="975409" cy="310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7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SGD(</a:t>
            </a:r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2000" dirty="0"/>
              <a:t>경사 하강법과 다르게 한번 학습할 때 모든 데이터에 대해 가중치를 조절하는 것이 아니라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램덤하게</a:t>
            </a:r>
            <a:r>
              <a:rPr lang="ko-KR" altLang="en-US" sz="2000" dirty="0"/>
              <a:t> 추출한 일부 데이터에 대해 가중치를 조절</a:t>
            </a:r>
          </a:p>
          <a:p>
            <a:pPr algn="just"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52129" y="6426559"/>
            <a:ext cx="19351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hlinkClick r:id="rId2"/>
              </a:rPr>
              <a:t>https://twinw.tistory.com/247</a:t>
            </a:r>
            <a:endParaRPr lang="ko-KR" altLang="en-US" sz="1100" dirty="0"/>
          </a:p>
        </p:txBody>
      </p:sp>
      <p:pic>
        <p:nvPicPr>
          <p:cNvPr id="8194" name="Picture 2" descr="https://t1.daumcdn.net/cfile/tistory/996AFC3C5B0CF0C9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66" y="2533373"/>
            <a:ext cx="58769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Momentum(</a:t>
            </a:r>
            <a:r>
              <a:rPr lang="ko-KR" altLang="en-US" dirty="0" err="1"/>
              <a:t>모멘텀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ko-KR" altLang="en-US" dirty="0"/>
              <a:t>경사 </a:t>
            </a:r>
            <a:r>
              <a:rPr lang="ko-KR" altLang="en-US" dirty="0" err="1"/>
              <a:t>하강법에</a:t>
            </a:r>
            <a:r>
              <a:rPr lang="ko-KR" altLang="en-US" dirty="0"/>
              <a:t> 관성을 더해 </a:t>
            </a:r>
            <a:r>
              <a:rPr lang="ko-KR" altLang="en-US" dirty="0" smtClean="0"/>
              <a:t>줌</a:t>
            </a:r>
            <a:endParaRPr lang="ko-KR" altLang="en-US" dirty="0"/>
          </a:p>
        </p:txBody>
      </p:sp>
      <p:pic>
        <p:nvPicPr>
          <p:cNvPr id="9218" name="Picture 2" descr="https://t1.daumcdn.net/cfile/tistory/99294C355B0CF0E8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29" y="2436729"/>
            <a:ext cx="58864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2129" y="6426559"/>
            <a:ext cx="19351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hlinkClick r:id="rId3"/>
              </a:rPr>
              <a:t>https://twinw.tistory.com/247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데이터 예측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590" y="1224687"/>
            <a:ext cx="7311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predictions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= </a:t>
            </a:r>
            <a:r>
              <a:rPr lang="ko-KR" altLang="en-US" sz="1400" dirty="0" err="1" smtClean="0"/>
              <a:t>model.predict_classes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X_train</a:t>
            </a:r>
            <a:r>
              <a:rPr lang="ko-KR" altLang="en-US" sz="1400" dirty="0" smtClean="0"/>
              <a:t>,  </a:t>
            </a:r>
            <a:r>
              <a:rPr lang="ko-KR" altLang="en-US" sz="1400" dirty="0"/>
              <a:t>verbose=0)</a:t>
            </a:r>
          </a:p>
          <a:p>
            <a:r>
              <a:rPr lang="ko-KR" altLang="en-US" sz="1400" dirty="0"/>
              <a:t>correct_preds = np.sum(y_train == </a:t>
            </a:r>
            <a:r>
              <a:rPr lang="en-US" altLang="ko-KR" sz="1400" dirty="0"/>
              <a:t>predictions</a:t>
            </a:r>
            <a:r>
              <a:rPr lang="ko-KR" altLang="en-US" sz="1400" dirty="0" smtClean="0"/>
              <a:t>, </a:t>
            </a:r>
            <a:r>
              <a:rPr lang="ko-KR" altLang="en-US" sz="1400" dirty="0"/>
              <a:t>axis=0) </a:t>
            </a:r>
          </a:p>
          <a:p>
            <a:r>
              <a:rPr lang="ko-KR" altLang="en-US" sz="1400" dirty="0"/>
              <a:t>train_acc = correct_preds / y_train.shape[0]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print('처음 3개 예측: ', </a:t>
            </a:r>
            <a:r>
              <a:rPr lang="en-US" altLang="ko-KR" sz="1400" dirty="0"/>
              <a:t>predictions</a:t>
            </a:r>
            <a:r>
              <a:rPr lang="ko-KR" altLang="en-US" sz="1400" dirty="0" smtClean="0"/>
              <a:t>[:</a:t>
            </a:r>
            <a:r>
              <a:rPr lang="ko-KR" altLang="en-US" sz="1400" dirty="0"/>
              <a:t>3])</a:t>
            </a:r>
          </a:p>
          <a:p>
            <a:r>
              <a:rPr lang="ko-KR" altLang="en-US" sz="1400" dirty="0"/>
              <a:t>print('훈련 정확도: %.2f%%' % (train_acc * 100))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0" y="2654141"/>
            <a:ext cx="1704975" cy="428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590" y="618700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개별 이미지를 예측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08" y="1247607"/>
            <a:ext cx="3086100" cy="13620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2362" y="3914033"/>
            <a:ext cx="7311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predictions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= </a:t>
            </a:r>
            <a:r>
              <a:rPr lang="ko-KR" altLang="en-US" sz="1400" dirty="0" err="1" smtClean="0"/>
              <a:t>model.predict_classes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</a:rPr>
              <a:t>_</a:t>
            </a:r>
            <a:r>
              <a:rPr lang="en-US" altLang="ko-KR" sz="1400" dirty="0" smtClean="0">
                <a:solidFill>
                  <a:srgbClr val="FF0000"/>
                </a:solidFill>
              </a:rPr>
              <a:t>test</a:t>
            </a:r>
            <a:r>
              <a:rPr lang="ko-KR" altLang="en-US" sz="1400" dirty="0" smtClean="0"/>
              <a:t>,  </a:t>
            </a:r>
            <a:r>
              <a:rPr lang="ko-KR" altLang="en-US" sz="1400" dirty="0"/>
              <a:t>verbose=0)</a:t>
            </a:r>
          </a:p>
          <a:p>
            <a:r>
              <a:rPr lang="ko-KR" altLang="en-US" sz="1400" dirty="0"/>
              <a:t>correct_preds = </a:t>
            </a:r>
            <a:r>
              <a:rPr lang="ko-KR" altLang="en-US" sz="1400" dirty="0" err="1" smtClean="0"/>
              <a:t>np.sum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y_t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est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== </a:t>
            </a:r>
            <a:r>
              <a:rPr lang="en-US" altLang="ko-KR" sz="1400" dirty="0"/>
              <a:t>predictions</a:t>
            </a:r>
            <a:r>
              <a:rPr lang="ko-KR" altLang="en-US" sz="1400" dirty="0" smtClean="0"/>
              <a:t>, </a:t>
            </a:r>
            <a:r>
              <a:rPr lang="ko-KR" altLang="en-US" sz="1400" dirty="0"/>
              <a:t>axis=0) </a:t>
            </a:r>
          </a:p>
          <a:p>
            <a:r>
              <a:rPr lang="ko-KR" altLang="en-US" sz="1400" dirty="0"/>
              <a:t>train_acc = correct_preds /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y_t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est</a:t>
            </a:r>
            <a:r>
              <a:rPr lang="ko-KR" altLang="en-US" sz="1400" dirty="0" smtClean="0"/>
              <a:t>.</a:t>
            </a:r>
            <a:r>
              <a:rPr lang="ko-KR" altLang="en-US" sz="1400" dirty="0" err="1" smtClean="0"/>
              <a:t>shape</a:t>
            </a:r>
            <a:r>
              <a:rPr lang="ko-KR" altLang="en-US" sz="1400" dirty="0" smtClean="0"/>
              <a:t>[0</a:t>
            </a:r>
            <a:r>
              <a:rPr lang="ko-KR" altLang="en-US" sz="1400" dirty="0"/>
              <a:t>]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print('처음 3개 예측: ', </a:t>
            </a:r>
            <a:r>
              <a:rPr lang="en-US" altLang="ko-KR" sz="1400" dirty="0"/>
              <a:t>predictions</a:t>
            </a:r>
            <a:r>
              <a:rPr lang="ko-KR" altLang="en-US" sz="1400" dirty="0" smtClean="0"/>
              <a:t>[:</a:t>
            </a:r>
            <a:r>
              <a:rPr lang="ko-KR" altLang="en-US" sz="1400" dirty="0"/>
              <a:t>3])</a:t>
            </a:r>
          </a:p>
          <a:p>
            <a:r>
              <a:rPr lang="ko-KR" altLang="en-US" sz="1400" dirty="0"/>
              <a:t>print('훈련 정확도: %.2f%%' % (train_acc * 100))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22" y="5416385"/>
            <a:ext cx="1695450" cy="476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440" y="4140238"/>
            <a:ext cx="2971800" cy="1343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130" y="3360466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테스트 데이터에 대한 예측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29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THE MNIST </a:t>
            </a:r>
            <a:r>
              <a:rPr lang="en-US" altLang="ko-KR" sz="3200" dirty="0" smtClean="0"/>
              <a:t>DATABASE of </a:t>
            </a:r>
            <a:r>
              <a:rPr lang="en-US" altLang="ko-KR" sz="3200" dirty="0"/>
              <a:t>handwritten digits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yann.lecun.com/exdb/mnist/</a:t>
            </a:r>
            <a:endParaRPr lang="en-US" altLang="ko-KR" dirty="0" smtClean="0"/>
          </a:p>
          <a:p>
            <a:pPr algn="just"/>
            <a:r>
              <a:rPr lang="en-US" altLang="ko-KR" dirty="0"/>
              <a:t>a training set of </a:t>
            </a:r>
            <a:r>
              <a:rPr lang="en-US" altLang="ko-KR" dirty="0" smtClean="0"/>
              <a:t>55,000 </a:t>
            </a:r>
            <a:r>
              <a:rPr lang="en-US" altLang="ko-KR" dirty="0"/>
              <a:t>examples, and a test set of 10,000 examples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sz="1200" dirty="0"/>
              <a:t>train-images-idx3-ubyte.gz:  training set images (</a:t>
            </a:r>
            <a:r>
              <a:rPr lang="en-US" altLang="ko-KR" sz="1200" dirty="0" smtClean="0"/>
              <a:t>9M </a:t>
            </a:r>
            <a:r>
              <a:rPr lang="en-US" altLang="ko-KR" sz="1200" dirty="0"/>
              <a:t>bytes)</a:t>
            </a:r>
          </a:p>
          <a:p>
            <a:pPr algn="just"/>
            <a:r>
              <a:rPr lang="en-US" altLang="ko-KR" sz="1200" dirty="0"/>
              <a:t>train-labels-idx1-ubyte.gz:  training set labels (</a:t>
            </a:r>
            <a:r>
              <a:rPr lang="en-US" altLang="ko-KR" sz="1200" dirty="0" smtClean="0"/>
              <a:t>28K </a:t>
            </a:r>
            <a:r>
              <a:rPr lang="en-US" altLang="ko-KR" sz="1200" dirty="0"/>
              <a:t>bytes)</a:t>
            </a:r>
          </a:p>
          <a:p>
            <a:pPr algn="just"/>
            <a:r>
              <a:rPr lang="en-US" altLang="ko-KR" sz="1200" dirty="0"/>
              <a:t>t10k-images-idx3-ubyte.gz:   test set images (</a:t>
            </a:r>
            <a:r>
              <a:rPr lang="en-US" altLang="ko-KR" sz="1200" dirty="0" smtClean="0"/>
              <a:t>1M </a:t>
            </a:r>
            <a:r>
              <a:rPr lang="en-US" altLang="ko-KR" sz="1200" dirty="0"/>
              <a:t>bytes)</a:t>
            </a:r>
          </a:p>
          <a:p>
            <a:pPr algn="just"/>
            <a:r>
              <a:rPr lang="en-US" altLang="ko-KR" sz="1200" dirty="0"/>
              <a:t>t10k-labels-idx1-ubyte.gz:   test set labels (</a:t>
            </a:r>
            <a:r>
              <a:rPr lang="en-US" altLang="ko-KR" sz="1200" dirty="0" smtClean="0"/>
              <a:t>4K </a:t>
            </a:r>
            <a:r>
              <a:rPr lang="en-US" altLang="ko-KR" sz="1200" dirty="0"/>
              <a:t>bytes)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3" y="4817110"/>
            <a:ext cx="5274894" cy="1803383"/>
          </a:xfrm>
          <a:prstGeom prst="rect">
            <a:avLst/>
          </a:prstGeom>
        </p:spPr>
      </p:pic>
      <p:pic>
        <p:nvPicPr>
          <p:cNvPr id="5" name="Picture 5" descr="mnis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60" y="2208885"/>
            <a:ext cx="3514075" cy="26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3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 이미지 예측 확인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7893" y="1282533"/>
            <a:ext cx="651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predictions</a:t>
            </a:r>
            <a:r>
              <a:rPr lang="ko-KR" altLang="en-US" dirty="0" smtClean="0"/>
              <a:t> </a:t>
            </a:r>
            <a:r>
              <a:rPr lang="ko-KR" altLang="en-US" dirty="0"/>
              <a:t>= </a:t>
            </a:r>
            <a:r>
              <a:rPr lang="ko-KR" altLang="en-US" dirty="0" err="1" smtClean="0"/>
              <a:t>model.</a:t>
            </a:r>
            <a:r>
              <a:rPr lang="ko-KR" altLang="en-US" dirty="0" err="1" smtClean="0">
                <a:solidFill>
                  <a:srgbClr val="FF0000"/>
                </a:solidFill>
              </a:rPr>
              <a:t>predict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X</a:t>
            </a:r>
            <a:r>
              <a:rPr lang="ko-KR" altLang="en-US" dirty="0" smtClean="0"/>
              <a:t>_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, </a:t>
            </a:r>
            <a:r>
              <a:rPr lang="ko-KR" altLang="en-US" dirty="0" err="1"/>
              <a:t>verbose</a:t>
            </a:r>
            <a:r>
              <a:rPr lang="ko-KR" altLang="en-US" dirty="0"/>
              <a:t>=0)</a:t>
            </a:r>
          </a:p>
          <a:p>
            <a:r>
              <a:rPr lang="ko-KR" altLang="en-US" dirty="0" err="1" smtClean="0"/>
              <a:t>print</a:t>
            </a:r>
            <a:r>
              <a:rPr lang="ko-KR" altLang="en-US" dirty="0" smtClean="0"/>
              <a:t>(</a:t>
            </a:r>
            <a:r>
              <a:rPr lang="en-US" altLang="ko-KR" dirty="0"/>
              <a:t>predictions</a:t>
            </a:r>
            <a:r>
              <a:rPr lang="ko-KR" altLang="en-US" dirty="0" smtClean="0"/>
              <a:t>[0</a:t>
            </a:r>
            <a:r>
              <a:rPr lang="ko-KR" altLang="en-US" dirty="0"/>
              <a:t>])</a:t>
            </a:r>
          </a:p>
          <a:p>
            <a:r>
              <a:rPr lang="ko-KR" altLang="en-US" dirty="0" err="1" smtClean="0"/>
              <a:t>np.argmax</a:t>
            </a:r>
            <a:r>
              <a:rPr lang="ko-KR" altLang="en-US" dirty="0" smtClean="0"/>
              <a:t>(</a:t>
            </a:r>
            <a:r>
              <a:rPr lang="en-US" altLang="ko-KR" dirty="0"/>
              <a:t>predictions</a:t>
            </a:r>
            <a:r>
              <a:rPr lang="ko-KR" altLang="en-US" dirty="0" smtClean="0"/>
              <a:t>[0</a:t>
            </a:r>
            <a:r>
              <a:rPr lang="ko-KR" altLang="en-US" dirty="0"/>
              <a:t>])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9" y="2522481"/>
            <a:ext cx="4505325" cy="7048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예측결과를</a:t>
            </a:r>
            <a:r>
              <a:rPr lang="ko-KR" altLang="en-US" dirty="0" smtClean="0"/>
              <a:t> 시각화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5681" y="1087508"/>
            <a:ext cx="4572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err="1"/>
              <a:t>def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plot_image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predictions_array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true_label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img</a:t>
            </a:r>
            <a:r>
              <a:rPr lang="ko-KR" altLang="en-US" sz="1100" dirty="0"/>
              <a:t>):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predictions_array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true_label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img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predictions_array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], </a:t>
            </a:r>
            <a:r>
              <a:rPr lang="ko-KR" altLang="en-US" sz="1100" dirty="0" err="1"/>
              <a:t>true_label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], </a:t>
            </a:r>
            <a:r>
              <a:rPr lang="ko-KR" altLang="en-US" sz="1100" dirty="0" err="1"/>
              <a:t>img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]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plt.grid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False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plt.xticks</a:t>
            </a:r>
            <a:r>
              <a:rPr lang="ko-KR" altLang="en-US" sz="1100" dirty="0"/>
              <a:t>([])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plt.yticks</a:t>
            </a:r>
            <a:r>
              <a:rPr lang="ko-KR" altLang="en-US" sz="1100" dirty="0"/>
              <a:t>([])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#</a:t>
            </a:r>
            <a:r>
              <a:rPr lang="ko-KR" altLang="en-US" sz="1100" dirty="0" err="1"/>
              <a:t>plt.imshow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img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cmap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plt.cm.binary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plt.imshow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img.reshape</a:t>
            </a:r>
            <a:r>
              <a:rPr lang="ko-KR" altLang="en-US" sz="1100" dirty="0"/>
              <a:t>(28, 28), </a:t>
            </a:r>
            <a:r>
              <a:rPr lang="ko-KR" altLang="en-US" sz="1100" dirty="0" err="1"/>
              <a:t>cmap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Greys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predicted_label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np.argmax</a:t>
            </a:r>
            <a:r>
              <a:rPr lang="ko-KR" altLang="en-US" sz="1100" dirty="0"/>
              <a:t>(</a:t>
            </a:r>
            <a:r>
              <a:rPr lang="ko-KR" altLang="en-US" sz="1100" dirty="0" err="1"/>
              <a:t>predictions_array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predicted_label</a:t>
            </a:r>
            <a:r>
              <a:rPr lang="ko-KR" altLang="en-US" sz="1100" dirty="0"/>
              <a:t> == </a:t>
            </a:r>
            <a:r>
              <a:rPr lang="ko-KR" altLang="en-US" sz="1100" dirty="0" err="1"/>
              <a:t>true_label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color</a:t>
            </a:r>
            <a:r>
              <a:rPr lang="ko-KR" altLang="en-US" sz="1100" dirty="0"/>
              <a:t> = '</a:t>
            </a:r>
            <a:r>
              <a:rPr lang="ko-KR" altLang="en-US" sz="1100" dirty="0" err="1"/>
              <a:t>blue</a:t>
            </a:r>
            <a:r>
              <a:rPr lang="ko-KR" altLang="en-US" sz="1100" dirty="0"/>
              <a:t>'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else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color</a:t>
            </a:r>
            <a:r>
              <a:rPr lang="ko-KR" altLang="en-US" sz="1100" dirty="0"/>
              <a:t> = '</a:t>
            </a:r>
            <a:r>
              <a:rPr lang="ko-KR" altLang="en-US" sz="1100" dirty="0" err="1"/>
              <a:t>red</a:t>
            </a:r>
            <a:r>
              <a:rPr lang="ko-KR" altLang="en-US" sz="1100" dirty="0"/>
              <a:t>'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plt.xlabel</a:t>
            </a:r>
            <a:r>
              <a:rPr lang="ko-KR" altLang="en-US" sz="1100" dirty="0"/>
              <a:t>("{} {:2.0f}% ({})".</a:t>
            </a:r>
            <a:r>
              <a:rPr lang="ko-KR" altLang="en-US" sz="1100" dirty="0" err="1"/>
              <a:t>format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predicted_label</a:t>
            </a:r>
            <a:r>
              <a:rPr lang="ko-KR" altLang="en-US" sz="1100" dirty="0"/>
              <a:t>,</a:t>
            </a:r>
          </a:p>
          <a:p>
            <a:r>
              <a:rPr lang="ko-KR" altLang="en-US" sz="1100" dirty="0"/>
              <a:t>                                100*</a:t>
            </a:r>
            <a:r>
              <a:rPr lang="ko-KR" altLang="en-US" sz="1100" dirty="0" err="1"/>
              <a:t>np.max</a:t>
            </a:r>
            <a:r>
              <a:rPr lang="ko-KR" altLang="en-US" sz="1100" dirty="0"/>
              <a:t>(</a:t>
            </a:r>
            <a:r>
              <a:rPr lang="ko-KR" altLang="en-US" sz="1100" dirty="0" err="1"/>
              <a:t>predictions_array</a:t>
            </a:r>
            <a:r>
              <a:rPr lang="ko-KR" altLang="en-US" sz="1100" dirty="0"/>
              <a:t>),</a:t>
            </a:r>
          </a:p>
          <a:p>
            <a:r>
              <a:rPr lang="ko-KR" altLang="en-US" sz="1100" dirty="0"/>
              <a:t>                                </a:t>
            </a:r>
            <a:r>
              <a:rPr lang="ko-KR" altLang="en-US" sz="1100" dirty="0" err="1"/>
              <a:t>true_label</a:t>
            </a:r>
            <a:r>
              <a:rPr lang="ko-KR" altLang="en-US" sz="1100" dirty="0"/>
              <a:t>),</a:t>
            </a:r>
          </a:p>
          <a:p>
            <a:r>
              <a:rPr lang="ko-KR" altLang="en-US" sz="1100" dirty="0"/>
              <a:t>                                </a:t>
            </a:r>
            <a:r>
              <a:rPr lang="ko-KR" altLang="en-US" sz="1100" dirty="0" err="1"/>
              <a:t>color</a:t>
            </a:r>
            <a:r>
              <a:rPr lang="ko-KR" altLang="en-US" sz="1100" dirty="0"/>
              <a:t>=</a:t>
            </a:r>
            <a:r>
              <a:rPr lang="ko-KR" altLang="en-US" sz="1100" dirty="0" err="1"/>
              <a:t>color</a:t>
            </a:r>
            <a:r>
              <a:rPr lang="ko-KR" altLang="en-US" sz="1100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88059" y="3433182"/>
            <a:ext cx="48805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plot_value_array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predictions_array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true_label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predictions_array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true_label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predictions_array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true_label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</a:t>
            </a:r>
            <a:r>
              <a:rPr lang="ko-KR" altLang="en-US" sz="1400" dirty="0"/>
              <a:t>]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plt.grid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plt.xticks</a:t>
            </a:r>
            <a:r>
              <a:rPr lang="ko-KR" altLang="en-US" sz="1400" dirty="0"/>
              <a:t>([])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plt.yticks</a:t>
            </a:r>
            <a:r>
              <a:rPr lang="ko-KR" altLang="en-US" sz="1400" dirty="0"/>
              <a:t>([])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thisplot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plt.bar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range</a:t>
            </a:r>
            <a:r>
              <a:rPr lang="ko-KR" altLang="en-US" sz="1400" dirty="0"/>
              <a:t>(10), </a:t>
            </a:r>
            <a:r>
              <a:rPr lang="ko-KR" altLang="en-US" sz="1400" dirty="0" err="1"/>
              <a:t>predictions_array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="#777777")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plt.ylim</a:t>
            </a:r>
            <a:r>
              <a:rPr lang="ko-KR" altLang="en-US" sz="1400" dirty="0"/>
              <a:t>([0, 1])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predicted_label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np.argmax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predictions_array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thisplot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predicted_label</a:t>
            </a:r>
            <a:r>
              <a:rPr lang="ko-KR" altLang="en-US" sz="1400" dirty="0"/>
              <a:t>].</a:t>
            </a:r>
            <a:r>
              <a:rPr lang="ko-KR" altLang="en-US" sz="1400" dirty="0" err="1"/>
              <a:t>set_color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thisplot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true_label</a:t>
            </a:r>
            <a:r>
              <a:rPr lang="ko-KR" altLang="en-US" sz="1400" dirty="0"/>
              <a:t>].</a:t>
            </a:r>
            <a:r>
              <a:rPr lang="ko-KR" altLang="en-US" sz="1400" dirty="0" err="1"/>
              <a:t>set_color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예측결과를</a:t>
            </a:r>
            <a:r>
              <a:rPr lang="ko-KR" altLang="en-US" dirty="0"/>
              <a:t> 시각화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385" y="107794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 err="1"/>
              <a:t>i</a:t>
            </a:r>
            <a:r>
              <a:rPr lang="ko-KR" altLang="en-US" sz="1400" dirty="0"/>
              <a:t> = 0</a:t>
            </a:r>
          </a:p>
          <a:p>
            <a:r>
              <a:rPr lang="ko-KR" altLang="en-US" sz="1400" dirty="0" err="1"/>
              <a:t>plt.figure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figsize</a:t>
            </a:r>
            <a:r>
              <a:rPr lang="ko-KR" altLang="en-US" sz="1400" dirty="0"/>
              <a:t>=(6,3))</a:t>
            </a:r>
          </a:p>
          <a:p>
            <a:r>
              <a:rPr lang="ko-KR" altLang="en-US" sz="1400" dirty="0" err="1"/>
              <a:t>plt.subplot</a:t>
            </a:r>
            <a:r>
              <a:rPr lang="ko-KR" altLang="en-US" sz="1400" dirty="0"/>
              <a:t>(1,2,1)</a:t>
            </a:r>
          </a:p>
          <a:p>
            <a:r>
              <a:rPr lang="ko-KR" altLang="en-US" sz="1400" dirty="0" err="1"/>
              <a:t>plot_image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predictions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y_test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X_test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plt.subplot</a:t>
            </a:r>
            <a:r>
              <a:rPr lang="ko-KR" altLang="en-US" sz="1400" dirty="0"/>
              <a:t>(1,2,2)</a:t>
            </a:r>
          </a:p>
          <a:p>
            <a:r>
              <a:rPr lang="ko-KR" altLang="en-US" sz="1400" dirty="0" err="1"/>
              <a:t>plot_value_array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predictions</a:t>
            </a:r>
            <a:r>
              <a:rPr lang="ko-KR" altLang="en-US" sz="1400" dirty="0"/>
              <a:t>,  </a:t>
            </a:r>
            <a:r>
              <a:rPr lang="ko-KR" altLang="en-US" sz="1400" dirty="0" err="1"/>
              <a:t>y_test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649" y="3311267"/>
            <a:ext cx="155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번째 이미지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6090" y="3311267"/>
            <a:ext cx="249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2582</a:t>
            </a:r>
            <a:r>
              <a:rPr lang="ko-KR" altLang="en-US" dirty="0" smtClean="0"/>
              <a:t>번째 이미지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" y="4221782"/>
            <a:ext cx="3590925" cy="1819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85" y="4221782"/>
            <a:ext cx="3371850" cy="17716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7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예측결과를</a:t>
            </a:r>
            <a:r>
              <a:rPr lang="ko-KR" altLang="en-US" dirty="0"/>
              <a:t> 시각화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7727" y="113822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/>
              <a:t>num_rows</a:t>
            </a:r>
            <a:r>
              <a:rPr lang="ko-KR" altLang="en-US" sz="1200" dirty="0"/>
              <a:t> = 5</a:t>
            </a:r>
          </a:p>
          <a:p>
            <a:r>
              <a:rPr lang="ko-KR" altLang="en-US" sz="1200" dirty="0" err="1"/>
              <a:t>num_cols</a:t>
            </a:r>
            <a:r>
              <a:rPr lang="ko-KR" altLang="en-US" sz="1200" dirty="0"/>
              <a:t> = 3</a:t>
            </a:r>
          </a:p>
          <a:p>
            <a:r>
              <a:rPr lang="ko-KR" altLang="en-US" sz="1200" dirty="0" err="1"/>
              <a:t>num_images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num_rows</a:t>
            </a:r>
            <a:r>
              <a:rPr lang="ko-KR" altLang="en-US" sz="1200" dirty="0"/>
              <a:t>*</a:t>
            </a:r>
            <a:r>
              <a:rPr lang="ko-KR" altLang="en-US" sz="1200" dirty="0" err="1"/>
              <a:t>num_cols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=(2*2*</a:t>
            </a:r>
            <a:r>
              <a:rPr lang="ko-KR" altLang="en-US" sz="1200" dirty="0" err="1"/>
              <a:t>num_cols</a:t>
            </a:r>
            <a:r>
              <a:rPr lang="ko-KR" altLang="en-US" sz="1200" dirty="0"/>
              <a:t>, 2*</a:t>
            </a:r>
            <a:r>
              <a:rPr lang="ko-KR" altLang="en-US" sz="1200" dirty="0" err="1"/>
              <a:t>num_rows</a:t>
            </a:r>
            <a:r>
              <a:rPr lang="ko-KR" altLang="en-US" sz="1200" dirty="0"/>
              <a:t>))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range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num_images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plt.subplot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num_rows</a:t>
            </a:r>
            <a:r>
              <a:rPr lang="ko-KR" altLang="en-US" sz="1200" dirty="0"/>
              <a:t>, 2*</a:t>
            </a:r>
            <a:r>
              <a:rPr lang="ko-KR" altLang="en-US" sz="1200" dirty="0" err="1"/>
              <a:t>num_cols</a:t>
            </a:r>
            <a:r>
              <a:rPr lang="ko-KR" altLang="en-US" sz="1200" dirty="0"/>
              <a:t>, 2*i+1)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plot_image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predictions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y_test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X_test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plt.subplot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num_rows</a:t>
            </a:r>
            <a:r>
              <a:rPr lang="ko-KR" altLang="en-US" sz="1200" dirty="0"/>
              <a:t>, 2*</a:t>
            </a:r>
            <a:r>
              <a:rPr lang="ko-KR" altLang="en-US" sz="1200" dirty="0" err="1"/>
              <a:t>num_cols</a:t>
            </a:r>
            <a:r>
              <a:rPr lang="ko-KR" altLang="en-US" sz="1200" dirty="0"/>
              <a:t>, 2*i+2)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plot_value_array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predictions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y_test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44" y="1750693"/>
            <a:ext cx="5290092" cy="441349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1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이미지에 대한 예측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2130" y="1211447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img_index</a:t>
            </a:r>
            <a:r>
              <a:rPr lang="en-US" altLang="ko-KR" sz="1200" dirty="0"/>
              <a:t> = 2582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img_index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 err="1"/>
              <a:t>plt.imshow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img.reshape</a:t>
            </a:r>
            <a:r>
              <a:rPr lang="en-US" altLang="ko-KR" sz="1200" dirty="0"/>
              <a:t>(28, 28), </a:t>
            </a:r>
            <a:r>
              <a:rPr lang="en-US" altLang="ko-KR" sz="1200" dirty="0" err="1"/>
              <a:t>cmap</a:t>
            </a:r>
            <a:r>
              <a:rPr lang="en-US" altLang="ko-KR" sz="1200" dirty="0"/>
              <a:t>='Greys')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img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np.expand_dims</a:t>
            </a:r>
            <a:r>
              <a:rPr lang="en-US" altLang="ko-KR" sz="1200" dirty="0"/>
              <a:t>(img,0))</a:t>
            </a:r>
          </a:p>
          <a:p>
            <a:r>
              <a:rPr lang="en-US" altLang="ko-KR" sz="1200" dirty="0" err="1"/>
              <a:t>predictions_single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predictions_single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np.argmax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predictions_single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plot_value_array2(</a:t>
            </a:r>
            <a:r>
              <a:rPr lang="en-US" altLang="ko-KR" sz="1200" dirty="0" err="1"/>
              <a:t>img_index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predictions_single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_ = </a:t>
            </a:r>
            <a:r>
              <a:rPr lang="en-US" altLang="ko-KR" sz="1200" dirty="0" err="1"/>
              <a:t>plt.xticks</a:t>
            </a:r>
            <a:r>
              <a:rPr lang="en-US" altLang="ko-KR" sz="1200" dirty="0"/>
              <a:t>(range(10), </a:t>
            </a:r>
            <a:r>
              <a:rPr lang="en-US" altLang="ko-KR" sz="1200" dirty="0" err="1"/>
              <a:t>class_names</a:t>
            </a:r>
            <a:r>
              <a:rPr lang="en-US" altLang="ko-KR" sz="1200" dirty="0"/>
              <a:t>, rotation=45)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1" y="965915"/>
            <a:ext cx="5019675" cy="5314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603" y="5285910"/>
            <a:ext cx="290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plot_value_array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함수 수정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이미지에 대한 예측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2189" y="1663482"/>
            <a:ext cx="6705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plot_value_array2(</a:t>
            </a:r>
            <a:r>
              <a:rPr lang="ko-KR" altLang="en-US" dirty="0" err="1"/>
              <a:t>i</a:t>
            </a:r>
            <a:r>
              <a:rPr lang="ko-KR" altLang="en-US" dirty="0"/>
              <a:t>, </a:t>
            </a:r>
            <a:r>
              <a:rPr lang="ko-KR" altLang="en-US" dirty="0" err="1"/>
              <a:t>predictions_array</a:t>
            </a:r>
            <a:r>
              <a:rPr lang="ko-KR" altLang="en-US" dirty="0"/>
              <a:t>, </a:t>
            </a:r>
            <a:r>
              <a:rPr lang="ko-KR" altLang="en-US" dirty="0" err="1"/>
              <a:t>true_label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predictions_array</a:t>
            </a:r>
            <a:r>
              <a:rPr lang="ko-KR" altLang="en-US" dirty="0"/>
              <a:t>, </a:t>
            </a:r>
            <a:r>
              <a:rPr lang="ko-KR" altLang="en-US" dirty="0" err="1"/>
              <a:t>true_label</a:t>
            </a:r>
            <a:r>
              <a:rPr lang="ko-KR" altLang="en-US" dirty="0"/>
              <a:t> = </a:t>
            </a:r>
            <a:r>
              <a:rPr lang="ko-KR" altLang="en-US" dirty="0" err="1"/>
              <a:t>predictions_array</a:t>
            </a:r>
            <a:r>
              <a:rPr lang="ko-KR" altLang="en-US" dirty="0"/>
              <a:t>[0], </a:t>
            </a:r>
            <a:r>
              <a:rPr lang="ko-KR" altLang="en-US" dirty="0" err="1"/>
              <a:t>true_label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plt.grid</a:t>
            </a:r>
            <a:r>
              <a:rPr lang="ko-KR" altLang="en-US" dirty="0"/>
              <a:t>(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plt.xticks</a:t>
            </a:r>
            <a:r>
              <a:rPr lang="ko-KR" altLang="en-US" dirty="0"/>
              <a:t>([])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plt.yticks</a:t>
            </a:r>
            <a:r>
              <a:rPr lang="ko-KR" altLang="en-US" dirty="0"/>
              <a:t>([])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thisplot</a:t>
            </a:r>
            <a:r>
              <a:rPr lang="ko-KR" altLang="en-US" dirty="0"/>
              <a:t> = </a:t>
            </a:r>
            <a:r>
              <a:rPr lang="ko-KR" altLang="en-US" dirty="0" err="1"/>
              <a:t>plt.bar</a:t>
            </a:r>
            <a:r>
              <a:rPr lang="ko-KR" altLang="en-US" dirty="0"/>
              <a:t>(</a:t>
            </a:r>
            <a:r>
              <a:rPr lang="ko-KR" altLang="en-US" dirty="0" err="1"/>
              <a:t>range</a:t>
            </a:r>
            <a:r>
              <a:rPr lang="ko-KR" altLang="en-US" dirty="0"/>
              <a:t>(10), </a:t>
            </a:r>
            <a:r>
              <a:rPr lang="ko-KR" altLang="en-US" dirty="0" err="1"/>
              <a:t>predictions_array</a:t>
            </a:r>
            <a:r>
              <a:rPr lang="ko-KR" altLang="en-US" dirty="0"/>
              <a:t>, </a:t>
            </a:r>
            <a:r>
              <a:rPr lang="ko-KR" altLang="en-US" dirty="0" err="1"/>
              <a:t>color</a:t>
            </a:r>
            <a:r>
              <a:rPr lang="ko-KR" altLang="en-US" dirty="0"/>
              <a:t>="#777777")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plt.ylim</a:t>
            </a:r>
            <a:r>
              <a:rPr lang="ko-KR" altLang="en-US" dirty="0"/>
              <a:t>([0, 1])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predicted_label</a:t>
            </a:r>
            <a:r>
              <a:rPr lang="ko-KR" altLang="en-US" dirty="0"/>
              <a:t> = </a:t>
            </a:r>
            <a:r>
              <a:rPr lang="ko-KR" altLang="en-US" dirty="0" err="1"/>
              <a:t>np.argmax</a:t>
            </a:r>
            <a:r>
              <a:rPr lang="ko-KR" altLang="en-US" dirty="0"/>
              <a:t>(</a:t>
            </a:r>
            <a:r>
              <a:rPr lang="ko-KR" altLang="en-US" dirty="0" err="1"/>
              <a:t>predictions_array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thisplot</a:t>
            </a:r>
            <a:r>
              <a:rPr lang="ko-KR" altLang="en-US" dirty="0"/>
              <a:t>[</a:t>
            </a:r>
            <a:r>
              <a:rPr lang="ko-KR" altLang="en-US" dirty="0" err="1"/>
              <a:t>predicted_label</a:t>
            </a:r>
            <a:r>
              <a:rPr lang="ko-KR" altLang="en-US" dirty="0"/>
              <a:t>].</a:t>
            </a:r>
            <a:r>
              <a:rPr lang="ko-KR" altLang="en-US" dirty="0" err="1"/>
              <a:t>set_color</a:t>
            </a:r>
            <a:r>
              <a:rPr lang="ko-KR" altLang="en-US" dirty="0"/>
              <a:t>('</a:t>
            </a:r>
            <a:r>
              <a:rPr lang="ko-KR" altLang="en-US" dirty="0" err="1"/>
              <a:t>red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thisplot</a:t>
            </a:r>
            <a:r>
              <a:rPr lang="ko-KR" altLang="en-US" dirty="0"/>
              <a:t>[</a:t>
            </a:r>
            <a:r>
              <a:rPr lang="ko-KR" altLang="en-US" dirty="0" err="1"/>
              <a:t>true_label</a:t>
            </a:r>
            <a:r>
              <a:rPr lang="ko-KR" altLang="en-US" dirty="0"/>
              <a:t>].</a:t>
            </a:r>
            <a:r>
              <a:rPr lang="ko-KR" altLang="en-US" dirty="0" err="1"/>
              <a:t>set_color</a:t>
            </a:r>
            <a:r>
              <a:rPr lang="ko-KR" altLang="en-US" dirty="0"/>
              <a:t>('</a:t>
            </a:r>
            <a:r>
              <a:rPr lang="ko-KR" altLang="en-US" dirty="0" err="1"/>
              <a:t>blue</a:t>
            </a:r>
            <a:r>
              <a:rPr lang="ko-KR" altLang="en-US" dirty="0"/>
              <a:t>'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경진대회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https://www.kaggle.com</a:t>
            </a:r>
            <a:r>
              <a:rPr lang="en-US" altLang="ko-KR" dirty="0" smtClean="0">
                <a:hlinkClick r:id="rId2"/>
              </a:rPr>
              <a:t>/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://dacon.io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70" y="2294728"/>
            <a:ext cx="7166517" cy="37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 다운로드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2760" y="1179175"/>
            <a:ext cx="79656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https://github.com/rickiepark/python-machine-learning-book-2nd-edition/raw/master/code/ch12/t10k-images-idx3-ubyte.gz</a:t>
            </a:r>
          </a:p>
          <a:p>
            <a:r>
              <a:rPr lang="ko-KR" altLang="en-US" sz="1100" dirty="0"/>
              <a:t>https://github.com/rickiepark/python-machine-learning-book-2nd-edition/raw/master/code/ch12/t10k-labels-idx1-ubyte.gz</a:t>
            </a:r>
          </a:p>
          <a:p>
            <a:r>
              <a:rPr lang="ko-KR" altLang="en-US" sz="1100" dirty="0"/>
              <a:t>https://github.com/rickiepark/python-machine-learning-book-2nd-edition/raw/master/code/ch12/train-images-idx3-ubyte.gz</a:t>
            </a:r>
          </a:p>
          <a:p>
            <a:r>
              <a:rPr lang="ko-KR" altLang="en-US" sz="1100" dirty="0"/>
              <a:t>https://github.com/rickiepark/python-machine-learning-book-2nd-edition/raw/master/code/ch12/train-labels-idx1-ubyte.gz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2" y="2416563"/>
            <a:ext cx="2200096" cy="22966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66" y="2752958"/>
            <a:ext cx="3648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압축해제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307" y="1162158"/>
            <a:ext cx="69472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import sys</a:t>
            </a:r>
          </a:p>
          <a:p>
            <a:r>
              <a:rPr lang="ko-KR" altLang="en-US" sz="1400" dirty="0"/>
              <a:t>import gzip</a:t>
            </a:r>
          </a:p>
          <a:p>
            <a:r>
              <a:rPr lang="ko-KR" altLang="en-US" sz="1400" dirty="0"/>
              <a:t>import shutil</a:t>
            </a:r>
          </a:p>
          <a:p>
            <a:r>
              <a:rPr lang="ko-KR" altLang="en-US" sz="1400" dirty="0"/>
              <a:t>import os</a:t>
            </a:r>
          </a:p>
          <a:p>
            <a:endParaRPr lang="ko-KR" altLang="en-US" sz="1400" dirty="0"/>
          </a:p>
          <a:p>
            <a:r>
              <a:rPr lang="ko-KR" altLang="en-US" sz="1400" dirty="0"/>
              <a:t>if (sys.version_info &gt; (3, 0)):</a:t>
            </a:r>
          </a:p>
          <a:p>
            <a:r>
              <a:rPr lang="ko-KR" altLang="en-US" sz="1400" dirty="0"/>
              <a:t>    writemode = 'wb'</a:t>
            </a:r>
          </a:p>
          <a:p>
            <a:r>
              <a:rPr lang="ko-KR" altLang="en-US" sz="1400" dirty="0"/>
              <a:t>else:</a:t>
            </a:r>
          </a:p>
          <a:p>
            <a:r>
              <a:rPr lang="ko-KR" altLang="en-US" sz="1400" dirty="0"/>
              <a:t>    writemode = 'w'</a:t>
            </a:r>
          </a:p>
          <a:p>
            <a:endParaRPr lang="ko-KR" altLang="en-US" sz="1400" dirty="0"/>
          </a:p>
          <a:p>
            <a:r>
              <a:rPr lang="ko-KR" altLang="en-US" sz="1400" dirty="0"/>
              <a:t>zipped_mnist = [f for f in os.listdir</a:t>
            </a:r>
            <a:r>
              <a:rPr lang="ko-KR" altLang="en-US" sz="1400" dirty="0" smtClean="0"/>
              <a:t>('/</a:t>
            </a:r>
            <a:r>
              <a:rPr lang="en-US" altLang="ko-KR" sz="1400" dirty="0" smtClean="0"/>
              <a:t>content</a:t>
            </a:r>
            <a:r>
              <a:rPr lang="ko-KR" altLang="en-US" sz="1400" dirty="0" smtClean="0"/>
              <a:t>') </a:t>
            </a:r>
            <a:r>
              <a:rPr lang="ko-KR" altLang="en-US" sz="1400" dirty="0"/>
              <a:t>if f.endswith('ubyte.gz')]</a:t>
            </a:r>
          </a:p>
          <a:p>
            <a:r>
              <a:rPr lang="ko-KR" altLang="en-US" sz="1400" dirty="0"/>
              <a:t>for z in zipped_mnist:</a:t>
            </a:r>
          </a:p>
          <a:p>
            <a:r>
              <a:rPr lang="ko-KR" altLang="en-US" sz="1400" dirty="0"/>
              <a:t>    with gzip.GzipFile(z, mode='rb') as decompressed, open(z[:-3], writemode) as outfile:</a:t>
            </a:r>
          </a:p>
          <a:p>
            <a:r>
              <a:rPr lang="ko-KR" altLang="en-US" sz="1400" dirty="0"/>
              <a:t>        outfile.write(decompressed.read())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07" y="107548"/>
            <a:ext cx="3390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ncloud.com/ko/tensorflow/images/tensorflow-1-3-1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46" y="536731"/>
            <a:ext cx="38957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 로드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3945" y="965915"/>
            <a:ext cx="7911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import os</a:t>
            </a:r>
          </a:p>
          <a:p>
            <a:r>
              <a:rPr lang="ko-KR" altLang="en-US" dirty="0"/>
              <a:t>import struct</a:t>
            </a:r>
          </a:p>
          <a:p>
            <a:r>
              <a:rPr lang="ko-KR" altLang="en-US" dirty="0"/>
              <a:t>import numpy as np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def load_mnist(path, kind='train'):</a:t>
            </a:r>
          </a:p>
          <a:p>
            <a:r>
              <a:rPr lang="ko-KR" altLang="en-US" dirty="0"/>
              <a:t>    """`path`에서 MNIST 데이터 불러오기"""</a:t>
            </a:r>
          </a:p>
          <a:p>
            <a:r>
              <a:rPr lang="ko-KR" altLang="en-US" dirty="0"/>
              <a:t>    labels_path = os.path.join(path, </a:t>
            </a:r>
            <a:r>
              <a:rPr lang="ko-KR" altLang="en-US" dirty="0" smtClean="0"/>
              <a:t>'%s-labels</a:t>
            </a:r>
            <a:r>
              <a:rPr lang="en-US" altLang="ko-KR" dirty="0" smtClean="0"/>
              <a:t>-</a:t>
            </a:r>
            <a:r>
              <a:rPr lang="ko-KR" altLang="en-US" dirty="0" smtClean="0"/>
              <a:t>idx1-ubyte</a:t>
            </a:r>
            <a:r>
              <a:rPr lang="ko-KR" altLang="en-US" dirty="0"/>
              <a:t>' % kind)</a:t>
            </a:r>
          </a:p>
          <a:p>
            <a:r>
              <a:rPr lang="ko-KR" altLang="en-US" dirty="0"/>
              <a:t>    images_path = os.path.join(path</a:t>
            </a:r>
            <a:r>
              <a:rPr lang="ko-KR" altLang="en-US" dirty="0" smtClean="0"/>
              <a:t>, </a:t>
            </a:r>
            <a:r>
              <a:rPr lang="ko-KR" altLang="en-US" dirty="0"/>
              <a:t>'%</a:t>
            </a:r>
            <a:r>
              <a:rPr lang="ko-KR" altLang="en-US" dirty="0" smtClean="0"/>
              <a:t>s-images</a:t>
            </a:r>
            <a:r>
              <a:rPr lang="en-US" altLang="ko-KR" dirty="0" smtClean="0"/>
              <a:t>-</a:t>
            </a:r>
            <a:r>
              <a:rPr lang="ko-KR" altLang="en-US" dirty="0" smtClean="0"/>
              <a:t>idx3-ubyte</a:t>
            </a:r>
            <a:r>
              <a:rPr lang="ko-KR" altLang="en-US" dirty="0"/>
              <a:t>' % kind)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with open(labels_path, 'rb') as lbpath:</a:t>
            </a:r>
          </a:p>
          <a:p>
            <a:r>
              <a:rPr lang="ko-KR" altLang="en-US" dirty="0"/>
              <a:t>        magic, n = struct.unpack('&gt;II', </a:t>
            </a:r>
            <a:r>
              <a:rPr lang="ko-KR" altLang="en-US" dirty="0" smtClean="0"/>
              <a:t>lbpath.read(8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labels = np.fromfile(lbpath, </a:t>
            </a:r>
            <a:r>
              <a:rPr lang="ko-KR" altLang="en-US" dirty="0" smtClean="0"/>
              <a:t>dtype=np.uint8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    with open(images_path, 'rb') as imgpath:</a:t>
            </a:r>
          </a:p>
          <a:p>
            <a:r>
              <a:rPr lang="ko-KR" altLang="en-US" dirty="0"/>
              <a:t>        magic, num, rows, cols = struct.unpack("&gt;IIII", </a:t>
            </a:r>
            <a:r>
              <a:rPr lang="ko-KR" altLang="en-US" dirty="0" smtClean="0"/>
              <a:t>imgpath.read(16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images = np.fromfile(imgpath, </a:t>
            </a:r>
            <a:r>
              <a:rPr lang="ko-KR" altLang="en-US" dirty="0" smtClean="0"/>
              <a:t>dtype=np.uint8</a:t>
            </a:r>
            <a:r>
              <a:rPr lang="ko-KR" altLang="en-US" dirty="0"/>
              <a:t>).reshape(len(labels), 784)</a:t>
            </a:r>
          </a:p>
          <a:p>
            <a:r>
              <a:rPr lang="ko-KR" altLang="en-US" dirty="0"/>
              <a:t>        images = ((images / 255.) - .5) * 2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 return images, labels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8020" y="5951895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0~255</a:t>
            </a:r>
            <a:r>
              <a:rPr lang="ko-KR" altLang="en-US" dirty="0" smtClean="0">
                <a:solidFill>
                  <a:srgbClr val="FF0000"/>
                </a:solidFill>
              </a:rPr>
              <a:t>인 </a:t>
            </a:r>
            <a:r>
              <a:rPr lang="ko-KR" altLang="en-US" dirty="0" err="1" smtClean="0">
                <a:solidFill>
                  <a:srgbClr val="FF0000"/>
                </a:solidFill>
              </a:rPr>
              <a:t>픽셀값을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-1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사이로 정규화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3888059" y="5679688"/>
            <a:ext cx="599961" cy="45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7580" y="300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9261" y="12381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6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특성 스케일을 조정하여 경사 </a:t>
            </a:r>
            <a:r>
              <a:rPr lang="ko-KR" altLang="en-US" sz="3200" dirty="0" err="1"/>
              <a:t>하강법</a:t>
            </a:r>
            <a:r>
              <a:rPr lang="ko-KR" altLang="en-US" sz="3200" dirty="0"/>
              <a:t> 결과 </a:t>
            </a:r>
            <a:r>
              <a:rPr lang="ko-KR" altLang="en-US" sz="3200" dirty="0" smtClean="0"/>
              <a:t>향상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4" y="1546302"/>
            <a:ext cx="8270649" cy="406640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90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MINIST </a:t>
            </a:r>
            <a:r>
              <a:rPr lang="ko-KR" altLang="en-US" dirty="0"/>
              <a:t>데이터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0" y="4470356"/>
            <a:ext cx="4248150" cy="1619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431" y="2836640"/>
            <a:ext cx="71014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X_train, y_train = load_mnist('', kind='train')</a:t>
            </a:r>
          </a:p>
          <a:p>
            <a:r>
              <a:rPr lang="ko-KR" altLang="en-US" sz="1400" dirty="0"/>
              <a:t>print('행: %d, 열: %d' % (X_train.shape[0], X_train.shape[1</a:t>
            </a:r>
            <a:r>
              <a:rPr lang="ko-KR" altLang="en-US" sz="1400" dirty="0" smtClean="0"/>
              <a:t>]))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X_test, y_test = load_mnist('', kind='t10k')</a:t>
            </a:r>
          </a:p>
          <a:p>
            <a:r>
              <a:rPr lang="ko-KR" altLang="en-US" sz="1400" dirty="0"/>
              <a:t>print('행: %d, 열: %d' % (X_test.shape[0], X_test.shape[1]))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12" y="4132218"/>
            <a:ext cx="3209925" cy="2295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30" y="796836"/>
            <a:ext cx="2995963" cy="2039804"/>
          </a:xfrm>
          <a:prstGeom prst="rect">
            <a:avLst/>
          </a:prstGeom>
        </p:spPr>
      </p:pic>
      <p:pic>
        <p:nvPicPr>
          <p:cNvPr id="11" name="Picture 2" descr="https://docs.ncloud.com/ko/tensorflow/images/tensorflow-1-3-1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05" y="796836"/>
            <a:ext cx="38957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35539" y="5608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7220" y="14982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</a:t>
            </a:r>
            <a:endParaRPr lang="ko-KR" altLang="en-US" dirty="0"/>
          </a:p>
        </p:txBody>
      </p:sp>
      <p:pic>
        <p:nvPicPr>
          <p:cNvPr id="5122" name="Picture 2" descr="https://tensorflowkorea.gitbooks.io/tensorflow-kr/content/g3doc/images/mnist-train-x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01" y="2603289"/>
            <a:ext cx="3032545" cy="13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63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MINIST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1256" y="1483913"/>
            <a:ext cx="71073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fig, ax = </a:t>
            </a:r>
            <a:r>
              <a:rPr lang="en-US" altLang="ko-KR" dirty="0" err="1"/>
              <a:t>plt.subplots</a:t>
            </a:r>
            <a:r>
              <a:rPr lang="en-US" altLang="ko-KR" dirty="0"/>
              <a:t>(</a:t>
            </a:r>
            <a:r>
              <a:rPr lang="en-US" altLang="ko-KR" dirty="0" err="1"/>
              <a:t>nrows</a:t>
            </a:r>
            <a:r>
              <a:rPr lang="en-US" altLang="ko-KR" dirty="0"/>
              <a:t>=2, </a:t>
            </a:r>
            <a:r>
              <a:rPr lang="en-US" altLang="ko-KR" dirty="0" err="1"/>
              <a:t>ncols</a:t>
            </a:r>
            <a:r>
              <a:rPr lang="en-US" altLang="ko-KR" dirty="0"/>
              <a:t>=5, </a:t>
            </a:r>
            <a:r>
              <a:rPr lang="en-US" altLang="ko-KR" dirty="0" err="1"/>
              <a:t>sharex</a:t>
            </a:r>
            <a:r>
              <a:rPr lang="en-US" altLang="ko-KR" dirty="0"/>
              <a:t>=True, </a:t>
            </a:r>
            <a:r>
              <a:rPr lang="en-US" altLang="ko-KR" dirty="0" err="1"/>
              <a:t>sharey</a:t>
            </a:r>
            <a:r>
              <a:rPr lang="en-US" altLang="ko-KR" dirty="0"/>
              <a:t>=True,)</a:t>
            </a:r>
          </a:p>
          <a:p>
            <a:r>
              <a:rPr lang="en-US" altLang="ko-KR" dirty="0"/>
              <a:t>ax = </a:t>
            </a:r>
            <a:r>
              <a:rPr lang="en-US" altLang="ko-KR" dirty="0" err="1"/>
              <a:t>ax.flatten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X_train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y_train</a:t>
            </a:r>
            <a:r>
              <a:rPr lang="en-US" altLang="ko-KR" dirty="0">
                <a:solidFill>
                  <a:srgbClr val="FF0000"/>
                </a:solidFill>
              </a:rPr>
              <a:t> ==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.reshape(28, 28)</a:t>
            </a:r>
          </a:p>
          <a:p>
            <a:r>
              <a:rPr lang="en-US" altLang="ko-KR" dirty="0"/>
              <a:t>    ax[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imshow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cmap</a:t>
            </a:r>
            <a:r>
              <a:rPr lang="en-US" altLang="ko-KR" dirty="0"/>
              <a:t>='Greys')</a:t>
            </a:r>
          </a:p>
          <a:p>
            <a:endParaRPr lang="en-US" altLang="ko-KR" dirty="0"/>
          </a:p>
          <a:p>
            <a:r>
              <a:rPr lang="en-US" altLang="ko-KR" dirty="0"/>
              <a:t>ax[0].</a:t>
            </a:r>
            <a:r>
              <a:rPr lang="en-US" altLang="ko-KR" dirty="0" err="1"/>
              <a:t>set_xticks</a:t>
            </a:r>
            <a:r>
              <a:rPr lang="en-US" altLang="ko-KR" dirty="0"/>
              <a:t>([])</a:t>
            </a:r>
          </a:p>
          <a:p>
            <a:r>
              <a:rPr lang="en-US" altLang="ko-KR" dirty="0"/>
              <a:t>ax[0].</a:t>
            </a:r>
            <a:r>
              <a:rPr lang="en-US" altLang="ko-KR" dirty="0" err="1"/>
              <a:t>set_yticks</a:t>
            </a:r>
            <a:r>
              <a:rPr lang="en-US" altLang="ko-KR" dirty="0"/>
              <a:t>([])</a:t>
            </a:r>
          </a:p>
          <a:p>
            <a:r>
              <a:rPr lang="en-US" altLang="ko-KR" dirty="0" err="1"/>
              <a:t>plt.tight_layout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1256" y="1114581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각 숫자에  대한 샘플을 그립니다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95" y="3677817"/>
            <a:ext cx="4344091" cy="21208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7555" y="533018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특정 숫자 샘플만 그릴 수 있는지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95" y="72462"/>
            <a:ext cx="2498703" cy="178690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MINIST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1256" y="1483913"/>
            <a:ext cx="71073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 smtClean="0"/>
              <a:t>fig</a:t>
            </a:r>
            <a:r>
              <a:rPr lang="en-US" altLang="ko-KR" dirty="0"/>
              <a:t>, ax = </a:t>
            </a:r>
            <a:r>
              <a:rPr lang="en-US" altLang="ko-KR" dirty="0" err="1"/>
              <a:t>plt.subplots</a:t>
            </a:r>
            <a:r>
              <a:rPr lang="en-US" altLang="ko-KR" dirty="0"/>
              <a:t>(</a:t>
            </a:r>
            <a:r>
              <a:rPr lang="en-US" altLang="ko-KR" dirty="0" err="1"/>
              <a:t>nrows</a:t>
            </a:r>
            <a:r>
              <a:rPr lang="en-US" altLang="ko-KR" dirty="0"/>
              <a:t>=5, </a:t>
            </a:r>
            <a:r>
              <a:rPr lang="en-US" altLang="ko-KR" dirty="0" err="1"/>
              <a:t>ncols</a:t>
            </a:r>
            <a:r>
              <a:rPr lang="en-US" altLang="ko-KR" dirty="0"/>
              <a:t>=5, </a:t>
            </a:r>
            <a:r>
              <a:rPr lang="en-US" altLang="ko-KR" dirty="0" err="1"/>
              <a:t>sharex</a:t>
            </a:r>
            <a:r>
              <a:rPr lang="en-US" altLang="ko-KR" dirty="0"/>
              <a:t>=True, </a:t>
            </a:r>
            <a:r>
              <a:rPr lang="en-US" altLang="ko-KR" dirty="0" err="1"/>
              <a:t>sharey</a:t>
            </a:r>
            <a:r>
              <a:rPr lang="en-US" altLang="ko-KR" dirty="0"/>
              <a:t>=True,)</a:t>
            </a:r>
          </a:p>
          <a:p>
            <a:r>
              <a:rPr lang="en-US" altLang="ko-KR" dirty="0"/>
              <a:t>ax = </a:t>
            </a:r>
            <a:r>
              <a:rPr lang="en-US" altLang="ko-KR" dirty="0" err="1"/>
              <a:t>ax.flatten</a:t>
            </a:r>
            <a:r>
              <a:rPr lang="en-US" altLang="ko-KR" dirty="0"/>
              <a:t>()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for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 in range(25)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X_train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y_train</a:t>
            </a:r>
            <a:r>
              <a:rPr lang="en-US" altLang="ko-KR" dirty="0">
                <a:solidFill>
                  <a:srgbClr val="FF0000"/>
                </a:solidFill>
              </a:rPr>
              <a:t> == 7][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.reshape(28, 28)</a:t>
            </a:r>
          </a:p>
          <a:p>
            <a:r>
              <a:rPr lang="en-US" altLang="ko-KR" dirty="0"/>
              <a:t>    ax[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imshow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cmap</a:t>
            </a:r>
            <a:r>
              <a:rPr lang="en-US" altLang="ko-KR" dirty="0"/>
              <a:t>='Greys')</a:t>
            </a:r>
          </a:p>
          <a:p>
            <a:endParaRPr lang="en-US" altLang="ko-KR" dirty="0"/>
          </a:p>
          <a:p>
            <a:r>
              <a:rPr lang="en-US" altLang="ko-KR" dirty="0"/>
              <a:t>ax[0].</a:t>
            </a:r>
            <a:r>
              <a:rPr lang="en-US" altLang="ko-KR" dirty="0" err="1"/>
              <a:t>set_xticks</a:t>
            </a:r>
            <a:r>
              <a:rPr lang="en-US" altLang="ko-KR" dirty="0"/>
              <a:t>([])</a:t>
            </a:r>
          </a:p>
          <a:p>
            <a:r>
              <a:rPr lang="en-US" altLang="ko-KR" dirty="0"/>
              <a:t>ax[0].</a:t>
            </a:r>
            <a:r>
              <a:rPr lang="en-US" altLang="ko-KR" dirty="0" err="1"/>
              <a:t>set_yticks</a:t>
            </a:r>
            <a:r>
              <a:rPr lang="en-US" altLang="ko-KR" dirty="0"/>
              <a:t>([])</a:t>
            </a:r>
          </a:p>
          <a:p>
            <a:r>
              <a:rPr lang="en-US" altLang="ko-KR" dirty="0" err="1"/>
              <a:t>plt.tight_layout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1256" y="1114581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샘플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개를 그립니다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83" y="2825190"/>
            <a:ext cx="4852506" cy="35568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3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18116</TotalTime>
  <Words>1324</Words>
  <Application>Microsoft Office PowerPoint</Application>
  <PresentationFormat>화면 슬라이드 쇼(4:3)</PresentationFormat>
  <Paragraphs>287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Wingdings</vt:lpstr>
      <vt:lpstr>Office 테마</vt:lpstr>
      <vt:lpstr>딥러닝 실습  - 필기 숫자 인식 -</vt:lpstr>
      <vt:lpstr>THE MNIST DATABASE of handwritten digits</vt:lpstr>
      <vt:lpstr>MNIST 데이터 다운로드</vt:lpstr>
      <vt:lpstr>압축해제</vt:lpstr>
      <vt:lpstr>MNIST 데이터 로드</vt:lpstr>
      <vt:lpstr>특성 스케일을 조정하여 경사 하강법 결과 향상</vt:lpstr>
      <vt:lpstr>MINIST 데이터 정보</vt:lpstr>
      <vt:lpstr>MINIST 데이터 시각화</vt:lpstr>
      <vt:lpstr>MINIST 데이터 시각화</vt:lpstr>
      <vt:lpstr>1-layer neural network for MNIST</vt:lpstr>
      <vt:lpstr>2-layer neural network for MNIST</vt:lpstr>
      <vt:lpstr>softmax</vt:lpstr>
      <vt:lpstr>One-hot 인코딩</vt:lpstr>
      <vt:lpstr>다층신경망 모델 생성</vt:lpstr>
      <vt:lpstr>Activation Functions</vt:lpstr>
      <vt:lpstr>훈련</vt:lpstr>
      <vt:lpstr>SGD(확률적 경사 하강법)</vt:lpstr>
      <vt:lpstr>Momentum(모멘텀)</vt:lpstr>
      <vt:lpstr>전체 데이터 예측</vt:lpstr>
      <vt:lpstr>개별 이미지 예측 확인</vt:lpstr>
      <vt:lpstr>예측결과를 시각화</vt:lpstr>
      <vt:lpstr>예측결과를 시각화</vt:lpstr>
      <vt:lpstr>예측결과를 시각화</vt:lpstr>
      <vt:lpstr>한 이미지에 대한 예측</vt:lpstr>
      <vt:lpstr>한 이미지에 대한 예측</vt:lpstr>
      <vt:lpstr>경진대회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 for 2-hop Labeling of Dynamic Directed Acyclic Graphs</dc:title>
  <dc:creator>Windows 사용자</dc:creator>
  <cp:lastModifiedBy>익명</cp:lastModifiedBy>
  <cp:revision>592</cp:revision>
  <cp:lastPrinted>2016-10-13T23:42:19Z</cp:lastPrinted>
  <dcterms:created xsi:type="dcterms:W3CDTF">2016-09-30T16:23:03Z</dcterms:created>
  <dcterms:modified xsi:type="dcterms:W3CDTF">2021-06-09T05:31:32Z</dcterms:modified>
</cp:coreProperties>
</file>