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7" r:id="rId2"/>
    <p:sldId id="264" r:id="rId3"/>
    <p:sldId id="258" r:id="rId4"/>
    <p:sldId id="265" r:id="rId5"/>
    <p:sldId id="272" r:id="rId6"/>
    <p:sldId id="268" r:id="rId7"/>
    <p:sldId id="269" r:id="rId8"/>
    <p:sldId id="271" r:id="rId9"/>
    <p:sldId id="266" r:id="rId10"/>
    <p:sldId id="286" r:id="rId11"/>
    <p:sldId id="280" r:id="rId12"/>
    <p:sldId id="285" r:id="rId13"/>
    <p:sldId id="281" r:id="rId14"/>
    <p:sldId id="282" r:id="rId15"/>
    <p:sldId id="287" r:id="rId16"/>
    <p:sldId id="291" r:id="rId17"/>
    <p:sldId id="290" r:id="rId18"/>
    <p:sldId id="26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 autoAdjust="0"/>
    <p:restoredTop sz="80298" autoAdjust="0"/>
  </p:normalViewPr>
  <p:slideViewPr>
    <p:cSldViewPr>
      <p:cViewPr varScale="1">
        <p:scale>
          <a:sx n="75" d="100"/>
          <a:sy n="75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FFBF3-97F3-44AD-8D4C-5A88BE7551AD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6C2A8-07E2-4780-8697-914933CCBC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1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C2A8-07E2-4780-8697-914933CCBC5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5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C2A8-07E2-4780-8697-914933CCBC5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C2A8-07E2-4780-8697-914933CCBC5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C2A8-07E2-4780-8697-914933CCBC5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1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8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8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5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1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7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6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9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8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1055-7C9B-4AA5-8D23-625CE57B2AAA}" type="datetimeFigureOut">
              <a:rPr lang="ko-KR" altLang="en-US" smtClean="0"/>
              <a:pPr/>
              <a:t>2015-05-05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3296C-C153-4FD3-A937-C00339009C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5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file:///C:\Users\XNOTE\Desktop\KakaoTalk_Video_20150429_vib.mp4" TargetMode="External"/><Relationship Id="rId1" Type="http://schemas.openxmlformats.org/officeDocument/2006/relationships/video" Target="file:///C:\Users\XNOTE\Desktop\KakaoTalk_Video_20150429_realvibe.mp4" TargetMode="Externa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25877"/>
            <a:ext cx="9143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08서울한강체 M" pitchFamily="18" charset="-127"/>
                <a:ea typeface="08서울한강체 M" pitchFamily="18" charset="-127"/>
              </a:rPr>
              <a:t>Clothing Based Proximity Sensors </a:t>
            </a:r>
          </a:p>
          <a:p>
            <a:pPr algn="ctr"/>
            <a:r>
              <a:rPr lang="en-US" sz="4000" b="1" dirty="0" smtClean="0">
                <a:solidFill>
                  <a:srgbClr val="FFC000"/>
                </a:solidFill>
                <a:latin typeface="08서울한강체 M" pitchFamily="18" charset="-127"/>
                <a:ea typeface="08서울한강체 M" pitchFamily="18" charset="-127"/>
              </a:rPr>
              <a:t>for the Visually Impaired</a:t>
            </a:r>
            <a:endParaRPr lang="en-US" sz="4000" dirty="0" smtClean="0">
              <a:solidFill>
                <a:srgbClr val="FFC000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57364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ITMT 492 Embedded System Final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4982716"/>
            <a:ext cx="8715436" cy="8751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Youjung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Choi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 /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Yelim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 Kim</a:t>
            </a:r>
          </a:p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Changyul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 Oh / Neil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Okhandiar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406" y="71414"/>
            <a:ext cx="9000000" cy="673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78070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120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03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21242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How it works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Cap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r="332" b="602"/>
          <a:stretch>
            <a:fillRect/>
          </a:stretch>
        </p:blipFill>
        <p:spPr bwMode="auto">
          <a:xfrm>
            <a:off x="2143108" y="1357298"/>
            <a:ext cx="4769028" cy="393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4063" y="4122796"/>
            <a:ext cx="207839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7504" y="27201"/>
            <a:ext cx="1120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03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21242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How it works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Cap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1804224" y="1571612"/>
            <a:ext cx="785818" cy="96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216" y="1357298"/>
            <a:ext cx="1143008" cy="160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6477" y="1428736"/>
            <a:ext cx="245389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1732786" y="292893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08서울한강체 L" pitchFamily="18" charset="-127"/>
                <a:ea typeface="08서울한강체 L" pitchFamily="18" charset="-127"/>
              </a:rPr>
              <a:t>Detect(input)</a:t>
            </a:r>
            <a:endParaRPr lang="ko-KR" altLang="en-US" dirty="0">
              <a:latin typeface="08서울한강체 L" pitchFamily="18" charset="-127"/>
              <a:ea typeface="08서울한강체 L" pitchFamily="18" charset="-127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8377" y="1500174"/>
            <a:ext cx="207839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" name="직선 화살표 연결선 50"/>
          <p:cNvCxnSpPr/>
          <p:nvPr/>
        </p:nvCxnSpPr>
        <p:spPr>
          <a:xfrm>
            <a:off x="5565435" y="2214554"/>
            <a:ext cx="428628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29388" y="263104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08서울한강체 L" pitchFamily="18" charset="-127"/>
                <a:ea typeface="08서울한강체 L" pitchFamily="18" charset="-127"/>
              </a:rPr>
              <a:t>Vibrating(output)</a:t>
            </a:r>
          </a:p>
          <a:p>
            <a:pPr algn="ctr"/>
            <a:r>
              <a:rPr lang="en-US" altLang="ko-KR" dirty="0" smtClean="0">
                <a:latin typeface="08서울한강체 L" pitchFamily="18" charset="-127"/>
                <a:ea typeface="08서울한강체 L" pitchFamily="18" charset="-127"/>
              </a:rPr>
              <a:t>Closer = Faster</a:t>
            </a:r>
            <a:endParaRPr lang="ko-KR" altLang="en-US" dirty="0">
              <a:latin typeface="08서울한강체 L" pitchFamily="18" charset="-127"/>
              <a:ea typeface="08서울한강체 L" pitchFamily="18" charset="-127"/>
            </a:endParaRPr>
          </a:p>
        </p:txBody>
      </p:sp>
      <p:pic>
        <p:nvPicPr>
          <p:cNvPr id="57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07783" y="3908482"/>
            <a:ext cx="2049721" cy="180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TextBox 58"/>
          <p:cNvSpPr txBox="1"/>
          <p:nvPr/>
        </p:nvSpPr>
        <p:spPr>
          <a:xfrm>
            <a:off x="3565171" y="447998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08서울한강체 L" pitchFamily="18" charset="-127"/>
                <a:ea typeface="08서울한강체 L" pitchFamily="18" charset="-127"/>
              </a:rPr>
              <a:t>Touch panel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921965" y="4765738"/>
            <a:ext cx="428628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351121" y="4694300"/>
            <a:ext cx="428628" cy="158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0777" y="1571612"/>
            <a:ext cx="207839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" name="TextBox 63"/>
          <p:cNvSpPr txBox="1"/>
          <p:nvPr/>
        </p:nvSpPr>
        <p:spPr>
          <a:xfrm>
            <a:off x="6286512" y="519436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08서울한강체 L" pitchFamily="18" charset="-127"/>
                <a:ea typeface="08서울한강체 L" pitchFamily="18" charset="-127"/>
              </a:rPr>
              <a:t>Stop vibrating</a:t>
            </a:r>
          </a:p>
        </p:txBody>
      </p:sp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4" grpId="0"/>
      <p:bldP spid="59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120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03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21242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How it works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Battery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XNOTE\Desktop\image\sunmodule-solar-panel-featur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2749" y="1357298"/>
            <a:ext cx="3340821" cy="2000264"/>
          </a:xfrm>
          <a:prstGeom prst="rect">
            <a:avLst/>
          </a:prstGeom>
          <a:noFill/>
        </p:spPr>
      </p:pic>
      <p:pic>
        <p:nvPicPr>
          <p:cNvPr id="3075" name="Picture 3" descr="C:\Users\XNOTE\Desktop\image\bett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786190"/>
            <a:ext cx="2857520" cy="2192497"/>
          </a:xfrm>
          <a:prstGeom prst="rect">
            <a:avLst/>
          </a:prstGeom>
          <a:noFill/>
        </p:spPr>
      </p:pic>
      <p:pic>
        <p:nvPicPr>
          <p:cNvPr id="3076" name="Picture 4" descr="C:\Users\XNOTE\Desktop\image\engerg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7074" y="857232"/>
            <a:ext cx="3506926" cy="2700333"/>
          </a:xfrm>
          <a:prstGeom prst="rect">
            <a:avLst/>
          </a:prstGeom>
          <a:noFill/>
        </p:spPr>
      </p:pic>
      <p:sp>
        <p:nvSpPr>
          <p:cNvPr id="18" name="번개 17"/>
          <p:cNvSpPr/>
          <p:nvPr/>
        </p:nvSpPr>
        <p:spPr>
          <a:xfrm>
            <a:off x="337268" y="1428736"/>
            <a:ext cx="1785950" cy="642942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9" name="번개 18"/>
          <p:cNvSpPr/>
          <p:nvPr/>
        </p:nvSpPr>
        <p:spPr>
          <a:xfrm rot="20075114">
            <a:off x="265830" y="2071678"/>
            <a:ext cx="1785950" cy="642942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pic>
        <p:nvPicPr>
          <p:cNvPr id="3078" name="Picture 6" descr="C:\Users\XNOTE\Desktop\image\71lDKEQjOFL._SL1420_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12" y="3429000"/>
            <a:ext cx="2357454" cy="2357454"/>
          </a:xfrm>
          <a:prstGeom prst="rect">
            <a:avLst/>
          </a:prstGeom>
          <a:noFill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95680" y="3929066"/>
            <a:ext cx="219076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120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04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Result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Circuit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198" y="1285860"/>
            <a:ext cx="873052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NOTE\Desktop\KakaoTalk_20150428_02150473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237" y="1558262"/>
            <a:ext cx="3211657" cy="398483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07504" y="27201"/>
            <a:ext cx="10983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04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Result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Actual Feature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7" name="Picture 3" descr="C:\Users\XNOTE\Desktop\KakaoTalk_20150428_02150357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3014621"/>
            <a:ext cx="3190779" cy="4014779"/>
          </a:xfrm>
          <a:prstGeom prst="rect">
            <a:avLst/>
          </a:prstGeom>
          <a:noFill/>
        </p:spPr>
      </p:pic>
      <p:pic>
        <p:nvPicPr>
          <p:cNvPr id="21" name="Picture 2" descr="C:\Users\XNOTE\Desktop\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8428" y="188640"/>
            <a:ext cx="3641884" cy="2735688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0" y="6385318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0983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04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Result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Battery &amp; Solar panel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KakaoTalk_Video_20150429_realvib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86314" y="1857364"/>
            <a:ext cx="3929090" cy="2928958"/>
          </a:xfrm>
          <a:prstGeom prst="rect">
            <a:avLst/>
          </a:prstGeom>
        </p:spPr>
      </p:pic>
      <p:pic>
        <p:nvPicPr>
          <p:cNvPr id="23" name="KakaoTalk_Video_20150429_vib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428596" y="1857364"/>
            <a:ext cx="3929091" cy="29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0983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04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Result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Demo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0983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05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18469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Conclusion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Pons and Cons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0034" y="1571612"/>
            <a:ext cx="7429552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Idea(discuss to social problem and suggest a solution)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Solar energy(environment, technical)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Wearable(technical, compact size)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 (expensive)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Sewing in Circuit(needs lots of time &amp; complicated)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0030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T</a:t>
            </a:r>
            <a:r>
              <a:rPr lang="en-US" altLang="ko-KR" sz="8000" b="1" spc="600" dirty="0" smtClean="0">
                <a:solidFill>
                  <a:srgbClr val="FFC000"/>
                </a:solidFill>
                <a:latin typeface="08서울한강체 M" pitchFamily="18" charset="-127"/>
                <a:ea typeface="08서울한강체 M" pitchFamily="18" charset="-127"/>
              </a:rPr>
              <a:t>HANK </a:t>
            </a:r>
            <a:r>
              <a:rPr lang="en-US" altLang="ko-KR" sz="8000" b="1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Y</a:t>
            </a:r>
            <a:r>
              <a:rPr lang="en-US" altLang="ko-KR" sz="8000" b="1" spc="600" dirty="0" smtClean="0">
                <a:solidFill>
                  <a:srgbClr val="FFC000"/>
                </a:solidFill>
                <a:latin typeface="08서울한강체 M" pitchFamily="18" charset="-127"/>
                <a:ea typeface="08서울한강체 M" pitchFamily="18" charset="-127"/>
              </a:rPr>
              <a:t>OU</a:t>
            </a:r>
            <a:endParaRPr lang="ko-KR" altLang="en-US" sz="8000" b="1" spc="400" dirty="0">
              <a:solidFill>
                <a:srgbClr val="FFC000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0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120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00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8984" y="214874"/>
            <a:ext cx="9044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Intro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pic>
        <p:nvPicPr>
          <p:cNvPr id="1026" name="Picture 2" descr="D:\최유정\일리노이 공대\Embeded\final\10000431196_99_201405190840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643603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1178984" y="718930"/>
            <a:ext cx="16193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Look at the picture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033897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1077" y="123890"/>
            <a:ext cx="161614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Index</a:t>
            </a:r>
            <a:endParaRPr lang="ko-KR" altLang="en-US" sz="45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3528" y="2831235"/>
            <a:ext cx="8418116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1214414" y="2721114"/>
            <a:ext cx="220242" cy="2202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86050" y="2728514"/>
            <a:ext cx="220242" cy="2202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57686" y="2728514"/>
            <a:ext cx="220242" cy="2202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929322" y="2735914"/>
            <a:ext cx="220242" cy="2202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319" y="3886146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Purpose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3108" y="3886146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Component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68224" y="3886146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How it works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43570" y="388614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Result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770" y="3011468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latin typeface="08서울한강체 L" pitchFamily="18" charset="-127"/>
                <a:ea typeface="08서울한강체 L" pitchFamily="18" charset="-127"/>
              </a:rPr>
              <a:t>01</a:t>
            </a:r>
            <a:endParaRPr lang="ko-KR" altLang="en-US" sz="5000" b="1" dirty="0"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4586" y="3011468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latin typeface="08서울한강체 L" pitchFamily="18" charset="-127"/>
                <a:ea typeface="08서울한강체 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8253" y="3011468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latin typeface="08서울한강체 L" pitchFamily="18" charset="-127"/>
                <a:ea typeface="08서울한강체 L" pitchFamily="18" charset="-127"/>
              </a:rPr>
              <a:t>03</a:t>
            </a:r>
            <a:endParaRPr lang="ko-KR" altLang="en-US" sz="5000" b="1" dirty="0"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4959" y="3011468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latin typeface="08서울한강체 L" pitchFamily="18" charset="-127"/>
                <a:ea typeface="08서울한강체 L" pitchFamily="18" charset="-127"/>
              </a:rPr>
              <a:t>04</a:t>
            </a:r>
          </a:p>
        </p:txBody>
      </p:sp>
      <p:sp>
        <p:nvSpPr>
          <p:cNvPr id="26" name="타원 25"/>
          <p:cNvSpPr/>
          <p:nvPr/>
        </p:nvSpPr>
        <p:spPr>
          <a:xfrm>
            <a:off x="7500958" y="2714620"/>
            <a:ext cx="220242" cy="220242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00892" y="3929066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Conclusion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96479" y="3000372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latin typeface="08서울한강체 L" pitchFamily="18" charset="-127"/>
                <a:ea typeface="08서울한강체 L" pitchFamily="18" charset="-127"/>
              </a:rPr>
              <a:t>05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3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0983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01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78984" y="214874"/>
            <a:ext cx="13949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Purpose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8984" y="718930"/>
            <a:ext cx="22092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Why did we develop that? 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934454" y="2420888"/>
            <a:ext cx="0" cy="280831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958790" y="2420888"/>
            <a:ext cx="0" cy="280831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02145" y="3368605"/>
            <a:ext cx="9637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rgbClr val="FFC000"/>
                </a:solidFill>
                <a:latin typeface="08서울한강체 M" pitchFamily="18" charset="-127"/>
                <a:ea typeface="08서울한강체 M" pitchFamily="18" charset="-127"/>
              </a:rPr>
              <a:t>WHO</a:t>
            </a:r>
            <a:endParaRPr lang="ko-KR" altLang="en-US" sz="2700" b="1" dirty="0">
              <a:solidFill>
                <a:srgbClr val="FFC000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123" y="3994745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- Visually Impaired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80999" y="3356992"/>
            <a:ext cx="11063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rgbClr val="FFC000"/>
                </a:solidFill>
                <a:latin typeface="08서울한강체 M" pitchFamily="18" charset="-127"/>
                <a:ea typeface="08서울한강체 M" pitchFamily="18" charset="-127"/>
              </a:rPr>
              <a:t>WHAT</a:t>
            </a:r>
            <a:endParaRPr lang="ko-KR" altLang="en-US" sz="2700" b="1" dirty="0">
              <a:solidFill>
                <a:srgbClr val="FFC000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456" y="3983132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- Wearable device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13682" y="426160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- Detect obstacle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15456" y="4553759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- Avoid collision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39003" y="3356992"/>
            <a:ext cx="13853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b="1" dirty="0" smtClean="0">
                <a:solidFill>
                  <a:srgbClr val="FFC000"/>
                </a:solidFill>
                <a:latin typeface="08서울한강체 M" pitchFamily="18" charset="-127"/>
                <a:ea typeface="08서울한강체 M" pitchFamily="18" charset="-127"/>
              </a:rPr>
              <a:t>EXPECT</a:t>
            </a:r>
            <a:endParaRPr lang="ko-KR" altLang="en-US" sz="2700" b="1" dirty="0">
              <a:solidFill>
                <a:srgbClr val="FFC000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64430" y="3983132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- Solution for social problem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62656" y="4261604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- Extend function for wearable device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64430" y="4553759"/>
            <a:ext cx="293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- Environment(using solar energy)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pic>
        <p:nvPicPr>
          <p:cNvPr id="2051" name="Picture 3" descr="C:\Users\XNOTE\Desktop\image\Blind-660x320.jpg"/>
          <p:cNvPicPr>
            <a:picLocks noChangeAspect="1" noChangeArrowheads="1"/>
          </p:cNvPicPr>
          <p:nvPr/>
        </p:nvPicPr>
        <p:blipFill>
          <a:blip r:embed="rId2"/>
          <a:srcRect l="46439" t="-2344"/>
          <a:stretch>
            <a:fillRect/>
          </a:stretch>
        </p:blipFill>
        <p:spPr bwMode="auto">
          <a:xfrm>
            <a:off x="571472" y="1428736"/>
            <a:ext cx="1922066" cy="1714512"/>
          </a:xfrm>
          <a:prstGeom prst="rect">
            <a:avLst/>
          </a:prstGeom>
          <a:noFill/>
        </p:spPr>
      </p:pic>
      <p:pic>
        <p:nvPicPr>
          <p:cNvPr id="2052" name="Picture 4" descr="C:\Users\XNOTE\Desktop\image\cloth.png"/>
          <p:cNvPicPr>
            <a:picLocks noChangeAspect="1" noChangeArrowheads="1"/>
          </p:cNvPicPr>
          <p:nvPr/>
        </p:nvPicPr>
        <p:blipFill>
          <a:blip r:embed="rId3" cstate="print"/>
          <a:srcRect r="2220" b="4620"/>
          <a:stretch>
            <a:fillRect/>
          </a:stretch>
        </p:blipFill>
        <p:spPr bwMode="auto">
          <a:xfrm>
            <a:off x="3402013" y="1493083"/>
            <a:ext cx="2170119" cy="1578727"/>
          </a:xfrm>
          <a:prstGeom prst="rect">
            <a:avLst/>
          </a:prstGeom>
          <a:noFill/>
        </p:spPr>
      </p:pic>
      <p:pic>
        <p:nvPicPr>
          <p:cNvPr id="2053" name="Picture 5" descr="C:\Users\XNOTE\Desktop\image\Expectations1200X8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8444" y="1500174"/>
            <a:ext cx="2215522" cy="1571636"/>
          </a:xfrm>
          <a:prstGeom prst="rect">
            <a:avLst/>
          </a:prstGeom>
          <a:noFill/>
        </p:spPr>
      </p:pic>
      <p:sp>
        <p:nvSpPr>
          <p:cNvPr id="32" name="직사각형 31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338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120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02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Component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Hardware</a:t>
            </a:r>
          </a:p>
        </p:txBody>
      </p:sp>
      <p:pic>
        <p:nvPicPr>
          <p:cNvPr id="3075" name="Picture 3" descr="C:\Users\XNOTE\Desktop\image\1086-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3" y="1643050"/>
            <a:ext cx="3929090" cy="3071834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4429124" y="2288505"/>
            <a:ext cx="4714908" cy="1783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1500" dirty="0" smtClean="0">
                <a:latin typeface="08서울한강체 L" pitchFamily="18" charset="-127"/>
                <a:ea typeface="08서울한강체 L" pitchFamily="18" charset="-127"/>
              </a:rPr>
              <a:t>Small size / portable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500" dirty="0" smtClean="0">
                <a:latin typeface="08서울한강체 L" pitchFamily="18" charset="-127"/>
                <a:ea typeface="08서울한강체 L" pitchFamily="18" charset="-127"/>
              </a:rPr>
              <a:t> 8bit microcontroller / 32K of flash / 2.5K of Ram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1500" dirty="0" smtClean="0">
                <a:latin typeface="08서울한강체 L" pitchFamily="18" charset="-127"/>
                <a:ea typeface="08서울한강체 L" pitchFamily="18" charset="-127"/>
              </a:rPr>
              <a:t> Based of the ATmega32u4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 smtClean="0">
              <a:latin typeface="08서울한강체 L" pitchFamily="18" charset="-127"/>
              <a:ea typeface="08서울한강체 L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sz="1500" dirty="0" smtClean="0"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0101" y="4835735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Ardino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 Micro</a:t>
            </a:r>
          </a:p>
        </p:txBody>
      </p:sp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120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02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Component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Input / Output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XNOTE\Desktop\image\1201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214422"/>
            <a:ext cx="2919407" cy="218955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010" y="1357298"/>
            <a:ext cx="361792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143380"/>
            <a:ext cx="588966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42910" y="3571876"/>
            <a:ext cx="371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Ping (Ultrasonic range detection sensor)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72132" y="3571876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Vibrating mini motor disc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120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02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Component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6648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Charging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249844" y="2035739"/>
            <a:ext cx="4000529" cy="264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1285860"/>
            <a:ext cx="2428892" cy="179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직사각형 58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1357298"/>
            <a:ext cx="2357454" cy="173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286116" y="3071810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Solar Lithium Ion/Polymer charger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158" y="5429264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Flexible solar panel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86512" y="3060949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5V Lithium Ion Polymer Battery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0430" y="3786190"/>
            <a:ext cx="238126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3500430" y="5643579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Power Boost 500 Basic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0760" y="4643446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5V USB Boost, 500mA from 1.8V+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120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02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19062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Component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ETC</a:t>
            </a:r>
          </a:p>
        </p:txBody>
      </p:sp>
      <p:pic>
        <p:nvPicPr>
          <p:cNvPr id="5122" name="Picture 2" descr="C:\Users\XNOTE\Desktop\image\FSR4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1357298"/>
            <a:ext cx="3500461" cy="250033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4500562" y="1785926"/>
            <a:ext cx="500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08서울한강체 L" pitchFamily="18" charset="-127"/>
                <a:ea typeface="08서울한강체 L" pitchFamily="18" charset="-127"/>
              </a:rPr>
              <a:t>- human touch control of electronic device</a:t>
            </a:r>
          </a:p>
          <a:p>
            <a:r>
              <a:rPr lang="en-US" dirty="0" smtClean="0">
                <a:latin typeface="08서울한강체 L" pitchFamily="18" charset="-127"/>
                <a:ea typeface="08서울한강체 L" pitchFamily="18" charset="-127"/>
              </a:rPr>
              <a:t>  (Robot, Medical, Industrial)</a:t>
            </a: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500438"/>
            <a:ext cx="392089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직사각형 49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0" y="6715148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43438" y="3000372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Touch panel(FSR 406)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71604" y="4071943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08서울한강체 L" pitchFamily="18" charset="-127"/>
                <a:ea typeface="08서울한강체 L" pitchFamily="18" charset="-127"/>
              </a:rPr>
              <a:t>Stainless Conductive Thread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504" y="27201"/>
            <a:ext cx="11208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03</a:t>
            </a:r>
            <a:endParaRPr lang="ko-KR" altLang="en-US" sz="7000" b="1" spc="-3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9242" y="214874"/>
            <a:ext cx="21242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How it works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09242" y="71893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Map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482038" y="2614679"/>
            <a:ext cx="1818856" cy="1818857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4773" y="3722308"/>
            <a:ext cx="175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PRODUCT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pic>
        <p:nvPicPr>
          <p:cNvPr id="2051" name="Picture 3" descr="F:\포토샵\일러스트아이콘\_PNG파일\png\ICON\2_큰아이콘\photo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3214686"/>
            <a:ext cx="598065" cy="5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포토샵\일러스트아이콘\_PNG파일\png\ICON\2_큰아이콘\magic-wand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5062951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:\포토샵\일러스트아이콘\_PNG파일\png\ICON\2_큰아이콘\location-place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75" y="3221705"/>
            <a:ext cx="598065" cy="5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57224" y="3322266"/>
            <a:ext cx="175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latin typeface="08서울한강체 L" pitchFamily="18" charset="-127"/>
                <a:ea typeface="08서울한강체 L" pitchFamily="18" charset="-127"/>
              </a:rPr>
              <a:t>Detect</a:t>
            </a:r>
            <a:endParaRPr lang="ko-KR" altLang="en-US" b="1" dirty="0">
              <a:solidFill>
                <a:srgbClr val="FFC000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400501" y="1894599"/>
            <a:ext cx="0" cy="72008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" idx="6"/>
          </p:cNvCxnSpPr>
          <p:nvPr/>
        </p:nvCxnSpPr>
        <p:spPr>
          <a:xfrm flipV="1">
            <a:off x="5300894" y="3524107"/>
            <a:ext cx="823515" cy="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658523" y="3508098"/>
            <a:ext cx="823515" cy="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3245828" y="4281756"/>
            <a:ext cx="648072" cy="6480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928115" y="4251234"/>
            <a:ext cx="648072" cy="67859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26952" y="3691598"/>
            <a:ext cx="285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08서울한강체 L" pitchFamily="18" charset="-127"/>
                <a:ea typeface="08서울한강체 L" pitchFamily="18" charset="-127"/>
              </a:rPr>
              <a:t>Ping (Ultrasonic</a:t>
            </a:r>
          </a:p>
          <a:p>
            <a:r>
              <a:rPr lang="en-US" sz="1400" dirty="0" smtClean="0">
                <a:latin typeface="08서울한강체 L" pitchFamily="18" charset="-127"/>
                <a:ea typeface="08서울한강체 L" pitchFamily="18" charset="-127"/>
              </a:rPr>
              <a:t>range detection sensor)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970021" y="3693783"/>
            <a:ext cx="346201" cy="0"/>
          </a:xfrm>
          <a:prstGeom prst="line">
            <a:avLst/>
          </a:prstGeom>
          <a:ln w="1524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34056" y="5062951"/>
            <a:ext cx="121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latin typeface="08서울한강체 L" pitchFamily="18" charset="-127"/>
                <a:ea typeface="08서울한강체 L" pitchFamily="18" charset="-127"/>
              </a:rPr>
              <a:t>Connect</a:t>
            </a:r>
            <a:endParaRPr lang="ko-KR" altLang="en-US" b="1" dirty="0">
              <a:solidFill>
                <a:srgbClr val="FFC000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34056" y="5432283"/>
            <a:ext cx="12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sewing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3042079" y="5434468"/>
            <a:ext cx="239170" cy="0"/>
          </a:xfrm>
          <a:prstGeom prst="line">
            <a:avLst/>
          </a:prstGeom>
          <a:ln w="1524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06528" y="3202544"/>
            <a:ext cx="121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latin typeface="08서울한강체 L" pitchFamily="18" charset="-127"/>
                <a:ea typeface="08서울한강체 L" pitchFamily="18" charset="-127"/>
              </a:rPr>
              <a:t>Alarm</a:t>
            </a:r>
            <a:endParaRPr lang="ko-KR" altLang="en-US" b="1" dirty="0">
              <a:solidFill>
                <a:srgbClr val="FFC000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06528" y="3571876"/>
            <a:ext cx="121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08서울한강체 L" pitchFamily="18" charset="-127"/>
                <a:ea typeface="08서울한강체 L" pitchFamily="18" charset="-127"/>
              </a:rPr>
              <a:t>Vibrating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6914551" y="3574061"/>
            <a:ext cx="239170" cy="0"/>
          </a:xfrm>
          <a:prstGeom prst="line">
            <a:avLst/>
          </a:prstGeom>
          <a:ln w="1524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F:\포토샵\일러스트아이콘\_PNG파일\png\ICON\2_큰아이콘\computer 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74" y="1119041"/>
            <a:ext cx="571504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755054" y="1071546"/>
            <a:ext cx="121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latin typeface="08서울한강체 L" pitchFamily="18" charset="-127"/>
                <a:ea typeface="08서울한강체 L" pitchFamily="18" charset="-127"/>
              </a:rPr>
              <a:t>Hardware</a:t>
            </a:r>
            <a:endParaRPr lang="ko-KR" altLang="en-US" b="1" dirty="0">
              <a:solidFill>
                <a:srgbClr val="FFC000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6314" y="1500174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Arduino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 Micro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4863077" y="1443063"/>
            <a:ext cx="239170" cy="0"/>
          </a:xfrm>
          <a:prstGeom prst="line">
            <a:avLst/>
          </a:prstGeom>
          <a:ln w="1524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7" descr="F:\포토샵\일러스트아이콘\_PNG파일\png\ICON\2_큰아이콘\layers cop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42" y="5084255"/>
            <a:ext cx="598065" cy="59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233315" y="5035989"/>
            <a:ext cx="121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  <a:latin typeface="08서울한강체 L" pitchFamily="18" charset="-127"/>
                <a:ea typeface="08서울한강체 L" pitchFamily="18" charset="-127"/>
              </a:rPr>
              <a:t>Charge</a:t>
            </a:r>
            <a:endParaRPr lang="ko-KR" altLang="en-US" b="1" dirty="0">
              <a:solidFill>
                <a:srgbClr val="FFC000"/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33314" y="5405321"/>
            <a:ext cx="2001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08서울한강체 L" pitchFamily="18" charset="-127"/>
                <a:ea typeface="08서울한강체 L" pitchFamily="18" charset="-127"/>
              </a:rPr>
              <a:t>Solar panel/charger</a:t>
            </a:r>
          </a:p>
          <a:p>
            <a:r>
              <a:rPr lang="en-US" sz="1400" dirty="0" smtClean="0">
                <a:latin typeface="08서울한강체 L" pitchFamily="18" charset="-127"/>
                <a:ea typeface="08서울한강체 L" pitchFamily="18" charset="-127"/>
              </a:rPr>
              <a:t>/battery/Power Boost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6341338" y="5407506"/>
            <a:ext cx="239170" cy="0"/>
          </a:xfrm>
          <a:prstGeom prst="line">
            <a:avLst/>
          </a:prstGeom>
          <a:ln w="1524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C:\Users\XNOTE\Desktop\image\images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49008" y="2976429"/>
            <a:ext cx="957417" cy="714380"/>
          </a:xfrm>
          <a:prstGeom prst="rect">
            <a:avLst/>
          </a:prstGeom>
          <a:noFill/>
        </p:spPr>
      </p:pic>
      <p:sp>
        <p:nvSpPr>
          <p:cNvPr id="72" name="직사각형 71"/>
          <p:cNvSpPr/>
          <p:nvPr/>
        </p:nvSpPr>
        <p:spPr>
          <a:xfrm>
            <a:off x="7811129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8121300" y="190962"/>
            <a:ext cx="216024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431472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8741644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7500958" y="190962"/>
            <a:ext cx="216024" cy="2160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0" y="6357958"/>
            <a:ext cx="9144000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0" y="6715172"/>
            <a:ext cx="9144000" cy="142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749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/>
      <p:bldP spid="48" grpId="0"/>
      <p:bldP spid="63" grpId="0"/>
      <p:bldP spid="64" grpId="0"/>
      <p:bldP spid="66" grpId="0"/>
      <p:bldP spid="67" grpId="0"/>
      <p:bldP spid="53" grpId="0"/>
      <p:bldP spid="54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</TotalTime>
  <Words>290</Words>
  <Application>Microsoft Office PowerPoint</Application>
  <PresentationFormat>화면 슬라이드 쇼(4:3)</PresentationFormat>
  <Paragraphs>117</Paragraphs>
  <Slides>18</Slides>
  <Notes>4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08서울한강체 L</vt:lpstr>
      <vt:lpstr>08서울한강체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user1</cp:lastModifiedBy>
  <cp:revision>180</cp:revision>
  <dcterms:created xsi:type="dcterms:W3CDTF">2014-11-10T13:59:02Z</dcterms:created>
  <dcterms:modified xsi:type="dcterms:W3CDTF">2015-05-05T17:01:39Z</dcterms:modified>
</cp:coreProperties>
</file>