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Garamond"/>
      <p:regular r:id="rId23"/>
      <p:bold r:id="rId24"/>
      <p:italic r:id="rId25"/>
      <p:boldItalic r:id="rId26"/>
    </p:embeddedFon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Garamond-bold.fntdata"/><Relationship Id="rId23" Type="http://schemas.openxmlformats.org/officeDocument/2006/relationships/font" Target="fonts/Garamon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aramond-boldItalic.fntdata"/><Relationship Id="rId25" Type="http://schemas.openxmlformats.org/officeDocument/2006/relationships/font" Target="fonts/Garamond-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grpSp>
        <p:nvGrpSpPr>
          <p:cNvPr id="102" name="Google Shape;102;p11"/>
          <p:cNvGrpSpPr/>
          <p:nvPr/>
        </p:nvGrpSpPr>
        <p:grpSpPr>
          <a:xfrm>
            <a:off x="0" y="4128572"/>
            <a:ext cx="698925" cy="684657"/>
            <a:chOff x="0" y="3785672"/>
            <a:chExt cx="698925" cy="684657"/>
          </a:xfrm>
        </p:grpSpPr>
        <p:sp>
          <p:nvSpPr>
            <p:cNvPr id="103" name="Google Shape;103;p11"/>
            <p:cNvSpPr/>
            <p:nvPr/>
          </p:nvSpPr>
          <p:spPr>
            <a:xfrm rot="-5400000">
              <a:off x="0" y="3785672"/>
              <a:ext cx="544800" cy="544800"/>
            </a:xfrm>
            <a:prstGeom prst="diagStripe">
              <a:avLst>
                <a:gd fmla="val 50000" name="adj"/>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1"/>
            <p:cNvSpPr/>
            <p:nvPr/>
          </p:nvSpPr>
          <p:spPr>
            <a:xfrm flipH="1">
              <a:off x="154125" y="3925529"/>
              <a:ext cx="544800" cy="544800"/>
            </a:xfrm>
            <a:prstGeom prst="diagStripe">
              <a:avLst>
                <a:gd fmla="val 50000" name="adj"/>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11"/>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6" name="Google Shape;10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grpSp>
        <p:nvGrpSpPr>
          <p:cNvPr id="108" name="Google Shape;108;p12"/>
          <p:cNvGrpSpPr/>
          <p:nvPr/>
        </p:nvGrpSpPr>
        <p:grpSpPr>
          <a:xfrm>
            <a:off x="4406400" y="0"/>
            <a:ext cx="4737600" cy="5143065"/>
            <a:chOff x="4406400" y="0"/>
            <a:chExt cx="4737600" cy="5143065"/>
          </a:xfrm>
        </p:grpSpPr>
        <p:sp>
          <p:nvSpPr>
            <p:cNvPr id="109" name="Google Shape;109;p12"/>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2"/>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2"/>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2"/>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2"/>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2"/>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2"/>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2"/>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2"/>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2"/>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2"/>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2"/>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2"/>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12"/>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8" name="Google Shape;128;p12"/>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500"/>
            <a:chOff x="4406400" y="0"/>
            <a:chExt cx="4737600" cy="5143500"/>
          </a:xfrm>
        </p:grpSpPr>
        <p:sp>
          <p:nvSpPr>
            <p:cNvPr id="21" name="Google Shape;21;p3"/>
            <p:cNvSpPr/>
            <p:nvPr/>
          </p:nvSpPr>
          <p:spPr>
            <a:xfrm rot="5400000">
              <a:off x="4407900" y="-1500"/>
              <a:ext cx="47346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rot="5400000">
              <a:off x="4840825" y="6000"/>
              <a:ext cx="42987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rot="-5400000">
              <a:off x="5618399" y="123664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flipH="1">
              <a:off x="5849857" y="144407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rot="-5400000">
              <a:off x="5987081" y="246974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flipH="1">
              <a:off x="6222115" y="2677179"/>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rot="-5400000">
              <a:off x="6675341" y="186224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
            <p:cNvSpPr/>
            <p:nvPr/>
          </p:nvSpPr>
          <p:spPr>
            <a:xfrm rot="-5400000">
              <a:off x="6861141" y="247808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flipH="1">
              <a:off x="7965266" y="269319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flipH="1">
              <a:off x="8145082" y="330903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
            <p:cNvSpPr/>
            <p:nvPr/>
          </p:nvSpPr>
          <p:spPr>
            <a:xfrm rot="-5400000">
              <a:off x="7047599" y="309534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
            <p:cNvSpPr/>
            <p:nvPr/>
          </p:nvSpPr>
          <p:spPr>
            <a:xfrm flipH="1">
              <a:off x="7276649" y="330278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flipH="1">
              <a:off x="7462448" y="391862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
            <p:cNvSpPr/>
            <p:nvPr/>
          </p:nvSpPr>
          <p:spPr>
            <a:xfrm rot="-5400000">
              <a:off x="8102491" y="37188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
            <p:cNvSpPr/>
            <p:nvPr/>
          </p:nvSpPr>
          <p:spPr>
            <a:xfrm flipH="1">
              <a:off x="8334533" y="392629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
            <p:cNvSpPr/>
            <p:nvPr/>
          </p:nvSpPr>
          <p:spPr>
            <a:xfrm rot="-5400000">
              <a:off x="8288290" y="433470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 name="Google Shape;39;p3"/>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8"/>
            <a:chOff x="0" y="381001"/>
            <a:chExt cx="1037850" cy="1016288"/>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8"/>
            <a:chOff x="0" y="381001"/>
            <a:chExt cx="1037850" cy="1016288"/>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grpSp>
        <p:nvGrpSpPr>
          <p:cNvPr id="57" name="Google Shape;57;p7"/>
          <p:cNvGrpSpPr/>
          <p:nvPr/>
        </p:nvGrpSpPr>
        <p:grpSpPr>
          <a:xfrm>
            <a:off x="4406400" y="0"/>
            <a:ext cx="4737600" cy="5143065"/>
            <a:chOff x="4406400" y="0"/>
            <a:chExt cx="4737600" cy="5143065"/>
          </a:xfrm>
        </p:grpSpPr>
        <p:sp>
          <p:nvSpPr>
            <p:cNvPr id="58" name="Google Shape;58;p7"/>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7"/>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7"/>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7"/>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7"/>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7"/>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7"/>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7"/>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7"/>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7"/>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7"/>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7"/>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7"/>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7"/>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7"/>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7"/>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7"/>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7"/>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7" name="Google Shape;7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grpSp>
        <p:nvGrpSpPr>
          <p:cNvPr id="79" name="Google Shape;79;p8"/>
          <p:cNvGrpSpPr/>
          <p:nvPr/>
        </p:nvGrpSpPr>
        <p:grpSpPr>
          <a:xfrm>
            <a:off x="0" y="381001"/>
            <a:ext cx="1037850" cy="1016288"/>
            <a:chOff x="0" y="381001"/>
            <a:chExt cx="1037850" cy="1016288"/>
          </a:xfrm>
        </p:grpSpPr>
        <p:sp>
          <p:nvSpPr>
            <p:cNvPr id="80" name="Google Shape;80;p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3" name="Google Shape;83;p8"/>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4" name="Google Shape;84;p8"/>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5" name="Google Shape;8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6" name="Shape 86"/>
        <p:cNvGrpSpPr/>
        <p:nvPr/>
      </p:nvGrpSpPr>
      <p:grpSpPr>
        <a:xfrm>
          <a:off x="0" y="0"/>
          <a:ext cx="0" cy="0"/>
          <a:chOff x="0" y="0"/>
          <a:chExt cx="0" cy="0"/>
        </a:xfrm>
      </p:grpSpPr>
      <p:grpSp>
        <p:nvGrpSpPr>
          <p:cNvPr id="87" name="Google Shape;87;p9"/>
          <p:cNvGrpSpPr/>
          <p:nvPr/>
        </p:nvGrpSpPr>
        <p:grpSpPr>
          <a:xfrm>
            <a:off x="0" y="381001"/>
            <a:ext cx="1037850" cy="1016288"/>
            <a:chOff x="0" y="381001"/>
            <a:chExt cx="1037850" cy="1016288"/>
          </a:xfrm>
        </p:grpSpPr>
        <p:sp>
          <p:nvSpPr>
            <p:cNvPr id="88" name="Google Shape;88;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9"/>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1" name="Google Shape;91;p9"/>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2" name="Google Shape;9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10"/>
          <p:cNvGrpSpPr/>
          <p:nvPr/>
        </p:nvGrpSpPr>
        <p:grpSpPr>
          <a:xfrm>
            <a:off x="0" y="381001"/>
            <a:ext cx="1037850" cy="1016288"/>
            <a:chOff x="0" y="381001"/>
            <a:chExt cx="1037850" cy="1016288"/>
          </a:xfrm>
        </p:grpSpPr>
        <p:sp>
          <p:nvSpPr>
            <p:cNvPr id="95" name="Google Shape;95;p1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10"/>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8" name="Google Shape;98;p10"/>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9" name="Google Shape;99;p10"/>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0" name="Google Shape;10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1268125" y="275550"/>
            <a:ext cx="7286400" cy="18828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SzPts val="4000"/>
              <a:buNone/>
            </a:pPr>
            <a:r>
              <a:rPr lang="en-GB" sz="2300">
                <a:solidFill>
                  <a:srgbClr val="343A40"/>
                </a:solidFill>
                <a:highlight>
                  <a:srgbClr val="FFFFFF"/>
                </a:highlight>
                <a:latin typeface="Roboto"/>
                <a:ea typeface="Roboto"/>
                <a:cs typeface="Roboto"/>
                <a:sym typeface="Roboto"/>
              </a:rPr>
              <a:t>Parallel and Distributed Computing(CSE4001)</a:t>
            </a:r>
            <a:endParaRPr sz="2300">
              <a:solidFill>
                <a:srgbClr val="343A40"/>
              </a:solidFill>
              <a:highlight>
                <a:srgbClr val="FFFFFF"/>
              </a:highlight>
              <a:latin typeface="Roboto"/>
              <a:ea typeface="Roboto"/>
              <a:cs typeface="Roboto"/>
              <a:sym typeface="Roboto"/>
            </a:endParaRPr>
          </a:p>
          <a:p>
            <a:pPr indent="0" lvl="0" marL="0" rtl="0" algn="ctr">
              <a:lnSpc>
                <a:spcPct val="120000"/>
              </a:lnSpc>
              <a:spcBef>
                <a:spcPts val="600"/>
              </a:spcBef>
              <a:spcAft>
                <a:spcPts val="0"/>
              </a:spcAft>
              <a:buSzPts val="4000"/>
              <a:buNone/>
            </a:pPr>
            <a:r>
              <a:rPr lang="en-GB" sz="2300">
                <a:solidFill>
                  <a:srgbClr val="343A40"/>
                </a:solidFill>
                <a:highlight>
                  <a:srgbClr val="FFFFFF"/>
                </a:highlight>
                <a:latin typeface="Roboto"/>
                <a:ea typeface="Roboto"/>
                <a:cs typeface="Roboto"/>
                <a:sym typeface="Roboto"/>
              </a:rPr>
              <a:t>Project Review 2</a:t>
            </a:r>
            <a:endParaRPr sz="2300">
              <a:solidFill>
                <a:srgbClr val="343A40"/>
              </a:solidFill>
              <a:highlight>
                <a:srgbClr val="FFFFFF"/>
              </a:highlight>
              <a:latin typeface="Roboto"/>
              <a:ea typeface="Roboto"/>
              <a:cs typeface="Roboto"/>
              <a:sym typeface="Roboto"/>
            </a:endParaRPr>
          </a:p>
          <a:p>
            <a:pPr indent="0" lvl="0" marL="0" rtl="0" algn="ctr">
              <a:lnSpc>
                <a:spcPct val="115000"/>
              </a:lnSpc>
              <a:spcBef>
                <a:spcPts val="600"/>
              </a:spcBef>
              <a:spcAft>
                <a:spcPts val="0"/>
              </a:spcAft>
              <a:buSzPts val="4000"/>
              <a:buNone/>
            </a:pPr>
            <a:r>
              <a:rPr lang="en-GB" sz="2300">
                <a:solidFill>
                  <a:srgbClr val="343A40"/>
                </a:solidFill>
                <a:highlight>
                  <a:srgbClr val="FFFFFF"/>
                </a:highlight>
                <a:latin typeface="Roboto"/>
                <a:ea typeface="Roboto"/>
                <a:cs typeface="Roboto"/>
                <a:sym typeface="Roboto"/>
              </a:rPr>
              <a:t>Improvisation of Convays Game Of life</a:t>
            </a:r>
            <a:endParaRPr sz="2300">
              <a:solidFill>
                <a:srgbClr val="343A40"/>
              </a:solidFill>
              <a:highlight>
                <a:srgbClr val="FFFFFF"/>
              </a:highlight>
              <a:latin typeface="Roboto"/>
              <a:ea typeface="Roboto"/>
              <a:cs typeface="Roboto"/>
              <a:sym typeface="Roboto"/>
            </a:endParaRPr>
          </a:p>
          <a:p>
            <a:pPr indent="0" lvl="0" marL="0" rtl="0" algn="ctr">
              <a:lnSpc>
                <a:spcPct val="115000"/>
              </a:lnSpc>
              <a:spcBef>
                <a:spcPts val="0"/>
              </a:spcBef>
              <a:spcAft>
                <a:spcPts val="0"/>
              </a:spcAft>
              <a:buSzPts val="4000"/>
              <a:buNone/>
            </a:pPr>
            <a:r>
              <a:rPr lang="en-GB" sz="2300">
                <a:solidFill>
                  <a:srgbClr val="343A40"/>
                </a:solidFill>
                <a:highlight>
                  <a:srgbClr val="FFFFFF"/>
                </a:highlight>
                <a:latin typeface="Roboto"/>
                <a:ea typeface="Roboto"/>
                <a:cs typeface="Roboto"/>
                <a:sym typeface="Roboto"/>
              </a:rPr>
              <a:t>(Fall 2020-21)</a:t>
            </a:r>
            <a:endParaRPr sz="2300">
              <a:solidFill>
                <a:srgbClr val="343A40"/>
              </a:solidFill>
              <a:highlight>
                <a:srgbClr val="FFFFFF"/>
              </a:highlight>
              <a:latin typeface="Roboto"/>
              <a:ea typeface="Roboto"/>
              <a:cs typeface="Roboto"/>
              <a:sym typeface="Roboto"/>
            </a:endParaRPr>
          </a:p>
          <a:p>
            <a:pPr indent="0" lvl="0" marL="0" rtl="0" algn="ctr">
              <a:lnSpc>
                <a:spcPct val="120000"/>
              </a:lnSpc>
              <a:spcBef>
                <a:spcPts val="0"/>
              </a:spcBef>
              <a:spcAft>
                <a:spcPts val="0"/>
              </a:spcAft>
              <a:buSzPts val="4000"/>
              <a:buNone/>
            </a:pPr>
            <a:r>
              <a:t/>
            </a:r>
            <a:endParaRPr sz="2300">
              <a:solidFill>
                <a:srgbClr val="343A40"/>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SzPts val="4000"/>
              <a:buNone/>
            </a:pPr>
            <a:r>
              <a:t/>
            </a:r>
            <a:endParaRPr/>
          </a:p>
        </p:txBody>
      </p:sp>
      <p:sp>
        <p:nvSpPr>
          <p:cNvPr id="135" name="Google Shape;135;p13"/>
          <p:cNvSpPr txBox="1"/>
          <p:nvPr>
            <p:ph idx="1" type="subTitle"/>
          </p:nvPr>
        </p:nvSpPr>
        <p:spPr>
          <a:xfrm>
            <a:off x="594575" y="2762425"/>
            <a:ext cx="7960200" cy="166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GB" sz="1800"/>
              <a:t>Team members:</a:t>
            </a:r>
            <a:endParaRPr sz="1800"/>
          </a:p>
          <a:p>
            <a:pPr indent="0" lvl="0" marL="0" rtl="0" algn="l">
              <a:lnSpc>
                <a:spcPct val="100000"/>
              </a:lnSpc>
              <a:spcBef>
                <a:spcPts val="0"/>
              </a:spcBef>
              <a:spcAft>
                <a:spcPts val="0"/>
              </a:spcAft>
              <a:buSzPts val="1300"/>
              <a:buNone/>
            </a:pPr>
            <a:r>
              <a:t/>
            </a:r>
            <a:endParaRPr sz="1800"/>
          </a:p>
          <a:p>
            <a:pPr indent="0" lvl="0" marL="0" rtl="0" algn="l">
              <a:lnSpc>
                <a:spcPct val="100000"/>
              </a:lnSpc>
              <a:spcBef>
                <a:spcPts val="0"/>
              </a:spcBef>
              <a:spcAft>
                <a:spcPts val="0"/>
              </a:spcAft>
              <a:buSzPts val="1300"/>
              <a:buNone/>
            </a:pPr>
            <a:r>
              <a:rPr lang="en-GB" sz="1800"/>
              <a:t>Kaustubh Jha (18bce1043)</a:t>
            </a:r>
            <a:endParaRPr sz="1800"/>
          </a:p>
          <a:p>
            <a:pPr indent="0" lvl="0" marL="0" rtl="0" algn="l">
              <a:lnSpc>
                <a:spcPct val="100000"/>
              </a:lnSpc>
              <a:spcBef>
                <a:spcPts val="0"/>
              </a:spcBef>
              <a:spcAft>
                <a:spcPts val="0"/>
              </a:spcAft>
              <a:buSzPts val="1300"/>
              <a:buNone/>
            </a:pPr>
            <a:r>
              <a:rPr lang="en-GB" sz="1800"/>
              <a:t>Taksali anjali   (18bce1254)</a:t>
            </a:r>
            <a:endParaRPr sz="1800"/>
          </a:p>
          <a:p>
            <a:pPr indent="0" lvl="0" marL="0" rtl="0" algn="l">
              <a:lnSpc>
                <a:spcPct val="100000"/>
              </a:lnSpc>
              <a:spcBef>
                <a:spcPts val="0"/>
              </a:spcBef>
              <a:spcAft>
                <a:spcPts val="0"/>
              </a:spcAft>
              <a:buSzPts val="1300"/>
              <a:buNone/>
            </a:pPr>
            <a:r>
              <a:rPr lang="en-GB" sz="1800"/>
              <a:t>Vivek gorania (18bce1310)</a:t>
            </a:r>
            <a:endParaRPr sz="1800"/>
          </a:p>
          <a:p>
            <a:pPr indent="0" lvl="0" marL="0" rtl="0" algn="l">
              <a:lnSpc>
                <a:spcPct val="100000"/>
              </a:lnSpc>
              <a:spcBef>
                <a:spcPts val="0"/>
              </a:spcBef>
              <a:spcAft>
                <a:spcPts val="0"/>
              </a:spcAft>
              <a:buSzPts val="1300"/>
              <a:buNone/>
            </a:pPr>
            <a:r>
              <a:t/>
            </a:r>
            <a:endParaRPr sz="1800"/>
          </a:p>
          <a:p>
            <a:pPr indent="0" lvl="0" marL="0" rtl="0" algn="l">
              <a:lnSpc>
                <a:spcPct val="100000"/>
              </a:lnSpc>
              <a:spcBef>
                <a:spcPts val="0"/>
              </a:spcBef>
              <a:spcAft>
                <a:spcPts val="0"/>
              </a:spcAft>
              <a:buSzPts val="13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Returning  number of live neighbours</a:t>
            </a:r>
            <a:endParaRPr/>
          </a:p>
        </p:txBody>
      </p:sp>
      <p:pic>
        <p:nvPicPr>
          <p:cNvPr id="191" name="Google Shape;191;p22"/>
          <p:cNvPicPr preferRelativeResize="0"/>
          <p:nvPr/>
        </p:nvPicPr>
        <p:blipFill>
          <a:blip r:embed="rId3">
            <a:alphaModFix/>
          </a:blip>
          <a:stretch>
            <a:fillRect/>
          </a:stretch>
        </p:blipFill>
        <p:spPr>
          <a:xfrm>
            <a:off x="1297500" y="1066800"/>
            <a:ext cx="6753100" cy="3865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Output</a:t>
            </a:r>
            <a:endParaRPr/>
          </a:p>
          <a:p>
            <a:pPr indent="0" lvl="0" marL="0" rtl="0" algn="ctr">
              <a:lnSpc>
                <a:spcPct val="100000"/>
              </a:lnSpc>
              <a:spcBef>
                <a:spcPts val="0"/>
              </a:spcBef>
              <a:spcAft>
                <a:spcPts val="0"/>
              </a:spcAft>
              <a:buSzPts val="2400"/>
              <a:buNone/>
            </a:pPr>
            <a:r>
              <a:rPr lang="en-GB"/>
              <a:t>(all cells are in stable state)</a:t>
            </a:r>
            <a:endParaRPr/>
          </a:p>
        </p:txBody>
      </p:sp>
      <p:pic>
        <p:nvPicPr>
          <p:cNvPr id="197" name="Google Shape;197;p23"/>
          <p:cNvPicPr preferRelativeResize="0"/>
          <p:nvPr/>
        </p:nvPicPr>
        <p:blipFill>
          <a:blip r:embed="rId3">
            <a:alphaModFix/>
          </a:blip>
          <a:stretch>
            <a:fillRect/>
          </a:stretch>
        </p:blipFill>
        <p:spPr>
          <a:xfrm>
            <a:off x="1097125" y="1515974"/>
            <a:ext cx="7349575" cy="32826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GB"/>
              <a:t>Project contribution</a:t>
            </a:r>
            <a:endParaRPr/>
          </a:p>
        </p:txBody>
      </p:sp>
      <p:sp>
        <p:nvSpPr>
          <p:cNvPr id="203" name="Google Shape;203;p24"/>
          <p:cNvSpPr txBox="1"/>
          <p:nvPr>
            <p:ph idx="1" type="body"/>
          </p:nvPr>
        </p:nvSpPr>
        <p:spPr>
          <a:xfrm>
            <a:off x="584475" y="1014450"/>
            <a:ext cx="7752000" cy="346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t/>
            </a:r>
            <a:endParaRPr b="1" sz="2050">
              <a:solidFill>
                <a:srgbClr val="FFFFFF"/>
              </a:solidFill>
              <a:latin typeface="Garamond"/>
              <a:ea typeface="Garamond"/>
              <a:cs typeface="Garamond"/>
              <a:sym typeface="Garamond"/>
            </a:endParaRPr>
          </a:p>
          <a:p>
            <a:pPr indent="0" lvl="0" marL="0" rtl="0" algn="l">
              <a:lnSpc>
                <a:spcPct val="100000"/>
              </a:lnSpc>
              <a:spcBef>
                <a:spcPts val="0"/>
              </a:spcBef>
              <a:spcAft>
                <a:spcPts val="0"/>
              </a:spcAft>
              <a:buSzPts val="1300"/>
              <a:buNone/>
            </a:pPr>
            <a:r>
              <a:rPr b="1" lang="en-GB" sz="2050">
                <a:solidFill>
                  <a:srgbClr val="FFFFFF"/>
                </a:solidFill>
                <a:latin typeface="Garamond"/>
                <a:ea typeface="Garamond"/>
                <a:cs typeface="Garamond"/>
                <a:sym typeface="Garamond"/>
              </a:rPr>
              <a:t>we all have worked together on project implementation on  google meet.</a:t>
            </a:r>
            <a:endParaRPr b="1" sz="2050">
              <a:solidFill>
                <a:srgbClr val="FFFFFF"/>
              </a:solidFill>
              <a:latin typeface="Garamond"/>
              <a:ea typeface="Garamond"/>
              <a:cs typeface="Garamond"/>
              <a:sym typeface="Garamond"/>
            </a:endParaRPr>
          </a:p>
          <a:p>
            <a:pPr indent="-358775" lvl="0" marL="457200" rtl="0" algn="l">
              <a:lnSpc>
                <a:spcPct val="100000"/>
              </a:lnSpc>
              <a:spcBef>
                <a:spcPts val="0"/>
              </a:spcBef>
              <a:spcAft>
                <a:spcPts val="0"/>
              </a:spcAft>
              <a:buClr>
                <a:srgbClr val="FFFFFF"/>
              </a:buClr>
              <a:buSzPts val="2050"/>
              <a:buFont typeface="Garamond"/>
              <a:buAutoNum type="arabicPeriod"/>
            </a:pPr>
            <a:r>
              <a:rPr b="1" lang="en-GB" sz="2050">
                <a:solidFill>
                  <a:srgbClr val="FFFFFF"/>
                </a:solidFill>
                <a:latin typeface="Garamond"/>
                <a:ea typeface="Garamond"/>
                <a:cs typeface="Garamond"/>
                <a:sym typeface="Garamond"/>
              </a:rPr>
              <a:t>Anjali :  Front-end + </a:t>
            </a:r>
            <a:r>
              <a:rPr b="1" lang="en-GB" sz="2050">
                <a:latin typeface="Garamond"/>
                <a:ea typeface="Garamond"/>
                <a:cs typeface="Garamond"/>
                <a:sym typeface="Garamond"/>
              </a:rPr>
              <a:t>openmp implementation in c</a:t>
            </a:r>
            <a:r>
              <a:rPr b="1" lang="en-GB" sz="2050">
                <a:solidFill>
                  <a:srgbClr val="FFFFFF"/>
                </a:solidFill>
                <a:latin typeface="Garamond"/>
                <a:ea typeface="Garamond"/>
                <a:cs typeface="Garamond"/>
                <a:sym typeface="Garamond"/>
              </a:rPr>
              <a:t>.</a:t>
            </a:r>
            <a:endParaRPr b="1" sz="2050">
              <a:solidFill>
                <a:srgbClr val="FFFFFF"/>
              </a:solidFill>
              <a:latin typeface="Garamond"/>
              <a:ea typeface="Garamond"/>
              <a:cs typeface="Garamond"/>
              <a:sym typeface="Garamond"/>
            </a:endParaRPr>
          </a:p>
          <a:p>
            <a:pPr indent="-358775" lvl="0" marL="457200" rtl="0" algn="l">
              <a:lnSpc>
                <a:spcPct val="100000"/>
              </a:lnSpc>
              <a:spcBef>
                <a:spcPts val="0"/>
              </a:spcBef>
              <a:spcAft>
                <a:spcPts val="0"/>
              </a:spcAft>
              <a:buClr>
                <a:srgbClr val="FFFFFF"/>
              </a:buClr>
              <a:buSzPts val="2050"/>
              <a:buFont typeface="Garamond"/>
              <a:buAutoNum type="arabicPeriod"/>
            </a:pPr>
            <a:r>
              <a:rPr b="1" lang="en-GB" sz="2050">
                <a:solidFill>
                  <a:srgbClr val="FFFFFF"/>
                </a:solidFill>
                <a:latin typeface="Garamond"/>
                <a:ea typeface="Garamond"/>
                <a:cs typeface="Garamond"/>
                <a:sym typeface="Garamond"/>
              </a:rPr>
              <a:t>Kaustubh,Vivek : worked with Back-End (Javascript) part +  openmp implementation in c.</a:t>
            </a:r>
            <a:endParaRPr b="1" sz="2050">
              <a:solidFill>
                <a:srgbClr val="FFFFFF"/>
              </a:solidFill>
              <a:latin typeface="Garamond"/>
              <a:ea typeface="Garamond"/>
              <a:cs typeface="Garamond"/>
              <a:sym typeface="Garamond"/>
            </a:endParaRPr>
          </a:p>
          <a:p>
            <a:pPr indent="0" lvl="0" marL="0" rtl="0" algn="l">
              <a:lnSpc>
                <a:spcPct val="100000"/>
              </a:lnSpc>
              <a:spcBef>
                <a:spcPts val="0"/>
              </a:spcBef>
              <a:spcAft>
                <a:spcPts val="0"/>
              </a:spcAft>
              <a:buSzPts val="1300"/>
              <a:buNone/>
            </a:pPr>
            <a:r>
              <a:t/>
            </a:r>
            <a:endParaRPr b="1" sz="2050">
              <a:solidFill>
                <a:srgbClr val="FFFFFF"/>
              </a:solidFill>
              <a:latin typeface="Garamond"/>
              <a:ea typeface="Garamond"/>
              <a:cs typeface="Garamond"/>
              <a:sym typeface="Garamond"/>
            </a:endParaRPr>
          </a:p>
          <a:p>
            <a:pPr indent="0" lvl="0" marL="0" rtl="0" algn="l">
              <a:lnSpc>
                <a:spcPct val="100000"/>
              </a:lnSpc>
              <a:spcBef>
                <a:spcPts val="0"/>
              </a:spcBef>
              <a:spcAft>
                <a:spcPts val="0"/>
              </a:spcAft>
              <a:buSzPts val="1300"/>
              <a:buNone/>
            </a:pPr>
            <a:r>
              <a:rPr b="1" lang="en-GB" sz="2050">
                <a:solidFill>
                  <a:srgbClr val="FFFFFF"/>
                </a:solidFill>
                <a:latin typeface="Garamond"/>
                <a:ea typeface="Garamond"/>
                <a:cs typeface="Garamond"/>
                <a:sym typeface="Garamond"/>
              </a:rPr>
              <a:t>Although we all have equal knowledge about our project’s working.</a:t>
            </a:r>
            <a:endParaRPr b="1" sz="2050">
              <a:solidFill>
                <a:srgbClr val="FFFFFF"/>
              </a:solidFill>
              <a:latin typeface="Garamond"/>
              <a:ea typeface="Garamond"/>
              <a:cs typeface="Garamond"/>
              <a:sym typeface="Garamo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sz="6100"/>
              <a:t>Thank  You</a:t>
            </a:r>
            <a:endParaRPr sz="6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306150"/>
            <a:ext cx="7608300" cy="440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INTRODUCTION :</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rPr lang="en-GB" sz="1800"/>
              <a:t>The goal of our project is to design a visualization of the Game of Life as described by John Horton Conway.1 The Game of Life is meant to show what happens to organisms when they are placed in close proximity to each other.</a:t>
            </a:r>
            <a:r>
              <a:rPr lang="en-GB" sz="3200"/>
              <a:t> </a:t>
            </a:r>
            <a:endParaRPr sz="3200"/>
          </a:p>
          <a:p>
            <a:pPr indent="0" lvl="0" marL="0" rtl="0" algn="l">
              <a:lnSpc>
                <a:spcPct val="100000"/>
              </a:lnSpc>
              <a:spcBef>
                <a:spcPts val="0"/>
              </a:spcBef>
              <a:spcAft>
                <a:spcPts val="0"/>
              </a:spcAft>
              <a:buSzPts val="2800"/>
              <a:buNone/>
            </a:pPr>
            <a:r>
              <a:rPr lang="en-GB" sz="1700"/>
              <a:t>The Game of Life is not really a game, but more of an algorithm used in Cellular automation and many processors which helps in parallel processing. </a:t>
            </a:r>
            <a:endParaRPr sz="1700"/>
          </a:p>
          <a:p>
            <a:pPr indent="0" lvl="0" marL="0" rtl="0" algn="l">
              <a:lnSpc>
                <a:spcPct val="100000"/>
              </a:lnSpc>
              <a:spcBef>
                <a:spcPts val="0"/>
              </a:spcBef>
              <a:spcAft>
                <a:spcPts val="0"/>
              </a:spcAft>
              <a:buSzPts val="2800"/>
              <a:buNone/>
            </a:pPr>
            <a:r>
              <a:t/>
            </a:r>
            <a:endParaRPr sz="1700"/>
          </a:p>
          <a:p>
            <a:pPr indent="0" lvl="0" marL="0" rtl="0" algn="ctr">
              <a:lnSpc>
                <a:spcPct val="100000"/>
              </a:lnSpc>
              <a:spcBef>
                <a:spcPts val="0"/>
              </a:spcBef>
              <a:spcAft>
                <a:spcPts val="0"/>
              </a:spcAft>
              <a:buSzPts val="2400"/>
              <a:buNone/>
            </a:pPr>
            <a:r>
              <a:rPr lang="en-GB" sz="2400"/>
              <a:t>Application of Cellular Automata</a:t>
            </a:r>
            <a:endParaRPr sz="2400"/>
          </a:p>
          <a:p>
            <a:pPr indent="-330200" lvl="0" marL="457200" rtl="0" algn="l">
              <a:lnSpc>
                <a:spcPct val="115000"/>
              </a:lnSpc>
              <a:spcBef>
                <a:spcPts val="0"/>
              </a:spcBef>
              <a:spcAft>
                <a:spcPts val="0"/>
              </a:spcAft>
              <a:buSzPts val="1600"/>
              <a:buFont typeface="Lato"/>
              <a:buAutoNum type="arabicPeriod"/>
            </a:pPr>
            <a:r>
              <a:rPr lang="en-GB" sz="1600">
                <a:latin typeface="Lato"/>
                <a:ea typeface="Lato"/>
                <a:cs typeface="Lato"/>
                <a:sym typeface="Lato"/>
              </a:rPr>
              <a:t>Computer processors</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AutoNum type="arabicPeriod"/>
            </a:pPr>
            <a:r>
              <a:rPr lang="en-GB" sz="1600">
                <a:latin typeface="Lato"/>
                <a:ea typeface="Lato"/>
                <a:cs typeface="Lato"/>
                <a:sym typeface="Lato"/>
              </a:rPr>
              <a:t>Error correction codes</a:t>
            </a:r>
            <a:endParaRPr sz="1600">
              <a:latin typeface="Lato"/>
              <a:ea typeface="Lato"/>
              <a:cs typeface="Lato"/>
              <a:sym typeface="Lato"/>
            </a:endParaRPr>
          </a:p>
          <a:p>
            <a:pPr indent="-330200" lvl="0" marL="457200" rtl="0" algn="l">
              <a:lnSpc>
                <a:spcPct val="115000"/>
              </a:lnSpc>
              <a:spcBef>
                <a:spcPts val="1600"/>
              </a:spcBef>
              <a:spcAft>
                <a:spcPts val="0"/>
              </a:spcAft>
              <a:buSzPts val="1600"/>
              <a:buFont typeface="Lato"/>
              <a:buAutoNum type="arabicPeriod"/>
            </a:pPr>
            <a:r>
              <a:rPr lang="en-GB" sz="1600">
                <a:latin typeface="Lato"/>
                <a:ea typeface="Lato"/>
                <a:cs typeface="Lato"/>
                <a:sym typeface="Lato"/>
              </a:rPr>
              <a:t>Mathematical Computation</a:t>
            </a:r>
            <a:endParaRPr sz="1600">
              <a:latin typeface="Lato"/>
              <a:ea typeface="Lato"/>
              <a:cs typeface="Lato"/>
              <a:sym typeface="Lato"/>
            </a:endParaRPr>
          </a:p>
        </p:txBody>
      </p:sp>
      <p:pic>
        <p:nvPicPr>
          <p:cNvPr id="141" name="Google Shape;141;p14"/>
          <p:cNvPicPr preferRelativeResize="0"/>
          <p:nvPr/>
        </p:nvPicPr>
        <p:blipFill rotWithShape="1">
          <a:blip r:embed="rId3">
            <a:alphaModFix/>
          </a:blip>
          <a:srcRect b="0" l="0" r="0" t="0"/>
          <a:stretch/>
        </p:blipFill>
        <p:spPr>
          <a:xfrm>
            <a:off x="7523050" y="78425"/>
            <a:ext cx="1554000" cy="1191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sz="2900"/>
              <a:t>Project implementation</a:t>
            </a:r>
            <a:endParaRPr sz="2900"/>
          </a:p>
        </p:txBody>
      </p:sp>
      <p:sp>
        <p:nvSpPr>
          <p:cNvPr id="147" name="Google Shape;147;p15"/>
          <p:cNvSpPr txBox="1"/>
          <p:nvPr>
            <p:ph idx="1" type="body"/>
          </p:nvPr>
        </p:nvSpPr>
        <p:spPr>
          <a:xfrm>
            <a:off x="1374025"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300"/>
              <a:buNone/>
            </a:pPr>
            <a:r>
              <a:rPr lang="en-GB" sz="1900"/>
              <a:t>Languages used:</a:t>
            </a:r>
            <a:endParaRPr sz="1900"/>
          </a:p>
          <a:p>
            <a:pPr indent="-349250" lvl="0" marL="457200" rtl="0" algn="l">
              <a:lnSpc>
                <a:spcPct val="115000"/>
              </a:lnSpc>
              <a:spcBef>
                <a:spcPts val="1600"/>
              </a:spcBef>
              <a:spcAft>
                <a:spcPts val="0"/>
              </a:spcAft>
              <a:buSzPts val="1900"/>
              <a:buAutoNum type="arabicPeriod"/>
            </a:pPr>
            <a:r>
              <a:rPr lang="en-GB" sz="1900"/>
              <a:t>P5  framework of javascript for parallel processing and animation.</a:t>
            </a:r>
            <a:endParaRPr sz="1900"/>
          </a:p>
          <a:p>
            <a:pPr indent="-349250" lvl="0" marL="457200" rtl="0" algn="l">
              <a:lnSpc>
                <a:spcPct val="115000"/>
              </a:lnSpc>
              <a:spcBef>
                <a:spcPts val="0"/>
              </a:spcBef>
              <a:spcAft>
                <a:spcPts val="0"/>
              </a:spcAft>
              <a:buSzPts val="1900"/>
              <a:buAutoNum type="arabicPeriod"/>
            </a:pPr>
            <a:r>
              <a:rPr lang="en-GB" sz="1900"/>
              <a:t>Html,Css for Front-End.</a:t>
            </a:r>
            <a:endParaRPr sz="1900"/>
          </a:p>
          <a:p>
            <a:pPr indent="-349250" lvl="0" marL="457200" rtl="0" algn="l">
              <a:lnSpc>
                <a:spcPct val="115000"/>
              </a:lnSpc>
              <a:spcBef>
                <a:spcPts val="0"/>
              </a:spcBef>
              <a:spcAft>
                <a:spcPts val="0"/>
              </a:spcAft>
              <a:buSzPts val="1900"/>
              <a:buAutoNum type="arabicPeriod"/>
            </a:pPr>
            <a:r>
              <a:rPr lang="en-GB" sz="1900"/>
              <a:t>Openmp for parallel execution</a:t>
            </a:r>
            <a:endParaRPr sz="1900"/>
          </a:p>
          <a:p>
            <a:pPr indent="0" lvl="0" marL="0" rtl="0" algn="l">
              <a:lnSpc>
                <a:spcPct val="115000"/>
              </a:lnSpc>
              <a:spcBef>
                <a:spcPts val="1600"/>
              </a:spcBef>
              <a:spcAft>
                <a:spcPts val="0"/>
              </a:spcAft>
              <a:buSzPts val="1300"/>
              <a:buNone/>
            </a:pPr>
            <a:r>
              <a:rPr lang="en-GB" sz="1900"/>
              <a:t> </a:t>
            </a:r>
            <a:endParaRPr sz="1900"/>
          </a:p>
          <a:p>
            <a:pPr indent="0" lvl="0" marL="0" rtl="0" algn="l">
              <a:lnSpc>
                <a:spcPct val="115000"/>
              </a:lnSpc>
              <a:spcBef>
                <a:spcPts val="1600"/>
              </a:spcBef>
              <a:spcAft>
                <a:spcPts val="1600"/>
              </a:spcAft>
              <a:buSzPts val="1300"/>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6"/>
          <p:cNvPicPr preferRelativeResize="0"/>
          <p:nvPr/>
        </p:nvPicPr>
        <p:blipFill rotWithShape="1">
          <a:blip r:embed="rId3">
            <a:alphaModFix/>
          </a:blip>
          <a:srcRect b="0" l="11808" r="9986" t="0"/>
          <a:stretch/>
        </p:blipFill>
        <p:spPr>
          <a:xfrm>
            <a:off x="1079500" y="1113375"/>
            <a:ext cx="7256898" cy="3920350"/>
          </a:xfrm>
          <a:prstGeom prst="rect">
            <a:avLst/>
          </a:prstGeom>
          <a:noFill/>
          <a:ln>
            <a:noFill/>
          </a:ln>
        </p:spPr>
      </p:pic>
      <p:sp>
        <p:nvSpPr>
          <p:cNvPr id="153" name="Google Shape;153;p16"/>
          <p:cNvSpPr txBox="1"/>
          <p:nvPr>
            <p:ph type="title"/>
          </p:nvPr>
        </p:nvSpPr>
        <p:spPr>
          <a:xfrm>
            <a:off x="1079500" y="393750"/>
            <a:ext cx="7257000" cy="609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400"/>
              <a:buFont typeface="Arial"/>
              <a:buNone/>
            </a:pPr>
            <a:r>
              <a:rPr lang="en-GB" sz="2900"/>
              <a:t>Project implementation(Front-End)</a:t>
            </a:r>
            <a:endParaRPr sz="2900"/>
          </a:p>
          <a:p>
            <a:pPr indent="0" lvl="0" marL="0" rtl="0" algn="ctr">
              <a:lnSpc>
                <a:spcPct val="100000"/>
              </a:lnSpc>
              <a:spcBef>
                <a:spcPts val="0"/>
              </a:spcBef>
              <a:spcAft>
                <a:spcPts val="0"/>
              </a:spcAft>
              <a:buClr>
                <a:srgbClr val="000000"/>
              </a:buClr>
              <a:buSzPts val="2400"/>
              <a:buFont typeface="Arial"/>
              <a:buNone/>
            </a:pPr>
            <a:r>
              <a:t/>
            </a:r>
            <a:endParaRPr sz="2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172500"/>
            <a:ext cx="7038900" cy="799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sz="2600"/>
              <a:t>Code Execution</a:t>
            </a:r>
            <a:endParaRPr sz="2600"/>
          </a:p>
        </p:txBody>
      </p:sp>
      <p:sp>
        <p:nvSpPr>
          <p:cNvPr id="159" name="Google Shape;159;p17"/>
          <p:cNvSpPr txBox="1"/>
          <p:nvPr>
            <p:ph idx="1" type="body"/>
          </p:nvPr>
        </p:nvSpPr>
        <p:spPr>
          <a:xfrm>
            <a:off x="1297500" y="705675"/>
            <a:ext cx="7038900" cy="377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300"/>
              <a:buNone/>
            </a:pPr>
            <a:r>
              <a:rPr lang="en-GB" sz="2500"/>
              <a:t>For creating 2D array </a:t>
            </a:r>
            <a:endParaRPr sz="2500"/>
          </a:p>
          <a:p>
            <a:pPr indent="0" lvl="0" marL="0" rtl="0" algn="l">
              <a:lnSpc>
                <a:spcPct val="115000"/>
              </a:lnSpc>
              <a:spcBef>
                <a:spcPts val="1600"/>
              </a:spcBef>
              <a:spcAft>
                <a:spcPts val="0"/>
              </a:spcAft>
              <a:buSzPts val="1300"/>
              <a:buNone/>
            </a:pPr>
            <a:r>
              <a:t/>
            </a:r>
            <a:endParaRPr sz="2500"/>
          </a:p>
          <a:p>
            <a:pPr indent="0" lvl="0" marL="0" rtl="0" algn="l">
              <a:lnSpc>
                <a:spcPct val="115000"/>
              </a:lnSpc>
              <a:spcBef>
                <a:spcPts val="1600"/>
              </a:spcBef>
              <a:spcAft>
                <a:spcPts val="1600"/>
              </a:spcAft>
              <a:buSzPts val="1300"/>
              <a:buNone/>
            </a:pPr>
            <a:r>
              <a:t/>
            </a:r>
            <a:endParaRPr/>
          </a:p>
        </p:txBody>
      </p:sp>
      <p:pic>
        <p:nvPicPr>
          <p:cNvPr id="160" name="Google Shape;160;p17"/>
          <p:cNvPicPr preferRelativeResize="0"/>
          <p:nvPr/>
        </p:nvPicPr>
        <p:blipFill rotWithShape="1">
          <a:blip r:embed="rId3">
            <a:alphaModFix/>
          </a:blip>
          <a:srcRect b="0" l="0" r="5114" t="0"/>
          <a:stretch/>
        </p:blipFill>
        <p:spPr>
          <a:xfrm>
            <a:off x="1505900" y="1693600"/>
            <a:ext cx="6278751" cy="3104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GB"/>
              <a:t>For setting size of each cell and it’s random value(dead or live)</a:t>
            </a:r>
            <a:endParaRPr/>
          </a:p>
        </p:txBody>
      </p:sp>
      <p:pic>
        <p:nvPicPr>
          <p:cNvPr id="166" name="Google Shape;166;p18"/>
          <p:cNvPicPr preferRelativeResize="0"/>
          <p:nvPr/>
        </p:nvPicPr>
        <p:blipFill rotWithShape="1">
          <a:blip r:embed="rId3">
            <a:alphaModFix/>
          </a:blip>
          <a:srcRect b="0" l="0" r="0" t="0"/>
          <a:stretch/>
        </p:blipFill>
        <p:spPr>
          <a:xfrm>
            <a:off x="1704975" y="1381850"/>
            <a:ext cx="5734050" cy="3114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For background and cell effect</a:t>
            </a:r>
            <a:endParaRPr/>
          </a:p>
        </p:txBody>
      </p:sp>
      <p:pic>
        <p:nvPicPr>
          <p:cNvPr id="172" name="Google Shape;172;p19"/>
          <p:cNvPicPr preferRelativeResize="0"/>
          <p:nvPr/>
        </p:nvPicPr>
        <p:blipFill rotWithShape="1">
          <a:blip r:embed="rId3">
            <a:alphaModFix/>
          </a:blip>
          <a:srcRect b="0" l="0" r="0" t="0"/>
          <a:stretch/>
        </p:blipFill>
        <p:spPr>
          <a:xfrm>
            <a:off x="1038225" y="1307850"/>
            <a:ext cx="7067550" cy="3438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78400"/>
            <a:ext cx="7038900" cy="122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Parallel processing for finding next state of all cells at same time</a:t>
            </a:r>
            <a:endParaRPr/>
          </a:p>
          <a:p>
            <a:pPr indent="0" lvl="0" marL="0" rtl="0" algn="ctr">
              <a:lnSpc>
                <a:spcPct val="100000"/>
              </a:lnSpc>
              <a:spcBef>
                <a:spcPts val="0"/>
              </a:spcBef>
              <a:spcAft>
                <a:spcPts val="0"/>
              </a:spcAft>
              <a:buSzPts val="2400"/>
              <a:buNone/>
            </a:pPr>
            <a:r>
              <a:t/>
            </a:r>
            <a:endParaRPr/>
          </a:p>
        </p:txBody>
      </p:sp>
      <p:pic>
        <p:nvPicPr>
          <p:cNvPr id="178" name="Google Shape;178;p20"/>
          <p:cNvPicPr preferRelativeResize="0"/>
          <p:nvPr/>
        </p:nvPicPr>
        <p:blipFill>
          <a:blip r:embed="rId3">
            <a:alphaModFix/>
          </a:blip>
          <a:stretch>
            <a:fillRect/>
          </a:stretch>
        </p:blipFill>
        <p:spPr>
          <a:xfrm>
            <a:off x="1466500" y="1429775"/>
            <a:ext cx="6401501" cy="353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Rules To Play Game</a:t>
            </a:r>
            <a:endParaRPr/>
          </a:p>
        </p:txBody>
      </p:sp>
      <p:sp>
        <p:nvSpPr>
          <p:cNvPr id="184" name="Google Shape;184;p21"/>
          <p:cNvSpPr txBox="1"/>
          <p:nvPr>
            <p:ph idx="1" type="body"/>
          </p:nvPr>
        </p:nvSpPr>
        <p:spPr>
          <a:xfrm>
            <a:off x="1297500" y="1178725"/>
            <a:ext cx="7038900" cy="3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GB" sz="1500"/>
              <a:t>The rules of the game are simple, and describe the evolution of the grid:</a:t>
            </a:r>
            <a:endParaRPr sz="1500"/>
          </a:p>
          <a:p>
            <a:pPr indent="0" lvl="0" marL="0" rtl="0" algn="l">
              <a:lnSpc>
                <a:spcPct val="115000"/>
              </a:lnSpc>
              <a:spcBef>
                <a:spcPts val="1600"/>
              </a:spcBef>
              <a:spcAft>
                <a:spcPts val="0"/>
              </a:spcAft>
              <a:buSzPts val="1300"/>
              <a:buNone/>
            </a:pPr>
            <a:r>
              <a:rPr lang="en-GB"/>
              <a:t> ◮</a:t>
            </a:r>
            <a:r>
              <a:rPr b="1" lang="en-GB" sz="1800"/>
              <a:t> Birth:</a:t>
            </a:r>
            <a:r>
              <a:rPr lang="en-GB"/>
              <a:t> a cell that is dead at time t will be alive at time t + 1 if exactly 3 of its eight neighbors were alive at time t. </a:t>
            </a:r>
            <a:endParaRPr/>
          </a:p>
          <a:p>
            <a:pPr indent="0" lvl="0" marL="0" rtl="0" algn="l">
              <a:lnSpc>
                <a:spcPct val="115000"/>
              </a:lnSpc>
              <a:spcBef>
                <a:spcPts val="1600"/>
              </a:spcBef>
              <a:spcAft>
                <a:spcPts val="0"/>
              </a:spcAft>
              <a:buSzPts val="1300"/>
              <a:buNone/>
            </a:pPr>
            <a:r>
              <a:rPr lang="en-GB"/>
              <a:t>◮ </a:t>
            </a:r>
            <a:r>
              <a:rPr b="1" lang="en-GB" sz="1700"/>
              <a:t>Death:</a:t>
            </a:r>
            <a:r>
              <a:rPr lang="en-GB"/>
              <a:t> a cell can die by: </a:t>
            </a:r>
            <a:endParaRPr/>
          </a:p>
          <a:p>
            <a:pPr indent="0" lvl="0" marL="457200" rtl="0" algn="l">
              <a:lnSpc>
                <a:spcPct val="115000"/>
              </a:lnSpc>
              <a:spcBef>
                <a:spcPts val="1600"/>
              </a:spcBef>
              <a:spcAft>
                <a:spcPts val="0"/>
              </a:spcAft>
              <a:buSzPts val="1300"/>
              <a:buNone/>
            </a:pPr>
            <a:r>
              <a:rPr lang="en-GB"/>
              <a:t>◮ Overcrowding: if a cell is alive at time t + 1 and 4 or more of its neighbors are also alive  at time t, the cell will be dead at time t + 1.</a:t>
            </a:r>
            <a:endParaRPr/>
          </a:p>
          <a:p>
            <a:pPr indent="0" lvl="0" marL="457200" rtl="0" algn="l">
              <a:lnSpc>
                <a:spcPct val="115000"/>
              </a:lnSpc>
              <a:spcBef>
                <a:spcPts val="1600"/>
              </a:spcBef>
              <a:spcAft>
                <a:spcPts val="0"/>
              </a:spcAft>
              <a:buSzPts val="1300"/>
              <a:buNone/>
            </a:pPr>
            <a:r>
              <a:rPr lang="en-GB"/>
              <a:t> ◮ Exposure: If a live cell at time t has only 1 live neighbor or no live neighbors, it will be dead at time t + 1.</a:t>
            </a:r>
            <a:endParaRPr/>
          </a:p>
          <a:p>
            <a:pPr indent="0" lvl="0" marL="0" rtl="0" algn="l">
              <a:lnSpc>
                <a:spcPct val="115000"/>
              </a:lnSpc>
              <a:spcBef>
                <a:spcPts val="1600"/>
              </a:spcBef>
              <a:spcAft>
                <a:spcPts val="1600"/>
              </a:spcAft>
              <a:buSzPts val="1300"/>
              <a:buNone/>
            </a:pPr>
            <a:r>
              <a:rPr lang="en-GB"/>
              <a:t> ◮ </a:t>
            </a:r>
            <a:r>
              <a:rPr b="1" lang="en-GB" sz="1800"/>
              <a:t>Survival</a:t>
            </a:r>
            <a:r>
              <a:rPr lang="en-GB"/>
              <a:t>: a cell survives from time t to time t + 1 if and only if 2 or 3 of its neighbors are alive at time t.</a:t>
            </a:r>
            <a:endParaRPr/>
          </a:p>
        </p:txBody>
      </p:sp>
      <p:pic>
        <p:nvPicPr>
          <p:cNvPr id="185" name="Google Shape;185;p21"/>
          <p:cNvPicPr preferRelativeResize="0"/>
          <p:nvPr/>
        </p:nvPicPr>
        <p:blipFill rotWithShape="1">
          <a:blip r:embed="rId3">
            <a:alphaModFix/>
          </a:blip>
          <a:srcRect b="0" l="0" r="0" t="0"/>
          <a:stretch/>
        </p:blipFill>
        <p:spPr>
          <a:xfrm>
            <a:off x="304800" y="3030325"/>
            <a:ext cx="992700" cy="90510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