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31"/>
  </p:notesMasterIdLst>
  <p:handoutMasterIdLst>
    <p:handoutMasterId r:id="rId32"/>
  </p:handoutMasterIdLst>
  <p:sldIdLst>
    <p:sldId id="256" r:id="rId3"/>
    <p:sldId id="275" r:id="rId4"/>
    <p:sldId id="276" r:id="rId5"/>
    <p:sldId id="278" r:id="rId6"/>
    <p:sldId id="280" r:id="rId7"/>
    <p:sldId id="297" r:id="rId8"/>
    <p:sldId id="284" r:id="rId9"/>
    <p:sldId id="285" r:id="rId10"/>
    <p:sldId id="282" r:id="rId11"/>
    <p:sldId id="283" r:id="rId12"/>
    <p:sldId id="296" r:id="rId13"/>
    <p:sldId id="286" r:id="rId14"/>
    <p:sldId id="287" r:id="rId15"/>
    <p:sldId id="288" r:id="rId16"/>
    <p:sldId id="289" r:id="rId17"/>
    <p:sldId id="290" r:id="rId18"/>
    <p:sldId id="281" r:id="rId19"/>
    <p:sldId id="298" r:id="rId20"/>
    <p:sldId id="291" r:id="rId21"/>
    <p:sldId id="293" r:id="rId22"/>
    <p:sldId id="294" r:id="rId23"/>
    <p:sldId id="299" r:id="rId24"/>
    <p:sldId id="295" r:id="rId25"/>
    <p:sldId id="300" r:id="rId26"/>
    <p:sldId id="302" r:id="rId27"/>
    <p:sldId id="301" r:id="rId28"/>
    <p:sldId id="292" r:id="rId29"/>
    <p:sldId id="277" r:id="rId3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56" autoAdjust="0"/>
    <p:restoredTop sz="94434" autoAdjust="0"/>
  </p:normalViewPr>
  <p:slideViewPr>
    <p:cSldViewPr>
      <p:cViewPr varScale="1">
        <p:scale>
          <a:sx n="70" d="100"/>
          <a:sy n="70" d="100"/>
        </p:scale>
        <p:origin x="1110" y="72"/>
      </p:cViewPr>
      <p:guideLst>
        <p:guide pos="3839"/>
        <p:guide orient="horz" pos="2160"/>
      </p:guideLst>
    </p:cSldViewPr>
  </p:slideViewPr>
  <p:notesTextViewPr>
    <p:cViewPr>
      <p:scale>
        <a:sx n="100" d="100"/>
        <a:sy n="100" d="100"/>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C87536-630D-4F60-9249-796F82F1F924}" type="doc">
      <dgm:prSet loTypeId="urn:microsoft.com/office/officeart/2011/layout/CircleProcess" loCatId="process" qsTypeId="urn:microsoft.com/office/officeart/2005/8/quickstyle/simple1" qsCatId="simple" csTypeId="urn:microsoft.com/office/officeart/2005/8/colors/accent0_1" csCatId="mainScheme" phldr="1"/>
      <dgm:spPr/>
      <dgm:t>
        <a:bodyPr/>
        <a:lstStyle/>
        <a:p>
          <a:endParaRPr lang="en-US"/>
        </a:p>
      </dgm:t>
    </dgm:pt>
    <dgm:pt modelId="{DB723675-0502-4CE1-844F-4C3C92BB293B}">
      <dgm:prSet/>
      <dgm:spPr/>
      <dgm:t>
        <a:bodyPr/>
        <a:lstStyle/>
        <a:p>
          <a:pPr rtl="0"/>
          <a:r>
            <a:rPr lang="en-US"/>
            <a:t>Background</a:t>
          </a:r>
        </a:p>
      </dgm:t>
    </dgm:pt>
    <dgm:pt modelId="{09167C9B-4236-44AF-B53D-D156E68D1BDF}" type="parTrans" cxnId="{DC9BAFF5-0BD3-4CB6-B90A-1E06019A46F5}">
      <dgm:prSet/>
      <dgm:spPr/>
      <dgm:t>
        <a:bodyPr/>
        <a:lstStyle/>
        <a:p>
          <a:endParaRPr lang="en-US"/>
        </a:p>
      </dgm:t>
    </dgm:pt>
    <dgm:pt modelId="{8DF12D8D-119A-45DE-9715-114C75E4050E}" type="sibTrans" cxnId="{DC9BAFF5-0BD3-4CB6-B90A-1E06019A46F5}">
      <dgm:prSet/>
      <dgm:spPr/>
      <dgm:t>
        <a:bodyPr/>
        <a:lstStyle/>
        <a:p>
          <a:endParaRPr lang="en-US"/>
        </a:p>
      </dgm:t>
    </dgm:pt>
    <dgm:pt modelId="{D65E8CAF-159C-47A3-BC1E-D7008B521D9B}">
      <dgm:prSet/>
      <dgm:spPr/>
      <dgm:t>
        <a:bodyPr/>
        <a:lstStyle/>
        <a:p>
          <a:pPr rtl="0"/>
          <a:r>
            <a:rPr lang="en-US" dirty="0"/>
            <a:t>Data</a:t>
          </a:r>
        </a:p>
      </dgm:t>
    </dgm:pt>
    <dgm:pt modelId="{810FFD64-204B-4CFE-ADEC-17E5CFB2CB22}" type="parTrans" cxnId="{96409218-C2B2-4DA4-AC45-6C9826D4E565}">
      <dgm:prSet/>
      <dgm:spPr/>
      <dgm:t>
        <a:bodyPr/>
        <a:lstStyle/>
        <a:p>
          <a:endParaRPr lang="en-US"/>
        </a:p>
      </dgm:t>
    </dgm:pt>
    <dgm:pt modelId="{83D45AFE-8342-4CF9-ACF1-AAC3BFBB9770}" type="sibTrans" cxnId="{96409218-C2B2-4DA4-AC45-6C9826D4E565}">
      <dgm:prSet/>
      <dgm:spPr/>
      <dgm:t>
        <a:bodyPr/>
        <a:lstStyle/>
        <a:p>
          <a:endParaRPr lang="en-US"/>
        </a:p>
      </dgm:t>
    </dgm:pt>
    <dgm:pt modelId="{1178BCB6-DB54-4A35-866B-7DD513F2DFE0}">
      <dgm:prSet/>
      <dgm:spPr/>
      <dgm:t>
        <a:bodyPr/>
        <a:lstStyle/>
        <a:p>
          <a:pPr rtl="0"/>
          <a:r>
            <a:rPr lang="en-US"/>
            <a:t>Trading Strategy</a:t>
          </a:r>
        </a:p>
      </dgm:t>
    </dgm:pt>
    <dgm:pt modelId="{07AAAC6B-FE00-44E8-9FB0-94583C3FF94E}" type="parTrans" cxnId="{25F00D9B-8BF6-4B0B-9721-290CE18FE109}">
      <dgm:prSet/>
      <dgm:spPr/>
      <dgm:t>
        <a:bodyPr/>
        <a:lstStyle/>
        <a:p>
          <a:endParaRPr lang="en-US"/>
        </a:p>
      </dgm:t>
    </dgm:pt>
    <dgm:pt modelId="{B30384F9-FAAD-4EB4-AE9D-E8B2A2A50023}" type="sibTrans" cxnId="{25F00D9B-8BF6-4B0B-9721-290CE18FE109}">
      <dgm:prSet/>
      <dgm:spPr/>
      <dgm:t>
        <a:bodyPr/>
        <a:lstStyle/>
        <a:p>
          <a:endParaRPr lang="en-US"/>
        </a:p>
      </dgm:t>
    </dgm:pt>
    <dgm:pt modelId="{CABD5219-B371-4A77-A665-186322990B52}">
      <dgm:prSet/>
      <dgm:spPr/>
      <dgm:t>
        <a:bodyPr/>
        <a:lstStyle/>
        <a:p>
          <a:pPr rtl="0"/>
          <a:r>
            <a:rPr lang="en-US" dirty="0"/>
            <a:t>Predictors Used</a:t>
          </a:r>
        </a:p>
      </dgm:t>
    </dgm:pt>
    <dgm:pt modelId="{32E7610F-7073-41C8-B274-9B249689755F}" type="parTrans" cxnId="{0E4546AE-76F5-45A9-B404-ABF2C1AA25E4}">
      <dgm:prSet/>
      <dgm:spPr/>
      <dgm:t>
        <a:bodyPr/>
        <a:lstStyle/>
        <a:p>
          <a:endParaRPr lang="en-US"/>
        </a:p>
      </dgm:t>
    </dgm:pt>
    <dgm:pt modelId="{0A7F7A26-0141-41F0-A154-41CB00DA5085}" type="sibTrans" cxnId="{0E4546AE-76F5-45A9-B404-ABF2C1AA25E4}">
      <dgm:prSet/>
      <dgm:spPr/>
      <dgm:t>
        <a:bodyPr/>
        <a:lstStyle/>
        <a:p>
          <a:endParaRPr lang="en-US"/>
        </a:p>
      </dgm:t>
    </dgm:pt>
    <dgm:pt modelId="{FDD56719-4A31-4100-89B8-93BEE2BC3984}">
      <dgm:prSet/>
      <dgm:spPr/>
      <dgm:t>
        <a:bodyPr/>
        <a:lstStyle/>
        <a:p>
          <a:pPr rtl="0"/>
          <a:r>
            <a:rPr lang="en-US"/>
            <a:t>Analysis</a:t>
          </a:r>
        </a:p>
      </dgm:t>
    </dgm:pt>
    <dgm:pt modelId="{EAE9CAD2-AB78-4E84-A291-14BB0F44AE72}" type="parTrans" cxnId="{3E118E07-553A-4ABF-90ED-5B552E474214}">
      <dgm:prSet/>
      <dgm:spPr/>
      <dgm:t>
        <a:bodyPr/>
        <a:lstStyle/>
        <a:p>
          <a:endParaRPr lang="en-US"/>
        </a:p>
      </dgm:t>
    </dgm:pt>
    <dgm:pt modelId="{0C2325D2-6F71-4A58-AA77-A1FB1DBCD946}" type="sibTrans" cxnId="{3E118E07-553A-4ABF-90ED-5B552E474214}">
      <dgm:prSet/>
      <dgm:spPr/>
      <dgm:t>
        <a:bodyPr/>
        <a:lstStyle/>
        <a:p>
          <a:endParaRPr lang="en-US"/>
        </a:p>
      </dgm:t>
    </dgm:pt>
    <dgm:pt modelId="{3E1BC959-BBB5-4493-AC57-E3BB734CD88D}">
      <dgm:prSet/>
      <dgm:spPr/>
      <dgm:t>
        <a:bodyPr/>
        <a:lstStyle/>
        <a:p>
          <a:pPr rtl="0"/>
          <a:r>
            <a:rPr lang="en-US"/>
            <a:t>Conclusion</a:t>
          </a:r>
        </a:p>
      </dgm:t>
    </dgm:pt>
    <dgm:pt modelId="{A7259271-93B3-4858-8B81-B46F09570A1D}" type="parTrans" cxnId="{B4CD7898-5C66-4398-BDD2-080E39B92E56}">
      <dgm:prSet/>
      <dgm:spPr/>
      <dgm:t>
        <a:bodyPr/>
        <a:lstStyle/>
        <a:p>
          <a:endParaRPr lang="en-US"/>
        </a:p>
      </dgm:t>
    </dgm:pt>
    <dgm:pt modelId="{99A6F008-4B65-43A6-9B15-5D7F08E9C687}" type="sibTrans" cxnId="{B4CD7898-5C66-4398-BDD2-080E39B92E56}">
      <dgm:prSet/>
      <dgm:spPr/>
      <dgm:t>
        <a:bodyPr/>
        <a:lstStyle/>
        <a:p>
          <a:endParaRPr lang="en-US"/>
        </a:p>
      </dgm:t>
    </dgm:pt>
    <dgm:pt modelId="{74617A84-4783-40C6-9197-151277691BB1}" type="pres">
      <dgm:prSet presAssocID="{6BC87536-630D-4F60-9249-796F82F1F924}" presName="Name0" presStyleCnt="0">
        <dgm:presLayoutVars>
          <dgm:chMax val="11"/>
          <dgm:chPref val="11"/>
          <dgm:dir/>
          <dgm:resizeHandles/>
        </dgm:presLayoutVars>
      </dgm:prSet>
      <dgm:spPr/>
      <dgm:t>
        <a:bodyPr/>
        <a:lstStyle/>
        <a:p>
          <a:endParaRPr lang="en-US"/>
        </a:p>
      </dgm:t>
    </dgm:pt>
    <dgm:pt modelId="{848DB458-F589-479E-B887-D8D093A43DDC}" type="pres">
      <dgm:prSet presAssocID="{3E1BC959-BBB5-4493-AC57-E3BB734CD88D}" presName="Accent6" presStyleCnt="0"/>
      <dgm:spPr/>
    </dgm:pt>
    <dgm:pt modelId="{AD274A3E-3FB9-4595-912D-81063B80A8FC}" type="pres">
      <dgm:prSet presAssocID="{3E1BC959-BBB5-4493-AC57-E3BB734CD88D}" presName="Accent" presStyleLbl="node1" presStyleIdx="0" presStyleCnt="6"/>
      <dgm:spPr/>
    </dgm:pt>
    <dgm:pt modelId="{29B23854-ECBD-4228-AA31-97EC67D03C75}" type="pres">
      <dgm:prSet presAssocID="{3E1BC959-BBB5-4493-AC57-E3BB734CD88D}" presName="ParentBackground6" presStyleCnt="0"/>
      <dgm:spPr/>
    </dgm:pt>
    <dgm:pt modelId="{522CE1DC-7959-41CF-9781-F45225B9F0AD}" type="pres">
      <dgm:prSet presAssocID="{3E1BC959-BBB5-4493-AC57-E3BB734CD88D}" presName="ParentBackground" presStyleLbl="fgAcc1" presStyleIdx="0" presStyleCnt="6"/>
      <dgm:spPr/>
      <dgm:t>
        <a:bodyPr/>
        <a:lstStyle/>
        <a:p>
          <a:endParaRPr lang="en-US"/>
        </a:p>
      </dgm:t>
    </dgm:pt>
    <dgm:pt modelId="{6BA73A28-6ADD-41ED-8715-4F59010C11A7}" type="pres">
      <dgm:prSet presAssocID="{3E1BC959-BBB5-4493-AC57-E3BB734CD88D}" presName="Parent6" presStyleLbl="revTx" presStyleIdx="0" presStyleCnt="0">
        <dgm:presLayoutVars>
          <dgm:chMax val="1"/>
          <dgm:chPref val="1"/>
          <dgm:bulletEnabled val="1"/>
        </dgm:presLayoutVars>
      </dgm:prSet>
      <dgm:spPr/>
      <dgm:t>
        <a:bodyPr/>
        <a:lstStyle/>
        <a:p>
          <a:endParaRPr lang="en-US"/>
        </a:p>
      </dgm:t>
    </dgm:pt>
    <dgm:pt modelId="{BDBD9A28-AEC3-4520-8552-CDA604EC1FCF}" type="pres">
      <dgm:prSet presAssocID="{FDD56719-4A31-4100-89B8-93BEE2BC3984}" presName="Accent5" presStyleCnt="0"/>
      <dgm:spPr/>
    </dgm:pt>
    <dgm:pt modelId="{1E6842A7-E4B3-4C4E-BA7D-AA1C3031B189}" type="pres">
      <dgm:prSet presAssocID="{FDD56719-4A31-4100-89B8-93BEE2BC3984}" presName="Accent" presStyleLbl="node1" presStyleIdx="1" presStyleCnt="6"/>
      <dgm:spPr/>
    </dgm:pt>
    <dgm:pt modelId="{98747034-8025-4EAD-8F1B-473E4A967FFB}" type="pres">
      <dgm:prSet presAssocID="{FDD56719-4A31-4100-89B8-93BEE2BC3984}" presName="ParentBackground5" presStyleCnt="0"/>
      <dgm:spPr/>
    </dgm:pt>
    <dgm:pt modelId="{7D0672BA-114A-4EEB-B4EA-C9A54F690847}" type="pres">
      <dgm:prSet presAssocID="{FDD56719-4A31-4100-89B8-93BEE2BC3984}" presName="ParentBackground" presStyleLbl="fgAcc1" presStyleIdx="1" presStyleCnt="6"/>
      <dgm:spPr/>
      <dgm:t>
        <a:bodyPr/>
        <a:lstStyle/>
        <a:p>
          <a:endParaRPr lang="en-US"/>
        </a:p>
      </dgm:t>
    </dgm:pt>
    <dgm:pt modelId="{3DE9DE48-DC82-44F8-8371-8F2956F91B0F}" type="pres">
      <dgm:prSet presAssocID="{FDD56719-4A31-4100-89B8-93BEE2BC3984}" presName="Parent5" presStyleLbl="revTx" presStyleIdx="0" presStyleCnt="0">
        <dgm:presLayoutVars>
          <dgm:chMax val="1"/>
          <dgm:chPref val="1"/>
          <dgm:bulletEnabled val="1"/>
        </dgm:presLayoutVars>
      </dgm:prSet>
      <dgm:spPr/>
      <dgm:t>
        <a:bodyPr/>
        <a:lstStyle/>
        <a:p>
          <a:endParaRPr lang="en-US"/>
        </a:p>
      </dgm:t>
    </dgm:pt>
    <dgm:pt modelId="{9A69ACE6-2F63-453F-A533-5E444440F5E5}" type="pres">
      <dgm:prSet presAssocID="{CABD5219-B371-4A77-A665-186322990B52}" presName="Accent4" presStyleCnt="0"/>
      <dgm:spPr/>
    </dgm:pt>
    <dgm:pt modelId="{5015E670-EA9F-4322-9E91-11F89740F6CC}" type="pres">
      <dgm:prSet presAssocID="{CABD5219-B371-4A77-A665-186322990B52}" presName="Accent" presStyleLbl="node1" presStyleIdx="2" presStyleCnt="6"/>
      <dgm:spPr/>
    </dgm:pt>
    <dgm:pt modelId="{2AFE3F89-4112-4144-B423-E4E10431258C}" type="pres">
      <dgm:prSet presAssocID="{CABD5219-B371-4A77-A665-186322990B52}" presName="ParentBackground4" presStyleCnt="0"/>
      <dgm:spPr/>
    </dgm:pt>
    <dgm:pt modelId="{82D73FD3-6677-49DD-8FF2-2A05BA4D54DF}" type="pres">
      <dgm:prSet presAssocID="{CABD5219-B371-4A77-A665-186322990B52}" presName="ParentBackground" presStyleLbl="fgAcc1" presStyleIdx="2" presStyleCnt="6"/>
      <dgm:spPr/>
      <dgm:t>
        <a:bodyPr/>
        <a:lstStyle/>
        <a:p>
          <a:endParaRPr lang="en-US"/>
        </a:p>
      </dgm:t>
    </dgm:pt>
    <dgm:pt modelId="{06060F3D-5946-441F-9B6E-B5106E5CBD0A}" type="pres">
      <dgm:prSet presAssocID="{CABD5219-B371-4A77-A665-186322990B52}" presName="Parent4" presStyleLbl="revTx" presStyleIdx="0" presStyleCnt="0">
        <dgm:presLayoutVars>
          <dgm:chMax val="1"/>
          <dgm:chPref val="1"/>
          <dgm:bulletEnabled val="1"/>
        </dgm:presLayoutVars>
      </dgm:prSet>
      <dgm:spPr/>
      <dgm:t>
        <a:bodyPr/>
        <a:lstStyle/>
        <a:p>
          <a:endParaRPr lang="en-US"/>
        </a:p>
      </dgm:t>
    </dgm:pt>
    <dgm:pt modelId="{E128F3C7-2864-4DC8-B06C-2479DF5B0203}" type="pres">
      <dgm:prSet presAssocID="{1178BCB6-DB54-4A35-866B-7DD513F2DFE0}" presName="Accent3" presStyleCnt="0"/>
      <dgm:spPr/>
    </dgm:pt>
    <dgm:pt modelId="{65CFC31D-5E11-47E9-8734-C50172DFE14B}" type="pres">
      <dgm:prSet presAssocID="{1178BCB6-DB54-4A35-866B-7DD513F2DFE0}" presName="Accent" presStyleLbl="node1" presStyleIdx="3" presStyleCnt="6"/>
      <dgm:spPr/>
    </dgm:pt>
    <dgm:pt modelId="{A8C7F499-C06A-4021-936A-A6EC826016CC}" type="pres">
      <dgm:prSet presAssocID="{1178BCB6-DB54-4A35-866B-7DD513F2DFE0}" presName="ParentBackground3" presStyleCnt="0"/>
      <dgm:spPr/>
    </dgm:pt>
    <dgm:pt modelId="{D1D21EE0-1F67-48C8-AF06-82A0BFBBB373}" type="pres">
      <dgm:prSet presAssocID="{1178BCB6-DB54-4A35-866B-7DD513F2DFE0}" presName="ParentBackground" presStyleLbl="fgAcc1" presStyleIdx="3" presStyleCnt="6"/>
      <dgm:spPr/>
      <dgm:t>
        <a:bodyPr/>
        <a:lstStyle/>
        <a:p>
          <a:endParaRPr lang="en-US"/>
        </a:p>
      </dgm:t>
    </dgm:pt>
    <dgm:pt modelId="{CBD12294-F525-455A-89C7-9307B9C1FA5D}" type="pres">
      <dgm:prSet presAssocID="{1178BCB6-DB54-4A35-866B-7DD513F2DFE0}" presName="Parent3" presStyleLbl="revTx" presStyleIdx="0" presStyleCnt="0">
        <dgm:presLayoutVars>
          <dgm:chMax val="1"/>
          <dgm:chPref val="1"/>
          <dgm:bulletEnabled val="1"/>
        </dgm:presLayoutVars>
      </dgm:prSet>
      <dgm:spPr/>
      <dgm:t>
        <a:bodyPr/>
        <a:lstStyle/>
        <a:p>
          <a:endParaRPr lang="en-US"/>
        </a:p>
      </dgm:t>
    </dgm:pt>
    <dgm:pt modelId="{335337A9-C68C-4F81-A11D-AAB86013CEEC}" type="pres">
      <dgm:prSet presAssocID="{D65E8CAF-159C-47A3-BC1E-D7008B521D9B}" presName="Accent2" presStyleCnt="0"/>
      <dgm:spPr/>
    </dgm:pt>
    <dgm:pt modelId="{7AD80BDE-808B-4144-88E0-9092B4F2313F}" type="pres">
      <dgm:prSet presAssocID="{D65E8CAF-159C-47A3-BC1E-D7008B521D9B}" presName="Accent" presStyleLbl="node1" presStyleIdx="4" presStyleCnt="6"/>
      <dgm:spPr/>
    </dgm:pt>
    <dgm:pt modelId="{1D3C4DA8-47C3-4C63-81A3-BBEAEBCFD0A6}" type="pres">
      <dgm:prSet presAssocID="{D65E8CAF-159C-47A3-BC1E-D7008B521D9B}" presName="ParentBackground2" presStyleCnt="0"/>
      <dgm:spPr/>
    </dgm:pt>
    <dgm:pt modelId="{9873CBEE-D9B6-43DF-B5D9-489CF7116ACC}" type="pres">
      <dgm:prSet presAssocID="{D65E8CAF-159C-47A3-BC1E-D7008B521D9B}" presName="ParentBackground" presStyleLbl="fgAcc1" presStyleIdx="4" presStyleCnt="6"/>
      <dgm:spPr/>
      <dgm:t>
        <a:bodyPr/>
        <a:lstStyle/>
        <a:p>
          <a:endParaRPr lang="en-US"/>
        </a:p>
      </dgm:t>
    </dgm:pt>
    <dgm:pt modelId="{60AF3E5D-2E25-4995-A26D-11123CB0A77A}" type="pres">
      <dgm:prSet presAssocID="{D65E8CAF-159C-47A3-BC1E-D7008B521D9B}" presName="Parent2" presStyleLbl="revTx" presStyleIdx="0" presStyleCnt="0">
        <dgm:presLayoutVars>
          <dgm:chMax val="1"/>
          <dgm:chPref val="1"/>
          <dgm:bulletEnabled val="1"/>
        </dgm:presLayoutVars>
      </dgm:prSet>
      <dgm:spPr/>
      <dgm:t>
        <a:bodyPr/>
        <a:lstStyle/>
        <a:p>
          <a:endParaRPr lang="en-US"/>
        </a:p>
      </dgm:t>
    </dgm:pt>
    <dgm:pt modelId="{6E48420C-B6C2-46D0-A4B9-64BCEA3C4A3B}" type="pres">
      <dgm:prSet presAssocID="{DB723675-0502-4CE1-844F-4C3C92BB293B}" presName="Accent1" presStyleCnt="0"/>
      <dgm:spPr/>
    </dgm:pt>
    <dgm:pt modelId="{DC8854B6-A996-4226-993A-EB541AEC63E6}" type="pres">
      <dgm:prSet presAssocID="{DB723675-0502-4CE1-844F-4C3C92BB293B}" presName="Accent" presStyleLbl="node1" presStyleIdx="5" presStyleCnt="6"/>
      <dgm:spPr/>
    </dgm:pt>
    <dgm:pt modelId="{0A9344E4-E7FA-483D-A254-8F1D5A123AAD}" type="pres">
      <dgm:prSet presAssocID="{DB723675-0502-4CE1-844F-4C3C92BB293B}" presName="ParentBackground1" presStyleCnt="0"/>
      <dgm:spPr/>
    </dgm:pt>
    <dgm:pt modelId="{65E5F01F-F899-4247-A47A-46180C0855CB}" type="pres">
      <dgm:prSet presAssocID="{DB723675-0502-4CE1-844F-4C3C92BB293B}" presName="ParentBackground" presStyleLbl="fgAcc1" presStyleIdx="5" presStyleCnt="6"/>
      <dgm:spPr/>
      <dgm:t>
        <a:bodyPr/>
        <a:lstStyle/>
        <a:p>
          <a:endParaRPr lang="en-US"/>
        </a:p>
      </dgm:t>
    </dgm:pt>
    <dgm:pt modelId="{D6EA0719-8A92-418B-81F6-0643B1B184A1}" type="pres">
      <dgm:prSet presAssocID="{DB723675-0502-4CE1-844F-4C3C92BB293B}" presName="Parent1" presStyleLbl="revTx" presStyleIdx="0" presStyleCnt="0">
        <dgm:presLayoutVars>
          <dgm:chMax val="1"/>
          <dgm:chPref val="1"/>
          <dgm:bulletEnabled val="1"/>
        </dgm:presLayoutVars>
      </dgm:prSet>
      <dgm:spPr/>
      <dgm:t>
        <a:bodyPr/>
        <a:lstStyle/>
        <a:p>
          <a:endParaRPr lang="en-US"/>
        </a:p>
      </dgm:t>
    </dgm:pt>
  </dgm:ptLst>
  <dgm:cxnLst>
    <dgm:cxn modelId="{96409218-C2B2-4DA4-AC45-6C9826D4E565}" srcId="{6BC87536-630D-4F60-9249-796F82F1F924}" destId="{D65E8CAF-159C-47A3-BC1E-D7008B521D9B}" srcOrd="1" destOrd="0" parTransId="{810FFD64-204B-4CFE-ADEC-17E5CFB2CB22}" sibTransId="{83D45AFE-8342-4CF9-ACF1-AAC3BFBB9770}"/>
    <dgm:cxn modelId="{2813C6BE-1A48-400D-AC83-CB980181E75F}" type="presOf" srcId="{6BC87536-630D-4F60-9249-796F82F1F924}" destId="{74617A84-4783-40C6-9197-151277691BB1}" srcOrd="0" destOrd="0" presId="urn:microsoft.com/office/officeart/2011/layout/CircleProcess"/>
    <dgm:cxn modelId="{11C67D0B-1426-449D-9B7E-49B967A6D5DD}" type="presOf" srcId="{DB723675-0502-4CE1-844F-4C3C92BB293B}" destId="{65E5F01F-F899-4247-A47A-46180C0855CB}" srcOrd="0" destOrd="0" presId="urn:microsoft.com/office/officeart/2011/layout/CircleProcess"/>
    <dgm:cxn modelId="{0E4546AE-76F5-45A9-B404-ABF2C1AA25E4}" srcId="{6BC87536-630D-4F60-9249-796F82F1F924}" destId="{CABD5219-B371-4A77-A665-186322990B52}" srcOrd="3" destOrd="0" parTransId="{32E7610F-7073-41C8-B274-9B249689755F}" sibTransId="{0A7F7A26-0141-41F0-A154-41CB00DA5085}"/>
    <dgm:cxn modelId="{7A2FDAFC-DE25-44AA-8694-911DBEEE3470}" type="presOf" srcId="{D65E8CAF-159C-47A3-BC1E-D7008B521D9B}" destId="{60AF3E5D-2E25-4995-A26D-11123CB0A77A}" srcOrd="1" destOrd="0" presId="urn:microsoft.com/office/officeart/2011/layout/CircleProcess"/>
    <dgm:cxn modelId="{DDBDCED2-1FFF-460D-B0B4-2CE4F40CEC96}" type="presOf" srcId="{FDD56719-4A31-4100-89B8-93BEE2BC3984}" destId="{7D0672BA-114A-4EEB-B4EA-C9A54F690847}" srcOrd="0" destOrd="0" presId="urn:microsoft.com/office/officeart/2011/layout/CircleProcess"/>
    <dgm:cxn modelId="{546A276C-CFD4-4EE0-8E18-E160CB0E669F}" type="presOf" srcId="{1178BCB6-DB54-4A35-866B-7DD513F2DFE0}" destId="{CBD12294-F525-455A-89C7-9307B9C1FA5D}" srcOrd="1" destOrd="0" presId="urn:microsoft.com/office/officeart/2011/layout/CircleProcess"/>
    <dgm:cxn modelId="{2140CF59-E0DB-4886-BA75-B9BF5C5D27C3}" type="presOf" srcId="{DB723675-0502-4CE1-844F-4C3C92BB293B}" destId="{D6EA0719-8A92-418B-81F6-0643B1B184A1}" srcOrd="1" destOrd="0" presId="urn:microsoft.com/office/officeart/2011/layout/CircleProcess"/>
    <dgm:cxn modelId="{6F534C51-3DA2-49FF-ADB4-5A60C466D5EA}" type="presOf" srcId="{CABD5219-B371-4A77-A665-186322990B52}" destId="{82D73FD3-6677-49DD-8FF2-2A05BA4D54DF}" srcOrd="0" destOrd="0" presId="urn:microsoft.com/office/officeart/2011/layout/CircleProcess"/>
    <dgm:cxn modelId="{3A3E8C2A-24B1-4511-AE92-D83B11E8D055}" type="presOf" srcId="{3E1BC959-BBB5-4493-AC57-E3BB734CD88D}" destId="{6BA73A28-6ADD-41ED-8715-4F59010C11A7}" srcOrd="1" destOrd="0" presId="urn:microsoft.com/office/officeart/2011/layout/CircleProcess"/>
    <dgm:cxn modelId="{25F00D9B-8BF6-4B0B-9721-290CE18FE109}" srcId="{6BC87536-630D-4F60-9249-796F82F1F924}" destId="{1178BCB6-DB54-4A35-866B-7DD513F2DFE0}" srcOrd="2" destOrd="0" parTransId="{07AAAC6B-FE00-44E8-9FB0-94583C3FF94E}" sibTransId="{B30384F9-FAAD-4EB4-AE9D-E8B2A2A50023}"/>
    <dgm:cxn modelId="{3E118E07-553A-4ABF-90ED-5B552E474214}" srcId="{6BC87536-630D-4F60-9249-796F82F1F924}" destId="{FDD56719-4A31-4100-89B8-93BEE2BC3984}" srcOrd="4" destOrd="0" parTransId="{EAE9CAD2-AB78-4E84-A291-14BB0F44AE72}" sibTransId="{0C2325D2-6F71-4A58-AA77-A1FB1DBCD946}"/>
    <dgm:cxn modelId="{B4CD7898-5C66-4398-BDD2-080E39B92E56}" srcId="{6BC87536-630D-4F60-9249-796F82F1F924}" destId="{3E1BC959-BBB5-4493-AC57-E3BB734CD88D}" srcOrd="5" destOrd="0" parTransId="{A7259271-93B3-4858-8B81-B46F09570A1D}" sibTransId="{99A6F008-4B65-43A6-9B15-5D7F08E9C687}"/>
    <dgm:cxn modelId="{C43A8CE4-75C6-4018-8995-F23774F5D429}" type="presOf" srcId="{CABD5219-B371-4A77-A665-186322990B52}" destId="{06060F3D-5946-441F-9B6E-B5106E5CBD0A}" srcOrd="1" destOrd="0" presId="urn:microsoft.com/office/officeart/2011/layout/CircleProcess"/>
    <dgm:cxn modelId="{0B406DD0-56E8-4AA2-ADA0-52703800511E}" type="presOf" srcId="{3E1BC959-BBB5-4493-AC57-E3BB734CD88D}" destId="{522CE1DC-7959-41CF-9781-F45225B9F0AD}" srcOrd="0" destOrd="0" presId="urn:microsoft.com/office/officeart/2011/layout/CircleProcess"/>
    <dgm:cxn modelId="{ABF5ABDA-8458-454D-97C9-E29DD99D494D}" type="presOf" srcId="{1178BCB6-DB54-4A35-866B-7DD513F2DFE0}" destId="{D1D21EE0-1F67-48C8-AF06-82A0BFBBB373}" srcOrd="0" destOrd="0" presId="urn:microsoft.com/office/officeart/2011/layout/CircleProcess"/>
    <dgm:cxn modelId="{DC9BAFF5-0BD3-4CB6-B90A-1E06019A46F5}" srcId="{6BC87536-630D-4F60-9249-796F82F1F924}" destId="{DB723675-0502-4CE1-844F-4C3C92BB293B}" srcOrd="0" destOrd="0" parTransId="{09167C9B-4236-44AF-B53D-D156E68D1BDF}" sibTransId="{8DF12D8D-119A-45DE-9715-114C75E4050E}"/>
    <dgm:cxn modelId="{F894B4D1-EA6B-4630-A4DA-BCC4FE192CB0}" type="presOf" srcId="{D65E8CAF-159C-47A3-BC1E-D7008B521D9B}" destId="{9873CBEE-D9B6-43DF-B5D9-489CF7116ACC}" srcOrd="0" destOrd="0" presId="urn:microsoft.com/office/officeart/2011/layout/CircleProcess"/>
    <dgm:cxn modelId="{F2ADDB5A-A9D9-4881-A18D-F278B300F2DD}" type="presOf" srcId="{FDD56719-4A31-4100-89B8-93BEE2BC3984}" destId="{3DE9DE48-DC82-44F8-8371-8F2956F91B0F}" srcOrd="1" destOrd="0" presId="urn:microsoft.com/office/officeart/2011/layout/CircleProcess"/>
    <dgm:cxn modelId="{9B2FE7EE-D087-49C6-A3C9-D354C51E1930}" type="presParOf" srcId="{74617A84-4783-40C6-9197-151277691BB1}" destId="{848DB458-F589-479E-B887-D8D093A43DDC}" srcOrd="0" destOrd="0" presId="urn:microsoft.com/office/officeart/2011/layout/CircleProcess"/>
    <dgm:cxn modelId="{7380D211-A534-4BCE-9F41-87AE4BD74DD6}" type="presParOf" srcId="{848DB458-F589-479E-B887-D8D093A43DDC}" destId="{AD274A3E-3FB9-4595-912D-81063B80A8FC}" srcOrd="0" destOrd="0" presId="urn:microsoft.com/office/officeart/2011/layout/CircleProcess"/>
    <dgm:cxn modelId="{CF7F1867-ED5D-4484-AC74-09FB512B23F4}" type="presParOf" srcId="{74617A84-4783-40C6-9197-151277691BB1}" destId="{29B23854-ECBD-4228-AA31-97EC67D03C75}" srcOrd="1" destOrd="0" presId="urn:microsoft.com/office/officeart/2011/layout/CircleProcess"/>
    <dgm:cxn modelId="{835D7802-AF64-4D86-A2DB-340C0B203073}" type="presParOf" srcId="{29B23854-ECBD-4228-AA31-97EC67D03C75}" destId="{522CE1DC-7959-41CF-9781-F45225B9F0AD}" srcOrd="0" destOrd="0" presId="urn:microsoft.com/office/officeart/2011/layout/CircleProcess"/>
    <dgm:cxn modelId="{2866083B-526B-4E19-899F-F8647BC3459E}" type="presParOf" srcId="{74617A84-4783-40C6-9197-151277691BB1}" destId="{6BA73A28-6ADD-41ED-8715-4F59010C11A7}" srcOrd="2" destOrd="0" presId="urn:microsoft.com/office/officeart/2011/layout/CircleProcess"/>
    <dgm:cxn modelId="{D6A4626E-CBEF-476E-BFF2-82F29B488AAC}" type="presParOf" srcId="{74617A84-4783-40C6-9197-151277691BB1}" destId="{BDBD9A28-AEC3-4520-8552-CDA604EC1FCF}" srcOrd="3" destOrd="0" presId="urn:microsoft.com/office/officeart/2011/layout/CircleProcess"/>
    <dgm:cxn modelId="{1A3F0E9D-4D7F-4610-980A-BA1AC75F76F2}" type="presParOf" srcId="{BDBD9A28-AEC3-4520-8552-CDA604EC1FCF}" destId="{1E6842A7-E4B3-4C4E-BA7D-AA1C3031B189}" srcOrd="0" destOrd="0" presId="urn:microsoft.com/office/officeart/2011/layout/CircleProcess"/>
    <dgm:cxn modelId="{CF155EC3-21AE-46A2-B114-E513822AD355}" type="presParOf" srcId="{74617A84-4783-40C6-9197-151277691BB1}" destId="{98747034-8025-4EAD-8F1B-473E4A967FFB}" srcOrd="4" destOrd="0" presId="urn:microsoft.com/office/officeart/2011/layout/CircleProcess"/>
    <dgm:cxn modelId="{5DFC092F-01CF-4B3E-82AD-0CCAE97AD438}" type="presParOf" srcId="{98747034-8025-4EAD-8F1B-473E4A967FFB}" destId="{7D0672BA-114A-4EEB-B4EA-C9A54F690847}" srcOrd="0" destOrd="0" presId="urn:microsoft.com/office/officeart/2011/layout/CircleProcess"/>
    <dgm:cxn modelId="{BFF73C95-19F6-49E8-8DC1-221FE8631C17}" type="presParOf" srcId="{74617A84-4783-40C6-9197-151277691BB1}" destId="{3DE9DE48-DC82-44F8-8371-8F2956F91B0F}" srcOrd="5" destOrd="0" presId="urn:microsoft.com/office/officeart/2011/layout/CircleProcess"/>
    <dgm:cxn modelId="{5BAECB7A-BD6F-4596-95C4-E3A21305EFC3}" type="presParOf" srcId="{74617A84-4783-40C6-9197-151277691BB1}" destId="{9A69ACE6-2F63-453F-A533-5E444440F5E5}" srcOrd="6" destOrd="0" presId="urn:microsoft.com/office/officeart/2011/layout/CircleProcess"/>
    <dgm:cxn modelId="{B2A1F922-34C1-4EAE-B974-642168375DF8}" type="presParOf" srcId="{9A69ACE6-2F63-453F-A533-5E444440F5E5}" destId="{5015E670-EA9F-4322-9E91-11F89740F6CC}" srcOrd="0" destOrd="0" presId="urn:microsoft.com/office/officeart/2011/layout/CircleProcess"/>
    <dgm:cxn modelId="{1D6A318A-C2E9-4E5D-A8C1-7DF5AA452AB0}" type="presParOf" srcId="{74617A84-4783-40C6-9197-151277691BB1}" destId="{2AFE3F89-4112-4144-B423-E4E10431258C}" srcOrd="7" destOrd="0" presId="urn:microsoft.com/office/officeart/2011/layout/CircleProcess"/>
    <dgm:cxn modelId="{2BD52BC5-8B3B-47EC-8DB2-A7A28F872F26}" type="presParOf" srcId="{2AFE3F89-4112-4144-B423-E4E10431258C}" destId="{82D73FD3-6677-49DD-8FF2-2A05BA4D54DF}" srcOrd="0" destOrd="0" presId="urn:microsoft.com/office/officeart/2011/layout/CircleProcess"/>
    <dgm:cxn modelId="{46AB4C2F-8BAD-43F4-8BAD-22D79B2FC8FC}" type="presParOf" srcId="{74617A84-4783-40C6-9197-151277691BB1}" destId="{06060F3D-5946-441F-9B6E-B5106E5CBD0A}" srcOrd="8" destOrd="0" presId="urn:microsoft.com/office/officeart/2011/layout/CircleProcess"/>
    <dgm:cxn modelId="{BCC56566-DAA1-4356-8ECA-039CAB8A2077}" type="presParOf" srcId="{74617A84-4783-40C6-9197-151277691BB1}" destId="{E128F3C7-2864-4DC8-B06C-2479DF5B0203}" srcOrd="9" destOrd="0" presId="urn:microsoft.com/office/officeart/2011/layout/CircleProcess"/>
    <dgm:cxn modelId="{7CB89171-75F4-4C7B-9ECE-5FE41506998A}" type="presParOf" srcId="{E128F3C7-2864-4DC8-B06C-2479DF5B0203}" destId="{65CFC31D-5E11-47E9-8734-C50172DFE14B}" srcOrd="0" destOrd="0" presId="urn:microsoft.com/office/officeart/2011/layout/CircleProcess"/>
    <dgm:cxn modelId="{55CE1E01-52EA-48CC-BC32-06BF88379EC7}" type="presParOf" srcId="{74617A84-4783-40C6-9197-151277691BB1}" destId="{A8C7F499-C06A-4021-936A-A6EC826016CC}" srcOrd="10" destOrd="0" presId="urn:microsoft.com/office/officeart/2011/layout/CircleProcess"/>
    <dgm:cxn modelId="{FC654376-CCC8-41C8-880A-A5E44B0C25E1}" type="presParOf" srcId="{A8C7F499-C06A-4021-936A-A6EC826016CC}" destId="{D1D21EE0-1F67-48C8-AF06-82A0BFBBB373}" srcOrd="0" destOrd="0" presId="urn:microsoft.com/office/officeart/2011/layout/CircleProcess"/>
    <dgm:cxn modelId="{FADC9608-1BEA-471B-8298-277DAA85ADA4}" type="presParOf" srcId="{74617A84-4783-40C6-9197-151277691BB1}" destId="{CBD12294-F525-455A-89C7-9307B9C1FA5D}" srcOrd="11" destOrd="0" presId="urn:microsoft.com/office/officeart/2011/layout/CircleProcess"/>
    <dgm:cxn modelId="{96465436-2CC8-4DEA-A03B-E9ADA5418785}" type="presParOf" srcId="{74617A84-4783-40C6-9197-151277691BB1}" destId="{335337A9-C68C-4F81-A11D-AAB86013CEEC}" srcOrd="12" destOrd="0" presId="urn:microsoft.com/office/officeart/2011/layout/CircleProcess"/>
    <dgm:cxn modelId="{53D88647-1792-4937-8803-D1FB0AA98244}" type="presParOf" srcId="{335337A9-C68C-4F81-A11D-AAB86013CEEC}" destId="{7AD80BDE-808B-4144-88E0-9092B4F2313F}" srcOrd="0" destOrd="0" presId="urn:microsoft.com/office/officeart/2011/layout/CircleProcess"/>
    <dgm:cxn modelId="{384D73AA-30EB-482A-A800-A8ACE2BAEFF1}" type="presParOf" srcId="{74617A84-4783-40C6-9197-151277691BB1}" destId="{1D3C4DA8-47C3-4C63-81A3-BBEAEBCFD0A6}" srcOrd="13" destOrd="0" presId="urn:microsoft.com/office/officeart/2011/layout/CircleProcess"/>
    <dgm:cxn modelId="{855A5E5A-80E9-46EA-ACE4-8C45C2977002}" type="presParOf" srcId="{1D3C4DA8-47C3-4C63-81A3-BBEAEBCFD0A6}" destId="{9873CBEE-D9B6-43DF-B5D9-489CF7116ACC}" srcOrd="0" destOrd="0" presId="urn:microsoft.com/office/officeart/2011/layout/CircleProcess"/>
    <dgm:cxn modelId="{56956388-7230-4110-B9DA-4BD981641218}" type="presParOf" srcId="{74617A84-4783-40C6-9197-151277691BB1}" destId="{60AF3E5D-2E25-4995-A26D-11123CB0A77A}" srcOrd="14" destOrd="0" presId="urn:microsoft.com/office/officeart/2011/layout/CircleProcess"/>
    <dgm:cxn modelId="{028F941B-D794-4483-8F6C-F5F6BCD6510F}" type="presParOf" srcId="{74617A84-4783-40C6-9197-151277691BB1}" destId="{6E48420C-B6C2-46D0-A4B9-64BCEA3C4A3B}" srcOrd="15" destOrd="0" presId="urn:microsoft.com/office/officeart/2011/layout/CircleProcess"/>
    <dgm:cxn modelId="{859D8373-DE91-454D-B081-7966B3080A2D}" type="presParOf" srcId="{6E48420C-B6C2-46D0-A4B9-64BCEA3C4A3B}" destId="{DC8854B6-A996-4226-993A-EB541AEC63E6}" srcOrd="0" destOrd="0" presId="urn:microsoft.com/office/officeart/2011/layout/CircleProcess"/>
    <dgm:cxn modelId="{9FFE49B5-3442-4B9D-9E68-80B8A603C137}" type="presParOf" srcId="{74617A84-4783-40C6-9197-151277691BB1}" destId="{0A9344E4-E7FA-483D-A254-8F1D5A123AAD}" srcOrd="16" destOrd="0" presId="urn:microsoft.com/office/officeart/2011/layout/CircleProcess"/>
    <dgm:cxn modelId="{765AB80E-3391-49EE-87B1-CDD2BD177CBA}" type="presParOf" srcId="{0A9344E4-E7FA-483D-A254-8F1D5A123AAD}" destId="{65E5F01F-F899-4247-A47A-46180C0855CB}" srcOrd="0" destOrd="0" presId="urn:microsoft.com/office/officeart/2011/layout/CircleProcess"/>
    <dgm:cxn modelId="{71DF4294-EE70-4BDF-8B1E-B70C626AD37B}" type="presParOf" srcId="{74617A84-4783-40C6-9197-151277691BB1}" destId="{D6EA0719-8A92-418B-81F6-0643B1B184A1}" srcOrd="17"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FC278E-096F-4619-98E6-8E155ED883FE}" type="doc">
      <dgm:prSet loTypeId="urn:microsoft.com/office/officeart/2005/8/layout/equation1" loCatId="relationship" qsTypeId="urn:microsoft.com/office/officeart/2005/8/quickstyle/3d3" qsCatId="3D" csTypeId="urn:microsoft.com/office/officeart/2005/8/colors/accent1_2" csCatId="accent1" phldr="1"/>
      <dgm:spPr/>
    </dgm:pt>
    <dgm:pt modelId="{071B8163-04D9-4B75-B7CD-564BD6497E99}">
      <dgm:prSet phldrT="[Text]"/>
      <dgm:spPr/>
      <dgm:t>
        <a:bodyPr/>
        <a:lstStyle/>
        <a:p>
          <a:r>
            <a:rPr lang="en-US" dirty="0"/>
            <a:t>Predictive </a:t>
          </a:r>
        </a:p>
        <a:p>
          <a:r>
            <a:rPr lang="en-US" dirty="0"/>
            <a:t>Algorithm</a:t>
          </a:r>
        </a:p>
      </dgm:t>
    </dgm:pt>
    <dgm:pt modelId="{671DB901-7A09-4817-90F3-C3AB9B712FA2}" type="parTrans" cxnId="{FEB751A3-B237-4A27-9D55-C2F1DAA3C1FC}">
      <dgm:prSet/>
      <dgm:spPr/>
      <dgm:t>
        <a:bodyPr/>
        <a:lstStyle/>
        <a:p>
          <a:endParaRPr lang="en-US"/>
        </a:p>
      </dgm:t>
    </dgm:pt>
    <dgm:pt modelId="{52405D15-4ACC-445D-9443-C72818B0293F}" type="sibTrans" cxnId="{FEB751A3-B237-4A27-9D55-C2F1DAA3C1FC}">
      <dgm:prSet/>
      <dgm:spPr/>
      <dgm:t>
        <a:bodyPr/>
        <a:lstStyle/>
        <a:p>
          <a:endParaRPr lang="en-US"/>
        </a:p>
      </dgm:t>
    </dgm:pt>
    <dgm:pt modelId="{3622C035-6ABF-4C9F-BF68-EE1139E63C2A}">
      <dgm:prSet phldrT="[Text]"/>
      <dgm:spPr/>
      <dgm:t>
        <a:bodyPr/>
        <a:lstStyle/>
        <a:p>
          <a:r>
            <a:rPr lang="en-US" dirty="0"/>
            <a:t>Subject understanding</a:t>
          </a:r>
        </a:p>
      </dgm:t>
    </dgm:pt>
    <dgm:pt modelId="{32F35173-71F4-40C2-91E5-752B358D018E}" type="parTrans" cxnId="{F6B16F80-A55A-4AF1-AA6F-E7EE82055BF8}">
      <dgm:prSet/>
      <dgm:spPr/>
      <dgm:t>
        <a:bodyPr/>
        <a:lstStyle/>
        <a:p>
          <a:endParaRPr lang="en-US"/>
        </a:p>
      </dgm:t>
    </dgm:pt>
    <dgm:pt modelId="{2A740014-1A67-4713-A1E7-27111D458718}" type="sibTrans" cxnId="{F6B16F80-A55A-4AF1-AA6F-E7EE82055BF8}">
      <dgm:prSet/>
      <dgm:spPr/>
      <dgm:t>
        <a:bodyPr/>
        <a:lstStyle/>
        <a:p>
          <a:endParaRPr lang="en-US"/>
        </a:p>
      </dgm:t>
    </dgm:pt>
    <dgm:pt modelId="{52AFF9FC-2AFD-4CDD-A586-B20B94E2B870}">
      <dgm:prSet phldrT="[Text]"/>
      <dgm:spPr/>
      <dgm:t>
        <a:bodyPr/>
        <a:lstStyle/>
        <a:p>
          <a:r>
            <a:rPr lang="en-US" dirty="0"/>
            <a:t>Informed Trading Strategy</a:t>
          </a:r>
        </a:p>
      </dgm:t>
    </dgm:pt>
    <dgm:pt modelId="{8667ADD8-5615-4EDA-8245-3611C02B4A60}" type="parTrans" cxnId="{33917B83-B541-4441-BD09-EC736A8ECDE5}">
      <dgm:prSet/>
      <dgm:spPr/>
      <dgm:t>
        <a:bodyPr/>
        <a:lstStyle/>
        <a:p>
          <a:endParaRPr lang="en-US"/>
        </a:p>
      </dgm:t>
    </dgm:pt>
    <dgm:pt modelId="{9D1B8474-3898-499B-9634-6E7ED9D01D44}" type="sibTrans" cxnId="{33917B83-B541-4441-BD09-EC736A8ECDE5}">
      <dgm:prSet/>
      <dgm:spPr/>
      <dgm:t>
        <a:bodyPr/>
        <a:lstStyle/>
        <a:p>
          <a:endParaRPr lang="en-US"/>
        </a:p>
      </dgm:t>
    </dgm:pt>
    <dgm:pt modelId="{6B70A88A-3595-445F-B217-FA9DF5EB795F}" type="pres">
      <dgm:prSet presAssocID="{EFFC278E-096F-4619-98E6-8E155ED883FE}" presName="linearFlow" presStyleCnt="0">
        <dgm:presLayoutVars>
          <dgm:dir/>
          <dgm:resizeHandles val="exact"/>
        </dgm:presLayoutVars>
      </dgm:prSet>
      <dgm:spPr/>
    </dgm:pt>
    <dgm:pt modelId="{98ECFEDF-514F-440F-9CEC-1218323B1C4A}" type="pres">
      <dgm:prSet presAssocID="{071B8163-04D9-4B75-B7CD-564BD6497E99}" presName="node" presStyleLbl="node1" presStyleIdx="0" presStyleCnt="3">
        <dgm:presLayoutVars>
          <dgm:bulletEnabled val="1"/>
        </dgm:presLayoutVars>
      </dgm:prSet>
      <dgm:spPr/>
      <dgm:t>
        <a:bodyPr/>
        <a:lstStyle/>
        <a:p>
          <a:endParaRPr lang="en-US"/>
        </a:p>
      </dgm:t>
    </dgm:pt>
    <dgm:pt modelId="{D71E2463-41F4-4275-95F1-A47F0B682BEE}" type="pres">
      <dgm:prSet presAssocID="{52405D15-4ACC-445D-9443-C72818B0293F}" presName="spacerL" presStyleCnt="0"/>
      <dgm:spPr/>
    </dgm:pt>
    <dgm:pt modelId="{94DEB27D-7544-4B26-AFCA-ADF16D5B730E}" type="pres">
      <dgm:prSet presAssocID="{52405D15-4ACC-445D-9443-C72818B0293F}" presName="sibTrans" presStyleLbl="sibTrans2D1" presStyleIdx="0" presStyleCnt="2"/>
      <dgm:spPr/>
      <dgm:t>
        <a:bodyPr/>
        <a:lstStyle/>
        <a:p>
          <a:endParaRPr lang="en-US"/>
        </a:p>
      </dgm:t>
    </dgm:pt>
    <dgm:pt modelId="{3D5E4C52-8451-4FE8-93F5-2C3D31906D04}" type="pres">
      <dgm:prSet presAssocID="{52405D15-4ACC-445D-9443-C72818B0293F}" presName="spacerR" presStyleCnt="0"/>
      <dgm:spPr/>
    </dgm:pt>
    <dgm:pt modelId="{3662359D-7B2E-4559-847C-3C260641AD5B}" type="pres">
      <dgm:prSet presAssocID="{3622C035-6ABF-4C9F-BF68-EE1139E63C2A}" presName="node" presStyleLbl="node1" presStyleIdx="1" presStyleCnt="3">
        <dgm:presLayoutVars>
          <dgm:bulletEnabled val="1"/>
        </dgm:presLayoutVars>
      </dgm:prSet>
      <dgm:spPr/>
      <dgm:t>
        <a:bodyPr/>
        <a:lstStyle/>
        <a:p>
          <a:endParaRPr lang="en-US"/>
        </a:p>
      </dgm:t>
    </dgm:pt>
    <dgm:pt modelId="{7026C3C0-314B-4DFA-848C-046390FFDF27}" type="pres">
      <dgm:prSet presAssocID="{2A740014-1A67-4713-A1E7-27111D458718}" presName="spacerL" presStyleCnt="0"/>
      <dgm:spPr/>
    </dgm:pt>
    <dgm:pt modelId="{EF8D3B3A-C171-4CF8-A0FE-653508604C8F}" type="pres">
      <dgm:prSet presAssocID="{2A740014-1A67-4713-A1E7-27111D458718}" presName="sibTrans" presStyleLbl="sibTrans2D1" presStyleIdx="1" presStyleCnt="2"/>
      <dgm:spPr/>
      <dgm:t>
        <a:bodyPr/>
        <a:lstStyle/>
        <a:p>
          <a:endParaRPr lang="en-US"/>
        </a:p>
      </dgm:t>
    </dgm:pt>
    <dgm:pt modelId="{CAE9BA06-A13D-47A0-B671-C3B1DAE5DBF0}" type="pres">
      <dgm:prSet presAssocID="{2A740014-1A67-4713-A1E7-27111D458718}" presName="spacerR" presStyleCnt="0"/>
      <dgm:spPr/>
    </dgm:pt>
    <dgm:pt modelId="{259C847E-BCF2-4EFD-A738-B23542725410}" type="pres">
      <dgm:prSet presAssocID="{52AFF9FC-2AFD-4CDD-A586-B20B94E2B870}" presName="node" presStyleLbl="node1" presStyleIdx="2" presStyleCnt="3">
        <dgm:presLayoutVars>
          <dgm:bulletEnabled val="1"/>
        </dgm:presLayoutVars>
      </dgm:prSet>
      <dgm:spPr/>
      <dgm:t>
        <a:bodyPr/>
        <a:lstStyle/>
        <a:p>
          <a:endParaRPr lang="en-US"/>
        </a:p>
      </dgm:t>
    </dgm:pt>
  </dgm:ptLst>
  <dgm:cxnLst>
    <dgm:cxn modelId="{F94BC699-3A38-4547-BE00-7B6FD9BEA622}" type="presOf" srcId="{EFFC278E-096F-4619-98E6-8E155ED883FE}" destId="{6B70A88A-3595-445F-B217-FA9DF5EB795F}" srcOrd="0" destOrd="0" presId="urn:microsoft.com/office/officeart/2005/8/layout/equation1"/>
    <dgm:cxn modelId="{086D6C44-DB39-4EF7-A13B-60633868DAF1}" type="presOf" srcId="{3622C035-6ABF-4C9F-BF68-EE1139E63C2A}" destId="{3662359D-7B2E-4559-847C-3C260641AD5B}" srcOrd="0" destOrd="0" presId="urn:microsoft.com/office/officeart/2005/8/layout/equation1"/>
    <dgm:cxn modelId="{33917B83-B541-4441-BD09-EC736A8ECDE5}" srcId="{EFFC278E-096F-4619-98E6-8E155ED883FE}" destId="{52AFF9FC-2AFD-4CDD-A586-B20B94E2B870}" srcOrd="2" destOrd="0" parTransId="{8667ADD8-5615-4EDA-8245-3611C02B4A60}" sibTransId="{9D1B8474-3898-499B-9634-6E7ED9D01D44}"/>
    <dgm:cxn modelId="{5580F3C3-576B-4157-8BA3-E7B97AF77471}" type="presOf" srcId="{52405D15-4ACC-445D-9443-C72818B0293F}" destId="{94DEB27D-7544-4B26-AFCA-ADF16D5B730E}" srcOrd="0" destOrd="0" presId="urn:microsoft.com/office/officeart/2005/8/layout/equation1"/>
    <dgm:cxn modelId="{F6B16F80-A55A-4AF1-AA6F-E7EE82055BF8}" srcId="{EFFC278E-096F-4619-98E6-8E155ED883FE}" destId="{3622C035-6ABF-4C9F-BF68-EE1139E63C2A}" srcOrd="1" destOrd="0" parTransId="{32F35173-71F4-40C2-91E5-752B358D018E}" sibTransId="{2A740014-1A67-4713-A1E7-27111D458718}"/>
    <dgm:cxn modelId="{854BDBC2-2C08-4014-9E36-363AFB9FF199}" type="presOf" srcId="{52AFF9FC-2AFD-4CDD-A586-B20B94E2B870}" destId="{259C847E-BCF2-4EFD-A738-B23542725410}" srcOrd="0" destOrd="0" presId="urn:microsoft.com/office/officeart/2005/8/layout/equation1"/>
    <dgm:cxn modelId="{AF86B2AD-1600-4E66-B7E9-C1A7D9EBCAF2}" type="presOf" srcId="{2A740014-1A67-4713-A1E7-27111D458718}" destId="{EF8D3B3A-C171-4CF8-A0FE-653508604C8F}" srcOrd="0" destOrd="0" presId="urn:microsoft.com/office/officeart/2005/8/layout/equation1"/>
    <dgm:cxn modelId="{FEB751A3-B237-4A27-9D55-C2F1DAA3C1FC}" srcId="{EFFC278E-096F-4619-98E6-8E155ED883FE}" destId="{071B8163-04D9-4B75-B7CD-564BD6497E99}" srcOrd="0" destOrd="0" parTransId="{671DB901-7A09-4817-90F3-C3AB9B712FA2}" sibTransId="{52405D15-4ACC-445D-9443-C72818B0293F}"/>
    <dgm:cxn modelId="{1F21E996-516B-4A77-801F-532BF544269C}" type="presOf" srcId="{071B8163-04D9-4B75-B7CD-564BD6497E99}" destId="{98ECFEDF-514F-440F-9CEC-1218323B1C4A}" srcOrd="0" destOrd="0" presId="urn:microsoft.com/office/officeart/2005/8/layout/equation1"/>
    <dgm:cxn modelId="{83BC0929-3FA0-4F1E-BDF1-FA707A99CDBD}" type="presParOf" srcId="{6B70A88A-3595-445F-B217-FA9DF5EB795F}" destId="{98ECFEDF-514F-440F-9CEC-1218323B1C4A}" srcOrd="0" destOrd="0" presId="urn:microsoft.com/office/officeart/2005/8/layout/equation1"/>
    <dgm:cxn modelId="{CCF85421-B740-407E-A1FD-C7D15B011EA8}" type="presParOf" srcId="{6B70A88A-3595-445F-B217-FA9DF5EB795F}" destId="{D71E2463-41F4-4275-95F1-A47F0B682BEE}" srcOrd="1" destOrd="0" presId="urn:microsoft.com/office/officeart/2005/8/layout/equation1"/>
    <dgm:cxn modelId="{D3094290-B3C2-4CBF-AE8D-3B8E72EE7C33}" type="presParOf" srcId="{6B70A88A-3595-445F-B217-FA9DF5EB795F}" destId="{94DEB27D-7544-4B26-AFCA-ADF16D5B730E}" srcOrd="2" destOrd="0" presId="urn:microsoft.com/office/officeart/2005/8/layout/equation1"/>
    <dgm:cxn modelId="{AE9F4532-A337-4B5C-A58D-B7331A4B2317}" type="presParOf" srcId="{6B70A88A-3595-445F-B217-FA9DF5EB795F}" destId="{3D5E4C52-8451-4FE8-93F5-2C3D31906D04}" srcOrd="3" destOrd="0" presId="urn:microsoft.com/office/officeart/2005/8/layout/equation1"/>
    <dgm:cxn modelId="{F0128E03-AB48-4B68-BF0D-1FD4805FCD56}" type="presParOf" srcId="{6B70A88A-3595-445F-B217-FA9DF5EB795F}" destId="{3662359D-7B2E-4559-847C-3C260641AD5B}" srcOrd="4" destOrd="0" presId="urn:microsoft.com/office/officeart/2005/8/layout/equation1"/>
    <dgm:cxn modelId="{0A72D672-F1F8-4F70-AF5F-800C56AB2514}" type="presParOf" srcId="{6B70A88A-3595-445F-B217-FA9DF5EB795F}" destId="{7026C3C0-314B-4DFA-848C-046390FFDF27}" srcOrd="5" destOrd="0" presId="urn:microsoft.com/office/officeart/2005/8/layout/equation1"/>
    <dgm:cxn modelId="{541E4410-7727-4D77-94DA-8C71BFE33427}" type="presParOf" srcId="{6B70A88A-3595-445F-B217-FA9DF5EB795F}" destId="{EF8D3B3A-C171-4CF8-A0FE-653508604C8F}" srcOrd="6" destOrd="0" presId="urn:microsoft.com/office/officeart/2005/8/layout/equation1"/>
    <dgm:cxn modelId="{DB0AEBF6-81D0-4266-9E04-73EE8AE62C9B}" type="presParOf" srcId="{6B70A88A-3595-445F-B217-FA9DF5EB795F}" destId="{CAE9BA06-A13D-47A0-B671-C3B1DAE5DBF0}" srcOrd="7" destOrd="0" presId="urn:microsoft.com/office/officeart/2005/8/layout/equation1"/>
    <dgm:cxn modelId="{E9FA14E7-E0A8-4393-B7E1-D08932999C87}" type="presParOf" srcId="{6B70A88A-3595-445F-B217-FA9DF5EB795F}" destId="{259C847E-BCF2-4EFD-A738-B23542725410}" srcOrd="8" destOrd="0" presId="urn:microsoft.com/office/officeart/2005/8/layout/equati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E8084A-BC62-4E87-9F4C-36C582A8D1E8}" type="doc">
      <dgm:prSet loTypeId="urn:microsoft.com/office/officeart/2005/8/layout/venn1" loCatId="relationship" qsTypeId="urn:microsoft.com/office/officeart/2005/8/quickstyle/3d1" qsCatId="3D" csTypeId="urn:microsoft.com/office/officeart/2005/8/colors/accent1_3" csCatId="accent1" phldr="1"/>
      <dgm:spPr/>
      <dgm:t>
        <a:bodyPr/>
        <a:lstStyle/>
        <a:p>
          <a:endParaRPr lang="en-US"/>
        </a:p>
      </dgm:t>
    </dgm:pt>
    <dgm:pt modelId="{E1A88BC6-84B8-4BD6-8C80-F7CF44149376}">
      <dgm:prSet/>
      <dgm:spPr/>
      <dgm:t>
        <a:bodyPr/>
        <a:lstStyle/>
        <a:p>
          <a:pPr rtl="0"/>
          <a:r>
            <a:rPr lang="en-US" dirty="0"/>
            <a:t>Trade a single security market index</a:t>
          </a:r>
        </a:p>
      </dgm:t>
    </dgm:pt>
    <dgm:pt modelId="{599B006B-5991-4E76-972B-2AE628FCB459}" type="parTrans" cxnId="{0CCB0040-E4E6-4710-BCE5-551852776213}">
      <dgm:prSet/>
      <dgm:spPr/>
      <dgm:t>
        <a:bodyPr/>
        <a:lstStyle/>
        <a:p>
          <a:endParaRPr lang="en-US"/>
        </a:p>
      </dgm:t>
    </dgm:pt>
    <dgm:pt modelId="{6E049BE0-59B0-4BC5-88DC-10E7C418B326}" type="sibTrans" cxnId="{0CCB0040-E4E6-4710-BCE5-551852776213}">
      <dgm:prSet/>
      <dgm:spPr/>
      <dgm:t>
        <a:bodyPr/>
        <a:lstStyle/>
        <a:p>
          <a:endParaRPr lang="en-US"/>
        </a:p>
      </dgm:t>
    </dgm:pt>
    <dgm:pt modelId="{F90A42EA-980C-428E-8A2B-D94E58E822B6}">
      <dgm:prSet/>
      <dgm:spPr/>
      <dgm:t>
        <a:bodyPr/>
        <a:lstStyle/>
        <a:p>
          <a:pPr rtl="0"/>
          <a:r>
            <a:rPr lang="en-US" dirty="0"/>
            <a:t>Maximize our profits by either selling, holding, or buying</a:t>
          </a:r>
        </a:p>
      </dgm:t>
    </dgm:pt>
    <dgm:pt modelId="{7FB6F155-0B17-443E-AD5B-3A2EADF2F01A}" type="parTrans" cxnId="{4DE830A6-0C66-4D55-A638-1158171A8C2E}">
      <dgm:prSet/>
      <dgm:spPr/>
      <dgm:t>
        <a:bodyPr/>
        <a:lstStyle/>
        <a:p>
          <a:endParaRPr lang="en-US"/>
        </a:p>
      </dgm:t>
    </dgm:pt>
    <dgm:pt modelId="{A02093DE-85DB-4B86-A375-0A9B60DE0F8A}" type="sibTrans" cxnId="{4DE830A6-0C66-4D55-A638-1158171A8C2E}">
      <dgm:prSet/>
      <dgm:spPr/>
      <dgm:t>
        <a:bodyPr/>
        <a:lstStyle/>
        <a:p>
          <a:endParaRPr lang="en-US"/>
        </a:p>
      </dgm:t>
    </dgm:pt>
    <dgm:pt modelId="{56FE165B-302E-4725-BDC4-0C2F8ECE45AA}" type="pres">
      <dgm:prSet presAssocID="{04E8084A-BC62-4E87-9F4C-36C582A8D1E8}" presName="compositeShape" presStyleCnt="0">
        <dgm:presLayoutVars>
          <dgm:chMax val="7"/>
          <dgm:dir/>
          <dgm:resizeHandles val="exact"/>
        </dgm:presLayoutVars>
      </dgm:prSet>
      <dgm:spPr/>
      <dgm:t>
        <a:bodyPr/>
        <a:lstStyle/>
        <a:p>
          <a:endParaRPr lang="en-US"/>
        </a:p>
      </dgm:t>
    </dgm:pt>
    <dgm:pt modelId="{3487CF2A-48F4-4396-9E53-C6EE58BC1F4E}" type="pres">
      <dgm:prSet presAssocID="{E1A88BC6-84B8-4BD6-8C80-F7CF44149376}" presName="circ1" presStyleLbl="vennNode1" presStyleIdx="0" presStyleCnt="2"/>
      <dgm:spPr/>
      <dgm:t>
        <a:bodyPr/>
        <a:lstStyle/>
        <a:p>
          <a:endParaRPr lang="en-US"/>
        </a:p>
      </dgm:t>
    </dgm:pt>
    <dgm:pt modelId="{B58074EF-9CD4-4340-B75A-03575832CC85}" type="pres">
      <dgm:prSet presAssocID="{E1A88BC6-84B8-4BD6-8C80-F7CF44149376}" presName="circ1Tx" presStyleLbl="revTx" presStyleIdx="0" presStyleCnt="0">
        <dgm:presLayoutVars>
          <dgm:chMax val="0"/>
          <dgm:chPref val="0"/>
          <dgm:bulletEnabled val="1"/>
        </dgm:presLayoutVars>
      </dgm:prSet>
      <dgm:spPr/>
      <dgm:t>
        <a:bodyPr/>
        <a:lstStyle/>
        <a:p>
          <a:endParaRPr lang="en-US"/>
        </a:p>
      </dgm:t>
    </dgm:pt>
    <dgm:pt modelId="{E3A45191-B506-48F7-9511-CFE20CD631F9}" type="pres">
      <dgm:prSet presAssocID="{F90A42EA-980C-428E-8A2B-D94E58E822B6}" presName="circ2" presStyleLbl="vennNode1" presStyleIdx="1" presStyleCnt="2"/>
      <dgm:spPr/>
      <dgm:t>
        <a:bodyPr/>
        <a:lstStyle/>
        <a:p>
          <a:endParaRPr lang="en-US"/>
        </a:p>
      </dgm:t>
    </dgm:pt>
    <dgm:pt modelId="{49842596-0D9A-4F7B-93AA-F563FFC46545}" type="pres">
      <dgm:prSet presAssocID="{F90A42EA-980C-428E-8A2B-D94E58E822B6}" presName="circ2Tx" presStyleLbl="revTx" presStyleIdx="0" presStyleCnt="0">
        <dgm:presLayoutVars>
          <dgm:chMax val="0"/>
          <dgm:chPref val="0"/>
          <dgm:bulletEnabled val="1"/>
        </dgm:presLayoutVars>
      </dgm:prSet>
      <dgm:spPr/>
      <dgm:t>
        <a:bodyPr/>
        <a:lstStyle/>
        <a:p>
          <a:endParaRPr lang="en-US"/>
        </a:p>
      </dgm:t>
    </dgm:pt>
  </dgm:ptLst>
  <dgm:cxnLst>
    <dgm:cxn modelId="{0CCB0040-E4E6-4710-BCE5-551852776213}" srcId="{04E8084A-BC62-4E87-9F4C-36C582A8D1E8}" destId="{E1A88BC6-84B8-4BD6-8C80-F7CF44149376}" srcOrd="0" destOrd="0" parTransId="{599B006B-5991-4E76-972B-2AE628FCB459}" sibTransId="{6E049BE0-59B0-4BC5-88DC-10E7C418B326}"/>
    <dgm:cxn modelId="{4DE830A6-0C66-4D55-A638-1158171A8C2E}" srcId="{04E8084A-BC62-4E87-9F4C-36C582A8D1E8}" destId="{F90A42EA-980C-428E-8A2B-D94E58E822B6}" srcOrd="1" destOrd="0" parTransId="{7FB6F155-0B17-443E-AD5B-3A2EADF2F01A}" sibTransId="{A02093DE-85DB-4B86-A375-0A9B60DE0F8A}"/>
    <dgm:cxn modelId="{E56F4E2A-A973-42DE-8A2B-FD7AAD4A6DF3}" type="presOf" srcId="{E1A88BC6-84B8-4BD6-8C80-F7CF44149376}" destId="{B58074EF-9CD4-4340-B75A-03575832CC85}" srcOrd="1" destOrd="0" presId="urn:microsoft.com/office/officeart/2005/8/layout/venn1"/>
    <dgm:cxn modelId="{3892640D-C75A-43EC-9D70-2872D135D917}" type="presOf" srcId="{F90A42EA-980C-428E-8A2B-D94E58E822B6}" destId="{49842596-0D9A-4F7B-93AA-F563FFC46545}" srcOrd="1" destOrd="0" presId="urn:microsoft.com/office/officeart/2005/8/layout/venn1"/>
    <dgm:cxn modelId="{33AEF7ED-E2FD-4B5A-82CB-57988C9CDBA2}" type="presOf" srcId="{04E8084A-BC62-4E87-9F4C-36C582A8D1E8}" destId="{56FE165B-302E-4725-BDC4-0C2F8ECE45AA}" srcOrd="0" destOrd="0" presId="urn:microsoft.com/office/officeart/2005/8/layout/venn1"/>
    <dgm:cxn modelId="{E9E56286-D3C3-4B3E-8811-04CDB8DFE85F}" type="presOf" srcId="{E1A88BC6-84B8-4BD6-8C80-F7CF44149376}" destId="{3487CF2A-48F4-4396-9E53-C6EE58BC1F4E}" srcOrd="0" destOrd="0" presId="urn:microsoft.com/office/officeart/2005/8/layout/venn1"/>
    <dgm:cxn modelId="{E1AC19FE-291D-4286-A1C8-C3467FAD1687}" type="presOf" srcId="{F90A42EA-980C-428E-8A2B-D94E58E822B6}" destId="{E3A45191-B506-48F7-9511-CFE20CD631F9}" srcOrd="0" destOrd="0" presId="urn:microsoft.com/office/officeart/2005/8/layout/venn1"/>
    <dgm:cxn modelId="{840A54A3-F83D-4FEE-A1D4-1BFA5785BB58}" type="presParOf" srcId="{56FE165B-302E-4725-BDC4-0C2F8ECE45AA}" destId="{3487CF2A-48F4-4396-9E53-C6EE58BC1F4E}" srcOrd="0" destOrd="0" presId="urn:microsoft.com/office/officeart/2005/8/layout/venn1"/>
    <dgm:cxn modelId="{A7396BB7-7F59-4088-ACE5-6995E6B3397B}" type="presParOf" srcId="{56FE165B-302E-4725-BDC4-0C2F8ECE45AA}" destId="{B58074EF-9CD4-4340-B75A-03575832CC85}" srcOrd="1" destOrd="0" presId="urn:microsoft.com/office/officeart/2005/8/layout/venn1"/>
    <dgm:cxn modelId="{C9FEF415-73A4-4FD7-80B6-7BADCFEB57F8}" type="presParOf" srcId="{56FE165B-302E-4725-BDC4-0C2F8ECE45AA}" destId="{E3A45191-B506-48F7-9511-CFE20CD631F9}" srcOrd="2" destOrd="0" presId="urn:microsoft.com/office/officeart/2005/8/layout/venn1"/>
    <dgm:cxn modelId="{AAA0D0D7-2BBE-4C48-BEC7-E8F2C5D3DB53}" type="presParOf" srcId="{56FE165B-302E-4725-BDC4-0C2F8ECE45AA}" destId="{49842596-0D9A-4F7B-93AA-F563FFC46545}"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A07228E-ECE7-45AC-B75B-DFCF37B0C0AF}" type="doc">
      <dgm:prSet loTypeId="urn:microsoft.com/office/officeart/2005/8/layout/radial4" loCatId="relationship" qsTypeId="urn:microsoft.com/office/officeart/2005/8/quickstyle/3d1" qsCatId="3D" csTypeId="urn:microsoft.com/office/officeart/2005/8/colors/accent1_2" csCatId="accent1" phldr="1"/>
      <dgm:spPr/>
      <dgm:t>
        <a:bodyPr/>
        <a:lstStyle/>
        <a:p>
          <a:endParaRPr lang="en-US"/>
        </a:p>
      </dgm:t>
    </dgm:pt>
    <dgm:pt modelId="{E3C76959-66D7-4E18-9B3A-46EDD6FF3A74}">
      <dgm:prSet phldrT="[Text]"/>
      <dgm:spPr/>
      <dgm:t>
        <a:bodyPr/>
        <a:lstStyle/>
        <a:p>
          <a:r>
            <a:rPr lang="en-US" dirty="0"/>
            <a:t>Trading Strategy </a:t>
          </a:r>
        </a:p>
        <a:p>
          <a:r>
            <a:rPr lang="en-US" dirty="0"/>
            <a:t>#1</a:t>
          </a:r>
        </a:p>
      </dgm:t>
    </dgm:pt>
    <dgm:pt modelId="{FCFBE95D-81A9-45A0-8E50-34725CD6BFCC}" type="parTrans" cxnId="{684C193D-4947-4A86-BF5A-D49E3C207DDB}">
      <dgm:prSet/>
      <dgm:spPr/>
      <dgm:t>
        <a:bodyPr/>
        <a:lstStyle/>
        <a:p>
          <a:endParaRPr lang="en-US"/>
        </a:p>
      </dgm:t>
    </dgm:pt>
    <dgm:pt modelId="{A441E1E3-82FA-4272-BFA8-8B873A3E8E89}" type="sibTrans" cxnId="{684C193D-4947-4A86-BF5A-D49E3C207DDB}">
      <dgm:prSet/>
      <dgm:spPr/>
      <dgm:t>
        <a:bodyPr/>
        <a:lstStyle/>
        <a:p>
          <a:endParaRPr lang="en-US"/>
        </a:p>
      </dgm:t>
    </dgm:pt>
    <dgm:pt modelId="{71A7B163-84B1-46EC-B962-5401AD7EF896}">
      <dgm:prSet phldrT="[Text]"/>
      <dgm:spPr>
        <a:solidFill>
          <a:schemeClr val="accent2">
            <a:lumMod val="60000"/>
            <a:lumOff val="40000"/>
          </a:schemeClr>
        </a:solidFill>
      </dgm:spPr>
      <dgm:t>
        <a:bodyPr/>
        <a:lstStyle/>
        <a:p>
          <a:r>
            <a:rPr lang="en-US" dirty="0"/>
            <a:t>Open one position at a time</a:t>
          </a:r>
        </a:p>
      </dgm:t>
    </dgm:pt>
    <dgm:pt modelId="{444CFF8F-6AE0-4A1A-9983-7CFE8F2A1DF0}" type="parTrans" cxnId="{81E187F3-4630-4EBB-982F-095065F8B416}">
      <dgm:prSet/>
      <dgm:spPr/>
      <dgm:t>
        <a:bodyPr/>
        <a:lstStyle/>
        <a:p>
          <a:endParaRPr lang="en-US"/>
        </a:p>
      </dgm:t>
    </dgm:pt>
    <dgm:pt modelId="{736672A3-C577-43E4-9560-F4ED851F76B3}" type="sibTrans" cxnId="{81E187F3-4630-4EBB-982F-095065F8B416}">
      <dgm:prSet/>
      <dgm:spPr/>
      <dgm:t>
        <a:bodyPr/>
        <a:lstStyle/>
        <a:p>
          <a:endParaRPr lang="en-US"/>
        </a:p>
      </dgm:t>
    </dgm:pt>
    <dgm:pt modelId="{339573A9-E054-484B-92C9-B18C62A7A908}">
      <dgm:prSet phldrT="[Text]"/>
      <dgm:spPr/>
      <dgm:t>
        <a:bodyPr/>
        <a:lstStyle/>
        <a:p>
          <a:r>
            <a:rPr lang="en-US" dirty="0"/>
            <a:t>Relinquish position after 10 days</a:t>
          </a:r>
        </a:p>
      </dgm:t>
    </dgm:pt>
    <dgm:pt modelId="{9B472C05-7B9A-4323-B0E1-99C4111F3664}" type="parTrans" cxnId="{F30B272B-A085-48E9-93B1-45A7AAF76F2A}">
      <dgm:prSet/>
      <dgm:spPr/>
      <dgm:t>
        <a:bodyPr/>
        <a:lstStyle/>
        <a:p>
          <a:endParaRPr lang="en-US"/>
        </a:p>
      </dgm:t>
    </dgm:pt>
    <dgm:pt modelId="{F7488CFA-F78F-403D-A82B-5619A7C2F130}" type="sibTrans" cxnId="{F30B272B-A085-48E9-93B1-45A7AAF76F2A}">
      <dgm:prSet/>
      <dgm:spPr/>
      <dgm:t>
        <a:bodyPr/>
        <a:lstStyle/>
        <a:p>
          <a:endParaRPr lang="en-US"/>
        </a:p>
      </dgm:t>
    </dgm:pt>
    <dgm:pt modelId="{D5915858-D8E8-4A07-800C-C9AF2053B45D}">
      <dgm:prSet phldrT="[Text]"/>
      <dgm:spPr/>
      <dgm:t>
        <a:bodyPr/>
        <a:lstStyle/>
        <a:p>
          <a:r>
            <a:rPr lang="en-US" dirty="0"/>
            <a:t>Remove position once it reaches L% loss limit </a:t>
          </a:r>
        </a:p>
      </dgm:t>
    </dgm:pt>
    <dgm:pt modelId="{F77C9147-11C5-4C62-92A7-BF940FD39C7D}" type="parTrans" cxnId="{16C3B9D0-9737-471E-9A94-237F393F6F71}">
      <dgm:prSet/>
      <dgm:spPr/>
      <dgm:t>
        <a:bodyPr/>
        <a:lstStyle/>
        <a:p>
          <a:endParaRPr lang="en-US"/>
        </a:p>
      </dgm:t>
    </dgm:pt>
    <dgm:pt modelId="{0F6E6F9D-5475-49AB-9EAC-D517B0994DED}" type="sibTrans" cxnId="{16C3B9D0-9737-471E-9A94-237F393F6F71}">
      <dgm:prSet/>
      <dgm:spPr/>
      <dgm:t>
        <a:bodyPr/>
        <a:lstStyle/>
        <a:p>
          <a:endParaRPr lang="en-US"/>
        </a:p>
      </dgm:t>
    </dgm:pt>
    <dgm:pt modelId="{A05F7CB0-7C7E-448F-93E6-241B10D34BEC}" type="pres">
      <dgm:prSet presAssocID="{1A07228E-ECE7-45AC-B75B-DFCF37B0C0AF}" presName="cycle" presStyleCnt="0">
        <dgm:presLayoutVars>
          <dgm:chMax val="1"/>
          <dgm:dir/>
          <dgm:animLvl val="ctr"/>
          <dgm:resizeHandles val="exact"/>
        </dgm:presLayoutVars>
      </dgm:prSet>
      <dgm:spPr/>
      <dgm:t>
        <a:bodyPr/>
        <a:lstStyle/>
        <a:p>
          <a:endParaRPr lang="en-US"/>
        </a:p>
      </dgm:t>
    </dgm:pt>
    <dgm:pt modelId="{00C88A11-D411-4680-B5E2-251E9AF09002}" type="pres">
      <dgm:prSet presAssocID="{E3C76959-66D7-4E18-9B3A-46EDD6FF3A74}" presName="centerShape" presStyleLbl="node0" presStyleIdx="0" presStyleCnt="1"/>
      <dgm:spPr/>
      <dgm:t>
        <a:bodyPr/>
        <a:lstStyle/>
        <a:p>
          <a:endParaRPr lang="en-US"/>
        </a:p>
      </dgm:t>
    </dgm:pt>
    <dgm:pt modelId="{890D9B49-FAE3-47DB-A85D-BCB8ACE08B48}" type="pres">
      <dgm:prSet presAssocID="{444CFF8F-6AE0-4A1A-9983-7CFE8F2A1DF0}" presName="parTrans" presStyleLbl="bgSibTrans2D1" presStyleIdx="0" presStyleCnt="3"/>
      <dgm:spPr/>
      <dgm:t>
        <a:bodyPr/>
        <a:lstStyle/>
        <a:p>
          <a:endParaRPr lang="en-US"/>
        </a:p>
      </dgm:t>
    </dgm:pt>
    <dgm:pt modelId="{68EAF6DC-13FD-4D59-BA21-7945442ED64C}" type="pres">
      <dgm:prSet presAssocID="{71A7B163-84B1-46EC-B962-5401AD7EF896}" presName="node" presStyleLbl="node1" presStyleIdx="0" presStyleCnt="3">
        <dgm:presLayoutVars>
          <dgm:bulletEnabled val="1"/>
        </dgm:presLayoutVars>
      </dgm:prSet>
      <dgm:spPr/>
      <dgm:t>
        <a:bodyPr/>
        <a:lstStyle/>
        <a:p>
          <a:endParaRPr lang="en-US"/>
        </a:p>
      </dgm:t>
    </dgm:pt>
    <dgm:pt modelId="{D1321455-8990-4CC5-BABA-1958D838D202}" type="pres">
      <dgm:prSet presAssocID="{9B472C05-7B9A-4323-B0E1-99C4111F3664}" presName="parTrans" presStyleLbl="bgSibTrans2D1" presStyleIdx="1" presStyleCnt="3"/>
      <dgm:spPr/>
      <dgm:t>
        <a:bodyPr/>
        <a:lstStyle/>
        <a:p>
          <a:endParaRPr lang="en-US"/>
        </a:p>
      </dgm:t>
    </dgm:pt>
    <dgm:pt modelId="{52659702-46A3-4D20-947F-9E89F39232AB}" type="pres">
      <dgm:prSet presAssocID="{339573A9-E054-484B-92C9-B18C62A7A908}" presName="node" presStyleLbl="node1" presStyleIdx="1" presStyleCnt="3">
        <dgm:presLayoutVars>
          <dgm:bulletEnabled val="1"/>
        </dgm:presLayoutVars>
      </dgm:prSet>
      <dgm:spPr/>
      <dgm:t>
        <a:bodyPr/>
        <a:lstStyle/>
        <a:p>
          <a:endParaRPr lang="en-US"/>
        </a:p>
      </dgm:t>
    </dgm:pt>
    <dgm:pt modelId="{40354D18-3838-4AD7-A076-80C65C698545}" type="pres">
      <dgm:prSet presAssocID="{F77C9147-11C5-4C62-92A7-BF940FD39C7D}" presName="parTrans" presStyleLbl="bgSibTrans2D1" presStyleIdx="2" presStyleCnt="3"/>
      <dgm:spPr/>
      <dgm:t>
        <a:bodyPr/>
        <a:lstStyle/>
        <a:p>
          <a:endParaRPr lang="en-US"/>
        </a:p>
      </dgm:t>
    </dgm:pt>
    <dgm:pt modelId="{1B4D4A0C-AF32-4C46-990F-5C20B397230F}" type="pres">
      <dgm:prSet presAssocID="{D5915858-D8E8-4A07-800C-C9AF2053B45D}" presName="node" presStyleLbl="node1" presStyleIdx="2" presStyleCnt="3">
        <dgm:presLayoutVars>
          <dgm:bulletEnabled val="1"/>
        </dgm:presLayoutVars>
      </dgm:prSet>
      <dgm:spPr/>
      <dgm:t>
        <a:bodyPr/>
        <a:lstStyle/>
        <a:p>
          <a:endParaRPr lang="en-US"/>
        </a:p>
      </dgm:t>
    </dgm:pt>
  </dgm:ptLst>
  <dgm:cxnLst>
    <dgm:cxn modelId="{F30B272B-A085-48E9-93B1-45A7AAF76F2A}" srcId="{E3C76959-66D7-4E18-9B3A-46EDD6FF3A74}" destId="{339573A9-E054-484B-92C9-B18C62A7A908}" srcOrd="1" destOrd="0" parTransId="{9B472C05-7B9A-4323-B0E1-99C4111F3664}" sibTransId="{F7488CFA-F78F-403D-A82B-5619A7C2F130}"/>
    <dgm:cxn modelId="{8578994A-85AF-4184-96D4-C9A2C8CB6BFA}" type="presOf" srcId="{9B472C05-7B9A-4323-B0E1-99C4111F3664}" destId="{D1321455-8990-4CC5-BABA-1958D838D202}" srcOrd="0" destOrd="0" presId="urn:microsoft.com/office/officeart/2005/8/layout/radial4"/>
    <dgm:cxn modelId="{16C3B9D0-9737-471E-9A94-237F393F6F71}" srcId="{E3C76959-66D7-4E18-9B3A-46EDD6FF3A74}" destId="{D5915858-D8E8-4A07-800C-C9AF2053B45D}" srcOrd="2" destOrd="0" parTransId="{F77C9147-11C5-4C62-92A7-BF940FD39C7D}" sibTransId="{0F6E6F9D-5475-49AB-9EAC-D517B0994DED}"/>
    <dgm:cxn modelId="{81E187F3-4630-4EBB-982F-095065F8B416}" srcId="{E3C76959-66D7-4E18-9B3A-46EDD6FF3A74}" destId="{71A7B163-84B1-46EC-B962-5401AD7EF896}" srcOrd="0" destOrd="0" parTransId="{444CFF8F-6AE0-4A1A-9983-7CFE8F2A1DF0}" sibTransId="{736672A3-C577-43E4-9560-F4ED851F76B3}"/>
    <dgm:cxn modelId="{3413B5CA-6F62-49ED-A048-543945657F0A}" type="presOf" srcId="{71A7B163-84B1-46EC-B962-5401AD7EF896}" destId="{68EAF6DC-13FD-4D59-BA21-7945442ED64C}" srcOrd="0" destOrd="0" presId="urn:microsoft.com/office/officeart/2005/8/layout/radial4"/>
    <dgm:cxn modelId="{AB241F8D-4F2C-4787-AD66-F63E3BF3C1E5}" type="presOf" srcId="{D5915858-D8E8-4A07-800C-C9AF2053B45D}" destId="{1B4D4A0C-AF32-4C46-990F-5C20B397230F}" srcOrd="0" destOrd="0" presId="urn:microsoft.com/office/officeart/2005/8/layout/radial4"/>
    <dgm:cxn modelId="{E68A2961-8D3D-4A0E-B46D-7DB444930C57}" type="presOf" srcId="{1A07228E-ECE7-45AC-B75B-DFCF37B0C0AF}" destId="{A05F7CB0-7C7E-448F-93E6-241B10D34BEC}" srcOrd="0" destOrd="0" presId="urn:microsoft.com/office/officeart/2005/8/layout/radial4"/>
    <dgm:cxn modelId="{AE2AB711-EB88-43FD-B9FD-D85484982C8A}" type="presOf" srcId="{E3C76959-66D7-4E18-9B3A-46EDD6FF3A74}" destId="{00C88A11-D411-4680-B5E2-251E9AF09002}" srcOrd="0" destOrd="0" presId="urn:microsoft.com/office/officeart/2005/8/layout/radial4"/>
    <dgm:cxn modelId="{57DA7182-5D48-4CAF-B516-6B00773DDD1C}" type="presOf" srcId="{339573A9-E054-484B-92C9-B18C62A7A908}" destId="{52659702-46A3-4D20-947F-9E89F39232AB}" srcOrd="0" destOrd="0" presId="urn:microsoft.com/office/officeart/2005/8/layout/radial4"/>
    <dgm:cxn modelId="{7E213246-5A39-4D66-A92C-F045EB60C2A8}" type="presOf" srcId="{444CFF8F-6AE0-4A1A-9983-7CFE8F2A1DF0}" destId="{890D9B49-FAE3-47DB-A85D-BCB8ACE08B48}" srcOrd="0" destOrd="0" presId="urn:microsoft.com/office/officeart/2005/8/layout/radial4"/>
    <dgm:cxn modelId="{684C193D-4947-4A86-BF5A-D49E3C207DDB}" srcId="{1A07228E-ECE7-45AC-B75B-DFCF37B0C0AF}" destId="{E3C76959-66D7-4E18-9B3A-46EDD6FF3A74}" srcOrd="0" destOrd="0" parTransId="{FCFBE95D-81A9-45A0-8E50-34725CD6BFCC}" sibTransId="{A441E1E3-82FA-4272-BFA8-8B873A3E8E89}"/>
    <dgm:cxn modelId="{C1B1C192-8C80-4138-A0B9-904E9500776F}" type="presOf" srcId="{F77C9147-11C5-4C62-92A7-BF940FD39C7D}" destId="{40354D18-3838-4AD7-A076-80C65C698545}" srcOrd="0" destOrd="0" presId="urn:microsoft.com/office/officeart/2005/8/layout/radial4"/>
    <dgm:cxn modelId="{B64D769A-6BC5-418C-9543-FCDCBD5A62D1}" type="presParOf" srcId="{A05F7CB0-7C7E-448F-93E6-241B10D34BEC}" destId="{00C88A11-D411-4680-B5E2-251E9AF09002}" srcOrd="0" destOrd="0" presId="urn:microsoft.com/office/officeart/2005/8/layout/radial4"/>
    <dgm:cxn modelId="{00001CBC-F60D-41F4-AC5F-D1F16A604400}" type="presParOf" srcId="{A05F7CB0-7C7E-448F-93E6-241B10D34BEC}" destId="{890D9B49-FAE3-47DB-A85D-BCB8ACE08B48}" srcOrd="1" destOrd="0" presId="urn:microsoft.com/office/officeart/2005/8/layout/radial4"/>
    <dgm:cxn modelId="{8EDA6B0F-8418-40B0-974D-1AE6AAEA3B82}" type="presParOf" srcId="{A05F7CB0-7C7E-448F-93E6-241B10D34BEC}" destId="{68EAF6DC-13FD-4D59-BA21-7945442ED64C}" srcOrd="2" destOrd="0" presId="urn:microsoft.com/office/officeart/2005/8/layout/radial4"/>
    <dgm:cxn modelId="{87C17ACA-1F25-4510-91AF-2851F38B9D31}" type="presParOf" srcId="{A05F7CB0-7C7E-448F-93E6-241B10D34BEC}" destId="{D1321455-8990-4CC5-BABA-1958D838D202}" srcOrd="3" destOrd="0" presId="urn:microsoft.com/office/officeart/2005/8/layout/radial4"/>
    <dgm:cxn modelId="{B788D648-7027-434C-9EC3-C202788B84FE}" type="presParOf" srcId="{A05F7CB0-7C7E-448F-93E6-241B10D34BEC}" destId="{52659702-46A3-4D20-947F-9E89F39232AB}" srcOrd="4" destOrd="0" presId="urn:microsoft.com/office/officeart/2005/8/layout/radial4"/>
    <dgm:cxn modelId="{A708410F-2A11-4513-8849-925B77BA3AAD}" type="presParOf" srcId="{A05F7CB0-7C7E-448F-93E6-241B10D34BEC}" destId="{40354D18-3838-4AD7-A076-80C65C698545}" srcOrd="5" destOrd="0" presId="urn:microsoft.com/office/officeart/2005/8/layout/radial4"/>
    <dgm:cxn modelId="{4ADD42A6-364E-4BAD-A735-72D95D888631}" type="presParOf" srcId="{A05F7CB0-7C7E-448F-93E6-241B10D34BEC}" destId="{1B4D4A0C-AF32-4C46-990F-5C20B397230F}" srcOrd="6" destOrd="0" presId="urn:microsoft.com/office/officeart/2005/8/layout/radial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A07228E-ECE7-45AC-B75B-DFCF37B0C0AF}" type="doc">
      <dgm:prSet loTypeId="urn:microsoft.com/office/officeart/2005/8/layout/radial4" loCatId="relationship" qsTypeId="urn:microsoft.com/office/officeart/2005/8/quickstyle/3d1" qsCatId="3D" csTypeId="urn:microsoft.com/office/officeart/2005/8/colors/accent1_2" csCatId="accent1" phldr="1"/>
      <dgm:spPr/>
      <dgm:t>
        <a:bodyPr/>
        <a:lstStyle/>
        <a:p>
          <a:endParaRPr lang="en-US"/>
        </a:p>
      </dgm:t>
    </dgm:pt>
    <dgm:pt modelId="{E3C76959-66D7-4E18-9B3A-46EDD6FF3A74}">
      <dgm:prSet phldrT="[Text]"/>
      <dgm:spPr/>
      <dgm:t>
        <a:bodyPr/>
        <a:lstStyle/>
        <a:p>
          <a:r>
            <a:rPr lang="en-US" dirty="0"/>
            <a:t>Trading Strategy </a:t>
          </a:r>
        </a:p>
        <a:p>
          <a:r>
            <a:rPr lang="en-US" dirty="0"/>
            <a:t>#2</a:t>
          </a:r>
        </a:p>
      </dgm:t>
    </dgm:pt>
    <dgm:pt modelId="{FCFBE95D-81A9-45A0-8E50-34725CD6BFCC}" type="parTrans" cxnId="{684C193D-4947-4A86-BF5A-D49E3C207DDB}">
      <dgm:prSet/>
      <dgm:spPr/>
      <dgm:t>
        <a:bodyPr/>
        <a:lstStyle/>
        <a:p>
          <a:endParaRPr lang="en-US"/>
        </a:p>
      </dgm:t>
    </dgm:pt>
    <dgm:pt modelId="{A441E1E3-82FA-4272-BFA8-8B873A3E8E89}" type="sibTrans" cxnId="{684C193D-4947-4A86-BF5A-D49E3C207DDB}">
      <dgm:prSet/>
      <dgm:spPr/>
      <dgm:t>
        <a:bodyPr/>
        <a:lstStyle/>
        <a:p>
          <a:endParaRPr lang="en-US"/>
        </a:p>
      </dgm:t>
    </dgm:pt>
    <dgm:pt modelId="{71A7B163-84B1-46EC-B962-5401AD7EF896}">
      <dgm:prSet phldrT="[Text]"/>
      <dgm:spPr>
        <a:solidFill>
          <a:schemeClr val="accent2">
            <a:lumMod val="60000"/>
            <a:lumOff val="40000"/>
          </a:schemeClr>
        </a:solidFill>
      </dgm:spPr>
      <dgm:t>
        <a:bodyPr/>
        <a:lstStyle/>
        <a:p>
          <a:r>
            <a:rPr lang="en-US" dirty="0"/>
            <a:t>No limit on amount of positions opened</a:t>
          </a:r>
        </a:p>
      </dgm:t>
    </dgm:pt>
    <dgm:pt modelId="{444CFF8F-6AE0-4A1A-9983-7CFE8F2A1DF0}" type="parTrans" cxnId="{81E187F3-4630-4EBB-982F-095065F8B416}">
      <dgm:prSet/>
      <dgm:spPr/>
      <dgm:t>
        <a:bodyPr/>
        <a:lstStyle/>
        <a:p>
          <a:endParaRPr lang="en-US"/>
        </a:p>
      </dgm:t>
    </dgm:pt>
    <dgm:pt modelId="{736672A3-C577-43E4-9560-F4ED851F76B3}" type="sibTrans" cxnId="{81E187F3-4630-4EBB-982F-095065F8B416}">
      <dgm:prSet/>
      <dgm:spPr/>
      <dgm:t>
        <a:bodyPr/>
        <a:lstStyle/>
        <a:p>
          <a:endParaRPr lang="en-US"/>
        </a:p>
      </dgm:t>
    </dgm:pt>
    <dgm:pt modelId="{339573A9-E054-484B-92C9-B18C62A7A908}">
      <dgm:prSet phldrT="[Text]"/>
      <dgm:spPr/>
      <dgm:t>
        <a:bodyPr/>
        <a:lstStyle/>
        <a:p>
          <a:r>
            <a:rPr lang="en-US" dirty="0"/>
            <a:t>Relinquish position after 10 days</a:t>
          </a:r>
        </a:p>
      </dgm:t>
    </dgm:pt>
    <dgm:pt modelId="{9B472C05-7B9A-4323-B0E1-99C4111F3664}" type="parTrans" cxnId="{F30B272B-A085-48E9-93B1-45A7AAF76F2A}">
      <dgm:prSet/>
      <dgm:spPr/>
      <dgm:t>
        <a:bodyPr/>
        <a:lstStyle/>
        <a:p>
          <a:endParaRPr lang="en-US"/>
        </a:p>
      </dgm:t>
    </dgm:pt>
    <dgm:pt modelId="{F7488CFA-F78F-403D-A82B-5619A7C2F130}" type="sibTrans" cxnId="{F30B272B-A085-48E9-93B1-45A7AAF76F2A}">
      <dgm:prSet/>
      <dgm:spPr/>
      <dgm:t>
        <a:bodyPr/>
        <a:lstStyle/>
        <a:p>
          <a:endParaRPr lang="en-US"/>
        </a:p>
      </dgm:t>
    </dgm:pt>
    <dgm:pt modelId="{D5915858-D8E8-4A07-800C-C9AF2053B45D}">
      <dgm:prSet phldrT="[Text]"/>
      <dgm:spPr/>
      <dgm:t>
        <a:bodyPr/>
        <a:lstStyle/>
        <a:p>
          <a:r>
            <a:rPr lang="en-US" dirty="0"/>
            <a:t>Remove position once it reaches L% loss limit </a:t>
          </a:r>
        </a:p>
      </dgm:t>
    </dgm:pt>
    <dgm:pt modelId="{F77C9147-11C5-4C62-92A7-BF940FD39C7D}" type="parTrans" cxnId="{16C3B9D0-9737-471E-9A94-237F393F6F71}">
      <dgm:prSet/>
      <dgm:spPr/>
      <dgm:t>
        <a:bodyPr/>
        <a:lstStyle/>
        <a:p>
          <a:endParaRPr lang="en-US"/>
        </a:p>
      </dgm:t>
    </dgm:pt>
    <dgm:pt modelId="{0F6E6F9D-5475-49AB-9EAC-D517B0994DED}" type="sibTrans" cxnId="{16C3B9D0-9737-471E-9A94-237F393F6F71}">
      <dgm:prSet/>
      <dgm:spPr/>
      <dgm:t>
        <a:bodyPr/>
        <a:lstStyle/>
        <a:p>
          <a:endParaRPr lang="en-US"/>
        </a:p>
      </dgm:t>
    </dgm:pt>
    <dgm:pt modelId="{A05F7CB0-7C7E-448F-93E6-241B10D34BEC}" type="pres">
      <dgm:prSet presAssocID="{1A07228E-ECE7-45AC-B75B-DFCF37B0C0AF}" presName="cycle" presStyleCnt="0">
        <dgm:presLayoutVars>
          <dgm:chMax val="1"/>
          <dgm:dir/>
          <dgm:animLvl val="ctr"/>
          <dgm:resizeHandles val="exact"/>
        </dgm:presLayoutVars>
      </dgm:prSet>
      <dgm:spPr/>
      <dgm:t>
        <a:bodyPr/>
        <a:lstStyle/>
        <a:p>
          <a:endParaRPr lang="en-US"/>
        </a:p>
      </dgm:t>
    </dgm:pt>
    <dgm:pt modelId="{00C88A11-D411-4680-B5E2-251E9AF09002}" type="pres">
      <dgm:prSet presAssocID="{E3C76959-66D7-4E18-9B3A-46EDD6FF3A74}" presName="centerShape" presStyleLbl="node0" presStyleIdx="0" presStyleCnt="1"/>
      <dgm:spPr/>
      <dgm:t>
        <a:bodyPr/>
        <a:lstStyle/>
        <a:p>
          <a:endParaRPr lang="en-US"/>
        </a:p>
      </dgm:t>
    </dgm:pt>
    <dgm:pt modelId="{890D9B49-FAE3-47DB-A85D-BCB8ACE08B48}" type="pres">
      <dgm:prSet presAssocID="{444CFF8F-6AE0-4A1A-9983-7CFE8F2A1DF0}" presName="parTrans" presStyleLbl="bgSibTrans2D1" presStyleIdx="0" presStyleCnt="3"/>
      <dgm:spPr/>
      <dgm:t>
        <a:bodyPr/>
        <a:lstStyle/>
        <a:p>
          <a:endParaRPr lang="en-US"/>
        </a:p>
      </dgm:t>
    </dgm:pt>
    <dgm:pt modelId="{68EAF6DC-13FD-4D59-BA21-7945442ED64C}" type="pres">
      <dgm:prSet presAssocID="{71A7B163-84B1-46EC-B962-5401AD7EF896}" presName="node" presStyleLbl="node1" presStyleIdx="0" presStyleCnt="3">
        <dgm:presLayoutVars>
          <dgm:bulletEnabled val="1"/>
        </dgm:presLayoutVars>
      </dgm:prSet>
      <dgm:spPr/>
      <dgm:t>
        <a:bodyPr/>
        <a:lstStyle/>
        <a:p>
          <a:endParaRPr lang="en-US"/>
        </a:p>
      </dgm:t>
    </dgm:pt>
    <dgm:pt modelId="{D1321455-8990-4CC5-BABA-1958D838D202}" type="pres">
      <dgm:prSet presAssocID="{9B472C05-7B9A-4323-B0E1-99C4111F3664}" presName="parTrans" presStyleLbl="bgSibTrans2D1" presStyleIdx="1" presStyleCnt="3"/>
      <dgm:spPr/>
      <dgm:t>
        <a:bodyPr/>
        <a:lstStyle/>
        <a:p>
          <a:endParaRPr lang="en-US"/>
        </a:p>
      </dgm:t>
    </dgm:pt>
    <dgm:pt modelId="{52659702-46A3-4D20-947F-9E89F39232AB}" type="pres">
      <dgm:prSet presAssocID="{339573A9-E054-484B-92C9-B18C62A7A908}" presName="node" presStyleLbl="node1" presStyleIdx="1" presStyleCnt="3">
        <dgm:presLayoutVars>
          <dgm:bulletEnabled val="1"/>
        </dgm:presLayoutVars>
      </dgm:prSet>
      <dgm:spPr/>
      <dgm:t>
        <a:bodyPr/>
        <a:lstStyle/>
        <a:p>
          <a:endParaRPr lang="en-US"/>
        </a:p>
      </dgm:t>
    </dgm:pt>
    <dgm:pt modelId="{40354D18-3838-4AD7-A076-80C65C698545}" type="pres">
      <dgm:prSet presAssocID="{F77C9147-11C5-4C62-92A7-BF940FD39C7D}" presName="parTrans" presStyleLbl="bgSibTrans2D1" presStyleIdx="2" presStyleCnt="3"/>
      <dgm:spPr/>
      <dgm:t>
        <a:bodyPr/>
        <a:lstStyle/>
        <a:p>
          <a:endParaRPr lang="en-US"/>
        </a:p>
      </dgm:t>
    </dgm:pt>
    <dgm:pt modelId="{1B4D4A0C-AF32-4C46-990F-5C20B397230F}" type="pres">
      <dgm:prSet presAssocID="{D5915858-D8E8-4A07-800C-C9AF2053B45D}" presName="node" presStyleLbl="node1" presStyleIdx="2" presStyleCnt="3">
        <dgm:presLayoutVars>
          <dgm:bulletEnabled val="1"/>
        </dgm:presLayoutVars>
      </dgm:prSet>
      <dgm:spPr/>
      <dgm:t>
        <a:bodyPr/>
        <a:lstStyle/>
        <a:p>
          <a:endParaRPr lang="en-US"/>
        </a:p>
      </dgm:t>
    </dgm:pt>
  </dgm:ptLst>
  <dgm:cxnLst>
    <dgm:cxn modelId="{F30B272B-A085-48E9-93B1-45A7AAF76F2A}" srcId="{E3C76959-66D7-4E18-9B3A-46EDD6FF3A74}" destId="{339573A9-E054-484B-92C9-B18C62A7A908}" srcOrd="1" destOrd="0" parTransId="{9B472C05-7B9A-4323-B0E1-99C4111F3664}" sibTransId="{F7488CFA-F78F-403D-A82B-5619A7C2F130}"/>
    <dgm:cxn modelId="{8578994A-85AF-4184-96D4-C9A2C8CB6BFA}" type="presOf" srcId="{9B472C05-7B9A-4323-B0E1-99C4111F3664}" destId="{D1321455-8990-4CC5-BABA-1958D838D202}" srcOrd="0" destOrd="0" presId="urn:microsoft.com/office/officeart/2005/8/layout/radial4"/>
    <dgm:cxn modelId="{16C3B9D0-9737-471E-9A94-237F393F6F71}" srcId="{E3C76959-66D7-4E18-9B3A-46EDD6FF3A74}" destId="{D5915858-D8E8-4A07-800C-C9AF2053B45D}" srcOrd="2" destOrd="0" parTransId="{F77C9147-11C5-4C62-92A7-BF940FD39C7D}" sibTransId="{0F6E6F9D-5475-49AB-9EAC-D517B0994DED}"/>
    <dgm:cxn modelId="{81E187F3-4630-4EBB-982F-095065F8B416}" srcId="{E3C76959-66D7-4E18-9B3A-46EDD6FF3A74}" destId="{71A7B163-84B1-46EC-B962-5401AD7EF896}" srcOrd="0" destOrd="0" parTransId="{444CFF8F-6AE0-4A1A-9983-7CFE8F2A1DF0}" sibTransId="{736672A3-C577-43E4-9560-F4ED851F76B3}"/>
    <dgm:cxn modelId="{3413B5CA-6F62-49ED-A048-543945657F0A}" type="presOf" srcId="{71A7B163-84B1-46EC-B962-5401AD7EF896}" destId="{68EAF6DC-13FD-4D59-BA21-7945442ED64C}" srcOrd="0" destOrd="0" presId="urn:microsoft.com/office/officeart/2005/8/layout/radial4"/>
    <dgm:cxn modelId="{AB241F8D-4F2C-4787-AD66-F63E3BF3C1E5}" type="presOf" srcId="{D5915858-D8E8-4A07-800C-C9AF2053B45D}" destId="{1B4D4A0C-AF32-4C46-990F-5C20B397230F}" srcOrd="0" destOrd="0" presId="urn:microsoft.com/office/officeart/2005/8/layout/radial4"/>
    <dgm:cxn modelId="{E68A2961-8D3D-4A0E-B46D-7DB444930C57}" type="presOf" srcId="{1A07228E-ECE7-45AC-B75B-DFCF37B0C0AF}" destId="{A05F7CB0-7C7E-448F-93E6-241B10D34BEC}" srcOrd="0" destOrd="0" presId="urn:microsoft.com/office/officeart/2005/8/layout/radial4"/>
    <dgm:cxn modelId="{AE2AB711-EB88-43FD-B9FD-D85484982C8A}" type="presOf" srcId="{E3C76959-66D7-4E18-9B3A-46EDD6FF3A74}" destId="{00C88A11-D411-4680-B5E2-251E9AF09002}" srcOrd="0" destOrd="0" presId="urn:microsoft.com/office/officeart/2005/8/layout/radial4"/>
    <dgm:cxn modelId="{57DA7182-5D48-4CAF-B516-6B00773DDD1C}" type="presOf" srcId="{339573A9-E054-484B-92C9-B18C62A7A908}" destId="{52659702-46A3-4D20-947F-9E89F39232AB}" srcOrd="0" destOrd="0" presId="urn:microsoft.com/office/officeart/2005/8/layout/radial4"/>
    <dgm:cxn modelId="{7E213246-5A39-4D66-A92C-F045EB60C2A8}" type="presOf" srcId="{444CFF8F-6AE0-4A1A-9983-7CFE8F2A1DF0}" destId="{890D9B49-FAE3-47DB-A85D-BCB8ACE08B48}" srcOrd="0" destOrd="0" presId="urn:microsoft.com/office/officeart/2005/8/layout/radial4"/>
    <dgm:cxn modelId="{684C193D-4947-4A86-BF5A-D49E3C207DDB}" srcId="{1A07228E-ECE7-45AC-B75B-DFCF37B0C0AF}" destId="{E3C76959-66D7-4E18-9B3A-46EDD6FF3A74}" srcOrd="0" destOrd="0" parTransId="{FCFBE95D-81A9-45A0-8E50-34725CD6BFCC}" sibTransId="{A441E1E3-82FA-4272-BFA8-8B873A3E8E89}"/>
    <dgm:cxn modelId="{C1B1C192-8C80-4138-A0B9-904E9500776F}" type="presOf" srcId="{F77C9147-11C5-4C62-92A7-BF940FD39C7D}" destId="{40354D18-3838-4AD7-A076-80C65C698545}" srcOrd="0" destOrd="0" presId="urn:microsoft.com/office/officeart/2005/8/layout/radial4"/>
    <dgm:cxn modelId="{B64D769A-6BC5-418C-9543-FCDCBD5A62D1}" type="presParOf" srcId="{A05F7CB0-7C7E-448F-93E6-241B10D34BEC}" destId="{00C88A11-D411-4680-B5E2-251E9AF09002}" srcOrd="0" destOrd="0" presId="urn:microsoft.com/office/officeart/2005/8/layout/radial4"/>
    <dgm:cxn modelId="{00001CBC-F60D-41F4-AC5F-D1F16A604400}" type="presParOf" srcId="{A05F7CB0-7C7E-448F-93E6-241B10D34BEC}" destId="{890D9B49-FAE3-47DB-A85D-BCB8ACE08B48}" srcOrd="1" destOrd="0" presId="urn:microsoft.com/office/officeart/2005/8/layout/radial4"/>
    <dgm:cxn modelId="{8EDA6B0F-8418-40B0-974D-1AE6AAEA3B82}" type="presParOf" srcId="{A05F7CB0-7C7E-448F-93E6-241B10D34BEC}" destId="{68EAF6DC-13FD-4D59-BA21-7945442ED64C}" srcOrd="2" destOrd="0" presId="urn:microsoft.com/office/officeart/2005/8/layout/radial4"/>
    <dgm:cxn modelId="{87C17ACA-1F25-4510-91AF-2851F38B9D31}" type="presParOf" srcId="{A05F7CB0-7C7E-448F-93E6-241B10D34BEC}" destId="{D1321455-8990-4CC5-BABA-1958D838D202}" srcOrd="3" destOrd="0" presId="urn:microsoft.com/office/officeart/2005/8/layout/radial4"/>
    <dgm:cxn modelId="{B788D648-7027-434C-9EC3-C202788B84FE}" type="presParOf" srcId="{A05F7CB0-7C7E-448F-93E6-241B10D34BEC}" destId="{52659702-46A3-4D20-947F-9E89F39232AB}" srcOrd="4" destOrd="0" presId="urn:microsoft.com/office/officeart/2005/8/layout/radial4"/>
    <dgm:cxn modelId="{A708410F-2A11-4513-8849-925B77BA3AAD}" type="presParOf" srcId="{A05F7CB0-7C7E-448F-93E6-241B10D34BEC}" destId="{40354D18-3838-4AD7-A076-80C65C698545}" srcOrd="5" destOrd="0" presId="urn:microsoft.com/office/officeart/2005/8/layout/radial4"/>
    <dgm:cxn modelId="{4ADD42A6-364E-4BAD-A735-72D95D888631}" type="presParOf" srcId="{A05F7CB0-7C7E-448F-93E6-241B10D34BEC}" destId="{1B4D4A0C-AF32-4C46-990F-5C20B397230F}" srcOrd="6" destOrd="0" presId="urn:microsoft.com/office/officeart/2005/8/layout/radial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DACFD29-6E52-4DF4-BCD7-77D230CD97C2}" type="doc">
      <dgm:prSet loTypeId="urn:microsoft.com/office/officeart/2005/8/layout/gear1" loCatId="relationship" qsTypeId="urn:microsoft.com/office/officeart/2005/8/quickstyle/3d1" qsCatId="3D" csTypeId="urn:microsoft.com/office/officeart/2005/8/colors/accent0_3" csCatId="mainScheme" phldr="1"/>
      <dgm:spPr/>
    </dgm:pt>
    <dgm:pt modelId="{2B662499-0596-4FCB-8578-340235F40E22}">
      <dgm:prSet phldrT="[Text]"/>
      <dgm:spPr/>
      <dgm:t>
        <a:bodyPr/>
        <a:lstStyle/>
        <a:p>
          <a:r>
            <a:rPr lang="en-US" dirty="0"/>
            <a:t>Training Data: </a:t>
          </a:r>
        </a:p>
        <a:p>
          <a:r>
            <a:rPr lang="en-US" dirty="0"/>
            <a:t>10 years</a:t>
          </a:r>
        </a:p>
      </dgm:t>
    </dgm:pt>
    <dgm:pt modelId="{E19B9AE1-C9F1-48F1-90D3-F193E7A11B0A}" type="parTrans" cxnId="{990F4795-9341-4644-B727-DF18D1027D12}">
      <dgm:prSet/>
      <dgm:spPr/>
      <dgm:t>
        <a:bodyPr/>
        <a:lstStyle/>
        <a:p>
          <a:endParaRPr lang="en-US"/>
        </a:p>
      </dgm:t>
    </dgm:pt>
    <dgm:pt modelId="{0F68B73D-8CD8-4178-A776-9B8FD66274E9}" type="sibTrans" cxnId="{990F4795-9341-4644-B727-DF18D1027D12}">
      <dgm:prSet/>
      <dgm:spPr/>
      <dgm:t>
        <a:bodyPr/>
        <a:lstStyle/>
        <a:p>
          <a:endParaRPr lang="en-US"/>
        </a:p>
      </dgm:t>
    </dgm:pt>
    <dgm:pt modelId="{581D1A34-C0AF-4302-A4CC-1EBC5CEDD734}">
      <dgm:prSet phldrT="[Text]"/>
      <dgm:spPr/>
      <dgm:t>
        <a:bodyPr/>
        <a:lstStyle/>
        <a:p>
          <a:r>
            <a:rPr lang="en-US" dirty="0"/>
            <a:t>Test Set: 5 years</a:t>
          </a:r>
        </a:p>
      </dgm:t>
    </dgm:pt>
    <dgm:pt modelId="{39EE2DE9-7DD6-43F1-A85D-475BA7F92FE0}" type="parTrans" cxnId="{5051F00B-C28A-499C-9B76-CC8AA82CC1E6}">
      <dgm:prSet/>
      <dgm:spPr/>
      <dgm:t>
        <a:bodyPr/>
        <a:lstStyle/>
        <a:p>
          <a:endParaRPr lang="en-US"/>
        </a:p>
      </dgm:t>
    </dgm:pt>
    <dgm:pt modelId="{4035906C-3104-46AF-936D-5596348A5E1E}" type="sibTrans" cxnId="{5051F00B-C28A-499C-9B76-CC8AA82CC1E6}">
      <dgm:prSet/>
      <dgm:spPr/>
      <dgm:t>
        <a:bodyPr/>
        <a:lstStyle/>
        <a:p>
          <a:endParaRPr lang="en-US"/>
        </a:p>
      </dgm:t>
    </dgm:pt>
    <dgm:pt modelId="{046AE16C-5C30-4E8F-BA9B-03E499966103}">
      <dgm:prSet phldrT="[Text]"/>
      <dgm:spPr/>
      <dgm:t>
        <a:bodyPr/>
        <a:lstStyle/>
        <a:p>
          <a:r>
            <a:rPr lang="en-US" dirty="0"/>
            <a:t>Dataset: 30 years </a:t>
          </a:r>
        </a:p>
      </dgm:t>
    </dgm:pt>
    <dgm:pt modelId="{338D2EFA-07A4-4F9A-AB60-C12F64358CA9}" type="sibTrans" cxnId="{E8BA9830-0CA2-4B30-9CA1-CF8BDE77E9C7}">
      <dgm:prSet/>
      <dgm:spPr/>
      <dgm:t>
        <a:bodyPr/>
        <a:lstStyle/>
        <a:p>
          <a:endParaRPr lang="en-US"/>
        </a:p>
      </dgm:t>
    </dgm:pt>
    <dgm:pt modelId="{36290E0B-B774-47A6-A858-14FB6FA1E444}" type="parTrans" cxnId="{E8BA9830-0CA2-4B30-9CA1-CF8BDE77E9C7}">
      <dgm:prSet/>
      <dgm:spPr/>
      <dgm:t>
        <a:bodyPr/>
        <a:lstStyle/>
        <a:p>
          <a:endParaRPr lang="en-US"/>
        </a:p>
      </dgm:t>
    </dgm:pt>
    <dgm:pt modelId="{1E7B4C73-5362-45B9-905C-9BD8A3F39F70}" type="pres">
      <dgm:prSet presAssocID="{8DACFD29-6E52-4DF4-BCD7-77D230CD97C2}" presName="composite" presStyleCnt="0">
        <dgm:presLayoutVars>
          <dgm:chMax val="3"/>
          <dgm:animLvl val="lvl"/>
          <dgm:resizeHandles val="exact"/>
        </dgm:presLayoutVars>
      </dgm:prSet>
      <dgm:spPr/>
    </dgm:pt>
    <dgm:pt modelId="{BC64681D-61D3-4702-9E57-6EDE8410AD31}" type="pres">
      <dgm:prSet presAssocID="{2B662499-0596-4FCB-8578-340235F40E22}" presName="gear1" presStyleLbl="node1" presStyleIdx="0" presStyleCnt="3">
        <dgm:presLayoutVars>
          <dgm:chMax val="1"/>
          <dgm:bulletEnabled val="1"/>
        </dgm:presLayoutVars>
      </dgm:prSet>
      <dgm:spPr/>
      <dgm:t>
        <a:bodyPr/>
        <a:lstStyle/>
        <a:p>
          <a:endParaRPr lang="en-US"/>
        </a:p>
      </dgm:t>
    </dgm:pt>
    <dgm:pt modelId="{FC1E2E71-98C1-4C6C-B5AB-FD29B563DC49}" type="pres">
      <dgm:prSet presAssocID="{2B662499-0596-4FCB-8578-340235F40E22}" presName="gear1srcNode" presStyleLbl="node1" presStyleIdx="0" presStyleCnt="3"/>
      <dgm:spPr/>
      <dgm:t>
        <a:bodyPr/>
        <a:lstStyle/>
        <a:p>
          <a:endParaRPr lang="en-US"/>
        </a:p>
      </dgm:t>
    </dgm:pt>
    <dgm:pt modelId="{7D1C6F0C-DF46-410F-9D9D-E1EB9ABDD2F0}" type="pres">
      <dgm:prSet presAssocID="{2B662499-0596-4FCB-8578-340235F40E22}" presName="gear1dstNode" presStyleLbl="node1" presStyleIdx="0" presStyleCnt="3"/>
      <dgm:spPr/>
      <dgm:t>
        <a:bodyPr/>
        <a:lstStyle/>
        <a:p>
          <a:endParaRPr lang="en-US"/>
        </a:p>
      </dgm:t>
    </dgm:pt>
    <dgm:pt modelId="{FFB2EB7F-D4FE-4AF4-BBD4-08968893BBBC}" type="pres">
      <dgm:prSet presAssocID="{581D1A34-C0AF-4302-A4CC-1EBC5CEDD734}" presName="gear2" presStyleLbl="node1" presStyleIdx="1" presStyleCnt="3">
        <dgm:presLayoutVars>
          <dgm:chMax val="1"/>
          <dgm:bulletEnabled val="1"/>
        </dgm:presLayoutVars>
      </dgm:prSet>
      <dgm:spPr/>
      <dgm:t>
        <a:bodyPr/>
        <a:lstStyle/>
        <a:p>
          <a:endParaRPr lang="en-US"/>
        </a:p>
      </dgm:t>
    </dgm:pt>
    <dgm:pt modelId="{F637D9BB-CFE0-406D-9190-ABB07F8D8A8B}" type="pres">
      <dgm:prSet presAssocID="{581D1A34-C0AF-4302-A4CC-1EBC5CEDD734}" presName="gear2srcNode" presStyleLbl="node1" presStyleIdx="1" presStyleCnt="3"/>
      <dgm:spPr/>
      <dgm:t>
        <a:bodyPr/>
        <a:lstStyle/>
        <a:p>
          <a:endParaRPr lang="en-US"/>
        </a:p>
      </dgm:t>
    </dgm:pt>
    <dgm:pt modelId="{C4AEBD6A-58CB-4C37-985B-798C8FDC997E}" type="pres">
      <dgm:prSet presAssocID="{581D1A34-C0AF-4302-A4CC-1EBC5CEDD734}" presName="gear2dstNode" presStyleLbl="node1" presStyleIdx="1" presStyleCnt="3"/>
      <dgm:spPr/>
      <dgm:t>
        <a:bodyPr/>
        <a:lstStyle/>
        <a:p>
          <a:endParaRPr lang="en-US"/>
        </a:p>
      </dgm:t>
    </dgm:pt>
    <dgm:pt modelId="{A86D069E-0009-4B80-A4AD-A43972775E4C}" type="pres">
      <dgm:prSet presAssocID="{046AE16C-5C30-4E8F-BA9B-03E499966103}" presName="gear3" presStyleLbl="node1" presStyleIdx="2" presStyleCnt="3"/>
      <dgm:spPr/>
      <dgm:t>
        <a:bodyPr/>
        <a:lstStyle/>
        <a:p>
          <a:endParaRPr lang="en-US"/>
        </a:p>
      </dgm:t>
    </dgm:pt>
    <dgm:pt modelId="{7B4903D1-E22A-4893-B2B8-A99ECBA15650}" type="pres">
      <dgm:prSet presAssocID="{046AE16C-5C30-4E8F-BA9B-03E499966103}" presName="gear3tx" presStyleLbl="node1" presStyleIdx="2" presStyleCnt="3">
        <dgm:presLayoutVars>
          <dgm:chMax val="1"/>
          <dgm:bulletEnabled val="1"/>
        </dgm:presLayoutVars>
      </dgm:prSet>
      <dgm:spPr/>
      <dgm:t>
        <a:bodyPr/>
        <a:lstStyle/>
        <a:p>
          <a:endParaRPr lang="en-US"/>
        </a:p>
      </dgm:t>
    </dgm:pt>
    <dgm:pt modelId="{28F45F6B-6E71-4A68-A00F-F8F17C6A0999}" type="pres">
      <dgm:prSet presAssocID="{046AE16C-5C30-4E8F-BA9B-03E499966103}" presName="gear3srcNode" presStyleLbl="node1" presStyleIdx="2" presStyleCnt="3"/>
      <dgm:spPr/>
      <dgm:t>
        <a:bodyPr/>
        <a:lstStyle/>
        <a:p>
          <a:endParaRPr lang="en-US"/>
        </a:p>
      </dgm:t>
    </dgm:pt>
    <dgm:pt modelId="{6CC5CEF2-CCC0-4515-9195-EC53433BF64C}" type="pres">
      <dgm:prSet presAssocID="{046AE16C-5C30-4E8F-BA9B-03E499966103}" presName="gear3dstNode" presStyleLbl="node1" presStyleIdx="2" presStyleCnt="3"/>
      <dgm:spPr/>
      <dgm:t>
        <a:bodyPr/>
        <a:lstStyle/>
        <a:p>
          <a:endParaRPr lang="en-US"/>
        </a:p>
      </dgm:t>
    </dgm:pt>
    <dgm:pt modelId="{47A987B3-7029-4F46-A591-A60847AEE75A}" type="pres">
      <dgm:prSet presAssocID="{0F68B73D-8CD8-4178-A776-9B8FD66274E9}" presName="connector1" presStyleLbl="sibTrans2D1" presStyleIdx="0" presStyleCnt="3"/>
      <dgm:spPr/>
      <dgm:t>
        <a:bodyPr/>
        <a:lstStyle/>
        <a:p>
          <a:endParaRPr lang="en-US"/>
        </a:p>
      </dgm:t>
    </dgm:pt>
    <dgm:pt modelId="{183863F4-B7D5-43D8-A6D7-2F8CFD9F7929}" type="pres">
      <dgm:prSet presAssocID="{4035906C-3104-46AF-936D-5596348A5E1E}" presName="connector2" presStyleLbl="sibTrans2D1" presStyleIdx="1" presStyleCnt="3"/>
      <dgm:spPr/>
      <dgm:t>
        <a:bodyPr/>
        <a:lstStyle/>
        <a:p>
          <a:endParaRPr lang="en-US"/>
        </a:p>
      </dgm:t>
    </dgm:pt>
    <dgm:pt modelId="{13A257C8-2B85-4737-BA34-DEBCDEAD322C}" type="pres">
      <dgm:prSet presAssocID="{338D2EFA-07A4-4F9A-AB60-C12F64358CA9}" presName="connector3" presStyleLbl="sibTrans2D1" presStyleIdx="2" presStyleCnt="3"/>
      <dgm:spPr/>
      <dgm:t>
        <a:bodyPr/>
        <a:lstStyle/>
        <a:p>
          <a:endParaRPr lang="en-US"/>
        </a:p>
      </dgm:t>
    </dgm:pt>
  </dgm:ptLst>
  <dgm:cxnLst>
    <dgm:cxn modelId="{4C868A04-E2DA-4AA0-AC43-021C65D9F180}" type="presOf" srcId="{2B662499-0596-4FCB-8578-340235F40E22}" destId="{BC64681D-61D3-4702-9E57-6EDE8410AD31}" srcOrd="0" destOrd="0" presId="urn:microsoft.com/office/officeart/2005/8/layout/gear1"/>
    <dgm:cxn modelId="{E5360FE4-EE9E-4EA1-8656-F9DE50BC3307}" type="presOf" srcId="{8DACFD29-6E52-4DF4-BCD7-77D230CD97C2}" destId="{1E7B4C73-5362-45B9-905C-9BD8A3F39F70}" srcOrd="0" destOrd="0" presId="urn:microsoft.com/office/officeart/2005/8/layout/gear1"/>
    <dgm:cxn modelId="{990F4795-9341-4644-B727-DF18D1027D12}" srcId="{8DACFD29-6E52-4DF4-BCD7-77D230CD97C2}" destId="{2B662499-0596-4FCB-8578-340235F40E22}" srcOrd="0" destOrd="0" parTransId="{E19B9AE1-C9F1-48F1-90D3-F193E7A11B0A}" sibTransId="{0F68B73D-8CD8-4178-A776-9B8FD66274E9}"/>
    <dgm:cxn modelId="{E8BA9830-0CA2-4B30-9CA1-CF8BDE77E9C7}" srcId="{8DACFD29-6E52-4DF4-BCD7-77D230CD97C2}" destId="{046AE16C-5C30-4E8F-BA9B-03E499966103}" srcOrd="2" destOrd="0" parTransId="{36290E0B-B774-47A6-A858-14FB6FA1E444}" sibTransId="{338D2EFA-07A4-4F9A-AB60-C12F64358CA9}"/>
    <dgm:cxn modelId="{257F9305-655D-471A-BA8D-C62EEB96935E}" type="presOf" srcId="{581D1A34-C0AF-4302-A4CC-1EBC5CEDD734}" destId="{F637D9BB-CFE0-406D-9190-ABB07F8D8A8B}" srcOrd="1" destOrd="0" presId="urn:microsoft.com/office/officeart/2005/8/layout/gear1"/>
    <dgm:cxn modelId="{AA5AC13F-7961-4E88-9F51-0E123885796C}" type="presOf" srcId="{2B662499-0596-4FCB-8578-340235F40E22}" destId="{FC1E2E71-98C1-4C6C-B5AB-FD29B563DC49}" srcOrd="1" destOrd="0" presId="urn:microsoft.com/office/officeart/2005/8/layout/gear1"/>
    <dgm:cxn modelId="{2E427404-B139-4504-8540-7A945BE2E4EA}" type="presOf" srcId="{046AE16C-5C30-4E8F-BA9B-03E499966103}" destId="{28F45F6B-6E71-4A68-A00F-F8F17C6A0999}" srcOrd="2" destOrd="0" presId="urn:microsoft.com/office/officeart/2005/8/layout/gear1"/>
    <dgm:cxn modelId="{B1DB7B9A-BCF5-4A80-8CB0-0B80815E2790}" type="presOf" srcId="{046AE16C-5C30-4E8F-BA9B-03E499966103}" destId="{A86D069E-0009-4B80-A4AD-A43972775E4C}" srcOrd="0" destOrd="0" presId="urn:microsoft.com/office/officeart/2005/8/layout/gear1"/>
    <dgm:cxn modelId="{FDFC56AB-1D4B-4005-B2A1-BBC20988EBEF}" type="presOf" srcId="{046AE16C-5C30-4E8F-BA9B-03E499966103}" destId="{7B4903D1-E22A-4893-B2B8-A99ECBA15650}" srcOrd="1" destOrd="0" presId="urn:microsoft.com/office/officeart/2005/8/layout/gear1"/>
    <dgm:cxn modelId="{D222C1B8-3307-45EA-84C8-045047EAD064}" type="presOf" srcId="{581D1A34-C0AF-4302-A4CC-1EBC5CEDD734}" destId="{FFB2EB7F-D4FE-4AF4-BBD4-08968893BBBC}" srcOrd="0" destOrd="0" presId="urn:microsoft.com/office/officeart/2005/8/layout/gear1"/>
    <dgm:cxn modelId="{6B4EB743-DAC9-4CBA-975E-33230630FA06}" type="presOf" srcId="{4035906C-3104-46AF-936D-5596348A5E1E}" destId="{183863F4-B7D5-43D8-A6D7-2F8CFD9F7929}" srcOrd="0" destOrd="0" presId="urn:microsoft.com/office/officeart/2005/8/layout/gear1"/>
    <dgm:cxn modelId="{0E76E824-97BC-471D-B5C3-F21F7DBB0A89}" type="presOf" srcId="{0F68B73D-8CD8-4178-A776-9B8FD66274E9}" destId="{47A987B3-7029-4F46-A591-A60847AEE75A}" srcOrd="0" destOrd="0" presId="urn:microsoft.com/office/officeart/2005/8/layout/gear1"/>
    <dgm:cxn modelId="{2FA4E648-3176-453A-BD9F-61D1101D2725}" type="presOf" srcId="{2B662499-0596-4FCB-8578-340235F40E22}" destId="{7D1C6F0C-DF46-410F-9D9D-E1EB9ABDD2F0}" srcOrd="2" destOrd="0" presId="urn:microsoft.com/office/officeart/2005/8/layout/gear1"/>
    <dgm:cxn modelId="{3694B15A-24EC-4C7D-9029-DBADEF818399}" type="presOf" srcId="{338D2EFA-07A4-4F9A-AB60-C12F64358CA9}" destId="{13A257C8-2B85-4737-BA34-DEBCDEAD322C}" srcOrd="0" destOrd="0" presId="urn:microsoft.com/office/officeart/2005/8/layout/gear1"/>
    <dgm:cxn modelId="{EC373FE7-7E28-4423-9368-0EFC9EEEC433}" type="presOf" srcId="{046AE16C-5C30-4E8F-BA9B-03E499966103}" destId="{6CC5CEF2-CCC0-4515-9195-EC53433BF64C}" srcOrd="3" destOrd="0" presId="urn:microsoft.com/office/officeart/2005/8/layout/gear1"/>
    <dgm:cxn modelId="{E90DF102-91D2-4ACC-A102-C3D8B56EE8F5}" type="presOf" srcId="{581D1A34-C0AF-4302-A4CC-1EBC5CEDD734}" destId="{C4AEBD6A-58CB-4C37-985B-798C8FDC997E}" srcOrd="2" destOrd="0" presId="urn:microsoft.com/office/officeart/2005/8/layout/gear1"/>
    <dgm:cxn modelId="{5051F00B-C28A-499C-9B76-CC8AA82CC1E6}" srcId="{8DACFD29-6E52-4DF4-BCD7-77D230CD97C2}" destId="{581D1A34-C0AF-4302-A4CC-1EBC5CEDD734}" srcOrd="1" destOrd="0" parTransId="{39EE2DE9-7DD6-43F1-A85D-475BA7F92FE0}" sibTransId="{4035906C-3104-46AF-936D-5596348A5E1E}"/>
    <dgm:cxn modelId="{959B505A-2E4D-42B0-8DFF-F1EABC79513F}" type="presParOf" srcId="{1E7B4C73-5362-45B9-905C-9BD8A3F39F70}" destId="{BC64681D-61D3-4702-9E57-6EDE8410AD31}" srcOrd="0" destOrd="0" presId="urn:microsoft.com/office/officeart/2005/8/layout/gear1"/>
    <dgm:cxn modelId="{4E204907-4FB7-492B-A768-E72BDBF394E5}" type="presParOf" srcId="{1E7B4C73-5362-45B9-905C-9BD8A3F39F70}" destId="{FC1E2E71-98C1-4C6C-B5AB-FD29B563DC49}" srcOrd="1" destOrd="0" presId="urn:microsoft.com/office/officeart/2005/8/layout/gear1"/>
    <dgm:cxn modelId="{C3C0F8E1-301E-4EE8-9927-6B30428230FE}" type="presParOf" srcId="{1E7B4C73-5362-45B9-905C-9BD8A3F39F70}" destId="{7D1C6F0C-DF46-410F-9D9D-E1EB9ABDD2F0}" srcOrd="2" destOrd="0" presId="urn:microsoft.com/office/officeart/2005/8/layout/gear1"/>
    <dgm:cxn modelId="{120C4669-766F-4E91-A00C-556DE6DEFE38}" type="presParOf" srcId="{1E7B4C73-5362-45B9-905C-9BD8A3F39F70}" destId="{FFB2EB7F-D4FE-4AF4-BBD4-08968893BBBC}" srcOrd="3" destOrd="0" presId="urn:microsoft.com/office/officeart/2005/8/layout/gear1"/>
    <dgm:cxn modelId="{8C05E6E4-1D1A-4229-9643-0E8F1E936DE3}" type="presParOf" srcId="{1E7B4C73-5362-45B9-905C-9BD8A3F39F70}" destId="{F637D9BB-CFE0-406D-9190-ABB07F8D8A8B}" srcOrd="4" destOrd="0" presId="urn:microsoft.com/office/officeart/2005/8/layout/gear1"/>
    <dgm:cxn modelId="{6B7D35AD-CEFD-44B3-89A1-F8C38DD53B98}" type="presParOf" srcId="{1E7B4C73-5362-45B9-905C-9BD8A3F39F70}" destId="{C4AEBD6A-58CB-4C37-985B-798C8FDC997E}" srcOrd="5" destOrd="0" presId="urn:microsoft.com/office/officeart/2005/8/layout/gear1"/>
    <dgm:cxn modelId="{C46A80A0-BD84-4914-A063-5EC0B80CDF5B}" type="presParOf" srcId="{1E7B4C73-5362-45B9-905C-9BD8A3F39F70}" destId="{A86D069E-0009-4B80-A4AD-A43972775E4C}" srcOrd="6" destOrd="0" presId="urn:microsoft.com/office/officeart/2005/8/layout/gear1"/>
    <dgm:cxn modelId="{5FBB04F4-A6AC-4DA7-A122-50DB970CFAC0}" type="presParOf" srcId="{1E7B4C73-5362-45B9-905C-9BD8A3F39F70}" destId="{7B4903D1-E22A-4893-B2B8-A99ECBA15650}" srcOrd="7" destOrd="0" presId="urn:microsoft.com/office/officeart/2005/8/layout/gear1"/>
    <dgm:cxn modelId="{92713AA1-FBBD-48B0-B16F-388A24972845}" type="presParOf" srcId="{1E7B4C73-5362-45B9-905C-9BD8A3F39F70}" destId="{28F45F6B-6E71-4A68-A00F-F8F17C6A0999}" srcOrd="8" destOrd="0" presId="urn:microsoft.com/office/officeart/2005/8/layout/gear1"/>
    <dgm:cxn modelId="{E346E013-1B50-4897-B169-831AAEC6EAA5}" type="presParOf" srcId="{1E7B4C73-5362-45B9-905C-9BD8A3F39F70}" destId="{6CC5CEF2-CCC0-4515-9195-EC53433BF64C}" srcOrd="9" destOrd="0" presId="urn:microsoft.com/office/officeart/2005/8/layout/gear1"/>
    <dgm:cxn modelId="{2A88598E-EFF0-468B-A8A8-B3629AD3B83D}" type="presParOf" srcId="{1E7B4C73-5362-45B9-905C-9BD8A3F39F70}" destId="{47A987B3-7029-4F46-A591-A60847AEE75A}" srcOrd="10" destOrd="0" presId="urn:microsoft.com/office/officeart/2005/8/layout/gear1"/>
    <dgm:cxn modelId="{39AAC1CF-3DA7-4A44-A164-D941983E51B5}" type="presParOf" srcId="{1E7B4C73-5362-45B9-905C-9BD8A3F39F70}" destId="{183863F4-B7D5-43D8-A6D7-2F8CFD9F7929}" srcOrd="11" destOrd="0" presId="urn:microsoft.com/office/officeart/2005/8/layout/gear1"/>
    <dgm:cxn modelId="{F1D76BB4-55D0-4F58-B9E0-17EF20194EDD}" type="presParOf" srcId="{1E7B4C73-5362-45B9-905C-9BD8A3F39F70}" destId="{13A257C8-2B85-4737-BA34-DEBCDEAD322C}"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B0839E8-C40A-40F9-B6B5-E8A578D29A82}" type="doc">
      <dgm:prSet loTypeId="urn:microsoft.com/office/officeart/2005/8/layout/balance1" loCatId="relationship" qsTypeId="urn:microsoft.com/office/officeart/2005/8/quickstyle/3d1" qsCatId="3D" csTypeId="urn:microsoft.com/office/officeart/2005/8/colors/accent0_3" csCatId="mainScheme" phldr="1"/>
      <dgm:spPr/>
      <dgm:t>
        <a:bodyPr/>
        <a:lstStyle/>
        <a:p>
          <a:endParaRPr lang="en-US"/>
        </a:p>
      </dgm:t>
    </dgm:pt>
    <dgm:pt modelId="{F7865AC5-59D5-4E65-8076-A7A9A3F7526B}">
      <dgm:prSet phldrT="[Text]"/>
      <dgm:spPr/>
      <dgm:t>
        <a:bodyPr/>
        <a:lstStyle/>
        <a:p>
          <a:r>
            <a:rPr lang="en-US" dirty="0"/>
            <a:t>Test Set</a:t>
          </a:r>
        </a:p>
      </dgm:t>
    </dgm:pt>
    <dgm:pt modelId="{DE60C627-400F-4684-9656-90DF7BEC6D93}" type="parTrans" cxnId="{1C214260-516B-458E-9371-43DCCD730CF2}">
      <dgm:prSet/>
      <dgm:spPr/>
      <dgm:t>
        <a:bodyPr/>
        <a:lstStyle/>
        <a:p>
          <a:endParaRPr lang="en-US"/>
        </a:p>
      </dgm:t>
    </dgm:pt>
    <dgm:pt modelId="{FEA77B37-C4DF-4467-9614-299B1517C2F0}" type="sibTrans" cxnId="{1C214260-516B-458E-9371-43DCCD730CF2}">
      <dgm:prSet/>
      <dgm:spPr/>
      <dgm:t>
        <a:bodyPr/>
        <a:lstStyle/>
        <a:p>
          <a:endParaRPr lang="en-US"/>
        </a:p>
      </dgm:t>
    </dgm:pt>
    <dgm:pt modelId="{D03DF347-70B2-4EF1-960B-B2A48017A11F}">
      <dgm:prSet phldrT="[Text]"/>
      <dgm:spPr/>
      <dgm:t>
        <a:bodyPr/>
        <a:lstStyle/>
        <a:p>
          <a:r>
            <a:rPr lang="en-US" dirty="0"/>
            <a:t> </a:t>
          </a:r>
        </a:p>
      </dgm:t>
    </dgm:pt>
    <dgm:pt modelId="{8CC81006-1702-4179-A45D-EE9F936861F3}" type="parTrans" cxnId="{DA102CD0-6D1F-4600-AA49-16E762D5D74E}">
      <dgm:prSet/>
      <dgm:spPr/>
      <dgm:t>
        <a:bodyPr/>
        <a:lstStyle/>
        <a:p>
          <a:endParaRPr lang="en-US"/>
        </a:p>
      </dgm:t>
    </dgm:pt>
    <dgm:pt modelId="{BD82EF28-007F-4B33-BA24-C8FFFA15EE63}" type="sibTrans" cxnId="{DA102CD0-6D1F-4600-AA49-16E762D5D74E}">
      <dgm:prSet/>
      <dgm:spPr/>
      <dgm:t>
        <a:bodyPr/>
        <a:lstStyle/>
        <a:p>
          <a:endParaRPr lang="en-US"/>
        </a:p>
      </dgm:t>
    </dgm:pt>
    <dgm:pt modelId="{4C04DC30-F345-403E-868F-146B21560A1B}">
      <dgm:prSet phldrT="[Text]"/>
      <dgm:spPr/>
      <dgm:t>
        <a:bodyPr/>
        <a:lstStyle/>
        <a:p>
          <a:r>
            <a:rPr lang="en-US" dirty="0"/>
            <a:t>Training Set</a:t>
          </a:r>
        </a:p>
      </dgm:t>
    </dgm:pt>
    <dgm:pt modelId="{8FC3A8E2-3A22-440A-9242-0E35999F8700}" type="parTrans" cxnId="{5A31EBCA-D79E-485A-86C0-810316F96AFA}">
      <dgm:prSet/>
      <dgm:spPr/>
      <dgm:t>
        <a:bodyPr/>
        <a:lstStyle/>
        <a:p>
          <a:endParaRPr lang="en-US"/>
        </a:p>
      </dgm:t>
    </dgm:pt>
    <dgm:pt modelId="{B3254FF7-C392-4733-9570-55E98DB2669C}" type="sibTrans" cxnId="{5A31EBCA-D79E-485A-86C0-810316F96AFA}">
      <dgm:prSet/>
      <dgm:spPr/>
      <dgm:t>
        <a:bodyPr/>
        <a:lstStyle/>
        <a:p>
          <a:endParaRPr lang="en-US"/>
        </a:p>
      </dgm:t>
    </dgm:pt>
    <dgm:pt modelId="{FBF04811-AED5-43D1-B33A-634EF0270135}">
      <dgm:prSet phldrT="[Text]"/>
      <dgm:spPr/>
      <dgm:t>
        <a:bodyPr/>
        <a:lstStyle/>
        <a:p>
          <a:r>
            <a:rPr lang="en-US" dirty="0"/>
            <a:t> </a:t>
          </a:r>
        </a:p>
      </dgm:t>
    </dgm:pt>
    <dgm:pt modelId="{78147D52-9BBE-4D51-B90E-8209C9FD5F26}" type="parTrans" cxnId="{DBFA932B-A158-4AAA-9266-47A67E008C99}">
      <dgm:prSet/>
      <dgm:spPr/>
      <dgm:t>
        <a:bodyPr/>
        <a:lstStyle/>
        <a:p>
          <a:endParaRPr lang="en-US"/>
        </a:p>
      </dgm:t>
    </dgm:pt>
    <dgm:pt modelId="{D1FDAFBB-7548-4F7A-810B-556616E9F8DD}" type="sibTrans" cxnId="{DBFA932B-A158-4AAA-9266-47A67E008C99}">
      <dgm:prSet/>
      <dgm:spPr/>
      <dgm:t>
        <a:bodyPr/>
        <a:lstStyle/>
        <a:p>
          <a:endParaRPr lang="en-US"/>
        </a:p>
      </dgm:t>
    </dgm:pt>
    <dgm:pt modelId="{E826C10C-21FC-4846-847D-F866DCF1B337}">
      <dgm:prSet phldrT="[Text]"/>
      <dgm:spPr/>
      <dgm:t>
        <a:bodyPr/>
        <a:lstStyle/>
        <a:p>
          <a:r>
            <a:rPr lang="en-US" dirty="0"/>
            <a:t> </a:t>
          </a:r>
        </a:p>
      </dgm:t>
    </dgm:pt>
    <dgm:pt modelId="{66478E25-9892-4FF9-84F0-58469144392E}" type="parTrans" cxnId="{BFA7F2E0-9A9E-435B-86D9-F0806447004D}">
      <dgm:prSet/>
      <dgm:spPr/>
      <dgm:t>
        <a:bodyPr/>
        <a:lstStyle/>
        <a:p>
          <a:endParaRPr lang="en-US"/>
        </a:p>
      </dgm:t>
    </dgm:pt>
    <dgm:pt modelId="{31978943-F3BF-47EB-972A-1134B65291A4}" type="sibTrans" cxnId="{BFA7F2E0-9A9E-435B-86D9-F0806447004D}">
      <dgm:prSet/>
      <dgm:spPr/>
      <dgm:t>
        <a:bodyPr/>
        <a:lstStyle/>
        <a:p>
          <a:endParaRPr lang="en-US"/>
        </a:p>
      </dgm:t>
    </dgm:pt>
    <dgm:pt modelId="{1F6CFD70-2FEF-4479-9728-0CC2F9B0F621}">
      <dgm:prSet phldrT="[Text]"/>
      <dgm:spPr/>
      <dgm:t>
        <a:bodyPr/>
        <a:lstStyle/>
        <a:p>
          <a:r>
            <a:rPr lang="en-US" dirty="0"/>
            <a:t> </a:t>
          </a:r>
        </a:p>
      </dgm:t>
    </dgm:pt>
    <dgm:pt modelId="{C185A89E-001C-4405-9DE9-B264650E0015}" type="parTrans" cxnId="{05E6AF71-2879-46A2-8035-1155E3358EDE}">
      <dgm:prSet/>
      <dgm:spPr/>
      <dgm:t>
        <a:bodyPr/>
        <a:lstStyle/>
        <a:p>
          <a:endParaRPr lang="en-US"/>
        </a:p>
      </dgm:t>
    </dgm:pt>
    <dgm:pt modelId="{08D6FFF2-557D-4E42-AEEC-7E96AFBA620F}" type="sibTrans" cxnId="{05E6AF71-2879-46A2-8035-1155E3358EDE}">
      <dgm:prSet/>
      <dgm:spPr/>
      <dgm:t>
        <a:bodyPr/>
        <a:lstStyle/>
        <a:p>
          <a:endParaRPr lang="en-US"/>
        </a:p>
      </dgm:t>
    </dgm:pt>
    <dgm:pt modelId="{0DBDBD27-3667-4F12-9476-CF4488717889}" type="pres">
      <dgm:prSet presAssocID="{BB0839E8-C40A-40F9-B6B5-E8A578D29A82}" presName="outerComposite" presStyleCnt="0">
        <dgm:presLayoutVars>
          <dgm:chMax val="2"/>
          <dgm:animLvl val="lvl"/>
          <dgm:resizeHandles val="exact"/>
        </dgm:presLayoutVars>
      </dgm:prSet>
      <dgm:spPr/>
      <dgm:t>
        <a:bodyPr/>
        <a:lstStyle/>
        <a:p>
          <a:endParaRPr lang="en-US"/>
        </a:p>
      </dgm:t>
    </dgm:pt>
    <dgm:pt modelId="{8A4B91CD-A262-44DD-BBB6-A610C76D0932}" type="pres">
      <dgm:prSet presAssocID="{BB0839E8-C40A-40F9-B6B5-E8A578D29A82}" presName="dummyMaxCanvas" presStyleCnt="0"/>
      <dgm:spPr/>
    </dgm:pt>
    <dgm:pt modelId="{77723DB2-B54D-4C9B-A587-BE17CCC1E352}" type="pres">
      <dgm:prSet presAssocID="{BB0839E8-C40A-40F9-B6B5-E8A578D29A82}" presName="parentComposite" presStyleCnt="0"/>
      <dgm:spPr/>
    </dgm:pt>
    <dgm:pt modelId="{4224D264-D8D2-4C73-A9CD-287ACFCC67E7}" type="pres">
      <dgm:prSet presAssocID="{BB0839E8-C40A-40F9-B6B5-E8A578D29A82}" presName="parent1" presStyleLbl="alignAccFollowNode1" presStyleIdx="0" presStyleCnt="4">
        <dgm:presLayoutVars>
          <dgm:chMax val="4"/>
        </dgm:presLayoutVars>
      </dgm:prSet>
      <dgm:spPr/>
      <dgm:t>
        <a:bodyPr/>
        <a:lstStyle/>
        <a:p>
          <a:endParaRPr lang="en-US"/>
        </a:p>
      </dgm:t>
    </dgm:pt>
    <dgm:pt modelId="{225BE3BD-B3AF-4207-982B-1B8CF93E1A5F}" type="pres">
      <dgm:prSet presAssocID="{BB0839E8-C40A-40F9-B6B5-E8A578D29A82}" presName="parent2" presStyleLbl="alignAccFollowNode1" presStyleIdx="1" presStyleCnt="4">
        <dgm:presLayoutVars>
          <dgm:chMax val="4"/>
        </dgm:presLayoutVars>
      </dgm:prSet>
      <dgm:spPr/>
      <dgm:t>
        <a:bodyPr/>
        <a:lstStyle/>
        <a:p>
          <a:endParaRPr lang="en-US"/>
        </a:p>
      </dgm:t>
    </dgm:pt>
    <dgm:pt modelId="{5ADA6FB6-4DCF-41BA-8BDE-EB9F5A2901A9}" type="pres">
      <dgm:prSet presAssocID="{BB0839E8-C40A-40F9-B6B5-E8A578D29A82}" presName="childrenComposite" presStyleCnt="0"/>
      <dgm:spPr/>
    </dgm:pt>
    <dgm:pt modelId="{8A8779F3-EC2E-4713-8F2F-2A50F81B38FC}" type="pres">
      <dgm:prSet presAssocID="{BB0839E8-C40A-40F9-B6B5-E8A578D29A82}" presName="dummyMaxCanvas_ChildArea" presStyleCnt="0"/>
      <dgm:spPr/>
    </dgm:pt>
    <dgm:pt modelId="{1C1D015B-57C5-41A7-8258-9583131303A0}" type="pres">
      <dgm:prSet presAssocID="{BB0839E8-C40A-40F9-B6B5-E8A578D29A82}" presName="fulcrum" presStyleLbl="alignAccFollowNode1" presStyleIdx="2" presStyleCnt="4"/>
      <dgm:spPr/>
    </dgm:pt>
    <dgm:pt modelId="{EB94EA4E-F98C-449D-871A-B26902B16F47}" type="pres">
      <dgm:prSet presAssocID="{BB0839E8-C40A-40F9-B6B5-E8A578D29A82}" presName="balance_13" presStyleLbl="alignAccFollowNode1" presStyleIdx="3" presStyleCnt="4">
        <dgm:presLayoutVars>
          <dgm:bulletEnabled val="1"/>
        </dgm:presLayoutVars>
      </dgm:prSet>
      <dgm:spPr/>
    </dgm:pt>
    <dgm:pt modelId="{27CF832C-2D2C-4020-A243-173B0314EC4F}" type="pres">
      <dgm:prSet presAssocID="{BB0839E8-C40A-40F9-B6B5-E8A578D29A82}" presName="right_13_1" presStyleLbl="node1" presStyleIdx="0" presStyleCnt="4">
        <dgm:presLayoutVars>
          <dgm:bulletEnabled val="1"/>
        </dgm:presLayoutVars>
      </dgm:prSet>
      <dgm:spPr/>
      <dgm:t>
        <a:bodyPr/>
        <a:lstStyle/>
        <a:p>
          <a:endParaRPr lang="en-US"/>
        </a:p>
      </dgm:t>
    </dgm:pt>
    <dgm:pt modelId="{996AE213-60A7-4A10-B815-07D50B3DA0F1}" type="pres">
      <dgm:prSet presAssocID="{BB0839E8-C40A-40F9-B6B5-E8A578D29A82}" presName="right_13_2" presStyleLbl="node1" presStyleIdx="1" presStyleCnt="4">
        <dgm:presLayoutVars>
          <dgm:bulletEnabled val="1"/>
        </dgm:presLayoutVars>
      </dgm:prSet>
      <dgm:spPr/>
      <dgm:t>
        <a:bodyPr/>
        <a:lstStyle/>
        <a:p>
          <a:endParaRPr lang="en-US"/>
        </a:p>
      </dgm:t>
    </dgm:pt>
    <dgm:pt modelId="{08F7B77E-3E73-4492-9F53-46232B3394B9}" type="pres">
      <dgm:prSet presAssocID="{BB0839E8-C40A-40F9-B6B5-E8A578D29A82}" presName="right_13_3" presStyleLbl="node1" presStyleIdx="2" presStyleCnt="4">
        <dgm:presLayoutVars>
          <dgm:bulletEnabled val="1"/>
        </dgm:presLayoutVars>
      </dgm:prSet>
      <dgm:spPr/>
      <dgm:t>
        <a:bodyPr/>
        <a:lstStyle/>
        <a:p>
          <a:endParaRPr lang="en-US"/>
        </a:p>
      </dgm:t>
    </dgm:pt>
    <dgm:pt modelId="{EC84BC69-CEB0-4BEC-B7DB-384EE0057287}" type="pres">
      <dgm:prSet presAssocID="{BB0839E8-C40A-40F9-B6B5-E8A578D29A82}" presName="left_13_1" presStyleLbl="node1" presStyleIdx="3" presStyleCnt="4">
        <dgm:presLayoutVars>
          <dgm:bulletEnabled val="1"/>
        </dgm:presLayoutVars>
      </dgm:prSet>
      <dgm:spPr/>
      <dgm:t>
        <a:bodyPr/>
        <a:lstStyle/>
        <a:p>
          <a:endParaRPr lang="en-US"/>
        </a:p>
      </dgm:t>
    </dgm:pt>
  </dgm:ptLst>
  <dgm:cxnLst>
    <dgm:cxn modelId="{1C214260-516B-458E-9371-43DCCD730CF2}" srcId="{BB0839E8-C40A-40F9-B6B5-E8A578D29A82}" destId="{F7865AC5-59D5-4E65-8076-A7A9A3F7526B}" srcOrd="0" destOrd="0" parTransId="{DE60C627-400F-4684-9656-90DF7BEC6D93}" sibTransId="{FEA77B37-C4DF-4467-9614-299B1517C2F0}"/>
    <dgm:cxn modelId="{45CECEC6-10F3-4B0D-AE2F-49B2F2A5B3A5}" type="presOf" srcId="{1F6CFD70-2FEF-4479-9728-0CC2F9B0F621}" destId="{08F7B77E-3E73-4492-9F53-46232B3394B9}" srcOrd="0" destOrd="0" presId="urn:microsoft.com/office/officeart/2005/8/layout/balance1"/>
    <dgm:cxn modelId="{5A31EBCA-D79E-485A-86C0-810316F96AFA}" srcId="{BB0839E8-C40A-40F9-B6B5-E8A578D29A82}" destId="{4C04DC30-F345-403E-868F-146B21560A1B}" srcOrd="1" destOrd="0" parTransId="{8FC3A8E2-3A22-440A-9242-0E35999F8700}" sibTransId="{B3254FF7-C392-4733-9570-55E98DB2669C}"/>
    <dgm:cxn modelId="{BB2CD60C-483F-49ED-BFE7-14953F144A6F}" type="presOf" srcId="{FBF04811-AED5-43D1-B33A-634EF0270135}" destId="{27CF832C-2D2C-4020-A243-173B0314EC4F}" srcOrd="0" destOrd="0" presId="urn:microsoft.com/office/officeart/2005/8/layout/balance1"/>
    <dgm:cxn modelId="{DBFA932B-A158-4AAA-9266-47A67E008C99}" srcId="{4C04DC30-F345-403E-868F-146B21560A1B}" destId="{FBF04811-AED5-43D1-B33A-634EF0270135}" srcOrd="0" destOrd="0" parTransId="{78147D52-9BBE-4D51-B90E-8209C9FD5F26}" sibTransId="{D1FDAFBB-7548-4F7A-810B-556616E9F8DD}"/>
    <dgm:cxn modelId="{DA102CD0-6D1F-4600-AA49-16E762D5D74E}" srcId="{F7865AC5-59D5-4E65-8076-A7A9A3F7526B}" destId="{D03DF347-70B2-4EF1-960B-B2A48017A11F}" srcOrd="0" destOrd="0" parTransId="{8CC81006-1702-4179-A45D-EE9F936861F3}" sibTransId="{BD82EF28-007F-4B33-BA24-C8FFFA15EE63}"/>
    <dgm:cxn modelId="{FA11F023-5682-430E-90A2-F1FCBD5F4950}" type="presOf" srcId="{D03DF347-70B2-4EF1-960B-B2A48017A11F}" destId="{EC84BC69-CEB0-4BEC-B7DB-384EE0057287}" srcOrd="0" destOrd="0" presId="urn:microsoft.com/office/officeart/2005/8/layout/balance1"/>
    <dgm:cxn modelId="{FC95A844-18F6-483A-AE47-080D38CDCB8D}" type="presOf" srcId="{BB0839E8-C40A-40F9-B6B5-E8A578D29A82}" destId="{0DBDBD27-3667-4F12-9476-CF4488717889}" srcOrd="0" destOrd="0" presId="urn:microsoft.com/office/officeart/2005/8/layout/balance1"/>
    <dgm:cxn modelId="{65F81642-2FCE-4414-8312-05E47066DC89}" type="presOf" srcId="{E826C10C-21FC-4846-847D-F866DCF1B337}" destId="{996AE213-60A7-4A10-B815-07D50B3DA0F1}" srcOrd="0" destOrd="0" presId="urn:microsoft.com/office/officeart/2005/8/layout/balance1"/>
    <dgm:cxn modelId="{085A51F5-DA4C-436E-864B-A06C0D1F4A4A}" type="presOf" srcId="{F7865AC5-59D5-4E65-8076-A7A9A3F7526B}" destId="{4224D264-D8D2-4C73-A9CD-287ACFCC67E7}" srcOrd="0" destOrd="0" presId="urn:microsoft.com/office/officeart/2005/8/layout/balance1"/>
    <dgm:cxn modelId="{65097DC6-0F83-46C5-A49C-87A837ABF4B4}" type="presOf" srcId="{4C04DC30-F345-403E-868F-146B21560A1B}" destId="{225BE3BD-B3AF-4207-982B-1B8CF93E1A5F}" srcOrd="0" destOrd="0" presId="urn:microsoft.com/office/officeart/2005/8/layout/balance1"/>
    <dgm:cxn modelId="{05E6AF71-2879-46A2-8035-1155E3358EDE}" srcId="{4C04DC30-F345-403E-868F-146B21560A1B}" destId="{1F6CFD70-2FEF-4479-9728-0CC2F9B0F621}" srcOrd="2" destOrd="0" parTransId="{C185A89E-001C-4405-9DE9-B264650E0015}" sibTransId="{08D6FFF2-557D-4E42-AEEC-7E96AFBA620F}"/>
    <dgm:cxn modelId="{BFA7F2E0-9A9E-435B-86D9-F0806447004D}" srcId="{4C04DC30-F345-403E-868F-146B21560A1B}" destId="{E826C10C-21FC-4846-847D-F866DCF1B337}" srcOrd="1" destOrd="0" parTransId="{66478E25-9892-4FF9-84F0-58469144392E}" sibTransId="{31978943-F3BF-47EB-972A-1134B65291A4}"/>
    <dgm:cxn modelId="{A44B8FCE-1734-40D0-B9EA-F85500E4776E}" type="presParOf" srcId="{0DBDBD27-3667-4F12-9476-CF4488717889}" destId="{8A4B91CD-A262-44DD-BBB6-A610C76D0932}" srcOrd="0" destOrd="0" presId="urn:microsoft.com/office/officeart/2005/8/layout/balance1"/>
    <dgm:cxn modelId="{E3F52723-AD11-4742-98C9-0F3108B372E6}" type="presParOf" srcId="{0DBDBD27-3667-4F12-9476-CF4488717889}" destId="{77723DB2-B54D-4C9B-A587-BE17CCC1E352}" srcOrd="1" destOrd="0" presId="urn:microsoft.com/office/officeart/2005/8/layout/balance1"/>
    <dgm:cxn modelId="{E6033C21-BC7D-4477-8C3E-19D2605114F0}" type="presParOf" srcId="{77723DB2-B54D-4C9B-A587-BE17CCC1E352}" destId="{4224D264-D8D2-4C73-A9CD-287ACFCC67E7}" srcOrd="0" destOrd="0" presId="urn:microsoft.com/office/officeart/2005/8/layout/balance1"/>
    <dgm:cxn modelId="{3B524696-11D4-4A60-B713-A9D0F337656E}" type="presParOf" srcId="{77723DB2-B54D-4C9B-A587-BE17CCC1E352}" destId="{225BE3BD-B3AF-4207-982B-1B8CF93E1A5F}" srcOrd="1" destOrd="0" presId="urn:microsoft.com/office/officeart/2005/8/layout/balance1"/>
    <dgm:cxn modelId="{F006278B-2CC2-4737-B079-8BF24D0FB1A6}" type="presParOf" srcId="{0DBDBD27-3667-4F12-9476-CF4488717889}" destId="{5ADA6FB6-4DCF-41BA-8BDE-EB9F5A2901A9}" srcOrd="2" destOrd="0" presId="urn:microsoft.com/office/officeart/2005/8/layout/balance1"/>
    <dgm:cxn modelId="{C963AAD4-6F1D-42EC-862F-DEDB234BC378}" type="presParOf" srcId="{5ADA6FB6-4DCF-41BA-8BDE-EB9F5A2901A9}" destId="{8A8779F3-EC2E-4713-8F2F-2A50F81B38FC}" srcOrd="0" destOrd="0" presId="urn:microsoft.com/office/officeart/2005/8/layout/balance1"/>
    <dgm:cxn modelId="{2FF1C982-984C-4D36-A00A-83DC1E4D7840}" type="presParOf" srcId="{5ADA6FB6-4DCF-41BA-8BDE-EB9F5A2901A9}" destId="{1C1D015B-57C5-41A7-8258-9583131303A0}" srcOrd="1" destOrd="0" presId="urn:microsoft.com/office/officeart/2005/8/layout/balance1"/>
    <dgm:cxn modelId="{AB043FD9-C05B-4A62-90A0-D05BF4F98AA1}" type="presParOf" srcId="{5ADA6FB6-4DCF-41BA-8BDE-EB9F5A2901A9}" destId="{EB94EA4E-F98C-449D-871A-B26902B16F47}" srcOrd="2" destOrd="0" presId="urn:microsoft.com/office/officeart/2005/8/layout/balance1"/>
    <dgm:cxn modelId="{1E9EF09D-EC35-466E-960B-C670417AE93D}" type="presParOf" srcId="{5ADA6FB6-4DCF-41BA-8BDE-EB9F5A2901A9}" destId="{27CF832C-2D2C-4020-A243-173B0314EC4F}" srcOrd="3" destOrd="0" presId="urn:microsoft.com/office/officeart/2005/8/layout/balance1"/>
    <dgm:cxn modelId="{F5437EA3-948E-473A-B196-F6D293D2290D}" type="presParOf" srcId="{5ADA6FB6-4DCF-41BA-8BDE-EB9F5A2901A9}" destId="{996AE213-60A7-4A10-B815-07D50B3DA0F1}" srcOrd="4" destOrd="0" presId="urn:microsoft.com/office/officeart/2005/8/layout/balance1"/>
    <dgm:cxn modelId="{AEA60DF7-DE5C-4F13-A4FA-1BB83B492193}" type="presParOf" srcId="{5ADA6FB6-4DCF-41BA-8BDE-EB9F5A2901A9}" destId="{08F7B77E-3E73-4492-9F53-46232B3394B9}" srcOrd="5" destOrd="0" presId="urn:microsoft.com/office/officeart/2005/8/layout/balance1"/>
    <dgm:cxn modelId="{3638F17E-612F-4C61-BB7D-9F6B5FD01407}" type="presParOf" srcId="{5ADA6FB6-4DCF-41BA-8BDE-EB9F5A2901A9}" destId="{EC84BC69-CEB0-4BEC-B7DB-384EE0057287}" srcOrd="6" destOrd="0" presId="urn:microsoft.com/office/officeart/2005/8/layout/balance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274A3E-3FB9-4595-912D-81063B80A8FC}">
      <dsp:nvSpPr>
        <dsp:cNvPr id="0" name=""/>
        <dsp:cNvSpPr/>
      </dsp:nvSpPr>
      <dsp:spPr>
        <a:xfrm>
          <a:off x="9062228" y="1565340"/>
          <a:ext cx="1670529" cy="1670211"/>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2CE1DC-7959-41CF-9781-F45225B9F0AD}">
      <dsp:nvSpPr>
        <dsp:cNvPr id="0" name=""/>
        <dsp:cNvSpPr/>
      </dsp:nvSpPr>
      <dsp:spPr>
        <a:xfrm>
          <a:off x="9118478" y="1621023"/>
          <a:ext cx="1559090" cy="1558844"/>
        </a:xfrm>
        <a:prstGeom prst="ellipse">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a:t>Conclusion</a:t>
          </a:r>
        </a:p>
      </dsp:txBody>
      <dsp:txXfrm>
        <a:off x="9341357" y="1843757"/>
        <a:ext cx="1113332" cy="1113376"/>
      </dsp:txXfrm>
    </dsp:sp>
    <dsp:sp modelId="{1E6842A7-E4B3-4C4E-BA7D-AA1C3031B189}">
      <dsp:nvSpPr>
        <dsp:cNvPr id="0" name=""/>
        <dsp:cNvSpPr/>
      </dsp:nvSpPr>
      <dsp:spPr>
        <a:xfrm rot="2700000">
          <a:off x="7336627" y="1565152"/>
          <a:ext cx="1670294" cy="1670294"/>
        </a:xfrm>
        <a:prstGeom prst="teardrop">
          <a:avLst>
            <a:gd name="adj" fmla="val 10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0672BA-114A-4EEB-B4EA-C9A54F690847}">
      <dsp:nvSpPr>
        <dsp:cNvPr id="0" name=""/>
        <dsp:cNvSpPr/>
      </dsp:nvSpPr>
      <dsp:spPr>
        <a:xfrm>
          <a:off x="7392759" y="1621023"/>
          <a:ext cx="1559090" cy="1558844"/>
        </a:xfrm>
        <a:prstGeom prst="ellipse">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a:t>Analysis</a:t>
          </a:r>
        </a:p>
      </dsp:txBody>
      <dsp:txXfrm>
        <a:off x="7615638" y="1843757"/>
        <a:ext cx="1113332" cy="1113376"/>
      </dsp:txXfrm>
    </dsp:sp>
    <dsp:sp modelId="{5015E670-EA9F-4322-9E91-11F89740F6CC}">
      <dsp:nvSpPr>
        <dsp:cNvPr id="0" name=""/>
        <dsp:cNvSpPr/>
      </dsp:nvSpPr>
      <dsp:spPr>
        <a:xfrm rot="2700000">
          <a:off x="5610908" y="1565152"/>
          <a:ext cx="1670294" cy="1670294"/>
        </a:xfrm>
        <a:prstGeom prst="teardrop">
          <a:avLst>
            <a:gd name="adj" fmla="val 10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D73FD3-6677-49DD-8FF2-2A05BA4D54DF}">
      <dsp:nvSpPr>
        <dsp:cNvPr id="0" name=""/>
        <dsp:cNvSpPr/>
      </dsp:nvSpPr>
      <dsp:spPr>
        <a:xfrm>
          <a:off x="5667041" y="1621023"/>
          <a:ext cx="1559090" cy="1558844"/>
        </a:xfrm>
        <a:prstGeom prst="ellipse">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a:t>Predictors Used</a:t>
          </a:r>
        </a:p>
      </dsp:txBody>
      <dsp:txXfrm>
        <a:off x="5889920" y="1843757"/>
        <a:ext cx="1113332" cy="1113376"/>
      </dsp:txXfrm>
    </dsp:sp>
    <dsp:sp modelId="{65CFC31D-5E11-47E9-8734-C50172DFE14B}">
      <dsp:nvSpPr>
        <dsp:cNvPr id="0" name=""/>
        <dsp:cNvSpPr/>
      </dsp:nvSpPr>
      <dsp:spPr>
        <a:xfrm rot="2700000">
          <a:off x="3885189" y="1565152"/>
          <a:ext cx="1670294" cy="1670294"/>
        </a:xfrm>
        <a:prstGeom prst="teardrop">
          <a:avLst>
            <a:gd name="adj" fmla="val 10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D21EE0-1F67-48C8-AF06-82A0BFBBB373}">
      <dsp:nvSpPr>
        <dsp:cNvPr id="0" name=""/>
        <dsp:cNvSpPr/>
      </dsp:nvSpPr>
      <dsp:spPr>
        <a:xfrm>
          <a:off x="3941322" y="1621023"/>
          <a:ext cx="1559090" cy="1558844"/>
        </a:xfrm>
        <a:prstGeom prst="ellipse">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a:t>Trading Strategy</a:t>
          </a:r>
        </a:p>
      </dsp:txBody>
      <dsp:txXfrm>
        <a:off x="4163140" y="1843757"/>
        <a:ext cx="1113332" cy="1113376"/>
      </dsp:txXfrm>
    </dsp:sp>
    <dsp:sp modelId="{7AD80BDE-808B-4144-88E0-9092B4F2313F}">
      <dsp:nvSpPr>
        <dsp:cNvPr id="0" name=""/>
        <dsp:cNvSpPr/>
      </dsp:nvSpPr>
      <dsp:spPr>
        <a:xfrm rot="2700000">
          <a:off x="2159471" y="1565152"/>
          <a:ext cx="1670294" cy="1670294"/>
        </a:xfrm>
        <a:prstGeom prst="teardrop">
          <a:avLst>
            <a:gd name="adj" fmla="val 10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73CBEE-D9B6-43DF-B5D9-489CF7116ACC}">
      <dsp:nvSpPr>
        <dsp:cNvPr id="0" name=""/>
        <dsp:cNvSpPr/>
      </dsp:nvSpPr>
      <dsp:spPr>
        <a:xfrm>
          <a:off x="2215604" y="1621023"/>
          <a:ext cx="1559090" cy="1558844"/>
        </a:xfrm>
        <a:prstGeom prst="ellipse">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a:t>Data</a:t>
          </a:r>
        </a:p>
      </dsp:txBody>
      <dsp:txXfrm>
        <a:off x="2437421" y="1843757"/>
        <a:ext cx="1113332" cy="1113376"/>
      </dsp:txXfrm>
    </dsp:sp>
    <dsp:sp modelId="{DC8854B6-A996-4226-993A-EB541AEC63E6}">
      <dsp:nvSpPr>
        <dsp:cNvPr id="0" name=""/>
        <dsp:cNvSpPr/>
      </dsp:nvSpPr>
      <dsp:spPr>
        <a:xfrm rot="2700000">
          <a:off x="433752" y="1565152"/>
          <a:ext cx="1670294" cy="1670294"/>
        </a:xfrm>
        <a:prstGeom prst="teardrop">
          <a:avLst>
            <a:gd name="adj" fmla="val 10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E5F01F-F899-4247-A47A-46180C0855CB}">
      <dsp:nvSpPr>
        <dsp:cNvPr id="0" name=""/>
        <dsp:cNvSpPr/>
      </dsp:nvSpPr>
      <dsp:spPr>
        <a:xfrm>
          <a:off x="488824" y="1621023"/>
          <a:ext cx="1559090" cy="1558844"/>
        </a:xfrm>
        <a:prstGeom prst="ellipse">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a:t>Background</a:t>
          </a:r>
        </a:p>
      </dsp:txBody>
      <dsp:txXfrm>
        <a:off x="711703" y="1843757"/>
        <a:ext cx="1113332" cy="11133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ECFEDF-514F-440F-9CEC-1218323B1C4A}">
      <dsp:nvSpPr>
        <dsp:cNvPr id="0" name=""/>
        <dsp:cNvSpPr/>
      </dsp:nvSpPr>
      <dsp:spPr>
        <a:xfrm>
          <a:off x="1471" y="855459"/>
          <a:ext cx="1950209" cy="1950209"/>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a:t>Predictive </a:t>
          </a:r>
        </a:p>
        <a:p>
          <a:pPr lvl="0" algn="ctr" defTabSz="755650">
            <a:lnSpc>
              <a:spcPct val="90000"/>
            </a:lnSpc>
            <a:spcBef>
              <a:spcPct val="0"/>
            </a:spcBef>
            <a:spcAft>
              <a:spcPct val="35000"/>
            </a:spcAft>
          </a:pPr>
          <a:r>
            <a:rPr lang="en-US" sz="1700" kern="1200" dirty="0"/>
            <a:t>Algorithm</a:t>
          </a:r>
        </a:p>
      </dsp:txBody>
      <dsp:txXfrm>
        <a:off x="287072" y="1141060"/>
        <a:ext cx="1379007" cy="1379007"/>
      </dsp:txXfrm>
    </dsp:sp>
    <dsp:sp modelId="{94DEB27D-7544-4B26-AFCA-ADF16D5B730E}">
      <dsp:nvSpPr>
        <dsp:cNvPr id="0" name=""/>
        <dsp:cNvSpPr/>
      </dsp:nvSpPr>
      <dsp:spPr>
        <a:xfrm>
          <a:off x="2110037" y="1265003"/>
          <a:ext cx="1131121" cy="1131121"/>
        </a:xfrm>
        <a:prstGeom prst="mathPlus">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259967" y="1697544"/>
        <a:ext cx="831261" cy="266039"/>
      </dsp:txXfrm>
    </dsp:sp>
    <dsp:sp modelId="{3662359D-7B2E-4559-847C-3C260641AD5B}">
      <dsp:nvSpPr>
        <dsp:cNvPr id="0" name=""/>
        <dsp:cNvSpPr/>
      </dsp:nvSpPr>
      <dsp:spPr>
        <a:xfrm>
          <a:off x="3399516" y="855459"/>
          <a:ext cx="1950209" cy="1950209"/>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a:t>Subject understanding</a:t>
          </a:r>
        </a:p>
      </dsp:txBody>
      <dsp:txXfrm>
        <a:off x="3685117" y="1141060"/>
        <a:ext cx="1379007" cy="1379007"/>
      </dsp:txXfrm>
    </dsp:sp>
    <dsp:sp modelId="{EF8D3B3A-C171-4CF8-A0FE-653508604C8F}">
      <dsp:nvSpPr>
        <dsp:cNvPr id="0" name=""/>
        <dsp:cNvSpPr/>
      </dsp:nvSpPr>
      <dsp:spPr>
        <a:xfrm>
          <a:off x="5508082" y="1265003"/>
          <a:ext cx="1131121" cy="1131121"/>
        </a:xfrm>
        <a:prstGeom prst="mathEqual">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5658012" y="1498014"/>
        <a:ext cx="831261" cy="665099"/>
      </dsp:txXfrm>
    </dsp:sp>
    <dsp:sp modelId="{259C847E-BCF2-4EFD-A738-B23542725410}">
      <dsp:nvSpPr>
        <dsp:cNvPr id="0" name=""/>
        <dsp:cNvSpPr/>
      </dsp:nvSpPr>
      <dsp:spPr>
        <a:xfrm>
          <a:off x="6797561" y="855459"/>
          <a:ext cx="1950209" cy="1950209"/>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a:t>Informed Trading Strategy</a:t>
          </a:r>
        </a:p>
      </dsp:txBody>
      <dsp:txXfrm>
        <a:off x="7083162" y="1141060"/>
        <a:ext cx="1379007" cy="13790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87CF2A-48F4-4396-9E53-C6EE58BC1F4E}">
      <dsp:nvSpPr>
        <dsp:cNvPr id="0" name=""/>
        <dsp:cNvSpPr/>
      </dsp:nvSpPr>
      <dsp:spPr>
        <a:xfrm>
          <a:off x="2481024" y="10984"/>
          <a:ext cx="4016630" cy="4016630"/>
        </a:xfrm>
        <a:prstGeom prst="ellipse">
          <a:avLst/>
        </a:prstGeom>
        <a:solidFill>
          <a:schemeClr val="accent1">
            <a:shade val="80000"/>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0" tIns="0" rIns="0" bIns="0" numCol="1" spcCol="1270" anchor="ctr" anchorCtr="0">
          <a:noAutofit/>
        </a:bodyPr>
        <a:lstStyle/>
        <a:p>
          <a:pPr lvl="0" algn="ctr" defTabSz="1600200" rtl="0">
            <a:lnSpc>
              <a:spcPct val="90000"/>
            </a:lnSpc>
            <a:spcBef>
              <a:spcPct val="0"/>
            </a:spcBef>
            <a:spcAft>
              <a:spcPct val="35000"/>
            </a:spcAft>
          </a:pPr>
          <a:r>
            <a:rPr lang="en-US" sz="3600" kern="1200" dirty="0"/>
            <a:t>Trade a single security market index</a:t>
          </a:r>
        </a:p>
      </dsp:txBody>
      <dsp:txXfrm>
        <a:off x="3041905" y="484632"/>
        <a:ext cx="2315894" cy="3069336"/>
      </dsp:txXfrm>
    </dsp:sp>
    <dsp:sp modelId="{E3A45191-B506-48F7-9511-CFE20CD631F9}">
      <dsp:nvSpPr>
        <dsp:cNvPr id="0" name=""/>
        <dsp:cNvSpPr/>
      </dsp:nvSpPr>
      <dsp:spPr>
        <a:xfrm>
          <a:off x="5375892" y="10984"/>
          <a:ext cx="4016630" cy="4016630"/>
        </a:xfrm>
        <a:prstGeom prst="ellipse">
          <a:avLst/>
        </a:prstGeom>
        <a:solidFill>
          <a:schemeClr val="accent1">
            <a:shade val="80000"/>
            <a:alpha val="50000"/>
            <a:hueOff val="304913"/>
            <a:satOff val="-25074"/>
            <a:lumOff val="33425"/>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0" tIns="0" rIns="0" bIns="0" numCol="1" spcCol="1270" anchor="ctr" anchorCtr="0">
          <a:noAutofit/>
        </a:bodyPr>
        <a:lstStyle/>
        <a:p>
          <a:pPr lvl="0" algn="ctr" defTabSz="1600200" rtl="0">
            <a:lnSpc>
              <a:spcPct val="90000"/>
            </a:lnSpc>
            <a:spcBef>
              <a:spcPct val="0"/>
            </a:spcBef>
            <a:spcAft>
              <a:spcPct val="35000"/>
            </a:spcAft>
          </a:pPr>
          <a:r>
            <a:rPr lang="en-US" sz="3600" kern="1200" dirty="0"/>
            <a:t>Maximize our profits by either selling, holding, or buying</a:t>
          </a:r>
        </a:p>
      </dsp:txBody>
      <dsp:txXfrm>
        <a:off x="6515747" y="484632"/>
        <a:ext cx="2315894" cy="30693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C88A11-D411-4680-B5E2-251E9AF09002}">
      <dsp:nvSpPr>
        <dsp:cNvPr id="0" name=""/>
        <dsp:cNvSpPr/>
      </dsp:nvSpPr>
      <dsp:spPr>
        <a:xfrm>
          <a:off x="2873261" y="3036014"/>
          <a:ext cx="2379360" cy="2379360"/>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a:t>Trading Strategy </a:t>
          </a:r>
        </a:p>
        <a:p>
          <a:pPr lvl="0" algn="ctr" defTabSz="1511300">
            <a:lnSpc>
              <a:spcPct val="90000"/>
            </a:lnSpc>
            <a:spcBef>
              <a:spcPct val="0"/>
            </a:spcBef>
            <a:spcAft>
              <a:spcPct val="35000"/>
            </a:spcAft>
          </a:pPr>
          <a:r>
            <a:rPr lang="en-US" sz="3400" kern="1200" dirty="0"/>
            <a:t>#1</a:t>
          </a:r>
        </a:p>
      </dsp:txBody>
      <dsp:txXfrm>
        <a:off x="3221710" y="3384463"/>
        <a:ext cx="1682462" cy="1682462"/>
      </dsp:txXfrm>
    </dsp:sp>
    <dsp:sp modelId="{890D9B49-FAE3-47DB-A85D-BCB8ACE08B48}">
      <dsp:nvSpPr>
        <dsp:cNvPr id="0" name=""/>
        <dsp:cNvSpPr/>
      </dsp:nvSpPr>
      <dsp:spPr>
        <a:xfrm rot="12900000">
          <a:off x="1161630" y="2559814"/>
          <a:ext cx="2012827" cy="678117"/>
        </a:xfrm>
        <a:prstGeom prst="lef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68EAF6DC-13FD-4D59-BA21-7945442ED64C}">
      <dsp:nvSpPr>
        <dsp:cNvPr id="0" name=""/>
        <dsp:cNvSpPr/>
      </dsp:nvSpPr>
      <dsp:spPr>
        <a:xfrm>
          <a:off x="213442" y="1417461"/>
          <a:ext cx="2260392" cy="1808313"/>
        </a:xfrm>
        <a:prstGeom prst="roundRect">
          <a:avLst>
            <a:gd name="adj" fmla="val 10000"/>
          </a:avLst>
        </a:prstGeom>
        <a:solidFill>
          <a:schemeClr val="accent2">
            <a:lumMod val="60000"/>
            <a:lumOff val="4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en-US" sz="2800" kern="1200" dirty="0"/>
            <a:t>Open one position at a time</a:t>
          </a:r>
        </a:p>
      </dsp:txBody>
      <dsp:txXfrm>
        <a:off x="266406" y="1470425"/>
        <a:ext cx="2154464" cy="1702385"/>
      </dsp:txXfrm>
    </dsp:sp>
    <dsp:sp modelId="{D1321455-8990-4CC5-BABA-1958D838D202}">
      <dsp:nvSpPr>
        <dsp:cNvPr id="0" name=""/>
        <dsp:cNvSpPr/>
      </dsp:nvSpPr>
      <dsp:spPr>
        <a:xfrm rot="16200000">
          <a:off x="3056527" y="1573393"/>
          <a:ext cx="2012827" cy="678117"/>
        </a:xfrm>
        <a:prstGeom prst="lef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52659702-46A3-4D20-947F-9E89F39232AB}">
      <dsp:nvSpPr>
        <dsp:cNvPr id="0" name=""/>
        <dsp:cNvSpPr/>
      </dsp:nvSpPr>
      <dsp:spPr>
        <a:xfrm>
          <a:off x="2932745" y="1881"/>
          <a:ext cx="2260392" cy="180831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en-US" sz="2800" kern="1200" dirty="0"/>
            <a:t>Relinquish position after 10 days</a:t>
          </a:r>
        </a:p>
      </dsp:txBody>
      <dsp:txXfrm>
        <a:off x="2985709" y="54845"/>
        <a:ext cx="2154464" cy="1702385"/>
      </dsp:txXfrm>
    </dsp:sp>
    <dsp:sp modelId="{40354D18-3838-4AD7-A076-80C65C698545}">
      <dsp:nvSpPr>
        <dsp:cNvPr id="0" name=""/>
        <dsp:cNvSpPr/>
      </dsp:nvSpPr>
      <dsp:spPr>
        <a:xfrm rot="19500000">
          <a:off x="4951425" y="2559814"/>
          <a:ext cx="2012827" cy="678117"/>
        </a:xfrm>
        <a:prstGeom prst="lef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1B4D4A0C-AF32-4C46-990F-5C20B397230F}">
      <dsp:nvSpPr>
        <dsp:cNvPr id="0" name=""/>
        <dsp:cNvSpPr/>
      </dsp:nvSpPr>
      <dsp:spPr>
        <a:xfrm>
          <a:off x="5652048" y="1417461"/>
          <a:ext cx="2260392" cy="180831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en-US" sz="2800" kern="1200" dirty="0"/>
            <a:t>Remove position once it reaches L% loss limit </a:t>
          </a:r>
        </a:p>
      </dsp:txBody>
      <dsp:txXfrm>
        <a:off x="5705012" y="1470425"/>
        <a:ext cx="2154464" cy="17023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C88A11-D411-4680-B5E2-251E9AF09002}">
      <dsp:nvSpPr>
        <dsp:cNvPr id="0" name=""/>
        <dsp:cNvSpPr/>
      </dsp:nvSpPr>
      <dsp:spPr>
        <a:xfrm>
          <a:off x="2873261" y="3036014"/>
          <a:ext cx="2379360" cy="2379360"/>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n-US" sz="3400" kern="1200" dirty="0"/>
            <a:t>Trading Strategy </a:t>
          </a:r>
        </a:p>
        <a:p>
          <a:pPr lvl="0" algn="ctr" defTabSz="1511300">
            <a:lnSpc>
              <a:spcPct val="90000"/>
            </a:lnSpc>
            <a:spcBef>
              <a:spcPct val="0"/>
            </a:spcBef>
            <a:spcAft>
              <a:spcPct val="35000"/>
            </a:spcAft>
          </a:pPr>
          <a:r>
            <a:rPr lang="en-US" sz="3400" kern="1200" dirty="0"/>
            <a:t>#2</a:t>
          </a:r>
        </a:p>
      </dsp:txBody>
      <dsp:txXfrm>
        <a:off x="3221710" y="3384463"/>
        <a:ext cx="1682462" cy="1682462"/>
      </dsp:txXfrm>
    </dsp:sp>
    <dsp:sp modelId="{890D9B49-FAE3-47DB-A85D-BCB8ACE08B48}">
      <dsp:nvSpPr>
        <dsp:cNvPr id="0" name=""/>
        <dsp:cNvSpPr/>
      </dsp:nvSpPr>
      <dsp:spPr>
        <a:xfrm rot="12900000">
          <a:off x="1161630" y="2559814"/>
          <a:ext cx="2012827" cy="678117"/>
        </a:xfrm>
        <a:prstGeom prst="lef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68EAF6DC-13FD-4D59-BA21-7945442ED64C}">
      <dsp:nvSpPr>
        <dsp:cNvPr id="0" name=""/>
        <dsp:cNvSpPr/>
      </dsp:nvSpPr>
      <dsp:spPr>
        <a:xfrm>
          <a:off x="213442" y="1417461"/>
          <a:ext cx="2260392" cy="1808313"/>
        </a:xfrm>
        <a:prstGeom prst="roundRect">
          <a:avLst>
            <a:gd name="adj" fmla="val 10000"/>
          </a:avLst>
        </a:prstGeom>
        <a:solidFill>
          <a:schemeClr val="accent2">
            <a:lumMod val="60000"/>
            <a:lumOff val="4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en-US" sz="2800" kern="1200" dirty="0"/>
            <a:t>No limit on amount of positions opened</a:t>
          </a:r>
        </a:p>
      </dsp:txBody>
      <dsp:txXfrm>
        <a:off x="266406" y="1470425"/>
        <a:ext cx="2154464" cy="1702385"/>
      </dsp:txXfrm>
    </dsp:sp>
    <dsp:sp modelId="{D1321455-8990-4CC5-BABA-1958D838D202}">
      <dsp:nvSpPr>
        <dsp:cNvPr id="0" name=""/>
        <dsp:cNvSpPr/>
      </dsp:nvSpPr>
      <dsp:spPr>
        <a:xfrm rot="16200000">
          <a:off x="3056527" y="1573393"/>
          <a:ext cx="2012827" cy="678117"/>
        </a:xfrm>
        <a:prstGeom prst="lef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52659702-46A3-4D20-947F-9E89F39232AB}">
      <dsp:nvSpPr>
        <dsp:cNvPr id="0" name=""/>
        <dsp:cNvSpPr/>
      </dsp:nvSpPr>
      <dsp:spPr>
        <a:xfrm>
          <a:off x="2932745" y="1881"/>
          <a:ext cx="2260392" cy="180831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en-US" sz="2800" kern="1200" dirty="0"/>
            <a:t>Relinquish position after 10 days</a:t>
          </a:r>
        </a:p>
      </dsp:txBody>
      <dsp:txXfrm>
        <a:off x="2985709" y="54845"/>
        <a:ext cx="2154464" cy="1702385"/>
      </dsp:txXfrm>
    </dsp:sp>
    <dsp:sp modelId="{40354D18-3838-4AD7-A076-80C65C698545}">
      <dsp:nvSpPr>
        <dsp:cNvPr id="0" name=""/>
        <dsp:cNvSpPr/>
      </dsp:nvSpPr>
      <dsp:spPr>
        <a:xfrm rot="19500000">
          <a:off x="4951425" y="2559814"/>
          <a:ext cx="2012827" cy="678117"/>
        </a:xfrm>
        <a:prstGeom prst="lef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1B4D4A0C-AF32-4C46-990F-5C20B397230F}">
      <dsp:nvSpPr>
        <dsp:cNvPr id="0" name=""/>
        <dsp:cNvSpPr/>
      </dsp:nvSpPr>
      <dsp:spPr>
        <a:xfrm>
          <a:off x="5652048" y="1417461"/>
          <a:ext cx="2260392" cy="180831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en-US" sz="2800" kern="1200" dirty="0"/>
            <a:t>Remove position once it reaches L% loss limit </a:t>
          </a:r>
        </a:p>
      </dsp:txBody>
      <dsp:txXfrm>
        <a:off x="5705012" y="1470425"/>
        <a:ext cx="2154464" cy="17023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64681D-61D3-4702-9E57-6EDE8410AD31}">
      <dsp:nvSpPr>
        <dsp:cNvPr id="0" name=""/>
        <dsp:cNvSpPr/>
      </dsp:nvSpPr>
      <dsp:spPr>
        <a:xfrm>
          <a:off x="3792078" y="2437765"/>
          <a:ext cx="2979490" cy="2979490"/>
        </a:xfrm>
        <a:prstGeom prst="gear9">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Training Data: </a:t>
          </a:r>
        </a:p>
        <a:p>
          <a:pPr lvl="0" algn="ctr" defTabSz="1066800">
            <a:lnSpc>
              <a:spcPct val="90000"/>
            </a:lnSpc>
            <a:spcBef>
              <a:spcPct val="0"/>
            </a:spcBef>
            <a:spcAft>
              <a:spcPct val="35000"/>
            </a:spcAft>
          </a:pPr>
          <a:r>
            <a:rPr lang="en-US" sz="2400" kern="1200" dirty="0"/>
            <a:t>10 years</a:t>
          </a:r>
        </a:p>
      </dsp:txBody>
      <dsp:txXfrm>
        <a:off x="4391088" y="3135696"/>
        <a:ext cx="1781470" cy="1531520"/>
      </dsp:txXfrm>
    </dsp:sp>
    <dsp:sp modelId="{FFB2EB7F-D4FE-4AF4-BBD4-08968893BBBC}">
      <dsp:nvSpPr>
        <dsp:cNvPr id="0" name=""/>
        <dsp:cNvSpPr/>
      </dsp:nvSpPr>
      <dsp:spPr>
        <a:xfrm>
          <a:off x="2058556" y="1733521"/>
          <a:ext cx="2166902" cy="2166902"/>
        </a:xfrm>
        <a:prstGeom prst="gear6">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Test Set: 5 years</a:t>
          </a:r>
        </a:p>
      </dsp:txBody>
      <dsp:txXfrm>
        <a:off x="2604080" y="2282342"/>
        <a:ext cx="1075854" cy="1069260"/>
      </dsp:txXfrm>
    </dsp:sp>
    <dsp:sp modelId="{A86D069E-0009-4B80-A4AD-A43972775E4C}">
      <dsp:nvSpPr>
        <dsp:cNvPr id="0" name=""/>
        <dsp:cNvSpPr/>
      </dsp:nvSpPr>
      <dsp:spPr>
        <a:xfrm rot="20700000">
          <a:off x="3272243" y="238580"/>
          <a:ext cx="2123122" cy="2123122"/>
        </a:xfrm>
        <a:prstGeom prst="gear6">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Dataset: 30 years </a:t>
          </a:r>
        </a:p>
      </dsp:txBody>
      <dsp:txXfrm rot="-20700000">
        <a:off x="3737906" y="704243"/>
        <a:ext cx="1191796" cy="1191796"/>
      </dsp:txXfrm>
    </dsp:sp>
    <dsp:sp modelId="{47A987B3-7029-4F46-A591-A60847AEE75A}">
      <dsp:nvSpPr>
        <dsp:cNvPr id="0" name=""/>
        <dsp:cNvSpPr/>
      </dsp:nvSpPr>
      <dsp:spPr>
        <a:xfrm>
          <a:off x="3576633" y="1980355"/>
          <a:ext cx="3813748" cy="3813748"/>
        </a:xfrm>
        <a:prstGeom prst="circularArrow">
          <a:avLst>
            <a:gd name="adj1" fmla="val 4688"/>
            <a:gd name="adj2" fmla="val 299029"/>
            <a:gd name="adj3" fmla="val 2539274"/>
            <a:gd name="adj4" fmla="val 15812365"/>
            <a:gd name="adj5" fmla="val 5469"/>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183863F4-B7D5-43D8-A6D7-2F8CFD9F7929}">
      <dsp:nvSpPr>
        <dsp:cNvPr id="0" name=""/>
        <dsp:cNvSpPr/>
      </dsp:nvSpPr>
      <dsp:spPr>
        <a:xfrm>
          <a:off x="1674802" y="1248820"/>
          <a:ext cx="2770926" cy="2770926"/>
        </a:xfrm>
        <a:prstGeom prst="leftCircularArrow">
          <a:avLst>
            <a:gd name="adj1" fmla="val 6452"/>
            <a:gd name="adj2" fmla="val 429999"/>
            <a:gd name="adj3" fmla="val 10489124"/>
            <a:gd name="adj4" fmla="val 14837806"/>
            <a:gd name="adj5" fmla="val 7527"/>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13A257C8-2B85-4737-BA34-DEBCDEAD322C}">
      <dsp:nvSpPr>
        <dsp:cNvPr id="0" name=""/>
        <dsp:cNvSpPr/>
      </dsp:nvSpPr>
      <dsp:spPr>
        <a:xfrm>
          <a:off x="2781143" y="-231711"/>
          <a:ext cx="2987616" cy="2987616"/>
        </a:xfrm>
        <a:prstGeom prst="circularArrow">
          <a:avLst>
            <a:gd name="adj1" fmla="val 5984"/>
            <a:gd name="adj2" fmla="val 394124"/>
            <a:gd name="adj3" fmla="val 13313824"/>
            <a:gd name="adj4" fmla="val 10508221"/>
            <a:gd name="adj5" fmla="val 6981"/>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24D264-D8D2-4C73-A9CD-287ACFCC67E7}">
      <dsp:nvSpPr>
        <dsp:cNvPr id="0" name=""/>
        <dsp:cNvSpPr/>
      </dsp:nvSpPr>
      <dsp:spPr>
        <a:xfrm>
          <a:off x="1744902" y="0"/>
          <a:ext cx="1730756" cy="961531"/>
        </a:xfrm>
        <a:prstGeom prst="roundRect">
          <a:avLst>
            <a:gd name="adj" fmla="val 10000"/>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Test Set</a:t>
          </a:r>
        </a:p>
      </dsp:txBody>
      <dsp:txXfrm>
        <a:off x="1773064" y="28162"/>
        <a:ext cx="1674432" cy="905207"/>
      </dsp:txXfrm>
    </dsp:sp>
    <dsp:sp modelId="{225BE3BD-B3AF-4207-982B-1B8CF93E1A5F}">
      <dsp:nvSpPr>
        <dsp:cNvPr id="0" name=""/>
        <dsp:cNvSpPr/>
      </dsp:nvSpPr>
      <dsp:spPr>
        <a:xfrm>
          <a:off x="4244883" y="0"/>
          <a:ext cx="1730756" cy="961531"/>
        </a:xfrm>
        <a:prstGeom prst="roundRect">
          <a:avLst>
            <a:gd name="adj" fmla="val 10000"/>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Training Set</a:t>
          </a:r>
        </a:p>
      </dsp:txBody>
      <dsp:txXfrm>
        <a:off x="4273045" y="28162"/>
        <a:ext cx="1674432" cy="905207"/>
      </dsp:txXfrm>
    </dsp:sp>
    <dsp:sp modelId="{1C1D015B-57C5-41A7-8258-9583131303A0}">
      <dsp:nvSpPr>
        <dsp:cNvPr id="0" name=""/>
        <dsp:cNvSpPr/>
      </dsp:nvSpPr>
      <dsp:spPr>
        <a:xfrm>
          <a:off x="3499696" y="4086507"/>
          <a:ext cx="721148" cy="721148"/>
        </a:xfrm>
        <a:prstGeom prst="triangle">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EB94EA4E-F98C-449D-871A-B26902B16F47}">
      <dsp:nvSpPr>
        <dsp:cNvPr id="0" name=""/>
        <dsp:cNvSpPr/>
      </dsp:nvSpPr>
      <dsp:spPr>
        <a:xfrm rot="240000">
          <a:off x="1696165" y="3777487"/>
          <a:ext cx="4328211" cy="302658"/>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27CF832C-2D2C-4020-A243-173B0314EC4F}">
      <dsp:nvSpPr>
        <dsp:cNvPr id="0" name=""/>
        <dsp:cNvSpPr/>
      </dsp:nvSpPr>
      <dsp:spPr>
        <a:xfrm rot="240000">
          <a:off x="4294880" y="3020767"/>
          <a:ext cx="1726915" cy="804566"/>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a:t> </a:t>
          </a:r>
        </a:p>
      </dsp:txBody>
      <dsp:txXfrm>
        <a:off x="4334156" y="3060043"/>
        <a:ext cx="1648363" cy="726014"/>
      </dsp:txXfrm>
    </dsp:sp>
    <dsp:sp modelId="{996AE213-60A7-4A10-B815-07D50B3DA0F1}">
      <dsp:nvSpPr>
        <dsp:cNvPr id="0" name=""/>
        <dsp:cNvSpPr/>
      </dsp:nvSpPr>
      <dsp:spPr>
        <a:xfrm rot="240000">
          <a:off x="4357379" y="2155389"/>
          <a:ext cx="1726915" cy="804566"/>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a:t> </a:t>
          </a:r>
        </a:p>
      </dsp:txBody>
      <dsp:txXfrm>
        <a:off x="4396655" y="2194665"/>
        <a:ext cx="1648363" cy="726014"/>
      </dsp:txXfrm>
    </dsp:sp>
    <dsp:sp modelId="{08F7B77E-3E73-4492-9F53-46232B3394B9}">
      <dsp:nvSpPr>
        <dsp:cNvPr id="0" name=""/>
        <dsp:cNvSpPr/>
      </dsp:nvSpPr>
      <dsp:spPr>
        <a:xfrm rot="240000">
          <a:off x="4419879" y="1309242"/>
          <a:ext cx="1726915" cy="804566"/>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a:t> </a:t>
          </a:r>
        </a:p>
      </dsp:txBody>
      <dsp:txXfrm>
        <a:off x="4459155" y="1348518"/>
        <a:ext cx="1648363" cy="726014"/>
      </dsp:txXfrm>
    </dsp:sp>
    <dsp:sp modelId="{EC84BC69-CEB0-4BEC-B7DB-384EE0057287}">
      <dsp:nvSpPr>
        <dsp:cNvPr id="0" name=""/>
        <dsp:cNvSpPr/>
      </dsp:nvSpPr>
      <dsp:spPr>
        <a:xfrm rot="240000">
          <a:off x="1818937" y="2847692"/>
          <a:ext cx="1726915" cy="804566"/>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a:t> </a:t>
          </a:r>
        </a:p>
      </dsp:txBody>
      <dsp:txXfrm>
        <a:off x="1858213" y="2886968"/>
        <a:ext cx="1648363" cy="726014"/>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3/21/2017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3/21/2017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investopedia.com/terms/m/metrics.asp"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www.investopedia.com/terms/p/price_level.asp" TargetMode="External"/><Relationship Id="rId4" Type="http://schemas.openxmlformats.org/officeDocument/2006/relationships/hyperlink" Target="http://www.investopedia.com/terms/i/indicator.asp"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a:t>
            </a:r>
            <a:r>
              <a:rPr lang="en-US" baseline="0" dirty="0"/>
              <a:t> evening and today, as ABI Market Strategists we will be forecasting the stock market return of S&amp;P500</a:t>
            </a:r>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1</a:t>
            </a:fld>
            <a:endParaRPr lang="en-US"/>
          </a:p>
        </p:txBody>
      </p:sp>
    </p:spTree>
    <p:extLst>
      <p:ext uri="{BB962C8B-B14F-4D97-AF65-F5344CB8AC3E}">
        <p14:creationId xmlns:p14="http://schemas.microsoft.com/office/powerpoint/2010/main" val="1991098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en-US" sz="1200" b="1" dirty="0"/>
              <a:t>VOLAT</a:t>
            </a:r>
            <a:r>
              <a:rPr lang="en-US" sz="1200" dirty="0"/>
              <a:t>: Volatility is a statistical measure of the dispersion of returns for a given security or market index. Volatility can either be measured by using the standard deviation or variance between returns from that same security or market index. Commonly, the higher the volatility, the riskier the security.</a:t>
            </a:r>
          </a:p>
          <a:p>
            <a:pPr marL="0" indent="0" algn="just">
              <a:buNone/>
            </a:pPr>
            <a:r>
              <a:rPr lang="en-US" sz="1200" b="1" dirty="0"/>
              <a:t>ATR</a:t>
            </a:r>
            <a:r>
              <a:rPr lang="en-US" sz="1200" dirty="0"/>
              <a:t>: </a:t>
            </a:r>
            <a:r>
              <a:rPr lang="en-US" sz="1200" b="1" dirty="0"/>
              <a:t>A</a:t>
            </a:r>
            <a:r>
              <a:rPr lang="en-US" sz="1200" dirty="0"/>
              <a:t>verage </a:t>
            </a:r>
            <a:r>
              <a:rPr lang="en-US" sz="1200" b="1" dirty="0"/>
              <a:t>T</a:t>
            </a:r>
            <a:r>
              <a:rPr lang="en-US" sz="1200" dirty="0"/>
              <a:t>rue </a:t>
            </a:r>
            <a:r>
              <a:rPr lang="en-US" sz="1200" b="1" dirty="0"/>
              <a:t>R</a:t>
            </a:r>
            <a:r>
              <a:rPr lang="en-US" sz="1200" dirty="0"/>
              <a:t>ange (</a:t>
            </a:r>
            <a:r>
              <a:rPr lang="en-US" sz="1200" b="1" dirty="0"/>
              <a:t>ATR</a:t>
            </a:r>
            <a:r>
              <a:rPr lang="en-US" sz="1200" dirty="0"/>
              <a:t>) is an indicator that measures volatility. It is important to remember that </a:t>
            </a:r>
            <a:r>
              <a:rPr lang="en-US" sz="1200" b="1" dirty="0"/>
              <a:t>ATR</a:t>
            </a:r>
            <a:r>
              <a:rPr lang="en-US" sz="1200" dirty="0"/>
              <a:t> does not provide an indication of price direction, just volatility. The average true range is a moving average (generally 14-days) of the true ranges.</a:t>
            </a:r>
          </a:p>
          <a:p>
            <a:pPr marL="0" indent="0">
              <a:buNone/>
            </a:pPr>
            <a:r>
              <a:rPr lang="en-US" sz="1200" dirty="0"/>
              <a:t>The true range indicator is the greatest of the following:</a:t>
            </a:r>
            <a:br>
              <a:rPr lang="en-US" sz="1200" dirty="0"/>
            </a:br>
            <a:r>
              <a:rPr lang="en-US" sz="1200" dirty="0"/>
              <a:t>    -current high less the current low.</a:t>
            </a:r>
            <a:br>
              <a:rPr lang="en-US" sz="1200" dirty="0"/>
            </a:br>
            <a:r>
              <a:rPr lang="en-US" sz="1200" dirty="0"/>
              <a:t>    -the absolute value of the current high less the previous close.</a:t>
            </a:r>
            <a:br>
              <a:rPr lang="en-US" sz="1200" dirty="0"/>
            </a:br>
            <a:r>
              <a:rPr lang="en-US" sz="1200" dirty="0"/>
              <a:t>    -the absolute value of the current low less the previous close.</a:t>
            </a:r>
          </a:p>
          <a:p>
            <a:pPr marL="0" indent="0" algn="just">
              <a:buNone/>
            </a:pPr>
            <a:r>
              <a:rPr lang="en-US" sz="1200" dirty="0"/>
              <a:t>Absolute values are used to ensure positive numbers. If the current period's high is above the prior period's high and the low is below the prior period's low, then the current period's high-low range will be used as the True Range. This is an outside day that would use Method 1 to calculate the TR. This is pretty straight forward. Methods 2 and 3 are used when there is a gap or an inside day. A gap occurs when the previous close is greater than the current high (signaling a potential gap down or limit move) or the previous close is lower than the current low (signaling a potential gap up or limit move).</a:t>
            </a:r>
          </a:p>
          <a:p>
            <a:pPr algn="just"/>
            <a:endParaRPr lang="en-US" sz="1200" dirty="0"/>
          </a:p>
          <a:p>
            <a:pPr algn="just"/>
            <a:r>
              <a:rPr lang="en-US" dirty="0"/>
              <a:t>The image beside shows examples of when point # 2 and 3 are appropriate.</a:t>
            </a:r>
          </a:p>
          <a:p>
            <a:pPr algn="just"/>
            <a:endParaRPr lang="en-US" dirty="0"/>
          </a:p>
          <a:p>
            <a:pPr algn="just"/>
            <a:r>
              <a:rPr lang="en-US" b="1" dirty="0"/>
              <a:t>Example A</a:t>
            </a:r>
            <a:r>
              <a:rPr lang="en-US" dirty="0"/>
              <a:t>: A small high/low range formed after a gap up. The TR equals the absolute value of the difference between the current high and the previous close.</a:t>
            </a:r>
          </a:p>
          <a:p>
            <a:pPr algn="just"/>
            <a:r>
              <a:rPr lang="en-US" b="1" dirty="0"/>
              <a:t>Example B</a:t>
            </a:r>
            <a:r>
              <a:rPr lang="en-US" dirty="0"/>
              <a:t>: A small high/low range formed after a gap down. The TR equals the absolute value of the difference between the current low and the previous close.</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Example C</a:t>
            </a:r>
            <a:r>
              <a:rPr lang="en-US" dirty="0"/>
              <a:t>: Even though the current close is within the previous high/low range, the current high/low range is quite small. In fact, it is smaller than the absolute value of the difference between the current high and the previous close, which is used to value the TR.</a:t>
            </a:r>
          </a:p>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12</a:t>
            </a:fld>
            <a:endParaRPr lang="en-US"/>
          </a:p>
        </p:txBody>
      </p:sp>
    </p:spTree>
    <p:extLst>
      <p:ext uri="{BB962C8B-B14F-4D97-AF65-F5344CB8AC3E}">
        <p14:creationId xmlns:p14="http://schemas.microsoft.com/office/powerpoint/2010/main" val="2196721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en-US" sz="1200" b="1" dirty="0"/>
              <a:t>Stochastic Oscillator</a:t>
            </a:r>
            <a:r>
              <a:rPr lang="en-US" sz="1200" dirty="0"/>
              <a:t>: The Stochastic oscillator is a technical momentum indicator that compares a security's closing price to its price range over a given time period. The oscillator's sensitivity to market movements can be reduced by adjusting the time period or by taking a moving average of the result. This indicator is calculated with the following formula:</a:t>
            </a:r>
          </a:p>
          <a:p>
            <a:pPr marL="0" indent="0" algn="just">
              <a:buNone/>
            </a:pPr>
            <a:r>
              <a:rPr lang="en-US" sz="1200" b="1" dirty="0"/>
              <a:t>%K = 100[(C - L14)/(H14 - L14)] ; %D = 3-period moving average of %K (</a:t>
            </a:r>
            <a:r>
              <a:rPr lang="en-US" sz="1200" dirty="0"/>
              <a:t>C = the most recent closing price, L14 = the low of the 14 previous trading sessions, H14 = the highest price during the same 14-day period.)</a:t>
            </a:r>
            <a:endParaRPr lang="en-US" sz="1200" b="1"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Stochastic Oscillator measures the level of the close relative to the high-low range over a given period of time. The Stochastic Oscillator is above 50 when the close is in the upper half of the range and below 50 when the close is in the lower half. Low readings (below 20) indicate that price is near its low for the given time period. High readings (above 80) indicate that price is near its high for the given time period. The IBM example here shows three 14-day ranges (yellow areas) with the closing price at the end of the period (red dotted) line. The Stochastic Oscillator equals 91 when the close was at the top of the range. The Stochastic Oscillator equals 15 when the close was near the bottom of the range. The close equals 57 when the close was in the middle of the range.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ADX</a:t>
            </a:r>
            <a:r>
              <a:rPr lang="en-US" sz="1200" dirty="0"/>
              <a:t>: The Average Directional Index (</a:t>
            </a:r>
            <a:r>
              <a:rPr lang="en-US" sz="1200" b="1" dirty="0"/>
              <a:t>ADX</a:t>
            </a:r>
            <a:r>
              <a:rPr lang="en-US" sz="1200" dirty="0"/>
              <a:t>) measures trend strength without regard to trend direction. The other two indicators, Plus Directional Indicator (+DI) and Minus Directional Indicator (-DI), complement </a:t>
            </a:r>
            <a:r>
              <a:rPr lang="en-US" sz="1200" b="1" dirty="0"/>
              <a:t>ADX</a:t>
            </a:r>
            <a:r>
              <a:rPr lang="en-US" sz="1200" dirty="0"/>
              <a:t> by defining trend direction. Used together, chartists can determine both the </a:t>
            </a:r>
            <a:r>
              <a:rPr lang="en-US" sz="1200" b="1" i="1" dirty="0"/>
              <a:t>direction</a:t>
            </a:r>
            <a:r>
              <a:rPr lang="en-US" sz="1200" dirty="0"/>
              <a:t> and </a:t>
            </a:r>
            <a:r>
              <a:rPr lang="en-US" sz="1200" b="1" i="1" dirty="0"/>
              <a:t>strength</a:t>
            </a:r>
            <a:r>
              <a:rPr lang="en-US" sz="1200" dirty="0"/>
              <a:t> of the trend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Directional movement is </a:t>
            </a:r>
            <a:r>
              <a:rPr lang="en-US" b="1" dirty="0"/>
              <a:t>positive (plus)</a:t>
            </a:r>
            <a:r>
              <a:rPr lang="en-US" dirty="0"/>
              <a:t> when the current high minus the prior high is greater than the prior low minus the current low. Directional movement is </a:t>
            </a:r>
            <a:r>
              <a:rPr lang="en-US" b="1" dirty="0"/>
              <a:t>negative (minus)</a:t>
            </a:r>
            <a:r>
              <a:rPr lang="en-US" dirty="0"/>
              <a:t> when the prior low minus the current low is greater than the current high minus the prior high. A negative value would simply be entered as zero.</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chart here shows four calculation examples for directional movement. The first pairing shows a big positive difference between the highs for a strong Plus Directional Movement (+DM). The second pairing shows an outside day with Minus Directional Movement (-DM) getting the edge. The third pairing shows a big difference between the lows for a strong Minus Directional Movement (-DM). The final pairing shows an inside day, which amounts to no directional movement (zero). Both Plus Directional Movement (+DM) and Minus Directional Movement (-DM) are negative and cancel out each other. Negative values revert to zero. All inside days will have zero directional movement.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13</a:t>
            </a:fld>
            <a:endParaRPr lang="en-US"/>
          </a:p>
        </p:txBody>
      </p:sp>
    </p:spTree>
    <p:extLst>
      <p:ext uri="{BB962C8B-B14F-4D97-AF65-F5344CB8AC3E}">
        <p14:creationId xmlns:p14="http://schemas.microsoft.com/office/powerpoint/2010/main" val="1182853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MACD</a:t>
            </a:r>
            <a:r>
              <a:rPr lang="en-US" sz="1200" dirty="0"/>
              <a:t>: Moving average convergence divergence (MACD) is a trend-following momentum indicator that shows the relationship between two moving averages of prices. The </a:t>
            </a:r>
            <a:r>
              <a:rPr lang="en-US" sz="1200" b="1" dirty="0"/>
              <a:t>MACD</a:t>
            </a:r>
            <a:r>
              <a:rPr lang="en-US" sz="1200" dirty="0"/>
              <a:t> is calculated by subtracting the 26-day exponential moving average (EMA) from the 12-day EMA. A nine-day EMA of the </a:t>
            </a:r>
            <a:r>
              <a:rPr lang="en-US" sz="1200" b="1" dirty="0"/>
              <a:t>MACD</a:t>
            </a:r>
            <a:r>
              <a:rPr lang="en-US" sz="1200" dirty="0"/>
              <a:t>, called the "signal line", is then plotted on top of the </a:t>
            </a:r>
            <a:r>
              <a:rPr lang="en-US" sz="1200" b="1" dirty="0"/>
              <a:t>MACD</a:t>
            </a:r>
            <a:r>
              <a:rPr lang="en-US" sz="1200" dirty="0"/>
              <a:t>, functioning as a trigger for buy and sell signals.</a:t>
            </a:r>
          </a:p>
          <a:p>
            <a:endParaRPr lang="en-US" dirty="0"/>
          </a:p>
          <a:p>
            <a:r>
              <a:rPr lang="en-US" sz="1200" dirty="0"/>
              <a:t>In the chart shown here, the yellow area shows the </a:t>
            </a:r>
            <a:r>
              <a:rPr lang="en-US" sz="1200" b="1" dirty="0"/>
              <a:t>MACD</a:t>
            </a:r>
            <a:r>
              <a:rPr lang="en-US" sz="1200" dirty="0"/>
              <a:t> Line in negative territory as the 12-day EMA trades below the 26-day EMA. The initial cross occurred at the end of September (black arrow) and the MACD moved further into negative territory as the 12-day EMA diverged further from the 26-day EMA. The orange area highlights a period of positive </a:t>
            </a:r>
            <a:r>
              <a:rPr lang="en-US" sz="1200" b="1" dirty="0"/>
              <a:t>MACD</a:t>
            </a:r>
            <a:r>
              <a:rPr lang="en-US" sz="1200" dirty="0"/>
              <a:t> values, which is when the 12-day EMA was above the 26-day EMA. Notice that the </a:t>
            </a:r>
            <a:r>
              <a:rPr lang="en-US" sz="1200" b="1" dirty="0"/>
              <a:t>MACD</a:t>
            </a:r>
            <a:r>
              <a:rPr lang="en-US" sz="1200" dirty="0"/>
              <a:t> Line remained below 1 during this period (red dotted line). This means the distance between the 12-day EMA and 26-day EMA was less than 1 point, which is not a big difference</a:t>
            </a:r>
          </a:p>
          <a:p>
            <a:endParaRPr lang="en-US" sz="1200" dirty="0"/>
          </a:p>
          <a:p>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SAR</a:t>
            </a:r>
            <a:r>
              <a:rPr lang="en-US" dirty="0"/>
              <a:t>: Developed by Welles Wilder, the Parabolic </a:t>
            </a:r>
            <a:r>
              <a:rPr lang="en-US" b="1" dirty="0"/>
              <a:t>SAR</a:t>
            </a:r>
            <a:r>
              <a:rPr lang="en-US" dirty="0"/>
              <a:t> refers to a price-and-time-based trading system. </a:t>
            </a:r>
            <a:r>
              <a:rPr lang="en-US" b="1" dirty="0"/>
              <a:t>SAR</a:t>
            </a:r>
            <a:r>
              <a:rPr lang="en-US" dirty="0"/>
              <a:t> stands for “</a:t>
            </a:r>
            <a:r>
              <a:rPr lang="en-US" b="1" dirty="0"/>
              <a:t>S</a:t>
            </a:r>
            <a:r>
              <a:rPr lang="en-US" dirty="0"/>
              <a:t>top </a:t>
            </a:r>
            <a:r>
              <a:rPr lang="en-US" b="1" dirty="0"/>
              <a:t>A</a:t>
            </a:r>
            <a:r>
              <a:rPr lang="en-US" dirty="0"/>
              <a:t>nd </a:t>
            </a:r>
            <a:r>
              <a:rPr lang="en-US" b="1" dirty="0"/>
              <a:t>R</a:t>
            </a:r>
            <a:r>
              <a:rPr lang="en-US" dirty="0"/>
              <a:t>everse,” which is the actual indicator used in the system.  The parabolic </a:t>
            </a:r>
            <a:r>
              <a:rPr lang="en-US" b="1" dirty="0"/>
              <a:t>SAR</a:t>
            </a:r>
            <a:r>
              <a:rPr lang="en-US" dirty="0"/>
              <a:t> is a popular indicator used by traders to determine the future short-term momentum of a given asset. </a:t>
            </a:r>
            <a:r>
              <a:rPr lang="en-US" b="1" dirty="0"/>
              <a:t>SAR </a:t>
            </a:r>
            <a:r>
              <a:rPr lang="en-US" dirty="0"/>
              <a:t>trails price as the trend extends over time. The indicator is below prices when prices are rising and above prices when prices are falling.</a:t>
            </a:r>
          </a:p>
          <a:p>
            <a:endParaRPr lang="en-US" sz="1200" dirty="0"/>
          </a:p>
          <a:p>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parabolic </a:t>
            </a:r>
            <a:r>
              <a:rPr lang="en-US" b="1" dirty="0"/>
              <a:t>SAR</a:t>
            </a:r>
            <a:r>
              <a:rPr lang="en-US" dirty="0"/>
              <a:t> indicator is graphically shown on the chart of an asset as a series of dots placed either above or below the price (depending on the asset's momentum). A small dot is placed below the price when the trend of the asset is upward, while a dot is placed above the price when the trend is downward. As you can see from the chart below, transaction signals are generated when the position of the dots reverses direction and is placed on the opposite side of the price as it was earlier.</a:t>
            </a:r>
          </a:p>
          <a:p>
            <a:endParaRPr lang="en-US" sz="1200" dirty="0"/>
          </a:p>
          <a:p>
            <a:endParaRPr lang="en-US" sz="1200" dirty="0"/>
          </a:p>
          <a:p>
            <a:endParaRPr lang="en-US" sz="1200" dirty="0"/>
          </a:p>
          <a:p>
            <a:endParaRPr lang="en-US" sz="1200" dirty="0"/>
          </a:p>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14</a:t>
            </a:fld>
            <a:endParaRPr lang="en-US"/>
          </a:p>
        </p:txBody>
      </p:sp>
    </p:spTree>
    <p:extLst>
      <p:ext uri="{BB962C8B-B14F-4D97-AF65-F5344CB8AC3E}">
        <p14:creationId xmlns:p14="http://schemas.microsoft.com/office/powerpoint/2010/main" val="3780333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selection of the values 0.1 and −0.1 is purely heuristic and we can also use other thresholds. </a:t>
            </a:r>
          </a:p>
          <a:p>
            <a:r>
              <a:rPr lang="en-US" dirty="0"/>
              <a:t>Still, these values mean that during the 10 day-period used to generate the T values, there were at least four average daily prices that are 2.5% above the current close (4 ⇥ 0.025 = 0.1). </a:t>
            </a:r>
          </a:p>
          <a:p>
            <a:endParaRPr lang="en-US" dirty="0"/>
          </a:p>
          <a:p>
            <a:r>
              <a:rPr lang="en-US" dirty="0"/>
              <a:t>If we follow this path, we will then have to “translate” our model predictions into trading signals. This means to decide upon the thresholds on the predicted T values that will lead to either of the three possible trading actions. We will carry out this transformation using the following values</a:t>
            </a:r>
            <a:r>
              <a:rPr lang="en-US" baseline="0" dirty="0"/>
              <a:t> see here</a:t>
            </a:r>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15</a:t>
            </a:fld>
            <a:endParaRPr lang="en-US"/>
          </a:p>
        </p:txBody>
      </p:sp>
    </p:spTree>
    <p:extLst>
      <p:ext uri="{BB962C8B-B14F-4D97-AF65-F5344CB8AC3E}">
        <p14:creationId xmlns:p14="http://schemas.microsoft.com/office/powerpoint/2010/main" val="3197937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data changes, we are going to have to</a:t>
            </a:r>
            <a:r>
              <a:rPr lang="en-US" baseline="0" dirty="0"/>
              <a:t> change our predictive model rather than adapt our existing one to deal with this change.  There are three ways to include newer data into our model.</a:t>
            </a:r>
          </a:p>
          <a:p>
            <a:endParaRPr lang="en-US" dirty="0"/>
          </a:p>
          <a:p>
            <a:pPr marL="228600" indent="-228600">
              <a:buAutoNum type="arabicParenBoth"/>
            </a:pPr>
            <a:r>
              <a:rPr lang="en-US" dirty="0"/>
              <a:t>single model for all test period, </a:t>
            </a:r>
          </a:p>
          <a:p>
            <a:pPr marL="0" indent="0">
              <a:buNone/>
            </a:pPr>
            <a:endParaRPr lang="en-US" dirty="0"/>
          </a:p>
          <a:p>
            <a:r>
              <a:rPr lang="en-US" dirty="0"/>
              <a:t>(2) growing window with a fixed updating step of w days, </a:t>
            </a:r>
          </a:p>
          <a:p>
            <a:r>
              <a:rPr lang="en-US" dirty="0"/>
              <a:t>This model adds</a:t>
            </a:r>
            <a:r>
              <a:rPr lang="en-US" baseline="0" dirty="0"/>
              <a:t> the new data to the existing test series giving us a growing window of time we will be using for our test period</a:t>
            </a:r>
            <a:endParaRPr lang="en-US" dirty="0"/>
          </a:p>
          <a:p>
            <a:endParaRPr lang="en-US" dirty="0"/>
          </a:p>
          <a:p>
            <a:r>
              <a:rPr lang="en-US" dirty="0"/>
              <a:t>(3) sliding window with the same updating step w.</a:t>
            </a:r>
          </a:p>
          <a:p>
            <a:r>
              <a:rPr lang="en-US" dirty="0"/>
              <a:t>Fo</a:t>
            </a:r>
            <a:r>
              <a:rPr lang="en-US" baseline="0" dirty="0"/>
              <a:t>r each new observation point added to the test period, the oldest existing observation is deleted</a:t>
            </a:r>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16</a:t>
            </a:fld>
            <a:endParaRPr lang="en-US"/>
          </a:p>
        </p:txBody>
      </p:sp>
    </p:spTree>
    <p:extLst>
      <p:ext uri="{BB962C8B-B14F-4D97-AF65-F5344CB8AC3E}">
        <p14:creationId xmlns:p14="http://schemas.microsoft.com/office/powerpoint/2010/main" val="42128548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2"/>
                </a:solidFill>
                <a:effectLst/>
                <a:latin typeface="+mn-lt"/>
                <a:ea typeface="+mn-ea"/>
                <a:cs typeface="+mn-cs"/>
              </a:rPr>
              <a:t>We</a:t>
            </a:r>
            <a:r>
              <a:rPr lang="en-US" sz="1200" b="1" kern="1200" baseline="0" dirty="0">
                <a:solidFill>
                  <a:schemeClr val="tx2"/>
                </a:solidFill>
                <a:effectLst/>
                <a:latin typeface="+mn-lt"/>
                <a:ea typeface="+mn-ea"/>
                <a:cs typeface="+mn-cs"/>
              </a:rPr>
              <a:t> used two models in order to forecast S&amp;P 500, ANN and SVM</a:t>
            </a:r>
            <a:endParaRPr lang="en-US" sz="1200" b="1" kern="1200" dirty="0">
              <a:solidFill>
                <a:schemeClr val="tx2"/>
              </a:solidFill>
              <a:effectLst/>
              <a:latin typeface="+mn-lt"/>
              <a:ea typeface="+mn-ea"/>
              <a:cs typeface="+mn-cs"/>
            </a:endParaRPr>
          </a:p>
          <a:p>
            <a:r>
              <a:rPr lang="en-US" sz="1200" b="1" kern="1200" dirty="0">
                <a:solidFill>
                  <a:schemeClr val="tx2"/>
                </a:solidFill>
                <a:effectLst/>
                <a:latin typeface="+mn-lt"/>
                <a:ea typeface="+mn-ea"/>
                <a:cs typeface="+mn-cs"/>
              </a:rPr>
              <a:t>Artificial Neural Network – (ANN):</a:t>
            </a:r>
            <a:r>
              <a:rPr lang="en-US" sz="1200" b="0" kern="1200" baseline="0" dirty="0">
                <a:solidFill>
                  <a:schemeClr val="tx2"/>
                </a:solidFill>
                <a:effectLst/>
                <a:latin typeface="+mn-lt"/>
                <a:ea typeface="+mn-ea"/>
                <a:cs typeface="+mn-cs"/>
              </a:rPr>
              <a:t> </a:t>
            </a:r>
            <a:r>
              <a:rPr lang="en-US" dirty="0"/>
              <a:t>Artificial neural networks (ANNs) are frequently used in financial forecasting because of their ability to deal with highly nonlinear problems.</a:t>
            </a:r>
          </a:p>
          <a:p>
            <a:r>
              <a:rPr lang="en-US" dirty="0"/>
              <a:t>It</a:t>
            </a:r>
            <a:r>
              <a:rPr lang="en-US" baseline="0" dirty="0"/>
              <a:t> is a set of computing units working together to produce a final output. Each components output is fed to every other component.  In addition, each neuron has a weight associated with it. </a:t>
            </a:r>
            <a:endParaRPr lang="en-US" dirty="0"/>
          </a:p>
          <a:p>
            <a:pPr lvl="0"/>
            <a:endParaRPr lang="en-US" sz="1200" kern="1200" dirty="0">
              <a:solidFill>
                <a:schemeClr val="tx2"/>
              </a:solidFill>
              <a:effectLst/>
              <a:latin typeface="+mn-lt"/>
              <a:ea typeface="+mn-ea"/>
              <a:cs typeface="+mn-cs"/>
            </a:endParaRPr>
          </a:p>
          <a:p>
            <a:pPr lvl="0"/>
            <a:r>
              <a:rPr lang="en-US" sz="1200" kern="1200" dirty="0">
                <a:solidFill>
                  <a:schemeClr val="tx2"/>
                </a:solidFill>
                <a:effectLst/>
                <a:latin typeface="+mn-lt"/>
                <a:ea typeface="+mn-ea"/>
                <a:cs typeface="+mn-cs"/>
              </a:rPr>
              <a:t>We use ANN for stock market prediction because the function allows us to give it large numbers of input and can have a predicted output which was not known. We use it to make a forecast for our data set, which is nonlinear in nature.</a:t>
            </a:r>
          </a:p>
          <a:p>
            <a:pPr lvl="0"/>
            <a:endParaRPr lang="en-US" sz="1200" kern="1200" dirty="0">
              <a:solidFill>
                <a:schemeClr val="tx2"/>
              </a:solidFill>
              <a:effectLst/>
              <a:latin typeface="+mn-lt"/>
              <a:ea typeface="+mn-ea"/>
              <a:cs typeface="+mn-cs"/>
            </a:endParaRPr>
          </a:p>
          <a:p>
            <a:pPr lvl="0"/>
            <a:endParaRPr lang="en-US" sz="1200" kern="1200" dirty="0">
              <a:solidFill>
                <a:schemeClr val="tx2"/>
              </a:solidFill>
              <a:effectLst/>
              <a:latin typeface="+mn-lt"/>
              <a:ea typeface="+mn-ea"/>
              <a:cs typeface="+mn-cs"/>
            </a:endParaRPr>
          </a:p>
          <a:p>
            <a:r>
              <a:rPr lang="en-US" sz="1200" b="1" kern="1200" dirty="0">
                <a:solidFill>
                  <a:schemeClr val="tx2"/>
                </a:solidFill>
                <a:effectLst/>
                <a:latin typeface="+mn-lt"/>
                <a:ea typeface="+mn-ea"/>
                <a:cs typeface="+mn-cs"/>
              </a:rPr>
              <a:t>Support Vector Machine – (SVM): </a:t>
            </a:r>
            <a:r>
              <a:rPr lang="en-US" sz="1200" b="0" kern="1200" baseline="0" dirty="0">
                <a:solidFill>
                  <a:schemeClr val="tx2"/>
                </a:solidFill>
                <a:effectLst/>
                <a:latin typeface="+mn-lt"/>
                <a:ea typeface="+mn-ea"/>
                <a:cs typeface="+mn-cs"/>
              </a:rPr>
              <a:t> </a:t>
            </a:r>
            <a:r>
              <a:rPr lang="en-US" dirty="0"/>
              <a:t>The basic idea behind SVMs is that of mapping the original data into a new, high-dimensional space, where it is possible to apply linear models to obtain a separating hyper plane, for example, separating the classes of the problem, in the case of classification tasks.</a:t>
            </a:r>
          </a:p>
          <a:p>
            <a:r>
              <a:rPr lang="en-US" dirty="0"/>
              <a:t>The mapping of the original data into this new space is carried out with the help of the so-called kernel functions.</a:t>
            </a:r>
          </a:p>
          <a:p>
            <a:r>
              <a:rPr lang="en-US" dirty="0"/>
              <a:t>SMVs are linear machines operating on this dual representation induced by kernel functions.</a:t>
            </a:r>
          </a:p>
          <a:p>
            <a:endParaRPr lang="en-US" sz="1200" kern="1200" dirty="0">
              <a:solidFill>
                <a:schemeClr val="tx2"/>
              </a:solidFill>
              <a:effectLst/>
              <a:latin typeface="+mn-lt"/>
              <a:ea typeface="+mn-ea"/>
              <a:cs typeface="+mn-cs"/>
            </a:endParaRPr>
          </a:p>
          <a:p>
            <a:r>
              <a:rPr lang="en-US" sz="1200" kern="1200" dirty="0">
                <a:solidFill>
                  <a:schemeClr val="tx2"/>
                </a:solidFill>
                <a:effectLst/>
                <a:latin typeface="+mn-lt"/>
                <a:ea typeface="+mn-ea"/>
                <a:cs typeface="+mn-cs"/>
              </a:rPr>
              <a:t>Similarly like ANN we use SVM because it takes our data into a new, high-dimensional space, where it is possible to apply linear models. It allows us to use our data to predict future pricing while ignoring part of the date which is not needed by our model.</a:t>
            </a:r>
          </a:p>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17</a:t>
            </a:fld>
            <a:endParaRPr lang="en-US"/>
          </a:p>
        </p:txBody>
      </p:sp>
    </p:spTree>
    <p:extLst>
      <p:ext uri="{BB962C8B-B14F-4D97-AF65-F5344CB8AC3E}">
        <p14:creationId xmlns:p14="http://schemas.microsoft.com/office/powerpoint/2010/main" val="1705351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Performance of ANN not good, low precision and recall score.</a:t>
            </a:r>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18</a:t>
            </a:fld>
            <a:endParaRPr lang="en-US"/>
          </a:p>
        </p:txBody>
      </p:sp>
    </p:spTree>
    <p:extLst>
      <p:ext uri="{BB962C8B-B14F-4D97-AF65-F5344CB8AC3E}">
        <p14:creationId xmlns:p14="http://schemas.microsoft.com/office/powerpoint/2010/main" val="556954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Now</a:t>
            </a:r>
            <a:r>
              <a:rPr lang="en-US" sz="1200" baseline="0" dirty="0"/>
              <a:t> </a:t>
            </a:r>
            <a:r>
              <a:rPr lang="en-US" sz="1200" dirty="0"/>
              <a:t>we will explain how to use the signal predictions obtained with the modeling techniques described previously. We have assumed that we will be trading in future markets. These markets are based on contracts to buy or sell a commodity on a certain date in the future at the price determined by the market at that future time.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Our trading system will open two types of trading positions: </a:t>
            </a:r>
            <a:r>
              <a:rPr lang="en-US" sz="1200" b="1" dirty="0"/>
              <a:t>Long and Short</a:t>
            </a:r>
            <a:r>
              <a:rPr lang="en-US" sz="1200" dirty="0"/>
              <a:t>. </a:t>
            </a:r>
            <a:r>
              <a:rPr lang="en-US" sz="1200" b="1" dirty="0"/>
              <a:t>Long</a:t>
            </a:r>
            <a:r>
              <a:rPr lang="en-US" sz="1200" dirty="0"/>
              <a:t> positions are opened by buying a commodity at time </a:t>
            </a:r>
            <a:r>
              <a:rPr lang="en-US" sz="1200" b="1" i="1" dirty="0"/>
              <a:t>t</a:t>
            </a:r>
            <a:r>
              <a:rPr lang="en-US" sz="1200" dirty="0"/>
              <a:t> and price </a:t>
            </a:r>
            <a:r>
              <a:rPr lang="en-US" sz="1200" b="1" i="1" dirty="0"/>
              <a:t>p</a:t>
            </a:r>
            <a:r>
              <a:rPr lang="en-US" sz="1200" dirty="0"/>
              <a:t>, and selling it at a later time </a:t>
            </a:r>
            <a:r>
              <a:rPr lang="en-US" sz="1200" b="1" i="1" dirty="0"/>
              <a:t>t + x</a:t>
            </a:r>
            <a:r>
              <a:rPr lang="en-US" sz="1200" dirty="0"/>
              <a:t>. The trader here anticipates a price rise in the future, thus allowing him to make some profit with that transaction. In </a:t>
            </a:r>
            <a:r>
              <a:rPr lang="en-US" sz="1200" b="1" dirty="0"/>
              <a:t>Short</a:t>
            </a:r>
            <a:r>
              <a:rPr lang="en-US" sz="1200" dirty="0"/>
              <a:t> positions, the trader sells the security at time </a:t>
            </a:r>
            <a:r>
              <a:rPr lang="en-US" sz="1200" b="1" i="1" dirty="0"/>
              <a:t>t</a:t>
            </a:r>
            <a:r>
              <a:rPr lang="en-US" sz="1200" dirty="0"/>
              <a:t> with price </a:t>
            </a:r>
            <a:r>
              <a:rPr lang="en-US" sz="1200" b="1" i="1" dirty="0"/>
              <a:t>p</a:t>
            </a:r>
            <a:r>
              <a:rPr lang="en-US" sz="1200" dirty="0"/>
              <a:t> with the obligation of buying it in the future at time later than </a:t>
            </a:r>
            <a:r>
              <a:rPr lang="en-US" sz="1200" b="1" i="1" dirty="0"/>
              <a:t>t</a:t>
            </a:r>
            <a:r>
              <a:rPr lang="en-US" sz="1200" dirty="0"/>
              <a:t> with an anticipation that the price will fall down in future. In general we can say that </a:t>
            </a:r>
            <a:r>
              <a:rPr lang="en-US" sz="1200" b="1" dirty="0"/>
              <a:t>Short</a:t>
            </a:r>
            <a:r>
              <a:rPr lang="en-US" sz="1200" dirty="0"/>
              <a:t> positions will be opened up when we believe that the prices will depreciate in future and </a:t>
            </a:r>
            <a:r>
              <a:rPr lang="en-US" sz="1200" b="1" dirty="0"/>
              <a:t>Long</a:t>
            </a:r>
            <a:r>
              <a:rPr lang="en-US" sz="1200" dirty="0"/>
              <a:t> positions will be opened up when we believe that the prices will appreciate in future.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19</a:t>
            </a:fld>
            <a:endParaRPr lang="en-US"/>
          </a:p>
        </p:txBody>
      </p:sp>
    </p:spTree>
    <p:extLst>
      <p:ext uri="{BB962C8B-B14F-4D97-AF65-F5344CB8AC3E}">
        <p14:creationId xmlns:p14="http://schemas.microsoft.com/office/powerpoint/2010/main" val="2699749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800" dirty="0"/>
              <a:t>The details of the first trading strategy we are going to use are the following (</a:t>
            </a:r>
            <a:r>
              <a:rPr lang="en-US" sz="1800" b="1" dirty="0"/>
              <a:t>Short positions</a:t>
            </a:r>
            <a:r>
              <a:rPr lang="en-US" sz="1800" dirty="0"/>
              <a:t>): </a:t>
            </a:r>
          </a:p>
          <a:p>
            <a:pPr lvl="1" algn="just">
              <a:buFont typeface="Wingdings" panose="05000000000000000000" pitchFamily="2" charset="2"/>
              <a:buChar char="Ø"/>
            </a:pPr>
            <a:r>
              <a:rPr lang="en-US" sz="1800" dirty="0"/>
              <a:t>All decisions will be taken at the closing price of the day. We’ll assume that at the end of day </a:t>
            </a:r>
            <a:r>
              <a:rPr lang="en-US" sz="1800" b="1" i="1" dirty="0"/>
              <a:t>t</a:t>
            </a:r>
            <a:r>
              <a:rPr lang="en-US" sz="1800" dirty="0"/>
              <a:t>, our models provide evidence that the prices will go down in future, that is, predicting a low value of </a:t>
            </a:r>
            <a:r>
              <a:rPr lang="en-US" sz="1800" b="1" i="1" dirty="0"/>
              <a:t>T</a:t>
            </a:r>
            <a:r>
              <a:rPr lang="en-US" sz="1800" dirty="0"/>
              <a:t> or a </a:t>
            </a:r>
            <a:r>
              <a:rPr lang="en-US" sz="1800" b="1" dirty="0"/>
              <a:t>sell</a:t>
            </a:r>
            <a:r>
              <a:rPr lang="en-US" sz="1800" dirty="0"/>
              <a:t> signal. </a:t>
            </a:r>
          </a:p>
          <a:p>
            <a:pPr lvl="1" algn="just">
              <a:buFont typeface="Wingdings" panose="05000000000000000000" pitchFamily="2" charset="2"/>
              <a:buChar char="Ø"/>
            </a:pPr>
            <a:r>
              <a:rPr lang="en-US" sz="1800" dirty="0"/>
              <a:t>If we already have a position opened, the indication of the model will be ignored. </a:t>
            </a:r>
          </a:p>
          <a:p>
            <a:pPr lvl="1" algn="just">
              <a:buFont typeface="Wingdings" panose="05000000000000000000" pitchFamily="2" charset="2"/>
              <a:buChar char="Ø"/>
            </a:pPr>
            <a:r>
              <a:rPr lang="en-US" sz="1800" dirty="0"/>
              <a:t>If we currently do not hold any opened position, we will open a </a:t>
            </a:r>
            <a:r>
              <a:rPr lang="en-US" sz="1800" b="1" dirty="0"/>
              <a:t>Short</a:t>
            </a:r>
            <a:r>
              <a:rPr lang="en-US" sz="1800" dirty="0"/>
              <a:t> position by issuing a sell order. When this order is carried out by the market at a price </a:t>
            </a:r>
            <a:r>
              <a:rPr lang="en-US" sz="1800" b="1" i="1" dirty="0" err="1"/>
              <a:t>pr</a:t>
            </a:r>
            <a:r>
              <a:rPr lang="en-US" sz="1800" dirty="0"/>
              <a:t> sometime in the future, we will immediately post two other orders. </a:t>
            </a:r>
          </a:p>
          <a:p>
            <a:pPr lvl="1" algn="just">
              <a:buFont typeface="Wingdings" panose="05000000000000000000" pitchFamily="2" charset="2"/>
              <a:buChar char="Ø"/>
            </a:pPr>
            <a:r>
              <a:rPr lang="en-US" sz="1800" dirty="0"/>
              <a:t>The first is a </a:t>
            </a:r>
            <a:r>
              <a:rPr lang="en-US" sz="1800" b="1" dirty="0"/>
              <a:t>buy limit order </a:t>
            </a:r>
            <a:r>
              <a:rPr lang="en-US" sz="1800" dirty="0"/>
              <a:t>with a target price of </a:t>
            </a:r>
            <a:r>
              <a:rPr lang="en-US" sz="1800" b="1" i="1" dirty="0" err="1"/>
              <a:t>pr</a:t>
            </a:r>
            <a:r>
              <a:rPr lang="en-US" sz="1800" dirty="0"/>
              <a:t> </a:t>
            </a:r>
            <a:r>
              <a:rPr lang="en-US" sz="1800" b="1" i="1" dirty="0"/>
              <a:t>– p%</a:t>
            </a:r>
            <a:r>
              <a:rPr lang="en-US" sz="1800" dirty="0"/>
              <a:t>, where </a:t>
            </a:r>
            <a:r>
              <a:rPr lang="en-US" sz="1800" b="1" i="1" dirty="0"/>
              <a:t>p%</a:t>
            </a:r>
            <a:r>
              <a:rPr lang="en-US" sz="1800" dirty="0"/>
              <a:t> is a target profit margin. </a:t>
            </a:r>
            <a:r>
              <a:rPr lang="en-US" sz="1800" b="1" dirty="0"/>
              <a:t>This type of order is carried out only if the market price reaches the target limit price or below</a:t>
            </a:r>
            <a:r>
              <a:rPr lang="en-US" sz="1800" dirty="0"/>
              <a:t>. We will wait 10 days for this target to be reached. If the order is not carried out by this deadline, we will buy at the closing price of the 10th day. </a:t>
            </a:r>
          </a:p>
          <a:p>
            <a:pPr lvl="1" algn="just">
              <a:buFont typeface="Wingdings" panose="05000000000000000000" pitchFamily="2" charset="2"/>
              <a:buChar char="Ø"/>
            </a:pPr>
            <a:r>
              <a:rPr lang="en-US" sz="1800" dirty="0"/>
              <a:t>The second order is a </a:t>
            </a:r>
            <a:r>
              <a:rPr lang="en-US" sz="1800" b="1" dirty="0"/>
              <a:t>buy stop order</a:t>
            </a:r>
            <a:r>
              <a:rPr lang="en-US" sz="1800" dirty="0"/>
              <a:t> with a price limit </a:t>
            </a:r>
            <a:r>
              <a:rPr lang="en-US" sz="1800" b="1" i="1" dirty="0" err="1"/>
              <a:t>pr</a:t>
            </a:r>
            <a:r>
              <a:rPr lang="en-US" sz="1800" b="1" i="1" dirty="0"/>
              <a:t> + l%</a:t>
            </a:r>
            <a:r>
              <a:rPr lang="en-US" sz="1800" dirty="0"/>
              <a:t>. This order is placed with the goal of limiting our eventual losses with this position. The order will be executed if the market reaches the price </a:t>
            </a:r>
            <a:r>
              <a:rPr lang="en-US" sz="1800" b="1" i="1" dirty="0" err="1"/>
              <a:t>pr</a:t>
            </a:r>
            <a:r>
              <a:rPr lang="en-US" sz="1800" b="1" i="1" dirty="0"/>
              <a:t> + l%</a:t>
            </a:r>
            <a:r>
              <a:rPr lang="en-US" sz="1800" dirty="0"/>
              <a:t>, thus limiting our possible losses to </a:t>
            </a:r>
            <a:r>
              <a:rPr lang="en-US" sz="1800" b="1" i="1" dirty="0"/>
              <a:t>l%</a:t>
            </a:r>
            <a:r>
              <a:rPr lang="en-US" sz="1800" dirty="0"/>
              <a:t>.</a:t>
            </a:r>
          </a:p>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20</a:t>
            </a:fld>
            <a:endParaRPr lang="en-US"/>
          </a:p>
        </p:txBody>
      </p:sp>
    </p:spTree>
    <p:extLst>
      <p:ext uri="{BB962C8B-B14F-4D97-AF65-F5344CB8AC3E}">
        <p14:creationId xmlns:p14="http://schemas.microsoft.com/office/powerpoint/2010/main" val="1979474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800" dirty="0"/>
              <a:t>The details of the first trading strategy we are going to use are the following (</a:t>
            </a:r>
            <a:r>
              <a:rPr lang="en-US" sz="1800" b="1" dirty="0"/>
              <a:t>Long positions</a:t>
            </a:r>
            <a:r>
              <a:rPr lang="en-US" sz="1800" dirty="0"/>
              <a:t>): </a:t>
            </a:r>
          </a:p>
          <a:p>
            <a:pPr lvl="1" algn="just">
              <a:buFont typeface="Wingdings" panose="05000000000000000000" pitchFamily="2" charset="2"/>
              <a:buChar char="Ø"/>
            </a:pPr>
            <a:r>
              <a:rPr lang="en-US" sz="1800" dirty="0"/>
              <a:t>All decisions will be taken at the closing price of the day. We’ll assume that at the end of day </a:t>
            </a:r>
            <a:r>
              <a:rPr lang="en-US" sz="1800" b="1" i="1" dirty="0"/>
              <a:t>t</a:t>
            </a:r>
            <a:r>
              <a:rPr lang="en-US" sz="1800" dirty="0"/>
              <a:t>, our models provide evidence that the prices will go up in future, that is, predicting a high value of </a:t>
            </a:r>
            <a:r>
              <a:rPr lang="en-US" sz="1800" b="1" i="1" dirty="0"/>
              <a:t>T</a:t>
            </a:r>
            <a:r>
              <a:rPr lang="en-US" sz="1800" dirty="0"/>
              <a:t> or a </a:t>
            </a:r>
            <a:r>
              <a:rPr lang="en-US" sz="1800" b="1" dirty="0"/>
              <a:t>buy</a:t>
            </a:r>
            <a:r>
              <a:rPr lang="en-US" sz="1800" dirty="0"/>
              <a:t> signal. </a:t>
            </a:r>
          </a:p>
          <a:p>
            <a:pPr lvl="1" algn="just">
              <a:buFont typeface="Wingdings" panose="05000000000000000000" pitchFamily="2" charset="2"/>
              <a:buChar char="Ø"/>
            </a:pPr>
            <a:r>
              <a:rPr lang="en-US" sz="1800" dirty="0"/>
              <a:t>If we already have a position opened, the indication of the model will be ignored. </a:t>
            </a:r>
          </a:p>
          <a:p>
            <a:pPr lvl="1" algn="just">
              <a:buFont typeface="Wingdings" panose="05000000000000000000" pitchFamily="2" charset="2"/>
              <a:buChar char="Ø"/>
            </a:pPr>
            <a:r>
              <a:rPr lang="en-US" sz="1800" dirty="0"/>
              <a:t>If we currently do not hold any opened position, we will open a </a:t>
            </a:r>
            <a:r>
              <a:rPr lang="en-US" sz="1800" b="1" dirty="0"/>
              <a:t>Long</a:t>
            </a:r>
            <a:r>
              <a:rPr lang="en-US" sz="1800" dirty="0"/>
              <a:t> position by issuing a buy order. When this order is carried out by the market at a price </a:t>
            </a:r>
            <a:r>
              <a:rPr lang="en-US" sz="1800" b="1" i="1" dirty="0" err="1"/>
              <a:t>pr</a:t>
            </a:r>
            <a:r>
              <a:rPr lang="en-US" sz="1800" dirty="0"/>
              <a:t> sometime in the future, we will immediately post two new orders. </a:t>
            </a:r>
          </a:p>
          <a:p>
            <a:pPr lvl="1" algn="just">
              <a:buFont typeface="Wingdings" panose="05000000000000000000" pitchFamily="2" charset="2"/>
              <a:buChar char="Ø"/>
            </a:pPr>
            <a:r>
              <a:rPr lang="en-US" sz="1800" dirty="0"/>
              <a:t>The first is a </a:t>
            </a:r>
            <a:r>
              <a:rPr lang="en-US" sz="1800" b="1" dirty="0"/>
              <a:t>sell limit order </a:t>
            </a:r>
            <a:r>
              <a:rPr lang="en-US" sz="1800" dirty="0"/>
              <a:t>with a target price of </a:t>
            </a:r>
            <a:r>
              <a:rPr lang="en-US" sz="1800" b="1" i="1" dirty="0" err="1"/>
              <a:t>pr</a:t>
            </a:r>
            <a:r>
              <a:rPr lang="en-US" sz="1800" dirty="0"/>
              <a:t> </a:t>
            </a:r>
            <a:r>
              <a:rPr lang="en-US" sz="1800" b="1" i="1" dirty="0"/>
              <a:t>+ p%</a:t>
            </a:r>
            <a:r>
              <a:rPr lang="en-US" sz="1800" dirty="0"/>
              <a:t>, where </a:t>
            </a:r>
            <a:r>
              <a:rPr lang="en-US" sz="1800" b="1" i="1" dirty="0"/>
              <a:t>p%</a:t>
            </a:r>
            <a:r>
              <a:rPr lang="en-US" sz="1800" dirty="0"/>
              <a:t> is a target profit margin. </a:t>
            </a:r>
            <a:r>
              <a:rPr lang="en-US" sz="1800" b="1" dirty="0"/>
              <a:t>This type of order is carried out only if the market price reaches the target limit price or above</a:t>
            </a:r>
            <a:r>
              <a:rPr lang="en-US" sz="1800" dirty="0"/>
              <a:t>. We will wait 10 days for this target to be reached. If the order is not carried out by this deadline, we will sell at the closing price of the 10th day. </a:t>
            </a:r>
          </a:p>
          <a:p>
            <a:pPr lvl="1" algn="just">
              <a:buFont typeface="Wingdings" panose="05000000000000000000" pitchFamily="2" charset="2"/>
              <a:buChar char="Ø"/>
            </a:pPr>
            <a:r>
              <a:rPr lang="en-US" sz="1800" dirty="0"/>
              <a:t>The second order is a </a:t>
            </a:r>
            <a:r>
              <a:rPr lang="en-US" sz="1800" b="1" dirty="0"/>
              <a:t>sell stop order</a:t>
            </a:r>
            <a:r>
              <a:rPr lang="en-US" sz="1800" dirty="0"/>
              <a:t> with a price limit </a:t>
            </a:r>
            <a:r>
              <a:rPr lang="en-US" sz="1800" b="1" i="1" dirty="0" err="1"/>
              <a:t>pr</a:t>
            </a:r>
            <a:r>
              <a:rPr lang="en-US" sz="1800" b="1" i="1" dirty="0"/>
              <a:t> - l% </a:t>
            </a:r>
            <a:r>
              <a:rPr lang="en-US" sz="1800" dirty="0"/>
              <a:t>which is placed with the goal of limiting our eventual losses with this position. The order will be executed if the market reaches the price </a:t>
            </a:r>
            <a:r>
              <a:rPr lang="en-US" sz="1800" b="1" i="1" dirty="0" err="1"/>
              <a:t>pr</a:t>
            </a:r>
            <a:r>
              <a:rPr lang="en-US" sz="1800" b="1" i="1" dirty="0"/>
              <a:t> - l%</a:t>
            </a:r>
            <a:r>
              <a:rPr lang="en-US" sz="1800" dirty="0"/>
              <a:t>, thus limiting our possible losses to </a:t>
            </a:r>
            <a:r>
              <a:rPr lang="en-US" sz="1800" b="1" i="1" dirty="0"/>
              <a:t>l%</a:t>
            </a:r>
            <a:r>
              <a:rPr lang="en-US" sz="1800" dirty="0"/>
              <a:t>.</a:t>
            </a:r>
          </a:p>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21</a:t>
            </a:fld>
            <a:endParaRPr lang="en-US"/>
          </a:p>
        </p:txBody>
      </p:sp>
    </p:spTree>
    <p:extLst>
      <p:ext uri="{BB962C8B-B14F-4D97-AF65-F5344CB8AC3E}">
        <p14:creationId xmlns:p14="http://schemas.microsoft.com/office/powerpoint/2010/main" val="438455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existence of an enormous amount of historical data suggests that data mining can provide a competitive advantage over human inspection of these data.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At the same time we need to also state</a:t>
            </a:r>
            <a:r>
              <a:rPr lang="en-US" baseline="0" dirty="0"/>
              <a:t> that</a:t>
            </a:r>
            <a:r>
              <a:rPr lang="en-US" dirty="0"/>
              <a:t> there are researchers claiming that the markets adapt so rapidly in terms of price adjustments that there is no space to obtain profits in a consistent way. This is usually known as the </a:t>
            </a:r>
            <a:r>
              <a:rPr lang="en-US" b="1" dirty="0"/>
              <a:t>efficient markets hypothesis</a:t>
            </a:r>
            <a:r>
              <a:rPr lang="en-US" dirty="0"/>
              <a:t>.</a:t>
            </a:r>
          </a:p>
          <a:p>
            <a:pPr marL="0" indent="0" algn="l">
              <a:buFont typeface="Arial" panose="020B0604020202020204" pitchFamily="34" charset="0"/>
              <a:buNone/>
            </a:pPr>
            <a:endParaRPr lang="en-US"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2"/>
                </a:solidFill>
                <a:effectLst/>
                <a:latin typeface="+mn-lt"/>
                <a:ea typeface="+mn-ea"/>
                <a:cs typeface="+mn-cs"/>
              </a:rPr>
              <a:t>Markets are chaotic systems with complex dynamics, yet to a certain extent we can make valid stock market forecasts. Using these forecasts generated by cutting-edge predictive algorithms together with a careful risk management strategy may give a trader a significant competitive advantage.</a:t>
            </a:r>
            <a:r>
              <a:rPr lang="en-US" sz="1200" b="0" i="0" kern="1200" baseline="0" dirty="0">
                <a:solidFill>
                  <a:schemeClr val="tx2"/>
                </a:solidFill>
                <a:effectLst/>
                <a:latin typeface="+mn-lt"/>
                <a:ea typeface="+mn-ea"/>
                <a:cs typeface="+mn-cs"/>
              </a:rPr>
              <a:t>  So </a:t>
            </a:r>
            <a:r>
              <a:rPr lang="en-US" sz="1200" b="0" i="0" kern="1200" dirty="0">
                <a:solidFill>
                  <a:schemeClr val="tx2"/>
                </a:solidFill>
                <a:effectLst/>
                <a:latin typeface="+mn-lt"/>
                <a:ea typeface="+mn-ea"/>
                <a:cs typeface="+mn-cs"/>
              </a:rPr>
              <a:t>in the short run intelligent estimates based on model and subject matter expertise could prove to be helpful.</a:t>
            </a:r>
            <a:endParaRPr lang="en-US" i="0" dirty="0"/>
          </a:p>
          <a:p>
            <a:pPr marL="0" indent="0" algn="l">
              <a:buFont typeface="Arial" panose="020B0604020202020204" pitchFamily="34" charset="0"/>
              <a:buNone/>
            </a:pPr>
            <a:endParaRPr lang="en-US" dirty="0"/>
          </a:p>
          <a:p>
            <a:endParaRPr lang="en-US" sz="4000" dirty="0"/>
          </a:p>
        </p:txBody>
      </p:sp>
      <p:sp>
        <p:nvSpPr>
          <p:cNvPr id="4" name="Slide Number Placeholder 3"/>
          <p:cNvSpPr>
            <a:spLocks noGrp="1"/>
          </p:cNvSpPr>
          <p:nvPr>
            <p:ph type="sldNum" sz="quarter" idx="10"/>
          </p:nvPr>
        </p:nvSpPr>
        <p:spPr/>
        <p:txBody>
          <a:bodyPr/>
          <a:lstStyle/>
          <a:p>
            <a:fld id="{5FB91549-43BF-425A-AF25-75262019208C}" type="slidenum">
              <a:rPr lang="en-US" smtClean="0"/>
              <a:t>3</a:t>
            </a:fld>
            <a:endParaRPr lang="en-US"/>
          </a:p>
        </p:txBody>
      </p:sp>
    </p:spTree>
    <p:extLst>
      <p:ext uri="{BB962C8B-B14F-4D97-AF65-F5344CB8AC3E}">
        <p14:creationId xmlns:p14="http://schemas.microsoft.com/office/powerpoint/2010/main" val="3258657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Since data from time serie</a:t>
            </a:r>
            <a:r>
              <a:rPr lang="en-US" baseline="0" dirty="0"/>
              <a:t>s cases have an attached time tag, we did not use methodologies that include random resampling that changes the original order of the observations.  It is important for us, in this case to use more recent data to test the models on</a:t>
            </a:r>
            <a:endParaRPr lang="en-US" dirty="0"/>
          </a:p>
          <a:p>
            <a:pPr algn="just"/>
            <a:endParaRPr lang="en-US" dirty="0"/>
          </a:p>
          <a:p>
            <a:pPr algn="just"/>
            <a:r>
              <a:rPr lang="en-US" dirty="0"/>
              <a:t>Monte Carlo is a method that relies on random sampling to obtain different</a:t>
            </a:r>
            <a:r>
              <a:rPr lang="en-US" baseline="0" dirty="0"/>
              <a:t> results and this is the methodology we used. </a:t>
            </a:r>
          </a:p>
          <a:p>
            <a:pPr algn="just"/>
            <a:endParaRPr lang="en-US" baseline="0" dirty="0"/>
          </a:p>
          <a:p>
            <a:pPr algn="just"/>
            <a:r>
              <a:rPr lang="en-US" dirty="0"/>
              <a:t>Our dataset includes roughly 30 years of daily quotes. We will evaluate all alternatives by estimating their performance on a test set of 5 years of quotes, when given 10 years of training data. This ensures train and test sizes that are </a:t>
            </a:r>
            <a:r>
              <a:rPr lang="en-US" dirty="0" err="1"/>
              <a:t>su!ciently</a:t>
            </a:r>
            <a:r>
              <a:rPr lang="en-US" dirty="0"/>
              <a:t> large; and, moreover, it leaves space for </a:t>
            </a:r>
            <a:r>
              <a:rPr lang="en-US" dirty="0" err="1"/>
              <a:t>di↵erent</a:t>
            </a:r>
            <a:r>
              <a:rPr lang="en-US" dirty="0"/>
              <a:t> repetitions of this testing process as we have 30 years of data</a:t>
            </a:r>
          </a:p>
        </p:txBody>
      </p:sp>
      <p:sp>
        <p:nvSpPr>
          <p:cNvPr id="4" name="Slide Number Placeholder 3"/>
          <p:cNvSpPr>
            <a:spLocks noGrp="1"/>
          </p:cNvSpPr>
          <p:nvPr>
            <p:ph type="sldNum" sz="quarter" idx="10"/>
          </p:nvPr>
        </p:nvSpPr>
        <p:spPr/>
        <p:txBody>
          <a:bodyPr/>
          <a:lstStyle/>
          <a:p>
            <a:fld id="{5FB91549-43BF-425A-AF25-75262019208C}" type="slidenum">
              <a:rPr lang="en-US" smtClean="0"/>
              <a:t>23</a:t>
            </a:fld>
            <a:endParaRPr lang="en-US"/>
          </a:p>
        </p:txBody>
      </p:sp>
    </p:spTree>
    <p:extLst>
      <p:ext uri="{BB962C8B-B14F-4D97-AF65-F5344CB8AC3E}">
        <p14:creationId xmlns:p14="http://schemas.microsoft.com/office/powerpoint/2010/main" val="34266320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Training</a:t>
            </a:r>
            <a:r>
              <a:rPr lang="en-US" baseline="0" dirty="0"/>
              <a:t> model gave us good results but our test model is giving us a miniscule profit</a:t>
            </a:r>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27</a:t>
            </a:fld>
            <a:endParaRPr lang="en-US"/>
          </a:p>
        </p:txBody>
      </p:sp>
    </p:spTree>
    <p:extLst>
      <p:ext uri="{BB962C8B-B14F-4D97-AF65-F5344CB8AC3E}">
        <p14:creationId xmlns:p14="http://schemas.microsoft.com/office/powerpoint/2010/main" val="9830450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28</a:t>
            </a:fld>
            <a:endParaRPr lang="en-US"/>
          </a:p>
        </p:txBody>
      </p:sp>
    </p:spTree>
    <p:extLst>
      <p:ext uri="{BB962C8B-B14F-4D97-AF65-F5344CB8AC3E}">
        <p14:creationId xmlns:p14="http://schemas.microsoft.com/office/powerpoint/2010/main" val="3304220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long-term objective is to achieve as much profit as possible from these trading actions. Namely, we will only “trade” a single security, actually a market index. Given this security and an initial capital, we will try to maximize our profit over a future testing period by means of trading actions (Buy, Sell, Hold). Our</a:t>
            </a:r>
            <a:r>
              <a:rPr lang="en-US" baseline="0" dirty="0"/>
              <a:t> trading strategy is based on results from a data mining process. </a:t>
            </a:r>
            <a:r>
              <a:rPr lang="en-US" dirty="0"/>
              <a:t>Thus our prediction model will be incorporated in a trading system that generates its decisions based on the predictions of the model. Our overall evaluation criteria will be the performance of this trading system, that is, the profit/loss resulting from the actions of the system as well as some other statistics that are of interest to investors. This means that our main evaluation criteria will be the operational results of applying the knowledge discovered by our data mining process and not the predictive accuracy of the models developed during this process.</a:t>
            </a:r>
          </a:p>
          <a:p>
            <a:endParaRPr lang="en-US" dirty="0"/>
          </a:p>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4</a:t>
            </a:fld>
            <a:endParaRPr lang="en-US"/>
          </a:p>
        </p:txBody>
      </p:sp>
    </p:spTree>
    <p:extLst>
      <p:ext uri="{BB962C8B-B14F-4D97-AF65-F5344CB8AC3E}">
        <p14:creationId xmlns:p14="http://schemas.microsoft.com/office/powerpoint/2010/main" val="3814185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 our clients, you have asked us to forecast the</a:t>
            </a:r>
            <a:r>
              <a:rPr lang="en-US" dirty="0"/>
              <a:t> S&amp;P 500 market index. </a:t>
            </a:r>
          </a:p>
          <a:p>
            <a:r>
              <a:rPr lang="en-US" dirty="0"/>
              <a:t>The Standard &amp; Poor's 500 Index (S&amp;P 500) is an index of 500 stocks chosen for market size, liquidity and industry grouping, among other factors. The S&amp;P 500 is designed to be a leading indicator of U.S. equities and is meant to reflect the risk/return characteristics of the large cap universe.</a:t>
            </a:r>
          </a:p>
          <a:p>
            <a:r>
              <a:rPr lang="en-US" dirty="0"/>
              <a:t>Companies included in the index are selected by the S&amp;P Index Committee, a team of analysts and economists at Standard &amp; Poor's. The S&amp;P 500 is a market value weighted index - each stock's weight is proportionate to its market value.</a:t>
            </a:r>
          </a:p>
          <a:p>
            <a:endParaRPr lang="en-US" dirty="0"/>
          </a:p>
          <a:p>
            <a:endParaRPr lang="en-US" dirty="0"/>
          </a:p>
          <a:p>
            <a:r>
              <a:rPr lang="en-US" dirty="0"/>
              <a:t>And as</a:t>
            </a:r>
            <a:r>
              <a:rPr lang="en-US" baseline="0" dirty="0"/>
              <a:t> we just stated</a:t>
            </a:r>
            <a:r>
              <a:rPr lang="en-US" dirty="0"/>
              <a:t>, our goal is to have good forecasts of the future price of the S&amp;P 500 index so that profitable orders can be placed on time.</a:t>
            </a:r>
          </a:p>
          <a:p>
            <a:r>
              <a:rPr lang="en-US" dirty="0"/>
              <a:t>This general goal should allow us to easily define what to predict with our models—it should resort to forecast the future values of the price time series.</a:t>
            </a:r>
          </a:p>
          <a:p>
            <a:r>
              <a:rPr lang="en-US" dirty="0"/>
              <a:t>(1) Which of the daily quotes? or (2) for which time in the future?</a:t>
            </a:r>
          </a:p>
          <a:p>
            <a:r>
              <a:rPr lang="en-US" dirty="0"/>
              <a:t>Answering these questions usually depends on how the predictions will be used for generating trading orders.</a:t>
            </a:r>
          </a:p>
          <a:p>
            <a:endParaRPr lang="en-US" dirty="0"/>
          </a:p>
          <a:p>
            <a:r>
              <a:rPr lang="en-US" dirty="0"/>
              <a:t>Daily data concerning the quotes of this security are freely available in many places</a:t>
            </a:r>
            <a:r>
              <a:rPr lang="en-US" baseline="0" dirty="0"/>
              <a:t> such as</a:t>
            </a:r>
            <a:r>
              <a:rPr lang="en-US" dirty="0"/>
              <a:t> Yahoo finance site.</a:t>
            </a:r>
          </a:p>
          <a:p>
            <a:r>
              <a:rPr lang="en-US" dirty="0"/>
              <a:t>GSPC is the ticker ID of S&amp;P 500 at Yahoo finance from we</a:t>
            </a:r>
            <a:r>
              <a:rPr lang="en-US" baseline="0" dirty="0"/>
              <a:t> obtained our quotes</a:t>
            </a:r>
            <a:endParaRPr lang="en-US" dirty="0"/>
          </a:p>
          <a:p>
            <a:r>
              <a:rPr lang="en-US" dirty="0"/>
              <a:t>The daily stock quotes data includes information regarding the following properties:</a:t>
            </a:r>
          </a:p>
          <a:p>
            <a:pPr lvl="1"/>
            <a:r>
              <a:rPr lang="en-US" dirty="0"/>
              <a:t>Date of the stock exchange session</a:t>
            </a:r>
          </a:p>
          <a:p>
            <a:pPr lvl="1"/>
            <a:r>
              <a:rPr lang="en-US" dirty="0"/>
              <a:t>Open price at the beginning of the session</a:t>
            </a:r>
          </a:p>
          <a:p>
            <a:pPr lvl="1"/>
            <a:r>
              <a:rPr lang="en-US" dirty="0"/>
              <a:t>Highest price during the session</a:t>
            </a:r>
          </a:p>
          <a:p>
            <a:pPr lvl="1"/>
            <a:r>
              <a:rPr lang="en-US" dirty="0"/>
              <a:t>Lowest price</a:t>
            </a:r>
          </a:p>
          <a:p>
            <a:pPr lvl="1"/>
            <a:r>
              <a:rPr lang="en-US" dirty="0"/>
              <a:t>Closing price of the session</a:t>
            </a:r>
          </a:p>
          <a:p>
            <a:pPr lvl="1"/>
            <a:r>
              <a:rPr lang="en-US" dirty="0"/>
              <a:t>Volume of transactions</a:t>
            </a:r>
          </a:p>
          <a:p>
            <a:pPr lvl="1"/>
            <a:r>
              <a:rPr lang="en-US" dirty="0"/>
              <a:t>Adjusted close price4</a:t>
            </a:r>
          </a:p>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5</a:t>
            </a:fld>
            <a:endParaRPr lang="en-US"/>
          </a:p>
        </p:txBody>
      </p:sp>
    </p:spTree>
    <p:extLst>
      <p:ext uri="{BB962C8B-B14F-4D97-AF65-F5344CB8AC3E}">
        <p14:creationId xmlns:p14="http://schemas.microsoft.com/office/powerpoint/2010/main" val="2920490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approach to this application, we will split the available data into two separate sets: (1) one used for constructing the trading system; and (2) other to test it. </a:t>
            </a:r>
          </a:p>
          <a:p>
            <a:r>
              <a:rPr lang="en-US" dirty="0"/>
              <a:t>The first set will be formed by the first 30 years of quotes of S&amp;P 500. We will leave the remaining data (around 9 years) for the final test of our trading system. In this context, we must leave this final test set out of this feature selection process to ensure unbiased results.</a:t>
            </a:r>
          </a:p>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7</a:t>
            </a:fld>
            <a:endParaRPr lang="en-US"/>
          </a:p>
        </p:txBody>
      </p:sp>
    </p:spTree>
    <p:extLst>
      <p:ext uri="{BB962C8B-B14F-4D97-AF65-F5344CB8AC3E}">
        <p14:creationId xmlns:p14="http://schemas.microsoft.com/office/powerpoint/2010/main" val="3086029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2"/>
                </a:solidFill>
                <a:effectLst/>
                <a:latin typeface="+mn-lt"/>
                <a:ea typeface="+mn-ea"/>
                <a:cs typeface="+mn-cs"/>
              </a:rPr>
              <a:t>The</a:t>
            </a:r>
            <a:r>
              <a:rPr lang="en-US" sz="1200" b="0" i="0" kern="1200" baseline="0" dirty="0">
                <a:solidFill>
                  <a:schemeClr val="tx2"/>
                </a:solidFill>
                <a:effectLst/>
                <a:latin typeface="+mn-lt"/>
                <a:ea typeface="+mn-ea"/>
                <a:cs typeface="+mn-cs"/>
              </a:rPr>
              <a:t> T indicator is a</a:t>
            </a:r>
            <a:r>
              <a:rPr lang="en-US" sz="1200" b="0" i="0" kern="1200" dirty="0">
                <a:solidFill>
                  <a:schemeClr val="tx2"/>
                </a:solidFill>
                <a:effectLst/>
                <a:latin typeface="+mn-lt"/>
                <a:ea typeface="+mn-ea"/>
                <a:cs typeface="+mn-cs"/>
              </a:rPr>
              <a:t>ny class of </a:t>
            </a:r>
            <a:r>
              <a:rPr lang="en-US" sz="1200" b="0" i="0" u="none" strike="noStrike" kern="1200" dirty="0">
                <a:solidFill>
                  <a:schemeClr val="tx2"/>
                </a:solidFill>
                <a:effectLst/>
                <a:latin typeface="+mn-lt"/>
                <a:ea typeface="+mn-ea"/>
                <a:cs typeface="+mn-cs"/>
                <a:hlinkClick r:id="rId3"/>
              </a:rPr>
              <a:t>metrics</a:t>
            </a:r>
            <a:r>
              <a:rPr lang="en-US" sz="1200" b="0" i="0" kern="1200" dirty="0">
                <a:solidFill>
                  <a:schemeClr val="tx2"/>
                </a:solidFill>
                <a:effectLst/>
                <a:latin typeface="+mn-lt"/>
                <a:ea typeface="+mn-ea"/>
                <a:cs typeface="+mn-cs"/>
              </a:rPr>
              <a:t> whose value is derived from generic price activity in a stock or asset. Technical </a:t>
            </a:r>
            <a:r>
              <a:rPr lang="en-US" sz="1200" b="0" i="0" u="none" strike="noStrike" kern="1200" dirty="0">
                <a:solidFill>
                  <a:schemeClr val="tx2"/>
                </a:solidFill>
                <a:effectLst/>
                <a:latin typeface="+mn-lt"/>
                <a:ea typeface="+mn-ea"/>
                <a:cs typeface="+mn-cs"/>
                <a:hlinkClick r:id="rId4"/>
              </a:rPr>
              <a:t>indicators</a:t>
            </a:r>
            <a:r>
              <a:rPr lang="en-US" sz="1200" b="0" i="0" kern="1200" dirty="0">
                <a:solidFill>
                  <a:schemeClr val="tx2"/>
                </a:solidFill>
                <a:effectLst/>
                <a:latin typeface="+mn-lt"/>
                <a:ea typeface="+mn-ea"/>
                <a:cs typeface="+mn-cs"/>
              </a:rPr>
              <a:t> look to predict the future </a:t>
            </a:r>
            <a:r>
              <a:rPr lang="en-US" sz="1200" b="0" i="0" u="none" strike="noStrike" kern="1200" dirty="0">
                <a:solidFill>
                  <a:schemeClr val="tx2"/>
                </a:solidFill>
                <a:effectLst/>
                <a:latin typeface="+mn-lt"/>
                <a:ea typeface="+mn-ea"/>
                <a:cs typeface="+mn-cs"/>
                <a:hlinkClick r:id="rId5"/>
              </a:rPr>
              <a:t>price levels</a:t>
            </a:r>
            <a:r>
              <a:rPr lang="en-US" sz="1200" b="0" i="0" kern="1200" dirty="0">
                <a:solidFill>
                  <a:schemeClr val="tx2"/>
                </a:solidFill>
                <a:effectLst/>
                <a:latin typeface="+mn-lt"/>
                <a:ea typeface="+mn-ea"/>
                <a:cs typeface="+mn-cs"/>
              </a:rPr>
              <a:t>, or simply the general price direction, of a security by looking at past patterns. </a:t>
            </a:r>
          </a:p>
          <a:p>
            <a:endParaRPr lang="en-US" sz="1200" b="0" i="0" kern="1200" dirty="0">
              <a:solidFill>
                <a:schemeClr val="tx2"/>
              </a:solidFill>
              <a:effectLst/>
              <a:latin typeface="+mn-lt"/>
              <a:ea typeface="+mn-ea"/>
              <a:cs typeface="+mn-cs"/>
            </a:endParaRPr>
          </a:p>
          <a:p>
            <a:r>
              <a:rPr lang="en-US" sz="1200" b="0" i="0" kern="1200" dirty="0">
                <a:solidFill>
                  <a:schemeClr val="tx2"/>
                </a:solidFill>
                <a:effectLst/>
                <a:latin typeface="+mn-lt"/>
                <a:ea typeface="+mn-ea"/>
                <a:cs typeface="+mn-cs"/>
              </a:rPr>
              <a:t>Here let P be the average price for a given day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Let Vi be the set of k percentage variations of today’s close to the following k days average prices (often called arithmetic returns)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And</a:t>
            </a:r>
            <a:r>
              <a:rPr lang="en-US" baseline="0" dirty="0"/>
              <a:t> T, o</a:t>
            </a:r>
            <a:r>
              <a:rPr lang="en-US" dirty="0"/>
              <a:t>ur indicator variable is the total sum of the variations whose absolute value is above our target margin p%:</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8</a:t>
            </a:fld>
            <a:endParaRPr lang="en-US"/>
          </a:p>
        </p:txBody>
      </p:sp>
    </p:spTree>
    <p:extLst>
      <p:ext uri="{BB962C8B-B14F-4D97-AF65-F5344CB8AC3E}">
        <p14:creationId xmlns:p14="http://schemas.microsoft.com/office/powerpoint/2010/main" val="121844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a:t>
            </a:r>
            <a:r>
              <a:rPr lang="en-US" baseline="0" dirty="0"/>
              <a:t> on the</a:t>
            </a:r>
            <a:r>
              <a:rPr lang="en-US" dirty="0"/>
              <a:t> trading strategies we used, we</a:t>
            </a:r>
            <a:r>
              <a:rPr lang="en-US" baseline="0" dirty="0"/>
              <a:t> will</a:t>
            </a:r>
            <a:r>
              <a:rPr lang="en-US" dirty="0"/>
              <a:t> assume that we obtain a prediction of the tendency of the market in the next few days. Based on this prediction, we will place orders that will be profitable if the tendency is confirmed in the future.</a:t>
            </a:r>
          </a:p>
          <a:p>
            <a:r>
              <a:rPr lang="en-US" dirty="0"/>
              <a:t>Let us assume that if the prices vary more than p%, we consider this worthwhile in terms of trading (e.g., covering transaction costs). In this context, we want our prediction models to forecast whether this margin is attainable in the next k days.</a:t>
            </a:r>
          </a:p>
          <a:p>
            <a:r>
              <a:rPr lang="en-US" dirty="0"/>
              <a:t>Please note that </a:t>
            </a:r>
            <a:r>
              <a:rPr lang="en-US" b="1" dirty="0"/>
              <a:t>within these k days we can actually observe prices both above and below</a:t>
            </a:r>
            <a:r>
              <a:rPr lang="en-US" dirty="0"/>
              <a:t> this percentage. This means that predicting a particular quote for a </a:t>
            </a:r>
            <a:r>
              <a:rPr lang="en-US" b="1" dirty="0"/>
              <a:t>specific future time </a:t>
            </a:r>
            <a:r>
              <a:rPr lang="en-US" b="1" dirty="0" err="1"/>
              <a:t>t+k</a:t>
            </a:r>
            <a:r>
              <a:rPr lang="en-US" b="1" dirty="0"/>
              <a:t> might not be the best idea</a:t>
            </a:r>
            <a:r>
              <a:rPr lang="en-US" dirty="0"/>
              <a:t>. </a:t>
            </a:r>
          </a:p>
          <a:p>
            <a:r>
              <a:rPr lang="en-US" dirty="0"/>
              <a:t>In effect, what we want is to have a prediction of the overall dynamics of the price in the next k days, and this is not captured by a particular price at a specific time. For instance, the closing price at time t + k may represent a variation much lower than p%, but it could have been preceded by a period of prices representing variations much higher than p% within the window t · · · </a:t>
            </a:r>
            <a:r>
              <a:rPr lang="en-US" dirty="0" err="1"/>
              <a:t>t+k</a:t>
            </a:r>
            <a:r>
              <a:rPr lang="en-US" dirty="0"/>
              <a:t>. </a:t>
            </a:r>
          </a:p>
          <a:p>
            <a:r>
              <a:rPr lang="en-US" dirty="0"/>
              <a:t>So, what we want in effect is to have a good prediction of the overall tendency of the prices in the next k days.</a:t>
            </a:r>
          </a:p>
          <a:p>
            <a:endParaRPr lang="en-US" dirty="0"/>
          </a:p>
          <a:p>
            <a:r>
              <a:rPr lang="en-US" dirty="0"/>
              <a:t>indicator (a value) of the tendency in the next k days.</a:t>
            </a:r>
          </a:p>
          <a:p>
            <a:r>
              <a:rPr lang="en-US" dirty="0"/>
              <a:t>Value of this indicator should be related to the confidence we have that the target margin p will be attainable in the next k days.</a:t>
            </a:r>
          </a:p>
          <a:p>
            <a:r>
              <a:rPr lang="en-US" dirty="0"/>
              <a:t>it is important to note that when we mention a variation in p%, we mean above or below the current price.</a:t>
            </a:r>
          </a:p>
          <a:p>
            <a:r>
              <a:rPr lang="en-US" b="1" dirty="0"/>
              <a:t>The idea is that positive variations will lead us to buy, while negative variations will trigger sell actions. Positive for upward tendencies, and negative for downward price tendencies.</a:t>
            </a:r>
          </a:p>
          <a:p>
            <a:endParaRPr lang="en-US" dirty="0"/>
          </a:p>
          <a:p>
            <a:r>
              <a:rPr lang="en-US" dirty="0"/>
              <a:t>The general idea of the variable T is to signal k-days periods that have several days with average daily prices clearly above the target variation. </a:t>
            </a:r>
            <a:r>
              <a:rPr lang="en-US" b="1" dirty="0"/>
              <a:t>High positive values of T mean that there are several average daily prices that are p% higher than today’s close. Such situations are good indications of potential opportunities to issue a buy order,</a:t>
            </a:r>
            <a:r>
              <a:rPr lang="en-US" dirty="0"/>
              <a:t> as we have good expectations that the prices will rise.</a:t>
            </a:r>
          </a:p>
          <a:p>
            <a:r>
              <a:rPr lang="en-US" dirty="0"/>
              <a:t> On the other hand, </a:t>
            </a:r>
            <a:r>
              <a:rPr lang="en-US" b="1" dirty="0"/>
              <a:t>highly negative values of T suggest sell actions, given the prices will probably decline</a:t>
            </a:r>
            <a:r>
              <a:rPr lang="en-US" dirty="0"/>
              <a:t>. Values around zero can be caused by periods with “flat” prices or by conflicting positive and negative variations that cancel each other.</a:t>
            </a:r>
          </a:p>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9</a:t>
            </a:fld>
            <a:endParaRPr lang="en-US"/>
          </a:p>
        </p:txBody>
      </p:sp>
    </p:spTree>
    <p:extLst>
      <p:ext uri="{BB962C8B-B14F-4D97-AF65-F5344CB8AC3E}">
        <p14:creationId xmlns:p14="http://schemas.microsoft.com/office/powerpoint/2010/main" val="169327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Random forests</a:t>
            </a:r>
            <a:r>
              <a:rPr lang="en-US" dirty="0"/>
              <a:t> can be used to estimate the importance of the variables involved in a prediction task.</a:t>
            </a:r>
          </a:p>
          <a:p>
            <a:r>
              <a:rPr lang="en-US" dirty="0"/>
              <a:t>for selecting features, we will use the value of 10 as the threshold</a:t>
            </a:r>
          </a:p>
          <a:p>
            <a:r>
              <a:rPr lang="en-US" dirty="0"/>
              <a:t>6 features selected:</a:t>
            </a:r>
          </a:p>
          <a:p>
            <a:r>
              <a:rPr lang="en-US" dirty="0"/>
              <a:t>Volatility</a:t>
            </a:r>
          </a:p>
          <a:p>
            <a:r>
              <a:rPr lang="en-US" dirty="0"/>
              <a:t>Average</a:t>
            </a:r>
            <a:r>
              <a:rPr lang="en-US" baseline="0" dirty="0"/>
              <a:t> True Range (ATR)</a:t>
            </a:r>
          </a:p>
          <a:p>
            <a:r>
              <a:rPr lang="en-US" sz="1200" b="1" dirty="0"/>
              <a:t>Stochastic Oscillator</a:t>
            </a:r>
          </a:p>
          <a:p>
            <a:r>
              <a:rPr lang="en-US" sz="1200" dirty="0"/>
              <a:t>The Average Directional Index</a:t>
            </a:r>
          </a:p>
          <a:p>
            <a:r>
              <a:rPr lang="en-US" sz="1200" dirty="0"/>
              <a:t>Moving average convergence divergence (MACD) </a:t>
            </a:r>
          </a:p>
          <a:p>
            <a:r>
              <a:rPr lang="en-US" b="1" dirty="0"/>
              <a:t>S</a:t>
            </a:r>
            <a:r>
              <a:rPr lang="en-US" dirty="0"/>
              <a:t>top </a:t>
            </a:r>
            <a:r>
              <a:rPr lang="en-US" b="1" dirty="0"/>
              <a:t>A</a:t>
            </a:r>
            <a:r>
              <a:rPr lang="en-US" dirty="0"/>
              <a:t>nd </a:t>
            </a:r>
            <a:r>
              <a:rPr lang="en-US" b="1" dirty="0"/>
              <a:t>R</a:t>
            </a:r>
            <a:r>
              <a:rPr lang="en-US" dirty="0"/>
              <a:t>everse(SAR)</a:t>
            </a:r>
            <a:endParaRPr lang="en-US" baseline="0" dirty="0"/>
          </a:p>
        </p:txBody>
      </p:sp>
      <p:sp>
        <p:nvSpPr>
          <p:cNvPr id="4" name="Slide Number Placeholder 3"/>
          <p:cNvSpPr>
            <a:spLocks noGrp="1"/>
          </p:cNvSpPr>
          <p:nvPr>
            <p:ph type="sldNum" sz="quarter" idx="10"/>
          </p:nvPr>
        </p:nvSpPr>
        <p:spPr/>
        <p:txBody>
          <a:bodyPr/>
          <a:lstStyle/>
          <a:p>
            <a:fld id="{5FB91549-43BF-425A-AF25-75262019208C}" type="slidenum">
              <a:rPr lang="en-US" smtClean="0"/>
              <a:t>10</a:t>
            </a:fld>
            <a:endParaRPr lang="en-US"/>
          </a:p>
        </p:txBody>
      </p:sp>
    </p:spTree>
    <p:extLst>
      <p:ext uri="{BB962C8B-B14F-4D97-AF65-F5344CB8AC3E}">
        <p14:creationId xmlns:p14="http://schemas.microsoft.com/office/powerpoint/2010/main" val="3942650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en-US" sz="1200" b="1" dirty="0"/>
              <a:t>Candle chart analysis</a:t>
            </a:r>
          </a:p>
          <a:p>
            <a:pPr algn="just"/>
            <a:r>
              <a:rPr lang="en-US" sz="1200" dirty="0"/>
              <a:t>These graphs represent the daily quotes by a colored box and a vertical bar.</a:t>
            </a:r>
          </a:p>
          <a:p>
            <a:pPr algn="just"/>
            <a:r>
              <a:rPr lang="en-US" sz="1200" dirty="0"/>
              <a:t>The bar represents the High and Low prices of the day, while the box represents the Open-Close amplitude.</a:t>
            </a:r>
          </a:p>
          <a:p>
            <a:pPr algn="just"/>
            <a:r>
              <a:rPr lang="en-US" sz="1200" dirty="0"/>
              <a:t>The color of the box indicates if the top of the box is the Open or the Close price, that is, if the prices declined (orange) or rose (green) across the daily session.</a:t>
            </a:r>
          </a:p>
          <a:p>
            <a:pPr algn="just"/>
            <a:r>
              <a:rPr lang="en-US" sz="1200" dirty="0"/>
              <a:t>added to the candlestick graph two indicators: the average price (on the same graph as the candlesticks) and our T indicator.</a:t>
            </a:r>
          </a:p>
          <a:p>
            <a:pPr algn="just"/>
            <a:r>
              <a:rPr lang="en-US" sz="1200" dirty="0"/>
              <a:t>The correct trading signal at time t will be “buy” if the T score is higher than a certain threshold, and will be “sell” if the score is below another threshold. In all other cases, the correct signal will be do nothing (i.e., “hold”).</a:t>
            </a:r>
          </a:p>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11</a:t>
            </a:fld>
            <a:endParaRPr lang="en-US"/>
          </a:p>
        </p:txBody>
      </p:sp>
    </p:spTree>
    <p:extLst>
      <p:ext uri="{BB962C8B-B14F-4D97-AF65-F5344CB8AC3E}">
        <p14:creationId xmlns:p14="http://schemas.microsoft.com/office/powerpoint/2010/main" val="12173497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pic>
        <p:nvPicPr>
          <p:cNvPr id="5" name="Picture 4" descr="Looking up to clouds and blue sky surrounded by glass-walled buildings" title="Slide Design Pictur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sp>
        <p:nvSpPr>
          <p:cNvPr id="2" name="Title 1"/>
          <p:cNvSpPr>
            <a:spLocks noGrp="1"/>
          </p:cNvSpPr>
          <p:nvPr>
            <p:ph type="ctrTitle"/>
          </p:nvPr>
        </p:nvSpPr>
        <p:spPr>
          <a:xfrm>
            <a:off x="608013" y="685801"/>
            <a:ext cx="3962400" cy="4724399"/>
          </a:xfrm>
        </p:spPr>
        <p:txBody>
          <a:bodyPr>
            <a:normAutofit/>
          </a:bodyPr>
          <a:lstStyle>
            <a:lvl1pPr>
              <a:defRPr sz="4800"/>
            </a:lvl1pPr>
          </a:lstStyle>
          <a:p>
            <a:r>
              <a:rPr lang="en-US"/>
              <a:t>Click to edit Master title style</a:t>
            </a:r>
            <a:endParaRPr/>
          </a:p>
        </p:txBody>
      </p:sp>
      <p:sp>
        <p:nvSpPr>
          <p:cNvPr id="3" name="Subtitle 2"/>
          <p:cNvSpPr>
            <a:spLocks noGrp="1"/>
          </p:cNvSpPr>
          <p:nvPr>
            <p:ph type="subTitle" idx="1"/>
          </p:nvPr>
        </p:nvSpPr>
        <p:spPr>
          <a:xfrm>
            <a:off x="608013" y="5410200"/>
            <a:ext cx="3962400" cy="7620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8" name="Date Placeholder 7"/>
          <p:cNvSpPr>
            <a:spLocks noGrp="1"/>
          </p:cNvSpPr>
          <p:nvPr>
            <p:ph type="dt" sz="half" idx="10"/>
          </p:nvPr>
        </p:nvSpPr>
        <p:spPr/>
        <p:txBody>
          <a:bodyPr/>
          <a:lstStyle/>
          <a:p>
            <a:fld id="{81C93FC7-9D1A-468B-98DB-D1E8D74418D9}" type="datetimeFigureOut">
              <a:rPr lang="en-US"/>
              <a:pPr/>
              <a:t>3/21/2017</a:t>
            </a:fld>
            <a:endParaRPr/>
          </a:p>
        </p:txBody>
      </p:sp>
      <p:sp>
        <p:nvSpPr>
          <p:cNvPr id="9" name="Footer Placeholder 8"/>
          <p:cNvSpPr>
            <a:spLocks noGrp="1"/>
          </p:cNvSpPr>
          <p:nvPr>
            <p:ph type="ftr" sz="quarter" idx="11"/>
          </p:nvPr>
        </p:nvSpPr>
        <p:spPr/>
        <p:txBody>
          <a:bodyPr/>
          <a:lstStyle/>
          <a:p>
            <a:endParaRPr/>
          </a:p>
        </p:txBody>
      </p:sp>
      <p:sp>
        <p:nvSpPr>
          <p:cNvPr id="10" name="Slide Number Placeholder 9"/>
          <p:cNvSpPr>
            <a:spLocks noGrp="1"/>
          </p:cNvSpPr>
          <p:nvPr>
            <p:ph type="sldNum" sz="quarter" idx="12"/>
          </p:nvPr>
        </p:nvSpPr>
        <p:spPr/>
        <p:txBody>
          <a:bodyPr/>
          <a:lstStyle/>
          <a:p>
            <a:fld id="{A3F31473-23EB-4724-8B59-FE6D21D89FA4}" type="slidenum">
              <a:rPr/>
              <a:pPr/>
              <a:t>‹#›</a:t>
            </a:fld>
            <a:endParaRPr/>
          </a:p>
        </p:txBody>
      </p:sp>
    </p:spTree>
    <p:extLst>
      <p:ext uri="{BB962C8B-B14F-4D97-AF65-F5344CB8AC3E}">
        <p14:creationId xmlns:p14="http://schemas.microsoft.com/office/powerpoint/2010/main" val="27348395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3/21/2017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2176294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685800"/>
            <a:ext cx="9474253" cy="5486400"/>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3/21/2017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85005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3/21/2017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137862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90800"/>
            <a:ext cx="8229599" cy="28194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606425" y="5410200"/>
            <a:ext cx="8231187" cy="762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81C93FC7-9D1A-468B-98DB-D1E8D74418D9}" type="datetimeFigureOut">
              <a:rPr lang="en-US"/>
              <a:pPr/>
              <a:t>3/21/2017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A3F31473-23EB-4724-8B59-FE6D21D89FA4}" type="slidenum">
              <a:rPr/>
              <a:pPr/>
              <a:t>‹#›</a:t>
            </a:fld>
            <a:endParaRPr/>
          </a:p>
        </p:txBody>
      </p:sp>
    </p:spTree>
    <p:extLst>
      <p:ext uri="{BB962C8B-B14F-4D97-AF65-F5344CB8AC3E}">
        <p14:creationId xmlns:p14="http://schemas.microsoft.com/office/powerpoint/2010/main" val="32251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3" y="685800"/>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51614" y="685800"/>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81C93FC7-9D1A-468B-98DB-D1E8D74418D9}" type="datetimeFigureOut">
              <a:rPr lang="en-US"/>
              <a:t>3/21/2017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89701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664"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3664" y="16764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551613"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50025" y="16764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81C93FC7-9D1A-468B-98DB-D1E8D74418D9}" type="datetimeFigureOut">
              <a:rPr lang="en-US"/>
              <a:t>3/21/2017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51309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81C93FC7-9D1A-468B-98DB-D1E8D74418D9}" type="datetimeFigureOut">
              <a:rPr lang="en-US"/>
              <a:t>3/21/2017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13442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C93FC7-9D1A-468B-98DB-D1E8D74418D9}" type="datetimeFigureOut">
              <a:rPr lang="en-US"/>
              <a:t>3/21/2017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191031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p:spPr>
        <p:txBody>
          <a:bodyPr anchor="b">
            <a:no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1C93FC7-9D1A-468B-98DB-D1E8D74418D9}" type="datetimeFigureOut">
              <a:rPr lang="en-US"/>
              <a:t>3/21/2017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223472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p:spPr>
        <p:txBody>
          <a:bodyPr anchor="b">
            <a:normAutofit/>
          </a:bodyPr>
          <a:lstStyle>
            <a:lvl1pPr algn="l">
              <a:defRPr sz="3600" b="0"/>
            </a:lvl1pPr>
          </a:lstStyle>
          <a:p>
            <a:r>
              <a:rPr lang="en-US"/>
              <a:t>Click to edit Master title style</a:t>
            </a:r>
            <a:endParaRPr/>
          </a:p>
        </p:txBody>
      </p:sp>
      <p:sp>
        <p:nvSpPr>
          <p:cNvPr id="3" name="Picture Placeholder 2"/>
          <p:cNvSpPr>
            <a:spLocks noGrp="1"/>
          </p:cNvSpPr>
          <p:nvPr>
            <p:ph type="pic" idx="1"/>
          </p:nvPr>
        </p:nvSpPr>
        <p:spPr>
          <a:xfrm>
            <a:off x="4875213" y="685800"/>
            <a:ext cx="6705600" cy="5486400"/>
          </a:xfrm>
          <a:ln w="63500">
            <a:solidFill>
              <a:schemeClr val="bg1"/>
            </a:solidFill>
            <a:miter lim="800000"/>
          </a:ln>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1C93FC7-9D1A-468B-98DB-D1E8D74418D9}" type="datetimeFigureOut">
              <a:rPr lang="en-US"/>
              <a:t>3/21/2017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35204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rgbClr val="8C8C8C"/>
                </a:solidFill>
              </a:defRPr>
            </a:lvl1pPr>
          </a:lstStyle>
          <a:p>
            <a:fld id="{81C93FC7-9D1A-468B-98DB-D1E8D74418D9}" type="datetimeFigureOut">
              <a:rPr lang="en-US"/>
              <a:pPr/>
              <a:t>3/21/2017</a:t>
            </a:fld>
            <a:endParaRPr/>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rgbClr val="8C8C8C"/>
                </a:solidFill>
              </a:defRPr>
            </a:lvl1pPr>
          </a:lstStyle>
          <a:p>
            <a:endParaRP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rgbClr val="8C8C8C"/>
                </a:solidFill>
              </a:defRPr>
            </a:lvl1pPr>
          </a:lstStyle>
          <a:p>
            <a:fld id="{A3F31473-23EB-4724-8B59-FE6D21D89FA4}" type="slidenum">
              <a:rPr/>
              <a:pPr/>
              <a:t>‹#›</a:t>
            </a:fld>
            <a:endParaRPr/>
          </a:p>
        </p:txBody>
      </p:sp>
    </p:spTree>
    <p:extLst>
      <p:ext uri="{BB962C8B-B14F-4D97-AF65-F5344CB8AC3E}">
        <p14:creationId xmlns:p14="http://schemas.microsoft.com/office/powerpoint/2010/main" val="34492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gif"/></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9.jpg"/><Relationship Id="rId7" Type="http://schemas.openxmlformats.org/officeDocument/2006/relationships/diagramColors" Target="../diagrams/colors4.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9.jpg"/><Relationship Id="rId7" Type="http://schemas.openxmlformats.org/officeDocument/2006/relationships/diagramColors" Target="../diagrams/colors5.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37.jpg"/><Relationship Id="rId7" Type="http://schemas.openxmlformats.org/officeDocument/2006/relationships/diagramColors" Target="../diagrams/colors7.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 Id="rId9"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hyperlink" Target="http://iknowfirst.co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cikit-learn.org/stable/modules/svm" TargetMode="External"/><Relationship Id="rId5" Type="http://schemas.openxmlformats.org/officeDocument/2006/relationships/hyperlink" Target="http://arxiv.org/ftp/cs/papers/0308/0308031.pdf" TargetMode="External"/><Relationship Id="rId4" Type="http://schemas.openxmlformats.org/officeDocument/2006/relationships/hyperlink" Target="http://www.investopedia.com/terms/s/sp500.asp" TargetMode="Externa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3.jpeg"/><Relationship Id="rId7" Type="http://schemas.openxmlformats.org/officeDocument/2006/relationships/diagramQuickStyle" Target="../diagrams/quickStyle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4.jpeg"/><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8013" y="381001"/>
            <a:ext cx="3962400" cy="2743200"/>
          </a:xfrm>
        </p:spPr>
        <p:txBody>
          <a:bodyPr/>
          <a:lstStyle/>
          <a:p>
            <a:r>
              <a:rPr lang="en-US" dirty="0"/>
              <a:t>Predicting Stock Market Returns</a:t>
            </a:r>
            <a:br>
              <a:rPr lang="en-US" dirty="0"/>
            </a:br>
            <a:r>
              <a:rPr lang="en-US" dirty="0"/>
              <a:t> S&amp;P 500</a:t>
            </a:r>
          </a:p>
        </p:txBody>
      </p:sp>
      <p:sp>
        <p:nvSpPr>
          <p:cNvPr id="3" name="Subtitle 2"/>
          <p:cNvSpPr>
            <a:spLocks noGrp="1"/>
          </p:cNvSpPr>
          <p:nvPr>
            <p:ph type="subTitle" idx="1"/>
          </p:nvPr>
        </p:nvSpPr>
        <p:spPr>
          <a:xfrm>
            <a:off x="21603" y="4953000"/>
            <a:ext cx="3962400" cy="1905000"/>
          </a:xfrm>
        </p:spPr>
        <p:txBody>
          <a:bodyPr>
            <a:normAutofit/>
          </a:bodyPr>
          <a:lstStyle/>
          <a:p>
            <a:r>
              <a:rPr lang="en-US" dirty="0"/>
              <a:t>ABI Market Strategists:</a:t>
            </a:r>
          </a:p>
          <a:p>
            <a:r>
              <a:rPr lang="en-US" sz="2000" dirty="0" err="1">
                <a:ln w="0"/>
                <a:solidFill>
                  <a:schemeClr val="accent1"/>
                </a:solidFill>
                <a:effectLst>
                  <a:outerShdw blurRad="38100" dist="25400" dir="5400000" algn="ctr" rotWithShape="0">
                    <a:srgbClr val="6E747A">
                      <a:alpha val="43000"/>
                    </a:srgbClr>
                  </a:outerShdw>
                </a:effectLst>
              </a:rPr>
              <a:t>Kushboo</a:t>
            </a:r>
            <a:r>
              <a:rPr lang="en-US" sz="2000" dirty="0">
                <a:ln w="0"/>
                <a:solidFill>
                  <a:schemeClr val="accent1"/>
                </a:solidFill>
                <a:effectLst>
                  <a:outerShdw blurRad="38100" dist="25400" dir="5400000" algn="ctr" rotWithShape="0">
                    <a:srgbClr val="6E747A">
                      <a:alpha val="43000"/>
                    </a:srgbClr>
                  </a:outerShdw>
                </a:effectLst>
              </a:rPr>
              <a:t> </a:t>
            </a:r>
            <a:r>
              <a:rPr lang="en-US" sz="2000" dirty="0" smtClean="0">
                <a:ln w="0"/>
                <a:solidFill>
                  <a:schemeClr val="accent1"/>
                </a:solidFill>
                <a:effectLst>
                  <a:outerShdw blurRad="38100" dist="25400" dir="5400000" algn="ctr" rotWithShape="0">
                    <a:srgbClr val="6E747A">
                      <a:alpha val="43000"/>
                    </a:srgbClr>
                  </a:outerShdw>
                </a:effectLst>
              </a:rPr>
              <a:t>Jha</a:t>
            </a:r>
            <a:endParaRPr lang="en-US" dirty="0"/>
          </a:p>
          <a:p>
            <a:endParaRPr lang="en-US" dirty="0"/>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2" y="152400"/>
            <a:ext cx="10971372" cy="1066800"/>
          </a:xfrm>
        </p:spPr>
        <p:txBody>
          <a:bodyPr/>
          <a:lstStyle/>
          <a:p>
            <a:pPr algn="ctr"/>
            <a:r>
              <a:rPr lang="en-US" dirty="0"/>
              <a:t>Through Random Forest, six predictor were used</a:t>
            </a:r>
          </a:p>
        </p:txBody>
      </p:sp>
      <p:pic>
        <p:nvPicPr>
          <p:cNvPr id="4" name="Content Placeholder 10"/>
          <p:cNvPicPr>
            <a:picLocks noGrp="1" noChangeAspect="1"/>
          </p:cNvPicPr>
          <p:nvPr>
            <p:ph sz="half" idx="1"/>
          </p:nvPr>
        </p:nvPicPr>
        <p:blipFill rotWithShape="1">
          <a:blip r:embed="rId3"/>
          <a:srcRect t="7433" r="232"/>
          <a:stretch/>
        </p:blipFill>
        <p:spPr>
          <a:xfrm>
            <a:off x="150812" y="1524000"/>
            <a:ext cx="5913761" cy="4744790"/>
          </a:xfrm>
          <a:prstGeom prst="rect">
            <a:avLst/>
          </a:prstGeom>
        </p:spPr>
      </p:pic>
      <p:pic>
        <p:nvPicPr>
          <p:cNvPr id="5" name="Picture 4"/>
          <p:cNvPicPr>
            <a:picLocks noChangeAspect="1"/>
          </p:cNvPicPr>
          <p:nvPr/>
        </p:nvPicPr>
        <p:blipFill>
          <a:blip r:embed="rId4"/>
          <a:stretch>
            <a:fillRect/>
          </a:stretch>
        </p:blipFill>
        <p:spPr>
          <a:xfrm>
            <a:off x="6288626" y="2209800"/>
            <a:ext cx="5622097" cy="835986"/>
          </a:xfrm>
          <a:prstGeom prst="rect">
            <a:avLst/>
          </a:prstGeom>
        </p:spPr>
      </p:pic>
      <p:sp>
        <p:nvSpPr>
          <p:cNvPr id="6" name="5-Point Star 5"/>
          <p:cNvSpPr/>
          <p:nvPr/>
        </p:nvSpPr>
        <p:spPr>
          <a:xfrm>
            <a:off x="6627812" y="3352800"/>
            <a:ext cx="228600" cy="2286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7" name="5-Point Star 6"/>
          <p:cNvSpPr/>
          <p:nvPr/>
        </p:nvSpPr>
        <p:spPr>
          <a:xfrm>
            <a:off x="6627812" y="3771691"/>
            <a:ext cx="228600" cy="2286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p:cNvSpPr/>
          <p:nvPr/>
        </p:nvSpPr>
        <p:spPr>
          <a:xfrm>
            <a:off x="6627812" y="4190582"/>
            <a:ext cx="228600" cy="2286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p:cNvSpPr/>
          <p:nvPr/>
        </p:nvSpPr>
        <p:spPr>
          <a:xfrm>
            <a:off x="6627812" y="4609473"/>
            <a:ext cx="228600" cy="2286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p:cNvSpPr/>
          <p:nvPr/>
        </p:nvSpPr>
        <p:spPr>
          <a:xfrm>
            <a:off x="6627812" y="5028364"/>
            <a:ext cx="228600" cy="2286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p:cNvSpPr/>
          <p:nvPr/>
        </p:nvSpPr>
        <p:spPr>
          <a:xfrm>
            <a:off x="6627812" y="5472216"/>
            <a:ext cx="228600" cy="2286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6872575" y="3294733"/>
            <a:ext cx="1034835" cy="369332"/>
          </a:xfrm>
          <a:prstGeom prst="rect">
            <a:avLst/>
          </a:prstGeom>
        </p:spPr>
        <p:txBody>
          <a:bodyPr wrap="none">
            <a:spAutoFit/>
          </a:bodyPr>
          <a:lstStyle/>
          <a:p>
            <a:r>
              <a:rPr lang="en-US" dirty="0"/>
              <a:t>Volatility</a:t>
            </a:r>
          </a:p>
        </p:txBody>
      </p:sp>
      <p:sp>
        <p:nvSpPr>
          <p:cNvPr id="14" name="Rectangle 13"/>
          <p:cNvSpPr/>
          <p:nvPr/>
        </p:nvSpPr>
        <p:spPr>
          <a:xfrm>
            <a:off x="6872575" y="3701325"/>
            <a:ext cx="2788392" cy="369332"/>
          </a:xfrm>
          <a:prstGeom prst="rect">
            <a:avLst/>
          </a:prstGeom>
        </p:spPr>
        <p:txBody>
          <a:bodyPr wrap="none">
            <a:spAutoFit/>
          </a:bodyPr>
          <a:lstStyle/>
          <a:p>
            <a:r>
              <a:rPr lang="en-US" b="1" dirty="0"/>
              <a:t>A</a:t>
            </a:r>
            <a:r>
              <a:rPr lang="en-US" dirty="0"/>
              <a:t>verage </a:t>
            </a:r>
            <a:r>
              <a:rPr lang="en-US" b="1" dirty="0"/>
              <a:t>T</a:t>
            </a:r>
            <a:r>
              <a:rPr lang="en-US" dirty="0"/>
              <a:t>rue </a:t>
            </a:r>
            <a:r>
              <a:rPr lang="en-US" b="1" dirty="0"/>
              <a:t>R</a:t>
            </a:r>
            <a:r>
              <a:rPr lang="en-US" dirty="0"/>
              <a:t>ange (</a:t>
            </a:r>
            <a:r>
              <a:rPr lang="en-US" b="1" dirty="0"/>
              <a:t>ATR</a:t>
            </a:r>
            <a:r>
              <a:rPr lang="en-US" dirty="0"/>
              <a:t>) </a:t>
            </a:r>
          </a:p>
        </p:txBody>
      </p:sp>
      <p:sp>
        <p:nvSpPr>
          <p:cNvPr id="16" name="Rectangle 15"/>
          <p:cNvSpPr/>
          <p:nvPr/>
        </p:nvSpPr>
        <p:spPr>
          <a:xfrm>
            <a:off x="6872575" y="4176844"/>
            <a:ext cx="2179379" cy="369332"/>
          </a:xfrm>
          <a:prstGeom prst="rect">
            <a:avLst/>
          </a:prstGeom>
        </p:spPr>
        <p:txBody>
          <a:bodyPr wrap="none">
            <a:spAutoFit/>
          </a:bodyPr>
          <a:lstStyle/>
          <a:p>
            <a:r>
              <a:rPr lang="en-US" dirty="0"/>
              <a:t>Stochastic Oscillator </a:t>
            </a:r>
          </a:p>
        </p:txBody>
      </p:sp>
      <p:sp>
        <p:nvSpPr>
          <p:cNvPr id="17" name="Rectangle 16"/>
          <p:cNvSpPr/>
          <p:nvPr/>
        </p:nvSpPr>
        <p:spPr>
          <a:xfrm>
            <a:off x="6872575" y="4609473"/>
            <a:ext cx="3042628" cy="369332"/>
          </a:xfrm>
          <a:prstGeom prst="rect">
            <a:avLst/>
          </a:prstGeom>
        </p:spPr>
        <p:txBody>
          <a:bodyPr wrap="none">
            <a:spAutoFit/>
          </a:bodyPr>
          <a:lstStyle/>
          <a:p>
            <a:r>
              <a:rPr lang="en-US" dirty="0"/>
              <a:t>The Average Directional Index</a:t>
            </a:r>
          </a:p>
        </p:txBody>
      </p:sp>
      <p:sp>
        <p:nvSpPr>
          <p:cNvPr id="18" name="Rectangle 17"/>
          <p:cNvSpPr/>
          <p:nvPr/>
        </p:nvSpPr>
        <p:spPr>
          <a:xfrm>
            <a:off x="6856412" y="4995258"/>
            <a:ext cx="4924681" cy="369332"/>
          </a:xfrm>
          <a:prstGeom prst="rect">
            <a:avLst/>
          </a:prstGeom>
        </p:spPr>
        <p:txBody>
          <a:bodyPr wrap="none">
            <a:spAutoFit/>
          </a:bodyPr>
          <a:lstStyle/>
          <a:p>
            <a:r>
              <a:rPr lang="en-US" dirty="0"/>
              <a:t>Moving average convergence divergence (MACD) </a:t>
            </a:r>
          </a:p>
        </p:txBody>
      </p:sp>
      <p:sp>
        <p:nvSpPr>
          <p:cNvPr id="19" name="Rectangle 18"/>
          <p:cNvSpPr/>
          <p:nvPr/>
        </p:nvSpPr>
        <p:spPr>
          <a:xfrm>
            <a:off x="6878597" y="5427887"/>
            <a:ext cx="2440155" cy="369332"/>
          </a:xfrm>
          <a:prstGeom prst="rect">
            <a:avLst/>
          </a:prstGeom>
        </p:spPr>
        <p:txBody>
          <a:bodyPr wrap="none">
            <a:spAutoFit/>
          </a:bodyPr>
          <a:lstStyle/>
          <a:p>
            <a:r>
              <a:rPr lang="en-US" b="1" dirty="0"/>
              <a:t>S</a:t>
            </a:r>
            <a:r>
              <a:rPr lang="en-US" dirty="0"/>
              <a:t>top </a:t>
            </a:r>
            <a:r>
              <a:rPr lang="en-US" b="1" dirty="0"/>
              <a:t>A</a:t>
            </a:r>
            <a:r>
              <a:rPr lang="en-US" dirty="0"/>
              <a:t>nd </a:t>
            </a:r>
            <a:r>
              <a:rPr lang="en-US" b="1" dirty="0"/>
              <a:t>R</a:t>
            </a:r>
            <a:r>
              <a:rPr lang="en-US" dirty="0"/>
              <a:t>everse(SAR)</a:t>
            </a:r>
          </a:p>
        </p:txBody>
      </p:sp>
    </p:spTree>
    <p:extLst>
      <p:ext uri="{BB962C8B-B14F-4D97-AF65-F5344CB8AC3E}">
        <p14:creationId xmlns:p14="http://schemas.microsoft.com/office/powerpoint/2010/main" val="33032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Candle Chart</a:t>
            </a:r>
          </a:p>
        </p:txBody>
      </p:sp>
      <p:pic>
        <p:nvPicPr>
          <p:cNvPr id="4" name="Content Placeholder 3"/>
          <p:cNvPicPr>
            <a:picLocks noGrp="1" noChangeAspect="1"/>
          </p:cNvPicPr>
          <p:nvPr>
            <p:ph sz="half" idx="1"/>
          </p:nvPr>
        </p:nvPicPr>
        <p:blipFill rotWithShape="1">
          <a:blip r:embed="rId3"/>
          <a:srcRect l="8432" t="2159" r="278" b="2264"/>
          <a:stretch/>
        </p:blipFill>
        <p:spPr>
          <a:xfrm>
            <a:off x="4037012" y="588545"/>
            <a:ext cx="6915687" cy="5086350"/>
          </a:xfrm>
          <a:prstGeom prst="rect">
            <a:avLst/>
          </a:prstGeom>
        </p:spPr>
      </p:pic>
      <p:sp>
        <p:nvSpPr>
          <p:cNvPr id="5" name="Rectangle 4"/>
          <p:cNvSpPr/>
          <p:nvPr/>
        </p:nvSpPr>
        <p:spPr>
          <a:xfrm>
            <a:off x="6323012" y="6144126"/>
            <a:ext cx="4457701" cy="646331"/>
          </a:xfrm>
          <a:prstGeom prst="rect">
            <a:avLst/>
          </a:prstGeom>
        </p:spPr>
        <p:txBody>
          <a:bodyPr wrap="square">
            <a:spAutoFit/>
          </a:bodyPr>
          <a:lstStyle/>
          <a:p>
            <a:r>
              <a:rPr lang="en-US" dirty="0"/>
              <a:t>       Orange candle – closing on low</a:t>
            </a:r>
          </a:p>
          <a:p>
            <a:r>
              <a:rPr lang="en-US" dirty="0"/>
              <a:t>       Green candle – closing on high</a:t>
            </a:r>
          </a:p>
        </p:txBody>
      </p:sp>
      <p:sp>
        <p:nvSpPr>
          <p:cNvPr id="6" name="Rectangle 5"/>
          <p:cNvSpPr/>
          <p:nvPr/>
        </p:nvSpPr>
        <p:spPr>
          <a:xfrm>
            <a:off x="6551612" y="6520691"/>
            <a:ext cx="95251" cy="24147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561554" y="6172200"/>
            <a:ext cx="95251" cy="241479"/>
          </a:xfrm>
          <a:prstGeom prst="rect">
            <a:avLst/>
          </a:prstGeom>
          <a:solidFill>
            <a:srgbClr val="F570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1114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Predictors</a:t>
            </a:r>
          </a:p>
        </p:txBody>
      </p:sp>
      <p:pic>
        <p:nvPicPr>
          <p:cNvPr id="3074" name="Picture 2" descr="http://media.dailyfx.com/illustrations/2011/08/12/Stock_Market_Volatility_Reaches_Twice_the_EURUSD_body_Chart_2.png"/>
          <p:cNvPicPr>
            <a:picLocks noChangeAspect="1" noChangeArrowheads="1"/>
          </p:cNvPicPr>
          <p:nvPr/>
        </p:nvPicPr>
        <p:blipFill rotWithShape="1">
          <a:blip r:embed="rId3">
            <a:extLst>
              <a:ext uri="{28A0092B-C50C-407E-A947-70E740481C1C}">
                <a14:useLocalDpi xmlns:a14="http://schemas.microsoft.com/office/drawing/2010/main" val="0"/>
              </a:ext>
            </a:extLst>
          </a:blip>
          <a:srcRect t="10960" r="20793" b="7945"/>
          <a:stretch/>
        </p:blipFill>
        <p:spPr bwMode="auto">
          <a:xfrm>
            <a:off x="18465" y="1846845"/>
            <a:ext cx="4947868" cy="2953753"/>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1546659" y="1048113"/>
            <a:ext cx="1891479" cy="646331"/>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Volatility</a:t>
            </a:r>
          </a:p>
        </p:txBody>
      </p:sp>
      <p:pic>
        <p:nvPicPr>
          <p:cNvPr id="6" name="Picture 2" descr="ATR - True Range Image"/>
          <p:cNvPicPr>
            <a:picLocks noChangeAspect="1" noChangeArrowheads="1"/>
          </p:cNvPicPr>
          <p:nvPr/>
        </p:nvPicPr>
        <p:blipFill rotWithShape="1">
          <a:blip r:embed="rId4">
            <a:extLst>
              <a:ext uri="{28A0092B-C50C-407E-A947-70E740481C1C}">
                <a14:useLocalDpi xmlns:a14="http://schemas.microsoft.com/office/drawing/2010/main" val="0"/>
              </a:ext>
            </a:extLst>
          </a:blip>
          <a:srcRect t="16063" r="1082"/>
          <a:stretch/>
        </p:blipFill>
        <p:spPr bwMode="auto">
          <a:xfrm>
            <a:off x="5763961" y="1846846"/>
            <a:ext cx="6096702" cy="2953753"/>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7" name="Rectangle 6"/>
          <p:cNvSpPr/>
          <p:nvPr/>
        </p:nvSpPr>
        <p:spPr>
          <a:xfrm>
            <a:off x="8321215" y="1048113"/>
            <a:ext cx="982193" cy="646331"/>
          </a:xfrm>
          <a:prstGeom prst="rect">
            <a:avLst/>
          </a:prstGeom>
          <a:noFill/>
        </p:spPr>
        <p:txBody>
          <a:bodyPr wrap="none" lIns="91440" tIns="45720" rIns="91440" bIns="45720">
            <a:spAutoFit/>
          </a:bodyPr>
          <a:lstStyle/>
          <a:p>
            <a:pPr algn="ctr"/>
            <a:r>
              <a:rPr lang="en-US" sz="3600" dirty="0">
                <a:ln w="0"/>
                <a:effectLst>
                  <a:outerShdw blurRad="38100" dist="19050" dir="2700000" algn="tl" rotWithShape="0">
                    <a:schemeClr val="dk1">
                      <a:alpha val="40000"/>
                    </a:schemeClr>
                  </a:outerShdw>
                </a:effectLst>
              </a:rPr>
              <a:t>ATR</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6657778" y="4765539"/>
            <a:ext cx="3730701" cy="276999"/>
          </a:xfrm>
          <a:prstGeom prst="rect">
            <a:avLst/>
          </a:prstGeom>
        </p:spPr>
        <p:txBody>
          <a:bodyPr wrap="none">
            <a:spAutoFit/>
          </a:bodyPr>
          <a:lstStyle/>
          <a:p>
            <a:r>
              <a:rPr lang="en-US" sz="1200" dirty="0"/>
              <a:t>Source: http://investopedia.com; http://stockcharts.com</a:t>
            </a:r>
          </a:p>
        </p:txBody>
      </p:sp>
      <p:sp>
        <p:nvSpPr>
          <p:cNvPr id="5" name="Rectangle 4"/>
          <p:cNvSpPr/>
          <p:nvPr/>
        </p:nvSpPr>
        <p:spPr>
          <a:xfrm>
            <a:off x="1257591" y="4780544"/>
            <a:ext cx="2254463" cy="276999"/>
          </a:xfrm>
          <a:prstGeom prst="rect">
            <a:avLst/>
          </a:prstGeom>
        </p:spPr>
        <p:txBody>
          <a:bodyPr wrap="none">
            <a:spAutoFit/>
          </a:bodyPr>
          <a:lstStyle/>
          <a:p>
            <a:r>
              <a:rPr lang="en-US" sz="1200" dirty="0"/>
              <a:t>Source: https://www.dailyfx.com</a:t>
            </a:r>
          </a:p>
        </p:txBody>
      </p:sp>
    </p:spTree>
    <p:extLst>
      <p:ext uri="{BB962C8B-B14F-4D97-AF65-F5344CB8AC3E}">
        <p14:creationId xmlns:p14="http://schemas.microsoft.com/office/powerpoint/2010/main" val="1832298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527" y="5791200"/>
            <a:ext cx="10971372" cy="1066800"/>
          </a:xfrm>
        </p:spPr>
        <p:txBody>
          <a:bodyPr/>
          <a:lstStyle/>
          <a:p>
            <a:r>
              <a:rPr lang="en-US" dirty="0"/>
              <a:t>Predictors</a:t>
            </a:r>
          </a:p>
        </p:txBody>
      </p:sp>
      <p:pic>
        <p:nvPicPr>
          <p:cNvPr id="4" name="Picture 2" descr="Stochastics - Chart 1"/>
          <p:cNvPicPr>
            <a:picLocks noChangeAspect="1" noChangeArrowheads="1"/>
          </p:cNvPicPr>
          <p:nvPr/>
        </p:nvPicPr>
        <p:blipFill rotWithShape="1">
          <a:blip r:embed="rId3">
            <a:extLst>
              <a:ext uri="{28A0092B-C50C-407E-A947-70E740481C1C}">
                <a14:useLocalDpi xmlns:a14="http://schemas.microsoft.com/office/drawing/2010/main" val="0"/>
              </a:ext>
            </a:extLst>
          </a:blip>
          <a:srcRect l="2574" r="2644"/>
          <a:stretch/>
        </p:blipFill>
        <p:spPr bwMode="auto">
          <a:xfrm>
            <a:off x="151527" y="1066800"/>
            <a:ext cx="5943600" cy="4356616"/>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
        <p:nvSpPr>
          <p:cNvPr id="5" name="Rectangle 4"/>
          <p:cNvSpPr/>
          <p:nvPr/>
        </p:nvSpPr>
        <p:spPr>
          <a:xfrm>
            <a:off x="379412" y="5483423"/>
            <a:ext cx="4309065" cy="307777"/>
          </a:xfrm>
          <a:prstGeom prst="rect">
            <a:avLst/>
          </a:prstGeom>
        </p:spPr>
        <p:txBody>
          <a:bodyPr wrap="none">
            <a:spAutoFit/>
          </a:bodyPr>
          <a:lstStyle/>
          <a:p>
            <a:r>
              <a:rPr lang="en-US" sz="1400" dirty="0"/>
              <a:t>Source: http://investopedia.com; http://stockcharts.com</a:t>
            </a:r>
          </a:p>
        </p:txBody>
      </p:sp>
      <p:sp>
        <p:nvSpPr>
          <p:cNvPr id="6" name="Rectangle 5"/>
          <p:cNvSpPr/>
          <p:nvPr/>
        </p:nvSpPr>
        <p:spPr>
          <a:xfrm>
            <a:off x="654562" y="420469"/>
            <a:ext cx="4084388" cy="646331"/>
          </a:xfrm>
          <a:prstGeom prst="rect">
            <a:avLst/>
          </a:prstGeom>
          <a:noFill/>
        </p:spPr>
        <p:txBody>
          <a:bodyPr wrap="none" lIns="91440" tIns="45720" rIns="91440" bIns="45720">
            <a:spAutoFit/>
          </a:bodyPr>
          <a:lstStyle/>
          <a:p>
            <a:pPr algn="ctr"/>
            <a:r>
              <a:rPr lang="en-US" sz="3600" dirty="0">
                <a:ln w="0"/>
                <a:effectLst>
                  <a:outerShdw blurRad="38100" dist="19050" dir="2700000" algn="tl" rotWithShape="0">
                    <a:schemeClr val="dk1">
                      <a:alpha val="40000"/>
                    </a:schemeClr>
                  </a:outerShdw>
                </a:effectLst>
              </a:rPr>
              <a:t>Stochastic Oscillator</a:t>
            </a:r>
            <a:endParaRPr lang="en-US" sz="3600" b="0" cap="none" spc="0" dirty="0">
              <a:ln w="0"/>
              <a:solidFill>
                <a:schemeClr val="tx1"/>
              </a:solidFill>
              <a:effectLst>
                <a:outerShdw blurRad="38100" dist="19050" dir="2700000" algn="tl" rotWithShape="0">
                  <a:schemeClr val="dk1">
                    <a:alpha val="40000"/>
                  </a:schemeClr>
                </a:outerShdw>
              </a:effectLst>
            </a:endParaRPr>
          </a:p>
        </p:txBody>
      </p:sp>
      <p:pic>
        <p:nvPicPr>
          <p:cNvPr id="7" name="Picture 2" descr="ADX - Chart 1"/>
          <p:cNvPicPr>
            <a:picLocks noChangeAspect="1" noChangeArrowheads="1"/>
          </p:cNvPicPr>
          <p:nvPr/>
        </p:nvPicPr>
        <p:blipFill rotWithShape="1">
          <a:blip r:embed="rId4">
            <a:extLst>
              <a:ext uri="{28A0092B-C50C-407E-A947-70E740481C1C}">
                <a14:useLocalDpi xmlns:a14="http://schemas.microsoft.com/office/drawing/2010/main" val="0"/>
              </a:ext>
            </a:extLst>
          </a:blip>
          <a:srcRect l="1613" r="1935"/>
          <a:stretch/>
        </p:blipFill>
        <p:spPr bwMode="auto">
          <a:xfrm>
            <a:off x="7082061" y="993427"/>
            <a:ext cx="4838699" cy="479777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956999" y="347096"/>
            <a:ext cx="5088830" cy="646331"/>
          </a:xfrm>
          <a:prstGeom prst="rect">
            <a:avLst/>
          </a:prstGeom>
          <a:noFill/>
        </p:spPr>
        <p:txBody>
          <a:bodyPr wrap="none" lIns="91440" tIns="45720" rIns="91440" bIns="45720">
            <a:spAutoFit/>
          </a:bodyPr>
          <a:lstStyle/>
          <a:p>
            <a:pPr algn="ctr"/>
            <a:r>
              <a:rPr lang="en-US" sz="3600" dirty="0">
                <a:ln w="0"/>
                <a:effectLst>
                  <a:outerShdw blurRad="38100" dist="19050" dir="2700000" algn="tl" rotWithShape="0">
                    <a:schemeClr val="dk1">
                      <a:alpha val="40000"/>
                    </a:schemeClr>
                  </a:outerShdw>
                </a:effectLst>
              </a:rPr>
              <a:t>Average Directional Index</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7594065" y="5851207"/>
            <a:ext cx="4309065" cy="307777"/>
          </a:xfrm>
          <a:prstGeom prst="rect">
            <a:avLst/>
          </a:prstGeom>
        </p:spPr>
        <p:txBody>
          <a:bodyPr wrap="none">
            <a:spAutoFit/>
          </a:bodyPr>
          <a:lstStyle/>
          <a:p>
            <a:pPr algn="just"/>
            <a:r>
              <a:rPr lang="en-US" sz="1400" dirty="0"/>
              <a:t>Source: http://investopedia.com; http://stockcharts.com</a:t>
            </a:r>
          </a:p>
        </p:txBody>
      </p:sp>
    </p:spTree>
    <p:extLst>
      <p:ext uri="{BB962C8B-B14F-4D97-AF65-F5344CB8AC3E}">
        <p14:creationId xmlns:p14="http://schemas.microsoft.com/office/powerpoint/2010/main" val="9593390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578" y="5791200"/>
            <a:ext cx="10971372" cy="1066800"/>
          </a:xfrm>
        </p:spPr>
        <p:txBody>
          <a:bodyPr/>
          <a:lstStyle/>
          <a:p>
            <a:r>
              <a:rPr lang="en-US" dirty="0"/>
              <a:t>Predictors</a:t>
            </a:r>
          </a:p>
        </p:txBody>
      </p:sp>
      <p:pic>
        <p:nvPicPr>
          <p:cNvPr id="4" name="Picture 2" descr="http://d.stockcharts.com/school/data/media/chart_school/technical_indicators_and_overlays/moving_average_convergence_divergence_macd/macd-01-hdcalc.png"/>
          <p:cNvPicPr>
            <a:picLocks noChangeAspect="1" noChangeArrowheads="1"/>
          </p:cNvPicPr>
          <p:nvPr/>
        </p:nvPicPr>
        <p:blipFill rotWithShape="1">
          <a:blip r:embed="rId3">
            <a:extLst>
              <a:ext uri="{28A0092B-C50C-407E-A947-70E740481C1C}">
                <a14:useLocalDpi xmlns:a14="http://schemas.microsoft.com/office/drawing/2010/main" val="0"/>
              </a:ext>
            </a:extLst>
          </a:blip>
          <a:srcRect l="2319" r="2458"/>
          <a:stretch/>
        </p:blipFill>
        <p:spPr bwMode="auto">
          <a:xfrm>
            <a:off x="170579" y="1411248"/>
            <a:ext cx="5296270" cy="40695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208212" y="764917"/>
            <a:ext cx="1435329" cy="646331"/>
          </a:xfrm>
          <a:prstGeom prst="rect">
            <a:avLst/>
          </a:prstGeom>
          <a:noFill/>
        </p:spPr>
        <p:txBody>
          <a:bodyPr wrap="none" lIns="91440" tIns="45720" rIns="91440" bIns="45720">
            <a:spAutoFit/>
          </a:bodyPr>
          <a:lstStyle/>
          <a:p>
            <a:pPr algn="ctr"/>
            <a:r>
              <a:rPr lang="en-US" sz="3600" dirty="0">
                <a:ln w="0"/>
                <a:effectLst>
                  <a:outerShdw blurRad="38100" dist="19050" dir="2700000" algn="tl" rotWithShape="0">
                    <a:schemeClr val="dk1">
                      <a:alpha val="40000"/>
                    </a:schemeClr>
                  </a:outerShdw>
                </a:effectLst>
              </a:rPr>
              <a:t>MACD</a:t>
            </a:r>
          </a:p>
        </p:txBody>
      </p:sp>
      <p:pic>
        <p:nvPicPr>
          <p:cNvPr id="6" name="Picture 2" descr="SA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2013" y="1524000"/>
            <a:ext cx="5943600" cy="3759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Content Placeholder 2"/>
          <p:cNvSpPr>
            <a:spLocks noGrp="1"/>
          </p:cNvSpPr>
          <p:nvPr>
            <p:ph sz="half" idx="1"/>
          </p:nvPr>
        </p:nvSpPr>
        <p:spPr>
          <a:xfrm>
            <a:off x="296975" y="5550460"/>
            <a:ext cx="5257801" cy="258532"/>
          </a:xfrm>
          <a:noFill/>
        </p:spPr>
        <p:txBody>
          <a:bodyPr wrap="square" rtlCol="0">
            <a:spAutoFit/>
          </a:bodyPr>
          <a:lstStyle/>
          <a:p>
            <a:pPr marL="0" indent="0" algn="just">
              <a:buNone/>
            </a:pPr>
            <a:r>
              <a:rPr lang="en-US" sz="1200" dirty="0"/>
              <a:t>Source:http://investopedia.com; http://stockcharts.com</a:t>
            </a:r>
          </a:p>
        </p:txBody>
      </p:sp>
      <p:sp>
        <p:nvSpPr>
          <p:cNvPr id="8" name="Content Placeholder 2"/>
          <p:cNvSpPr txBox="1">
            <a:spLocks/>
          </p:cNvSpPr>
          <p:nvPr/>
        </p:nvSpPr>
        <p:spPr>
          <a:xfrm>
            <a:off x="7161212" y="5309720"/>
            <a:ext cx="5257801" cy="258532"/>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lgn="just">
              <a:buFont typeface="Arial" pitchFamily="34" charset="0"/>
              <a:buNone/>
            </a:pPr>
            <a:r>
              <a:rPr lang="en-US" sz="1200"/>
              <a:t>Source:http://investopedia.com; http://stockcharts.com</a:t>
            </a:r>
            <a:endParaRPr lang="en-US" sz="1200" dirty="0"/>
          </a:p>
        </p:txBody>
      </p:sp>
      <p:sp>
        <p:nvSpPr>
          <p:cNvPr id="9" name="Rectangle 8"/>
          <p:cNvSpPr/>
          <p:nvPr/>
        </p:nvSpPr>
        <p:spPr>
          <a:xfrm>
            <a:off x="8138175" y="757299"/>
            <a:ext cx="1005404" cy="646331"/>
          </a:xfrm>
          <a:prstGeom prst="rect">
            <a:avLst/>
          </a:prstGeom>
          <a:noFill/>
        </p:spPr>
        <p:txBody>
          <a:bodyPr wrap="none" lIns="91440" tIns="45720" rIns="91440" bIns="45720">
            <a:spAutoFit/>
          </a:bodyPr>
          <a:lstStyle/>
          <a:p>
            <a:pPr algn="ctr"/>
            <a:r>
              <a:rPr lang="en-US" sz="3600" dirty="0">
                <a:ln w="0"/>
                <a:effectLst>
                  <a:outerShdw blurRad="38100" dist="19050" dir="2700000" algn="tl" rotWithShape="0">
                    <a:schemeClr val="dk1">
                      <a:alpha val="40000"/>
                    </a:schemeClr>
                  </a:outerShdw>
                </a:effectLst>
              </a:rPr>
              <a:t>SAR</a:t>
            </a:r>
          </a:p>
        </p:txBody>
      </p:sp>
    </p:spTree>
    <p:extLst>
      <p:ext uri="{BB962C8B-B14F-4D97-AF65-F5344CB8AC3E}">
        <p14:creationId xmlns:p14="http://schemas.microsoft.com/office/powerpoint/2010/main" val="1244631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we use T as the target variable</a:t>
            </a:r>
          </a:p>
        </p:txBody>
      </p:sp>
      <p:pic>
        <p:nvPicPr>
          <p:cNvPr id="4" name="Content Placeholder 6"/>
          <p:cNvPicPr>
            <a:picLocks noGrp="1" noChangeAspect="1"/>
          </p:cNvPicPr>
          <p:nvPr>
            <p:ph sz="half" idx="1"/>
          </p:nvPr>
        </p:nvPicPr>
        <p:blipFill>
          <a:blip r:embed="rId3"/>
          <a:stretch>
            <a:fillRect/>
          </a:stretch>
        </p:blipFill>
        <p:spPr>
          <a:xfrm>
            <a:off x="645953" y="1828800"/>
            <a:ext cx="4765183" cy="1907025"/>
          </a:xfrm>
          <a:prstGeom prst="rect">
            <a:avLst/>
          </a:prstGeom>
          <a:effectLst>
            <a:softEdge rad="127000"/>
          </a:effectLst>
        </p:spPr>
      </p:pic>
      <p:pic>
        <p:nvPicPr>
          <p:cNvPr id="4098" name="Picture 2" descr="http://www.newsoracle.com/wp-content/uploads/2015/09/buy_hold_sell.jpg"/>
          <p:cNvPicPr>
            <a:picLocks noChangeAspect="1" noChangeArrowheads="1"/>
          </p:cNvPicPr>
          <p:nvPr/>
        </p:nvPicPr>
        <p:blipFill>
          <a:blip r:embed="rId4">
            <a:extLst>
              <a:ext uri="{BEBA8EAE-BF5A-486C-A8C5-ECC9F3942E4B}">
                <a14:imgProps xmlns:a14="http://schemas.microsoft.com/office/drawing/2010/main">
                  <a14:imgLayer r:embed="rId5">
                    <a14:imgEffect>
                      <a14:artisticPlasticWrap/>
                    </a14:imgEffect>
                  </a14:imgLayer>
                </a14:imgProps>
              </a:ext>
              <a:ext uri="{28A0092B-C50C-407E-A947-70E740481C1C}">
                <a14:useLocalDpi xmlns:a14="http://schemas.microsoft.com/office/drawing/2010/main" val="0"/>
              </a:ext>
            </a:extLst>
          </a:blip>
          <a:srcRect/>
          <a:stretch>
            <a:fillRect/>
          </a:stretch>
        </p:blipFill>
        <p:spPr bwMode="auto">
          <a:xfrm rot="1344135">
            <a:off x="6067185" y="1734452"/>
            <a:ext cx="5721776" cy="3123187"/>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9800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p:cNvPicPr>
            <a:picLocks noGrp="1" noChangeAspect="1"/>
          </p:cNvPicPr>
          <p:nvPr>
            <p:ph sz="half" idx="2"/>
          </p:nvPr>
        </p:nvPicPr>
        <p:blipFill>
          <a:blip r:embed="rId3"/>
          <a:stretch>
            <a:fillRect/>
          </a:stretch>
        </p:blipFill>
        <p:spPr>
          <a:xfrm>
            <a:off x="1446212" y="988472"/>
            <a:ext cx="8305800" cy="5850478"/>
          </a:xfrm>
          <a:prstGeom prst="rect">
            <a:avLst/>
          </a:prstGeom>
          <a:effectLst>
            <a:softEdge rad="127000"/>
          </a:effectLst>
        </p:spPr>
      </p:pic>
      <p:sp>
        <p:nvSpPr>
          <p:cNvPr id="5" name="Title 4"/>
          <p:cNvSpPr>
            <a:spLocks noGrp="1"/>
          </p:cNvSpPr>
          <p:nvPr>
            <p:ph type="title"/>
          </p:nvPr>
        </p:nvSpPr>
        <p:spPr>
          <a:xfrm>
            <a:off x="531812" y="109483"/>
            <a:ext cx="11008142" cy="543034"/>
          </a:xfrm>
          <a:prstGeom prst="rect">
            <a:avLst/>
          </a:prstGeom>
        </p:spPr>
        <p:txBody>
          <a:bodyPr wrap="none">
            <a:spAutoFit/>
          </a:bodyPr>
          <a:lstStyle/>
          <a:p>
            <a:pPr algn="ctr"/>
            <a:r>
              <a:rPr lang="en-US" dirty="0">
                <a:latin typeface="CMR10"/>
              </a:rPr>
              <a:t>Three forms of obtaining predictions for a test period.</a:t>
            </a:r>
            <a:endParaRPr lang="en-US" dirty="0"/>
          </a:p>
        </p:txBody>
      </p:sp>
    </p:spTree>
    <p:extLst>
      <p:ext uri="{BB962C8B-B14F-4D97-AF65-F5344CB8AC3E}">
        <p14:creationId xmlns:p14="http://schemas.microsoft.com/office/powerpoint/2010/main" val="791356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Artificial Neural Network – (ANN) and Support Vector Machine – (SVM) are the two models we used</a:t>
            </a:r>
            <a:endParaRPr lang="en-US" dirty="0"/>
          </a:p>
        </p:txBody>
      </p:sp>
      <p:pic>
        <p:nvPicPr>
          <p:cNvPr id="4" name="Picture 3"/>
          <p:cNvPicPr/>
          <p:nvPr/>
        </p:nvPicPr>
        <p:blipFill rotWithShape="1">
          <a:blip r:embed="rId3"/>
          <a:srcRect l="6484" t="3893" r="1565" b="21340"/>
          <a:stretch/>
        </p:blipFill>
        <p:spPr bwMode="auto">
          <a:xfrm>
            <a:off x="64739" y="1288382"/>
            <a:ext cx="3656171" cy="2133600"/>
          </a:xfrm>
          <a:prstGeom prst="rect">
            <a:avLst/>
          </a:prstGeom>
          <a:ln>
            <a:noFill/>
          </a:ln>
          <a:effectLst>
            <a:softEdge rad="127000"/>
          </a:effectLst>
          <a:extLst>
            <a:ext uri="{53640926-AAD7-44D8-BBD7-CCE9431645EC}">
              <a14:shadowObscured xmlns:a14="http://schemas.microsoft.com/office/drawing/2010/main"/>
            </a:ext>
          </a:extLst>
        </p:spPr>
      </p:pic>
      <p:sp>
        <p:nvSpPr>
          <p:cNvPr id="5" name="Rectangle 4"/>
          <p:cNvSpPr/>
          <p:nvPr/>
        </p:nvSpPr>
        <p:spPr>
          <a:xfrm>
            <a:off x="2665412" y="286668"/>
            <a:ext cx="158889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ANN</a:t>
            </a:r>
          </a:p>
        </p:txBody>
      </p:sp>
      <p:pic>
        <p:nvPicPr>
          <p:cNvPr id="6" name="Picture 5"/>
          <p:cNvPicPr/>
          <p:nvPr/>
        </p:nvPicPr>
        <p:blipFill rotWithShape="1">
          <a:blip r:embed="rId4"/>
          <a:srcRect l="5401" t="2655"/>
          <a:stretch/>
        </p:blipFill>
        <p:spPr bwMode="auto">
          <a:xfrm>
            <a:off x="3735364" y="1288382"/>
            <a:ext cx="3044848" cy="2597818"/>
          </a:xfrm>
          <a:prstGeom prst="rect">
            <a:avLst/>
          </a:prstGeom>
          <a:ln>
            <a:noFill/>
          </a:ln>
          <a:effectLst>
            <a:softEdge rad="127000"/>
          </a:effectLst>
          <a:extLst>
            <a:ext uri="{53640926-AAD7-44D8-BBD7-CCE9431645EC}">
              <a14:shadowObscured xmlns:a14="http://schemas.microsoft.com/office/drawing/2010/main"/>
            </a:ext>
          </a:extLst>
        </p:spPr>
      </p:pic>
      <p:pic>
        <p:nvPicPr>
          <p:cNvPr id="1026" name="Picture 2" descr="http://38.media.tumblr.com/0e459c9df3dc85c301ae41db5e058cb8/tumblr_inline_n9xq5hiRsC1rmpjcz.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1812" y="1209998"/>
            <a:ext cx="3656013" cy="2676202"/>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8" name="Rectangle 7"/>
          <p:cNvSpPr/>
          <p:nvPr/>
        </p:nvSpPr>
        <p:spPr>
          <a:xfrm>
            <a:off x="9202201" y="262605"/>
            <a:ext cx="155523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SVM</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655881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Performance of SVM better than ANN, better precision and recall score.</a:t>
            </a:r>
            <a:endParaRPr lang="en-US" dirty="0"/>
          </a:p>
        </p:txBody>
      </p:sp>
      <p:sp>
        <p:nvSpPr>
          <p:cNvPr id="8" name="Text Placeholder 7"/>
          <p:cNvSpPr>
            <a:spLocks noGrp="1"/>
          </p:cNvSpPr>
          <p:nvPr>
            <p:ph type="body" idx="1"/>
          </p:nvPr>
        </p:nvSpPr>
        <p:spPr/>
        <p:txBody>
          <a:bodyPr/>
          <a:lstStyle/>
          <a:p>
            <a:r>
              <a:rPr lang="en-US" dirty="0" smtClean="0"/>
              <a:t>Output from ANN</a:t>
            </a:r>
            <a:endParaRPr lang="en-US" dirty="0"/>
          </a:p>
        </p:txBody>
      </p:sp>
      <p:pic>
        <p:nvPicPr>
          <p:cNvPr id="12" name="Content Placeholder 11"/>
          <p:cNvPicPr>
            <a:picLocks noGrp="1" noChangeAspect="1"/>
          </p:cNvPicPr>
          <p:nvPr>
            <p:ph sz="half" idx="2"/>
          </p:nvPr>
        </p:nvPicPr>
        <p:blipFill>
          <a:blip r:embed="rId3"/>
          <a:stretch>
            <a:fillRect/>
          </a:stretch>
        </p:blipFill>
        <p:spPr>
          <a:xfrm>
            <a:off x="1674812" y="2209800"/>
            <a:ext cx="3886200" cy="1752599"/>
          </a:xfrm>
          <a:prstGeom prst="rect">
            <a:avLst/>
          </a:prstGeom>
        </p:spPr>
      </p:pic>
      <p:sp>
        <p:nvSpPr>
          <p:cNvPr id="10" name="Text Placeholder 9"/>
          <p:cNvSpPr>
            <a:spLocks noGrp="1"/>
          </p:cNvSpPr>
          <p:nvPr>
            <p:ph type="body" sz="quarter" idx="3"/>
          </p:nvPr>
        </p:nvSpPr>
        <p:spPr/>
        <p:txBody>
          <a:bodyPr/>
          <a:lstStyle/>
          <a:p>
            <a:r>
              <a:rPr lang="en-US" dirty="0" smtClean="0"/>
              <a:t>Output from SVM</a:t>
            </a:r>
            <a:endParaRPr lang="en-US" dirty="0"/>
          </a:p>
        </p:txBody>
      </p:sp>
      <p:pic>
        <p:nvPicPr>
          <p:cNvPr id="13" name="Content Placeholder 12"/>
          <p:cNvPicPr>
            <a:picLocks noGrp="1" noChangeAspect="1"/>
          </p:cNvPicPr>
          <p:nvPr>
            <p:ph sz="quarter" idx="4"/>
          </p:nvPr>
        </p:nvPicPr>
        <p:blipFill>
          <a:blip r:embed="rId4"/>
          <a:stretch>
            <a:fillRect/>
          </a:stretch>
        </p:blipFill>
        <p:spPr>
          <a:xfrm>
            <a:off x="7389812" y="2209799"/>
            <a:ext cx="3505200" cy="1752599"/>
          </a:xfrm>
          <a:prstGeom prst="rect">
            <a:avLst/>
          </a:prstGeom>
        </p:spPr>
      </p:pic>
    </p:spTree>
    <p:extLst>
      <p:ext uri="{BB962C8B-B14F-4D97-AF65-F5344CB8AC3E}">
        <p14:creationId xmlns:p14="http://schemas.microsoft.com/office/powerpoint/2010/main" val="1052704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79412" y="419100"/>
            <a:ext cx="2209800" cy="8382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Long Positions</a:t>
            </a:r>
          </a:p>
        </p:txBody>
      </p:sp>
      <p:sp>
        <p:nvSpPr>
          <p:cNvPr id="6" name="Rounded Rectangle 5"/>
          <p:cNvSpPr/>
          <p:nvPr/>
        </p:nvSpPr>
        <p:spPr>
          <a:xfrm>
            <a:off x="8912661" y="519113"/>
            <a:ext cx="2209800" cy="8382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Short Positions</a:t>
            </a:r>
          </a:p>
        </p:txBody>
      </p:sp>
      <p:sp>
        <p:nvSpPr>
          <p:cNvPr id="5" name="Down Arrow 4"/>
          <p:cNvSpPr/>
          <p:nvPr/>
        </p:nvSpPr>
        <p:spPr>
          <a:xfrm>
            <a:off x="1293811" y="1390650"/>
            <a:ext cx="381000" cy="6096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p:cNvSpPr/>
          <p:nvPr/>
        </p:nvSpPr>
        <p:spPr>
          <a:xfrm>
            <a:off x="494425" y="2162175"/>
            <a:ext cx="1979771" cy="1295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Buy time </a:t>
            </a:r>
            <a:r>
              <a:rPr lang="en-US" sz="2000" i="1" dirty="0"/>
              <a:t>t</a:t>
            </a:r>
          </a:p>
          <a:p>
            <a:pPr algn="ctr"/>
            <a:r>
              <a:rPr lang="en-US" sz="2000" dirty="0"/>
              <a:t>Price </a:t>
            </a:r>
            <a:r>
              <a:rPr lang="en-US" sz="2000" i="1" dirty="0"/>
              <a:t>p</a:t>
            </a:r>
          </a:p>
        </p:txBody>
      </p:sp>
      <p:sp>
        <p:nvSpPr>
          <p:cNvPr id="9" name="Down Arrow 8"/>
          <p:cNvSpPr/>
          <p:nvPr/>
        </p:nvSpPr>
        <p:spPr>
          <a:xfrm>
            <a:off x="1293810" y="3557587"/>
            <a:ext cx="381000" cy="6096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p:cNvSpPr/>
          <p:nvPr/>
        </p:nvSpPr>
        <p:spPr>
          <a:xfrm>
            <a:off x="494424" y="4362450"/>
            <a:ext cx="1979771" cy="1295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Sell </a:t>
            </a:r>
          </a:p>
          <a:p>
            <a:pPr algn="ctr"/>
            <a:r>
              <a:rPr lang="en-US" sz="2800" dirty="0" err="1"/>
              <a:t>t+x</a:t>
            </a:r>
            <a:endParaRPr lang="en-US" sz="2800" dirty="0"/>
          </a:p>
        </p:txBody>
      </p:sp>
      <p:sp>
        <p:nvSpPr>
          <p:cNvPr id="8" name="Curved Right Arrow 7"/>
          <p:cNvSpPr/>
          <p:nvPr/>
        </p:nvSpPr>
        <p:spPr>
          <a:xfrm rot="19459031">
            <a:off x="1065212" y="5867400"/>
            <a:ext cx="609598" cy="9906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174" name="Picture 6" descr="https://pixabay.com/static/uploads/photo/2015/02/13/09/47/finance-634901_960_720.png"/>
          <p:cNvPicPr>
            <a:picLocks noChangeAspect="1" noChangeArrowheads="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2006037" y="5657850"/>
            <a:ext cx="1166350" cy="1166351"/>
          </a:xfrm>
          <a:prstGeom prst="rect">
            <a:avLst/>
          </a:prstGeom>
          <a:noFill/>
          <a:extLst>
            <a:ext uri="{909E8E84-426E-40DD-AFC4-6F175D3DCCD1}">
              <a14:hiddenFill xmlns:a14="http://schemas.microsoft.com/office/drawing/2010/main">
                <a:solidFill>
                  <a:srgbClr val="FFFFFF"/>
                </a:solidFill>
              </a14:hiddenFill>
            </a:ext>
          </a:extLst>
        </p:spPr>
      </p:pic>
      <p:sp>
        <p:nvSpPr>
          <p:cNvPr id="14" name="Down Arrow 13"/>
          <p:cNvSpPr/>
          <p:nvPr/>
        </p:nvSpPr>
        <p:spPr>
          <a:xfrm>
            <a:off x="9828887" y="1390650"/>
            <a:ext cx="381000" cy="6096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p:cNvSpPr/>
          <p:nvPr/>
        </p:nvSpPr>
        <p:spPr>
          <a:xfrm>
            <a:off x="9029501" y="2162175"/>
            <a:ext cx="1979771" cy="1295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Sell time </a:t>
            </a:r>
            <a:r>
              <a:rPr lang="en-US" sz="2000" i="1" dirty="0"/>
              <a:t>t</a:t>
            </a:r>
          </a:p>
          <a:p>
            <a:pPr algn="ctr"/>
            <a:r>
              <a:rPr lang="en-US" sz="2000" dirty="0"/>
              <a:t>Price </a:t>
            </a:r>
            <a:r>
              <a:rPr lang="en-US" sz="2000" i="1" dirty="0"/>
              <a:t>p</a:t>
            </a:r>
          </a:p>
        </p:txBody>
      </p:sp>
      <p:sp>
        <p:nvSpPr>
          <p:cNvPr id="16" name="Down Arrow 15"/>
          <p:cNvSpPr/>
          <p:nvPr/>
        </p:nvSpPr>
        <p:spPr>
          <a:xfrm>
            <a:off x="9828886" y="3557587"/>
            <a:ext cx="381000" cy="6096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p:cNvSpPr/>
          <p:nvPr/>
        </p:nvSpPr>
        <p:spPr>
          <a:xfrm>
            <a:off x="9029500" y="4362450"/>
            <a:ext cx="1979771" cy="1295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Buy </a:t>
            </a:r>
          </a:p>
          <a:p>
            <a:pPr algn="ctr"/>
            <a:r>
              <a:rPr lang="en-US" sz="2000" dirty="0"/>
              <a:t>later than t</a:t>
            </a:r>
          </a:p>
        </p:txBody>
      </p:sp>
      <p:sp>
        <p:nvSpPr>
          <p:cNvPr id="18" name="Curved Right Arrow 17"/>
          <p:cNvSpPr/>
          <p:nvPr/>
        </p:nvSpPr>
        <p:spPr>
          <a:xfrm rot="19459031">
            <a:off x="9846993" y="5867401"/>
            <a:ext cx="609598" cy="9906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9" name="Picture 6" descr="https://pixabay.com/static/uploads/photo/2015/02/13/09/47/finance-634901_960_720.png"/>
          <p:cNvPicPr>
            <a:picLocks noChangeAspect="1" noChangeArrowheads="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0881202" y="5657849"/>
            <a:ext cx="1166350" cy="1166351"/>
          </a:xfrm>
          <a:prstGeom prst="rect">
            <a:avLst/>
          </a:prstGeom>
          <a:noFill/>
          <a:extLst>
            <a:ext uri="{909E8E84-426E-40DD-AFC4-6F175D3DCCD1}">
              <a14:hiddenFill xmlns:a14="http://schemas.microsoft.com/office/drawing/2010/main">
                <a:solidFill>
                  <a:srgbClr val="FFFFFF"/>
                </a:solidFill>
              </a14:hiddenFill>
            </a:ext>
          </a:extLst>
        </p:spPr>
      </p:pic>
      <p:sp>
        <p:nvSpPr>
          <p:cNvPr id="20" name="Title 1"/>
          <p:cNvSpPr>
            <a:spLocks noGrp="1"/>
          </p:cNvSpPr>
          <p:nvPr>
            <p:ph type="title"/>
          </p:nvPr>
        </p:nvSpPr>
        <p:spPr>
          <a:xfrm>
            <a:off x="2987395" y="2237450"/>
            <a:ext cx="5904628" cy="1624937"/>
          </a:xfrm>
        </p:spPr>
        <p:txBody>
          <a:bodyPr/>
          <a:lstStyle/>
          <a:p>
            <a:pPr algn="ctr"/>
            <a:r>
              <a:rPr lang="en-US" dirty="0"/>
              <a:t>Two types of trading positions </a:t>
            </a:r>
            <a:br>
              <a:rPr lang="en-US" dirty="0"/>
            </a:br>
            <a:r>
              <a:rPr lang="en-US" dirty="0"/>
              <a:t>believed to generate profit</a:t>
            </a:r>
          </a:p>
        </p:txBody>
      </p:sp>
    </p:spTree>
    <p:extLst>
      <p:ext uri="{BB962C8B-B14F-4D97-AF65-F5344CB8AC3E}">
        <p14:creationId xmlns:p14="http://schemas.microsoft.com/office/powerpoint/2010/main" val="11301726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1812" y="381000"/>
            <a:ext cx="3732371" cy="1219200"/>
          </a:xfrm>
        </p:spPr>
        <p:txBody>
          <a:bodyPr>
            <a:normAutofit/>
          </a:bodyPr>
          <a:lstStyle/>
          <a:p>
            <a:r>
              <a:rPr lang="en-US" sz="8800" dirty="0"/>
              <a:t>Outline</a:t>
            </a:r>
          </a:p>
        </p:txBody>
      </p:sp>
      <p:graphicFrame>
        <p:nvGraphicFramePr>
          <p:cNvPr id="3" name="Diagram 2"/>
          <p:cNvGraphicFramePr/>
          <p:nvPr>
            <p:extLst>
              <p:ext uri="{D42A27DB-BD31-4B8C-83A1-F6EECF244321}">
                <p14:modId xmlns:p14="http://schemas.microsoft.com/office/powerpoint/2010/main" val="2925930145"/>
              </p:ext>
            </p:extLst>
          </p:nvPr>
        </p:nvGraphicFramePr>
        <p:xfrm>
          <a:off x="608012" y="1295400"/>
          <a:ext cx="10820400" cy="4800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3027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0667" y="5618747"/>
            <a:ext cx="10971372" cy="1066800"/>
          </a:xfrm>
        </p:spPr>
        <p:txBody>
          <a:bodyPr/>
          <a:lstStyle/>
          <a:p>
            <a:pPr algn="ctr"/>
            <a:r>
              <a:rPr lang="en-US" dirty="0"/>
              <a:t>The first strategy used is a bit conservative</a:t>
            </a:r>
          </a:p>
        </p:txBody>
      </p:sp>
      <p:graphicFrame>
        <p:nvGraphicFramePr>
          <p:cNvPr id="4" name="Diagram 3"/>
          <p:cNvGraphicFramePr/>
          <p:nvPr>
            <p:extLst>
              <p:ext uri="{D42A27DB-BD31-4B8C-83A1-F6EECF244321}">
                <p14:modId xmlns:p14="http://schemas.microsoft.com/office/powerpoint/2010/main" val="3170725874"/>
              </p:ext>
            </p:extLst>
          </p:nvPr>
        </p:nvGraphicFramePr>
        <p:xfrm>
          <a:off x="1903412" y="201491"/>
          <a:ext cx="8125883" cy="541725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59689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2" y="5410200"/>
            <a:ext cx="10971372" cy="1066800"/>
          </a:xfrm>
        </p:spPr>
        <p:txBody>
          <a:bodyPr/>
          <a:lstStyle/>
          <a:p>
            <a:pPr algn="ctr"/>
            <a:r>
              <a:rPr lang="en-US" dirty="0"/>
              <a:t>The second strategy is more risky</a:t>
            </a:r>
          </a:p>
        </p:txBody>
      </p:sp>
      <p:graphicFrame>
        <p:nvGraphicFramePr>
          <p:cNvPr id="4" name="Diagram 3"/>
          <p:cNvGraphicFramePr/>
          <p:nvPr>
            <p:extLst>
              <p:ext uri="{D42A27DB-BD31-4B8C-83A1-F6EECF244321}">
                <p14:modId xmlns:p14="http://schemas.microsoft.com/office/powerpoint/2010/main" val="3688238643"/>
              </p:ext>
            </p:extLst>
          </p:nvPr>
        </p:nvGraphicFramePr>
        <p:xfrm>
          <a:off x="2030756" y="152400"/>
          <a:ext cx="8125883" cy="541725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76696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a:t>
            </a:r>
            <a:r>
              <a:rPr lang="en-US" dirty="0" smtClean="0"/>
              <a:t>esults </a:t>
            </a:r>
            <a:r>
              <a:rPr lang="en-US" dirty="0"/>
              <a:t>of trading using Policy </a:t>
            </a:r>
            <a:r>
              <a:rPr lang="en-US" dirty="0" smtClean="0"/>
              <a:t>1 (Short Position) </a:t>
            </a:r>
            <a:r>
              <a:rPr lang="en-US" dirty="0"/>
              <a:t>based on the signals </a:t>
            </a:r>
            <a:r>
              <a:rPr lang="en-US" dirty="0" smtClean="0"/>
              <a:t>of an </a:t>
            </a:r>
            <a:r>
              <a:rPr lang="en-US" dirty="0"/>
              <a:t>SVM</a:t>
            </a:r>
            <a:r>
              <a:rPr lang="en-US" dirty="0" smtClean="0"/>
              <a:t>. Its </a:t>
            </a:r>
            <a:r>
              <a:rPr lang="en-US" dirty="0" smtClean="0">
                <a:solidFill>
                  <a:srgbClr val="FF0000"/>
                </a:solidFill>
              </a:rPr>
              <a:t>Negative Return</a:t>
            </a:r>
            <a:r>
              <a:rPr lang="en-US" dirty="0" smtClean="0"/>
              <a:t>.</a:t>
            </a:r>
            <a:endParaRPr lang="en-US" dirty="0"/>
          </a:p>
        </p:txBody>
      </p:sp>
      <p:pic>
        <p:nvPicPr>
          <p:cNvPr id="9" name="Content Placeholder 8"/>
          <p:cNvPicPr>
            <a:picLocks noGrp="1" noChangeAspect="1"/>
          </p:cNvPicPr>
          <p:nvPr>
            <p:ph idx="1"/>
          </p:nvPr>
        </p:nvPicPr>
        <p:blipFill>
          <a:blip r:embed="rId2"/>
          <a:stretch>
            <a:fillRect/>
          </a:stretch>
        </p:blipFill>
        <p:spPr>
          <a:xfrm>
            <a:off x="609441" y="381000"/>
            <a:ext cx="10971371" cy="4419600"/>
          </a:xfrm>
          <a:prstGeom prst="rect">
            <a:avLst/>
          </a:prstGeom>
        </p:spPr>
      </p:pic>
    </p:spTree>
    <p:extLst>
      <p:ext uri="{BB962C8B-B14F-4D97-AF65-F5344CB8AC3E}">
        <p14:creationId xmlns:p14="http://schemas.microsoft.com/office/powerpoint/2010/main" val="913948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5849" y="5555310"/>
            <a:ext cx="6629401" cy="914400"/>
          </a:xfrm>
        </p:spPr>
        <p:txBody>
          <a:bodyPr>
            <a:normAutofit fontScale="90000"/>
          </a:bodyPr>
          <a:lstStyle/>
          <a:p>
            <a:pPr algn="r"/>
            <a:r>
              <a:rPr lang="en-US" b="1" dirty="0"/>
              <a:t>Time series cases are challenging</a:t>
            </a:r>
          </a:p>
        </p:txBody>
      </p:sp>
      <p:sp>
        <p:nvSpPr>
          <p:cNvPr id="4" name="Oval 3"/>
          <p:cNvSpPr/>
          <p:nvPr/>
        </p:nvSpPr>
        <p:spPr>
          <a:xfrm>
            <a:off x="112943" y="43189"/>
            <a:ext cx="2209800" cy="8641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Monte Carlo</a:t>
            </a:r>
          </a:p>
        </p:txBody>
      </p:sp>
      <p:sp>
        <p:nvSpPr>
          <p:cNvPr id="5" name="Right Arrow 4"/>
          <p:cNvSpPr/>
          <p:nvPr/>
        </p:nvSpPr>
        <p:spPr>
          <a:xfrm>
            <a:off x="2455977" y="170446"/>
            <a:ext cx="762000" cy="609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3313596" y="213636"/>
            <a:ext cx="2781531"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rPr>
              <a:t>r</a:t>
            </a:r>
            <a:r>
              <a:rPr lang="en-US" sz="2800" b="0" cap="none" spc="0" dirty="0">
                <a:ln w="0"/>
                <a:solidFill>
                  <a:schemeClr val="tx1"/>
                </a:solidFill>
                <a:effectLst>
                  <a:outerShdw blurRad="38100" dist="19050" dir="2700000" algn="tl" rotWithShape="0">
                    <a:schemeClr val="dk1">
                      <a:alpha val="40000"/>
                    </a:schemeClr>
                  </a:outerShdw>
                </a:effectLst>
              </a:rPr>
              <a:t>andom sampling</a:t>
            </a:r>
          </a:p>
        </p:txBody>
      </p:sp>
      <p:graphicFrame>
        <p:nvGraphicFramePr>
          <p:cNvPr id="7" name="Diagram 6"/>
          <p:cNvGraphicFramePr/>
          <p:nvPr>
            <p:extLst>
              <p:ext uri="{D42A27DB-BD31-4B8C-83A1-F6EECF244321}">
                <p14:modId xmlns:p14="http://schemas.microsoft.com/office/powerpoint/2010/main" val="70799976"/>
              </p:ext>
            </p:extLst>
          </p:nvPr>
        </p:nvGraphicFramePr>
        <p:xfrm>
          <a:off x="-1606965" y="932292"/>
          <a:ext cx="8125883" cy="5417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p:cNvPicPr>
            <a:picLocks noChangeAspect="1"/>
          </p:cNvPicPr>
          <p:nvPr/>
        </p:nvPicPr>
        <p:blipFill>
          <a:blip r:embed="rId8"/>
          <a:stretch>
            <a:fillRect/>
          </a:stretch>
        </p:blipFill>
        <p:spPr>
          <a:xfrm>
            <a:off x="6518918" y="932292"/>
            <a:ext cx="5306627" cy="2725308"/>
          </a:xfrm>
          <a:prstGeom prst="rect">
            <a:avLst/>
          </a:prstGeom>
        </p:spPr>
      </p:pic>
      <p:sp>
        <p:nvSpPr>
          <p:cNvPr id="9" name="Rectangle 8"/>
          <p:cNvSpPr/>
          <p:nvPr/>
        </p:nvSpPr>
        <p:spPr>
          <a:xfrm>
            <a:off x="7008812" y="410714"/>
            <a:ext cx="4495800" cy="369332"/>
          </a:xfrm>
          <a:prstGeom prst="rect">
            <a:avLst/>
          </a:prstGeom>
        </p:spPr>
        <p:txBody>
          <a:bodyPr wrap="square">
            <a:spAutoFit/>
          </a:bodyPr>
          <a:lstStyle/>
          <a:p>
            <a:r>
              <a:rPr lang="en-US" b="1" dirty="0">
                <a:latin typeface="CMR10"/>
              </a:rPr>
              <a:t>The Monte Carlo experimental process.</a:t>
            </a:r>
            <a:endParaRPr lang="en-US" b="1" dirty="0"/>
          </a:p>
        </p:txBody>
      </p:sp>
      <p:sp>
        <p:nvSpPr>
          <p:cNvPr id="10" name="Rectangle 9"/>
          <p:cNvSpPr/>
          <p:nvPr/>
        </p:nvSpPr>
        <p:spPr>
          <a:xfrm>
            <a:off x="7043618" y="3823494"/>
            <a:ext cx="4159664" cy="646331"/>
          </a:xfrm>
          <a:prstGeom prst="rect">
            <a:avLst/>
          </a:prstGeom>
        </p:spPr>
        <p:txBody>
          <a:bodyPr wrap="square">
            <a:spAutoFit/>
          </a:bodyPr>
          <a:lstStyle/>
          <a:p>
            <a:r>
              <a:rPr lang="en-US" b="1" dirty="0" smtClean="0">
                <a:latin typeface="CMR10"/>
              </a:rPr>
              <a:t>Cross-validation </a:t>
            </a:r>
            <a:r>
              <a:rPr lang="en-US" b="1" dirty="0">
                <a:latin typeface="CMR10"/>
              </a:rPr>
              <a:t>should not be</a:t>
            </a:r>
          </a:p>
          <a:p>
            <a:r>
              <a:rPr lang="en-US" b="1" dirty="0">
                <a:latin typeface="CMR10"/>
              </a:rPr>
              <a:t>applied to time series problems.</a:t>
            </a:r>
            <a:endParaRPr lang="en-US" b="1" dirty="0"/>
          </a:p>
        </p:txBody>
      </p:sp>
    </p:spTree>
    <p:extLst>
      <p:ext uri="{BB962C8B-B14F-4D97-AF65-F5344CB8AC3E}">
        <p14:creationId xmlns:p14="http://schemas.microsoft.com/office/powerpoint/2010/main" val="114369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US"/>
          </a:p>
        </p:txBody>
      </p:sp>
      <p:sp>
        <p:nvSpPr>
          <p:cNvPr id="11" name="Text Placeholder 10"/>
          <p:cNvSpPr>
            <a:spLocks noGrp="1"/>
          </p:cNvSpPr>
          <p:nvPr>
            <p:ph type="body" idx="1"/>
          </p:nvPr>
        </p:nvSpPr>
        <p:spPr/>
        <p:txBody>
          <a:bodyPr/>
          <a:lstStyle/>
          <a:p>
            <a:r>
              <a:rPr lang="en-US" dirty="0" smtClean="0"/>
              <a:t>Monte Carlo analysis output on test set:</a:t>
            </a:r>
            <a:endParaRPr lang="en-US" dirty="0"/>
          </a:p>
        </p:txBody>
      </p:sp>
      <p:sp>
        <p:nvSpPr>
          <p:cNvPr id="12" name="Text Placeholder 11"/>
          <p:cNvSpPr>
            <a:spLocks noGrp="1"/>
          </p:cNvSpPr>
          <p:nvPr>
            <p:ph type="body" sz="quarter" idx="3"/>
          </p:nvPr>
        </p:nvSpPr>
        <p:spPr/>
        <p:txBody>
          <a:bodyPr/>
          <a:lstStyle/>
          <a:p>
            <a:endParaRPr lang="en-US" dirty="0"/>
          </a:p>
        </p:txBody>
      </p:sp>
      <p:sp>
        <p:nvSpPr>
          <p:cNvPr id="13" name="Content Placeholder 12"/>
          <p:cNvSpPr>
            <a:spLocks noGrp="1"/>
          </p:cNvSpPr>
          <p:nvPr>
            <p:ph sz="quarter" idx="4"/>
          </p:nvPr>
        </p:nvSpPr>
        <p:spPr>
          <a:xfrm>
            <a:off x="6550025" y="1676400"/>
            <a:ext cx="5030788" cy="3200400"/>
          </a:xfrm>
        </p:spPr>
        <p:txBody>
          <a:bodyPr/>
          <a:lstStyle/>
          <a:p>
            <a:pPr marL="0" indent="0">
              <a:buNone/>
            </a:pPr>
            <a:r>
              <a:rPr lang="en-US" dirty="0" smtClean="0"/>
              <a:t>These </a:t>
            </a:r>
            <a:r>
              <a:rPr lang="en-US" dirty="0"/>
              <a:t>methods made a single trade over the </a:t>
            </a:r>
            <a:r>
              <a:rPr lang="en-US" b="1" dirty="0"/>
              <a:t>testing </a:t>
            </a:r>
            <a:r>
              <a:rPr lang="en-US" b="1" dirty="0" smtClean="0"/>
              <a:t>period</a:t>
            </a:r>
            <a:r>
              <a:rPr lang="en-US" dirty="0" smtClean="0"/>
              <a:t> with </a:t>
            </a:r>
            <a:r>
              <a:rPr lang="en-US" dirty="0"/>
              <a:t>an average return of 0.25%, which is </a:t>
            </a:r>
            <a:endParaRPr lang="en-US" dirty="0" smtClean="0"/>
          </a:p>
          <a:p>
            <a:pPr marL="0" indent="0">
              <a:buNone/>
            </a:pPr>
            <a:r>
              <a:rPr lang="en-US" dirty="0" smtClean="0"/>
              <a:t> -77% below the </a:t>
            </a:r>
            <a:r>
              <a:rPr lang="en-US" dirty="0"/>
              <a:t>naive buy </a:t>
            </a:r>
            <a:r>
              <a:rPr lang="en-US" dirty="0" smtClean="0"/>
              <a:t>and hold </a:t>
            </a:r>
            <a:r>
              <a:rPr lang="en-US" dirty="0"/>
              <a:t>strategy. </a:t>
            </a:r>
          </a:p>
          <a:p>
            <a:pPr marL="0" indent="0">
              <a:buNone/>
            </a:pPr>
            <a:r>
              <a:rPr lang="en-US" b="1" dirty="0" smtClean="0"/>
              <a:t>Useless </a:t>
            </a:r>
            <a:r>
              <a:rPr lang="en-US" b="1" dirty="0"/>
              <a:t>models.</a:t>
            </a:r>
          </a:p>
        </p:txBody>
      </p:sp>
      <p:pic>
        <p:nvPicPr>
          <p:cNvPr id="15" name="Content Placeholder 14"/>
          <p:cNvPicPr>
            <a:picLocks noGrp="1" noChangeAspect="1"/>
          </p:cNvPicPr>
          <p:nvPr>
            <p:ph sz="half" idx="2"/>
          </p:nvPr>
        </p:nvPicPr>
        <p:blipFill>
          <a:blip r:embed="rId2"/>
          <a:stretch>
            <a:fillRect/>
          </a:stretch>
        </p:blipFill>
        <p:spPr>
          <a:xfrm>
            <a:off x="1417637" y="1905000"/>
            <a:ext cx="4457700" cy="1143000"/>
          </a:xfrm>
          <a:prstGeom prst="rect">
            <a:avLst/>
          </a:prstGeom>
        </p:spPr>
      </p:pic>
      <p:pic>
        <p:nvPicPr>
          <p:cNvPr id="16" name="Picture 15"/>
          <p:cNvPicPr>
            <a:picLocks noChangeAspect="1"/>
          </p:cNvPicPr>
          <p:nvPr/>
        </p:nvPicPr>
        <p:blipFill>
          <a:blip r:embed="rId3"/>
          <a:stretch>
            <a:fillRect/>
          </a:stretch>
        </p:blipFill>
        <p:spPr>
          <a:xfrm>
            <a:off x="1417637" y="3402131"/>
            <a:ext cx="4514850" cy="1120538"/>
          </a:xfrm>
          <a:prstGeom prst="rect">
            <a:avLst/>
          </a:prstGeom>
        </p:spPr>
      </p:pic>
    </p:spTree>
    <p:extLst>
      <p:ext uri="{BB962C8B-B14F-4D97-AF65-F5344CB8AC3E}">
        <p14:creationId xmlns:p14="http://schemas.microsoft.com/office/powerpoint/2010/main" val="23274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endParaRPr lang="en-US"/>
          </a:p>
        </p:txBody>
      </p:sp>
      <p:pic>
        <p:nvPicPr>
          <p:cNvPr id="13" name="Content Placeholder 12"/>
          <p:cNvPicPr>
            <a:picLocks noGrp="1" noChangeAspect="1"/>
          </p:cNvPicPr>
          <p:nvPr>
            <p:ph idx="1"/>
          </p:nvPr>
        </p:nvPicPr>
        <p:blipFill>
          <a:blip r:embed="rId2"/>
          <a:stretch>
            <a:fillRect/>
          </a:stretch>
        </p:blipFill>
        <p:spPr>
          <a:xfrm>
            <a:off x="455612" y="1143000"/>
            <a:ext cx="7743825" cy="1143000"/>
          </a:xfrm>
          <a:prstGeom prst="rect">
            <a:avLst/>
          </a:prstGeom>
        </p:spPr>
      </p:pic>
    </p:spTree>
    <p:extLst>
      <p:ext uri="{BB962C8B-B14F-4D97-AF65-F5344CB8AC3E}">
        <p14:creationId xmlns:p14="http://schemas.microsoft.com/office/powerpoint/2010/main" val="62005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5867400"/>
            <a:ext cx="10971372" cy="304800"/>
          </a:xfrm>
        </p:spPr>
        <p:txBody>
          <a:bodyPr>
            <a:normAutofit fontScale="90000"/>
          </a:bodyPr>
          <a:lstStyle/>
          <a:p>
            <a:endParaRPr lang="en-US"/>
          </a:p>
        </p:txBody>
      </p:sp>
      <p:sp>
        <p:nvSpPr>
          <p:cNvPr id="3" name="Text Placeholder 2"/>
          <p:cNvSpPr>
            <a:spLocks noGrp="1"/>
          </p:cNvSpPr>
          <p:nvPr>
            <p:ph type="body" idx="1"/>
          </p:nvPr>
        </p:nvSpPr>
        <p:spPr/>
        <p:txBody>
          <a:bodyPr>
            <a:normAutofit fontScale="85000" lnSpcReduction="20000"/>
          </a:bodyPr>
          <a:lstStyle/>
          <a:p>
            <a:r>
              <a:rPr lang="en-US" dirty="0"/>
              <a:t>The cumulative returns on the final evaluation period of the</a:t>
            </a:r>
          </a:p>
          <a:p>
            <a:r>
              <a:rPr lang="en-US" dirty="0"/>
              <a:t>“grow.nnetR.v12” system.</a:t>
            </a:r>
          </a:p>
        </p:txBody>
      </p:sp>
      <p:pic>
        <p:nvPicPr>
          <p:cNvPr id="7" name="Content Placeholder 6"/>
          <p:cNvPicPr>
            <a:picLocks noGrp="1" noChangeAspect="1"/>
          </p:cNvPicPr>
          <p:nvPr>
            <p:ph sz="half" idx="2"/>
          </p:nvPr>
        </p:nvPicPr>
        <p:blipFill>
          <a:blip r:embed="rId2"/>
          <a:stretch>
            <a:fillRect/>
          </a:stretch>
        </p:blipFill>
        <p:spPr>
          <a:xfrm>
            <a:off x="609440" y="1676400"/>
            <a:ext cx="5713423" cy="3886200"/>
          </a:xfrm>
          <a:prstGeom prst="rect">
            <a:avLst/>
          </a:prstGeom>
        </p:spPr>
      </p:pic>
      <p:sp>
        <p:nvSpPr>
          <p:cNvPr id="5" name="Text Placeholder 4"/>
          <p:cNvSpPr>
            <a:spLocks noGrp="1"/>
          </p:cNvSpPr>
          <p:nvPr>
            <p:ph type="body" sz="quarter" idx="3"/>
          </p:nvPr>
        </p:nvSpPr>
        <p:spPr/>
        <p:txBody>
          <a:bodyPr/>
          <a:lstStyle/>
          <a:p>
            <a:endParaRPr lang="en-US"/>
          </a:p>
        </p:txBody>
      </p:sp>
      <p:pic>
        <p:nvPicPr>
          <p:cNvPr id="8" name="Content Placeholder 7"/>
          <p:cNvPicPr>
            <a:picLocks noGrp="1" noChangeAspect="1"/>
          </p:cNvPicPr>
          <p:nvPr>
            <p:ph sz="quarter" idx="4"/>
          </p:nvPr>
        </p:nvPicPr>
        <p:blipFill>
          <a:blip r:embed="rId3"/>
          <a:stretch>
            <a:fillRect/>
          </a:stretch>
        </p:blipFill>
        <p:spPr>
          <a:xfrm>
            <a:off x="7023100" y="1981200"/>
            <a:ext cx="4086225" cy="2943225"/>
          </a:xfrm>
          <a:prstGeom prst="rect">
            <a:avLst/>
          </a:prstGeom>
        </p:spPr>
      </p:pic>
    </p:spTree>
    <p:extLst>
      <p:ext uri="{BB962C8B-B14F-4D97-AF65-F5344CB8AC3E}">
        <p14:creationId xmlns:p14="http://schemas.microsoft.com/office/powerpoint/2010/main" val="1478079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725" y="-4011"/>
            <a:ext cx="10971372" cy="1066800"/>
          </a:xfrm>
        </p:spPr>
        <p:txBody>
          <a:bodyPr/>
          <a:lstStyle/>
          <a:p>
            <a:r>
              <a:rPr lang="en-US" dirty="0"/>
              <a:t>Conclusion: Our model is not good enough for prediction</a:t>
            </a:r>
          </a:p>
        </p:txBody>
      </p:sp>
      <p:graphicFrame>
        <p:nvGraphicFramePr>
          <p:cNvPr id="5" name="Diagram 4"/>
          <p:cNvGraphicFramePr/>
          <p:nvPr>
            <p:extLst>
              <p:ext uri="{D42A27DB-BD31-4B8C-83A1-F6EECF244321}">
                <p14:modId xmlns:p14="http://schemas.microsoft.com/office/powerpoint/2010/main" val="208533404"/>
              </p:ext>
            </p:extLst>
          </p:nvPr>
        </p:nvGraphicFramePr>
        <p:xfrm>
          <a:off x="2031471" y="1676400"/>
          <a:ext cx="7720542" cy="480765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Picture 6" descr="https://pixabay.com/static/uploads/photo/2015/02/13/09/47/finance-634901_960_720.png"/>
          <p:cNvPicPr>
            <a:picLocks noChangeAspect="1" noChangeArrowheads="1"/>
          </p:cNvPicPr>
          <p:nvPr/>
        </p:nvPicPr>
        <p:blipFill>
          <a:blip r:embed="rId9"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4189412" y="4495800"/>
            <a:ext cx="804400" cy="80440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https://pixabay.com/static/uploads/photo/2015/02/13/09/47/finance-634901_960_720.png"/>
          <p:cNvPicPr>
            <a:picLocks noChangeAspect="1" noChangeArrowheads="1"/>
          </p:cNvPicPr>
          <p:nvPr/>
        </p:nvPicPr>
        <p:blipFill>
          <a:blip r:embed="rId9"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389567">
            <a:off x="6818217" y="3018263"/>
            <a:ext cx="804400" cy="8044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s://pixabay.com/static/uploads/photo/2015/02/13/09/47/finance-634901_960_720.png"/>
          <p:cNvPicPr>
            <a:picLocks noChangeAspect="1" noChangeArrowheads="1"/>
          </p:cNvPicPr>
          <p:nvPr/>
        </p:nvPicPr>
        <p:blipFill>
          <a:blip r:embed="rId9"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6749553" y="3843799"/>
            <a:ext cx="804400" cy="8044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https://pixabay.com/static/uploads/photo/2015/02/13/09/47/finance-634901_960_720.png"/>
          <p:cNvPicPr>
            <a:picLocks noChangeAspect="1" noChangeArrowheads="1"/>
          </p:cNvPicPr>
          <p:nvPr/>
        </p:nvPicPr>
        <p:blipFill>
          <a:blip r:embed="rId9"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6652153" y="4648200"/>
            <a:ext cx="804400" cy="80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2737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12" y="152400"/>
            <a:ext cx="10971372" cy="1066800"/>
          </a:xfrm>
        </p:spPr>
        <p:txBody>
          <a:bodyPr/>
          <a:lstStyle/>
          <a:p>
            <a:r>
              <a:rPr lang="en-US" dirty="0"/>
              <a:t>References</a:t>
            </a:r>
          </a:p>
        </p:txBody>
      </p:sp>
      <p:sp>
        <p:nvSpPr>
          <p:cNvPr id="3" name="Content Placeholder 2"/>
          <p:cNvSpPr>
            <a:spLocks noGrp="1"/>
          </p:cNvSpPr>
          <p:nvPr>
            <p:ph idx="1"/>
          </p:nvPr>
        </p:nvSpPr>
        <p:spPr>
          <a:xfrm>
            <a:off x="150812" y="1447800"/>
            <a:ext cx="11811000" cy="5257800"/>
          </a:xfrm>
        </p:spPr>
        <p:txBody>
          <a:bodyPr>
            <a:normAutofit/>
          </a:bodyPr>
          <a:lstStyle/>
          <a:p>
            <a:r>
              <a:rPr lang="en-US" sz="1800" dirty="0"/>
              <a:t>“Stock Market Forecast: Chaos Theory Revealing How the Market Works”. </a:t>
            </a:r>
            <a:r>
              <a:rPr lang="en-US" sz="1800" dirty="0" err="1"/>
              <a:t>Feburary</a:t>
            </a:r>
            <a:r>
              <a:rPr lang="en-US" sz="1800" dirty="0"/>
              <a:t> 9, 2016. </a:t>
            </a:r>
            <a:r>
              <a:rPr lang="en-US" sz="1800" dirty="0">
                <a:hlinkClick r:id="rId3"/>
              </a:rPr>
              <a:t>http://iknowfirst.com/</a:t>
            </a:r>
            <a:r>
              <a:rPr lang="en-US" sz="1800" dirty="0"/>
              <a:t> </a:t>
            </a:r>
            <a:r>
              <a:rPr lang="en-US" sz="1800" dirty="0" err="1"/>
              <a:t>stock_market</a:t>
            </a:r>
            <a:r>
              <a:rPr lang="en-US" sz="1800" dirty="0"/>
              <a:t>_ </a:t>
            </a:r>
            <a:r>
              <a:rPr lang="en-US" sz="1800" dirty="0" err="1"/>
              <a:t>forecast_chaos_theory_revealing_how_the_stock_market_work</a:t>
            </a:r>
            <a:endParaRPr lang="en-US" sz="1800" dirty="0"/>
          </a:p>
          <a:p>
            <a:r>
              <a:rPr lang="en-US" sz="1800" dirty="0"/>
              <a:t>“Standard &amp; Poor's 500 Index - S&amp;P 500” </a:t>
            </a:r>
            <a:r>
              <a:rPr lang="en-US" sz="1800" dirty="0">
                <a:hlinkClick r:id="rId4"/>
              </a:rPr>
              <a:t>http://www.investopedia.com/terms/s/sp500.asp</a:t>
            </a:r>
            <a:r>
              <a:rPr lang="en-US" sz="1800" dirty="0"/>
              <a:t>. </a:t>
            </a:r>
          </a:p>
          <a:p>
            <a:r>
              <a:rPr lang="en-US" sz="1800" dirty="0"/>
              <a:t> http://stockcharts.com</a:t>
            </a:r>
          </a:p>
          <a:p>
            <a:r>
              <a:rPr lang="en-US" sz="1800" dirty="0" err="1"/>
              <a:t>Gershenson</a:t>
            </a:r>
            <a:r>
              <a:rPr lang="en-US" sz="1800" dirty="0"/>
              <a:t>, Carlos. “Artificial Neural Networks for Beginners “ </a:t>
            </a:r>
            <a:r>
              <a:rPr lang="en-US" sz="1800" dirty="0">
                <a:hlinkClick r:id="rId5"/>
              </a:rPr>
              <a:t>http://arxiv.org/ftp/cs/papers/0308/0308031.pdf</a:t>
            </a:r>
            <a:endParaRPr lang="en-US" sz="1800" dirty="0"/>
          </a:p>
          <a:p>
            <a:r>
              <a:rPr lang="en-US" sz="1800" dirty="0"/>
              <a:t>“Support Vector Machines” </a:t>
            </a:r>
            <a:r>
              <a:rPr lang="en-US" sz="1800" dirty="0">
                <a:hlinkClick r:id="rId6"/>
              </a:rPr>
              <a:t>http://scikit-learn.org/stable/modules/svm</a:t>
            </a:r>
            <a:r>
              <a:rPr lang="en-US" sz="1800" dirty="0"/>
              <a:t>. html</a:t>
            </a:r>
          </a:p>
          <a:p>
            <a:endParaRPr lang="en-US" sz="1800" dirty="0"/>
          </a:p>
        </p:txBody>
      </p:sp>
    </p:spTree>
    <p:extLst>
      <p:ext uri="{BB962C8B-B14F-4D97-AF65-F5344CB8AC3E}">
        <p14:creationId xmlns:p14="http://schemas.microsoft.com/office/powerpoint/2010/main" val="1462933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Our market predictions provide a competitive advantage over human inspection of data</a:t>
            </a:r>
          </a:p>
        </p:txBody>
      </p:sp>
      <p:pic>
        <p:nvPicPr>
          <p:cNvPr id="1026" name="Picture 2" descr="http://marketpredictor.biz/sites/all/themes/danland/images/slideshows/Pair_Of_Red_Di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0812" y="3340267"/>
            <a:ext cx="4723595" cy="1765133"/>
          </a:xfrm>
          <a:prstGeom prst="rect">
            <a:avLst/>
          </a:prstGeom>
          <a:noFill/>
          <a:effectLst>
            <a:softEdge rad="635000"/>
          </a:effectLst>
          <a:extLst>
            <a:ext uri="{909E8E84-426E-40DD-AFC4-6F175D3DCCD1}">
              <a14:hiddenFill xmlns:a14="http://schemas.microsoft.com/office/drawing/2010/main">
                <a:solidFill>
                  <a:srgbClr val="FFFFFF"/>
                </a:solidFill>
              </a14:hiddenFill>
            </a:ext>
          </a:extLst>
        </p:spPr>
      </p:pic>
      <p:pic>
        <p:nvPicPr>
          <p:cNvPr id="1028" name="Picture 4" descr="http://franchisopedia.com/public/files/richeditor/news_worlds/decidin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52454" y="1756128"/>
            <a:ext cx="1905000" cy="1905000"/>
          </a:xfrm>
          <a:prstGeom prst="rect">
            <a:avLst/>
          </a:prstGeom>
          <a:noFill/>
          <a:effectLst>
            <a:softEdge rad="635000"/>
          </a:effectLst>
          <a:extLst>
            <a:ext uri="{909E8E84-426E-40DD-AFC4-6F175D3DCCD1}">
              <a14:hiddenFill xmlns:a14="http://schemas.microsoft.com/office/drawing/2010/main">
                <a:solidFill>
                  <a:srgbClr val="FFFFFF"/>
                </a:solidFill>
              </a14:hiddenFill>
            </a:ext>
          </a:extLst>
        </p:spPr>
      </p:pic>
      <p:graphicFrame>
        <p:nvGraphicFramePr>
          <p:cNvPr id="4" name="Diagram 3"/>
          <p:cNvGraphicFramePr/>
          <p:nvPr>
            <p:extLst>
              <p:ext uri="{D42A27DB-BD31-4B8C-83A1-F6EECF244321}">
                <p14:modId xmlns:p14="http://schemas.microsoft.com/office/powerpoint/2010/main" val="672026841"/>
              </p:ext>
            </p:extLst>
          </p:nvPr>
        </p:nvGraphicFramePr>
        <p:xfrm>
          <a:off x="303212" y="0"/>
          <a:ext cx="8749242" cy="366112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791021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226" y="304800"/>
            <a:ext cx="10971372" cy="1066800"/>
          </a:xfrm>
        </p:spPr>
        <p:txBody>
          <a:bodyPr>
            <a:normAutofit/>
          </a:bodyPr>
          <a:lstStyle/>
          <a:p>
            <a:pPr algn="ctr"/>
            <a:r>
              <a:rPr lang="en-US" sz="4800" dirty="0"/>
              <a:t>Our goal is to maximize profit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90706278"/>
              </p:ext>
            </p:extLst>
          </p:nvPr>
        </p:nvGraphicFramePr>
        <p:xfrm>
          <a:off x="-100055" y="1916206"/>
          <a:ext cx="11873547"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descr="http://ordnur.com/wp-content/uploads/2014/10/Will-Profit-Maximization-Always-Result-in-Stock-Price-Maximization.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14105" y="3935506"/>
            <a:ext cx="3474720" cy="2895600"/>
          </a:xfrm>
          <a:prstGeom prst="rect">
            <a:avLst/>
          </a:prstGeom>
          <a:noFill/>
          <a:effectLst>
            <a:softEdge rad="635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036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0" y="2811100"/>
            <a:ext cx="4760727" cy="2123658"/>
          </a:xfrm>
          <a:prstGeom prst="rect">
            <a:avLst/>
          </a:prstGeom>
          <a:noFill/>
        </p:spPr>
        <p:txBody>
          <a:bodyPr wrap="none" lIns="91440" tIns="45720" rIns="91440" bIns="45720">
            <a:spAutoFit/>
            <a:scene3d>
              <a:camera prst="orthographicFront"/>
              <a:lightRig rig="threePt" dir="t"/>
            </a:scene3d>
            <a:sp3d extrusionH="57150">
              <a:bevelT w="82550" h="38100" prst="coolSlant"/>
            </a:sp3d>
          </a:bodyPr>
          <a:lstStyle/>
          <a:p>
            <a:pPr algn="ctr"/>
            <a:r>
              <a:rPr lang="en-US" sz="6600" b="0" cap="none" spc="0" dirty="0">
                <a:ln w="0"/>
                <a:solidFill>
                  <a:schemeClr val="tx1"/>
                </a:solidFill>
                <a:effectLst>
                  <a:outerShdw blurRad="38100" dist="19050" dir="2700000" algn="tl" rotWithShape="0">
                    <a:schemeClr val="dk1">
                      <a:alpha val="40000"/>
                    </a:schemeClr>
                  </a:outerShdw>
                </a:effectLst>
              </a:rPr>
              <a:t>S&amp;P 500</a:t>
            </a:r>
          </a:p>
          <a:p>
            <a:pPr algn="ctr"/>
            <a:r>
              <a:rPr lang="en-US" sz="6600" dirty="0">
                <a:ln w="0"/>
                <a:effectLst>
                  <a:outerShdw blurRad="38100" dist="19050" dir="2700000" algn="tl" rotWithShape="0">
                    <a:schemeClr val="dk1">
                      <a:alpha val="40000"/>
                    </a:schemeClr>
                  </a:outerShdw>
                </a:effectLst>
              </a:rPr>
              <a:t>Market index</a:t>
            </a:r>
            <a:endParaRPr lang="en-US" sz="6600" b="0" cap="none" spc="0" dirty="0">
              <a:ln w="0"/>
              <a:solidFill>
                <a:schemeClr val="tx1"/>
              </a:solidFill>
              <a:effectLst>
                <a:outerShdw blurRad="38100" dist="19050" dir="2700000" algn="tl" rotWithShape="0">
                  <a:schemeClr val="dk1">
                    <a:alpha val="40000"/>
                  </a:schemeClr>
                </a:outerShdw>
              </a:effectLst>
            </a:endParaRPr>
          </a:p>
        </p:txBody>
      </p:sp>
      <p:sp>
        <p:nvSpPr>
          <p:cNvPr id="6" name="Title 1"/>
          <p:cNvSpPr>
            <a:spLocks noGrp="1"/>
          </p:cNvSpPr>
          <p:nvPr>
            <p:ph type="title"/>
          </p:nvPr>
        </p:nvSpPr>
        <p:spPr>
          <a:xfrm>
            <a:off x="760412" y="228600"/>
            <a:ext cx="10971372" cy="1066800"/>
          </a:xfrm>
        </p:spPr>
        <p:txBody>
          <a:bodyPr>
            <a:normAutofit/>
          </a:bodyPr>
          <a:lstStyle/>
          <a:p>
            <a:pPr algn="ctr"/>
            <a:r>
              <a:rPr lang="en-US" sz="4800" dirty="0"/>
              <a:t>Data Used in Forecasting</a:t>
            </a:r>
          </a:p>
        </p:txBody>
      </p:sp>
      <p:sp>
        <p:nvSpPr>
          <p:cNvPr id="7" name="Right Arrow 6"/>
          <p:cNvSpPr/>
          <p:nvPr/>
        </p:nvSpPr>
        <p:spPr>
          <a:xfrm>
            <a:off x="4417298" y="3146796"/>
            <a:ext cx="1828800" cy="990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8" name="Rectangle 7"/>
          <p:cNvSpPr/>
          <p:nvPr/>
        </p:nvSpPr>
        <p:spPr>
          <a:xfrm>
            <a:off x="6187469" y="2349435"/>
            <a:ext cx="4938468" cy="2585323"/>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January 1970 </a:t>
            </a:r>
          </a:p>
          <a:p>
            <a:pPr algn="ctr"/>
            <a:r>
              <a:rPr lang="en-US" sz="5400" b="0" cap="none" spc="0" dirty="0">
                <a:ln w="0"/>
                <a:solidFill>
                  <a:schemeClr val="tx1"/>
                </a:solidFill>
                <a:effectLst>
                  <a:outerShdw blurRad="38100" dist="19050" dir="2700000" algn="tl" rotWithShape="0">
                    <a:schemeClr val="dk1">
                      <a:alpha val="40000"/>
                    </a:schemeClr>
                  </a:outerShdw>
                </a:effectLst>
              </a:rPr>
              <a:t>To </a:t>
            </a:r>
          </a:p>
          <a:p>
            <a:pPr algn="ctr"/>
            <a:r>
              <a:rPr lang="en-US" sz="5400" dirty="0">
                <a:ln w="0"/>
                <a:effectLst>
                  <a:outerShdw blurRad="38100" dist="19050" dir="2700000" algn="tl" rotWithShape="0">
                    <a:schemeClr val="dk1">
                      <a:alpha val="40000"/>
                    </a:schemeClr>
                  </a:outerShdw>
                </a:effectLst>
              </a:rPr>
              <a:t>September 2009</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39617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1293664" y="457200"/>
            <a:ext cx="5029200" cy="990600"/>
          </a:xfrm>
        </p:spPr>
        <p:txBody>
          <a:bodyPr/>
          <a:lstStyle/>
          <a:p>
            <a:pPr marL="0" indent="0">
              <a:buNone/>
            </a:pPr>
            <a:r>
              <a:rPr lang="en-US" dirty="0"/>
              <a:t>Data gives information about…</a:t>
            </a:r>
          </a:p>
        </p:txBody>
      </p:sp>
      <p:sp>
        <p:nvSpPr>
          <p:cNvPr id="3" name="Content Placeholder 2"/>
          <p:cNvSpPr>
            <a:spLocks noGrp="1"/>
          </p:cNvSpPr>
          <p:nvPr>
            <p:ph sz="half" idx="2"/>
          </p:nvPr>
        </p:nvSpPr>
        <p:spPr>
          <a:xfrm>
            <a:off x="1293664" y="1676400"/>
            <a:ext cx="5029200" cy="4724400"/>
          </a:xfrm>
        </p:spPr>
        <p:txBody>
          <a:bodyPr>
            <a:normAutofit/>
          </a:bodyPr>
          <a:lstStyle/>
          <a:p>
            <a:r>
              <a:rPr lang="en-US" dirty="0"/>
              <a:t>Date of the stock exchange session</a:t>
            </a:r>
          </a:p>
          <a:p>
            <a:r>
              <a:rPr lang="en-US" dirty="0" smtClean="0"/>
              <a:t>Open </a:t>
            </a:r>
            <a:r>
              <a:rPr lang="en-US" dirty="0"/>
              <a:t>price at the beginning of the session</a:t>
            </a:r>
          </a:p>
          <a:p>
            <a:r>
              <a:rPr lang="en-US" dirty="0" smtClean="0"/>
              <a:t>Highest </a:t>
            </a:r>
            <a:r>
              <a:rPr lang="en-US" dirty="0"/>
              <a:t>price during the session</a:t>
            </a:r>
          </a:p>
          <a:p>
            <a:r>
              <a:rPr lang="en-US" dirty="0" smtClean="0"/>
              <a:t>Lowest </a:t>
            </a:r>
            <a:r>
              <a:rPr lang="en-US" dirty="0"/>
              <a:t>price</a:t>
            </a:r>
          </a:p>
          <a:p>
            <a:r>
              <a:rPr lang="en-US" dirty="0" smtClean="0"/>
              <a:t>Closing </a:t>
            </a:r>
            <a:r>
              <a:rPr lang="en-US" dirty="0"/>
              <a:t>price of the session</a:t>
            </a:r>
          </a:p>
          <a:p>
            <a:r>
              <a:rPr lang="en-US" dirty="0" smtClean="0"/>
              <a:t>Volume </a:t>
            </a:r>
            <a:r>
              <a:rPr lang="en-US" dirty="0"/>
              <a:t>of transactions</a:t>
            </a:r>
          </a:p>
          <a:p>
            <a:r>
              <a:rPr lang="en-US" dirty="0" smtClean="0"/>
              <a:t>Adjusted </a:t>
            </a:r>
            <a:r>
              <a:rPr lang="en-US" dirty="0"/>
              <a:t>close </a:t>
            </a:r>
            <a:r>
              <a:rPr lang="en-US" dirty="0" smtClean="0"/>
              <a:t>price</a:t>
            </a:r>
            <a:endParaRPr lang="en-US" dirty="0"/>
          </a:p>
        </p:txBody>
      </p:sp>
      <p:sp>
        <p:nvSpPr>
          <p:cNvPr id="14" name="Text Placeholder 13"/>
          <p:cNvSpPr>
            <a:spLocks noGrp="1"/>
          </p:cNvSpPr>
          <p:nvPr>
            <p:ph type="body" sz="quarter" idx="3"/>
          </p:nvPr>
        </p:nvSpPr>
        <p:spPr>
          <a:xfrm>
            <a:off x="6550024" y="457200"/>
            <a:ext cx="5029200" cy="994012"/>
          </a:xfrm>
        </p:spPr>
        <p:txBody>
          <a:bodyPr/>
          <a:lstStyle/>
          <a:p>
            <a:r>
              <a:rPr lang="en-US" dirty="0" smtClean="0"/>
              <a:t>Our data looks like</a:t>
            </a:r>
            <a:endParaRPr lang="en-US" dirty="0"/>
          </a:p>
        </p:txBody>
      </p:sp>
      <p:pic>
        <p:nvPicPr>
          <p:cNvPr id="12" name="Content Placeholder 11"/>
          <p:cNvPicPr>
            <a:picLocks noGrp="1" noChangeAspect="1"/>
          </p:cNvPicPr>
          <p:nvPr>
            <p:ph sz="quarter" idx="4"/>
          </p:nvPr>
        </p:nvPicPr>
        <p:blipFill>
          <a:blip r:embed="rId2"/>
          <a:stretch>
            <a:fillRect/>
          </a:stretch>
        </p:blipFill>
        <p:spPr>
          <a:xfrm>
            <a:off x="6730999" y="1828800"/>
            <a:ext cx="4848225" cy="1590675"/>
          </a:xfrm>
          <a:prstGeom prst="rect">
            <a:avLst/>
          </a:prstGeom>
        </p:spPr>
      </p:pic>
    </p:spTree>
    <p:extLst>
      <p:ext uri="{BB962C8B-B14F-4D97-AF65-F5344CB8AC3E}">
        <p14:creationId xmlns:p14="http://schemas.microsoft.com/office/powerpoint/2010/main" val="310776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Dataset will be split into two separate sets</a:t>
            </a:r>
          </a:p>
        </p:txBody>
      </p:sp>
      <p:sp>
        <p:nvSpPr>
          <p:cNvPr id="4" name="Oval 3"/>
          <p:cNvSpPr/>
          <p:nvPr/>
        </p:nvSpPr>
        <p:spPr>
          <a:xfrm>
            <a:off x="4149227" y="228600"/>
            <a:ext cx="2819400" cy="990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Data</a:t>
            </a:r>
          </a:p>
        </p:txBody>
      </p:sp>
      <p:sp>
        <p:nvSpPr>
          <p:cNvPr id="5" name="Oval 4"/>
          <p:cNvSpPr/>
          <p:nvPr/>
        </p:nvSpPr>
        <p:spPr>
          <a:xfrm>
            <a:off x="6246812" y="1604211"/>
            <a:ext cx="2819400" cy="9906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Test Trading System</a:t>
            </a:r>
          </a:p>
        </p:txBody>
      </p:sp>
      <p:sp>
        <p:nvSpPr>
          <p:cNvPr id="6" name="Oval 5"/>
          <p:cNvSpPr/>
          <p:nvPr/>
        </p:nvSpPr>
        <p:spPr>
          <a:xfrm>
            <a:off x="2168028" y="1604211"/>
            <a:ext cx="2819400" cy="9906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Construct Trading System</a:t>
            </a:r>
          </a:p>
        </p:txBody>
      </p:sp>
      <p:sp>
        <p:nvSpPr>
          <p:cNvPr id="8" name="Left-Right-Up Arrow 7"/>
          <p:cNvSpPr/>
          <p:nvPr/>
        </p:nvSpPr>
        <p:spPr>
          <a:xfrm>
            <a:off x="5103812" y="1447800"/>
            <a:ext cx="910231" cy="990600"/>
          </a:xfrm>
          <a:prstGeom prst="leftRigh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Striped Right Arrow 9"/>
          <p:cNvSpPr/>
          <p:nvPr/>
        </p:nvSpPr>
        <p:spPr>
          <a:xfrm rot="5400000">
            <a:off x="3050215" y="3009900"/>
            <a:ext cx="762000" cy="762000"/>
          </a:xfrm>
          <a:prstGeom prst="striped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Striped Right Arrow 11"/>
          <p:cNvSpPr/>
          <p:nvPr/>
        </p:nvSpPr>
        <p:spPr>
          <a:xfrm rot="5400000">
            <a:off x="7275512" y="3088105"/>
            <a:ext cx="762000" cy="762000"/>
          </a:xfrm>
          <a:prstGeom prst="striped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Explosion 2 12"/>
          <p:cNvSpPr/>
          <p:nvPr/>
        </p:nvSpPr>
        <p:spPr>
          <a:xfrm>
            <a:off x="2251157" y="3805991"/>
            <a:ext cx="2360115" cy="1523999"/>
          </a:xfrm>
          <a:prstGeom prst="irregularSeal2">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30 years of quotes</a:t>
            </a:r>
          </a:p>
        </p:txBody>
      </p:sp>
      <p:sp>
        <p:nvSpPr>
          <p:cNvPr id="14" name="Explosion 2 13"/>
          <p:cNvSpPr/>
          <p:nvPr/>
        </p:nvSpPr>
        <p:spPr>
          <a:xfrm>
            <a:off x="6476454" y="3894220"/>
            <a:ext cx="2360115" cy="1523999"/>
          </a:xfrm>
          <a:prstGeom prst="irregularSeal2">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 years of quotes</a:t>
            </a:r>
          </a:p>
        </p:txBody>
      </p:sp>
    </p:spTree>
    <p:extLst>
      <p:ext uri="{BB962C8B-B14F-4D97-AF65-F5344CB8AC3E}">
        <p14:creationId xmlns:p14="http://schemas.microsoft.com/office/powerpoint/2010/main" val="4853906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2" y="152400"/>
            <a:ext cx="10971372" cy="1066800"/>
          </a:xfrm>
        </p:spPr>
        <p:txBody>
          <a:bodyPr>
            <a:normAutofit/>
          </a:bodyPr>
          <a:lstStyle/>
          <a:p>
            <a:pPr algn="ctr"/>
            <a:r>
              <a:rPr lang="en-US" sz="5400" i="1" dirty="0"/>
              <a:t>T</a:t>
            </a:r>
            <a:r>
              <a:rPr lang="en-US" sz="5400" dirty="0"/>
              <a:t> Indicator </a:t>
            </a:r>
          </a:p>
        </p:txBody>
      </p:sp>
      <p:sp>
        <p:nvSpPr>
          <p:cNvPr id="4" name="Rectangle 3"/>
          <p:cNvSpPr/>
          <p:nvPr/>
        </p:nvSpPr>
        <p:spPr>
          <a:xfrm>
            <a:off x="608012" y="2209800"/>
            <a:ext cx="579005"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P</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Right Arrow 4"/>
          <p:cNvSpPr/>
          <p:nvPr/>
        </p:nvSpPr>
        <p:spPr>
          <a:xfrm>
            <a:off x="1827212" y="2438400"/>
            <a:ext cx="914400" cy="5334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3579812" y="2066330"/>
            <a:ext cx="2361486" cy="1066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Average price for a given day</a:t>
            </a:r>
          </a:p>
        </p:txBody>
      </p:sp>
      <p:sp>
        <p:nvSpPr>
          <p:cNvPr id="7" name="Rectangle 6"/>
          <p:cNvSpPr/>
          <p:nvPr/>
        </p:nvSpPr>
        <p:spPr>
          <a:xfrm>
            <a:off x="612722" y="5486400"/>
            <a:ext cx="56938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95089" y="3848100"/>
            <a:ext cx="604653"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V</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ight Arrow 8"/>
          <p:cNvSpPr/>
          <p:nvPr/>
        </p:nvSpPr>
        <p:spPr>
          <a:xfrm>
            <a:off x="1861719" y="5702968"/>
            <a:ext cx="914400" cy="5334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ight Arrow 9"/>
          <p:cNvSpPr/>
          <p:nvPr/>
        </p:nvSpPr>
        <p:spPr>
          <a:xfrm>
            <a:off x="1861719" y="3950368"/>
            <a:ext cx="914400" cy="5334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p:cNvSpPr/>
          <p:nvPr/>
        </p:nvSpPr>
        <p:spPr>
          <a:xfrm>
            <a:off x="3648826" y="5436268"/>
            <a:ext cx="2361486" cy="1066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Sum of variations in price</a:t>
            </a:r>
          </a:p>
        </p:txBody>
      </p:sp>
      <p:sp>
        <p:nvSpPr>
          <p:cNvPr id="12" name="Oval 11"/>
          <p:cNvSpPr/>
          <p:nvPr/>
        </p:nvSpPr>
        <p:spPr>
          <a:xfrm>
            <a:off x="3614319" y="3599260"/>
            <a:ext cx="2361486" cy="1066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%k variation</a:t>
            </a:r>
          </a:p>
        </p:txBody>
      </p:sp>
      <p:pic>
        <p:nvPicPr>
          <p:cNvPr id="13" name="Picture 12"/>
          <p:cNvPicPr>
            <a:picLocks noChangeAspect="1"/>
          </p:cNvPicPr>
          <p:nvPr/>
        </p:nvPicPr>
        <p:blipFill>
          <a:blip r:embed="rId3"/>
          <a:stretch>
            <a:fillRect/>
          </a:stretch>
        </p:blipFill>
        <p:spPr>
          <a:xfrm>
            <a:off x="6627812" y="5702968"/>
            <a:ext cx="3343275" cy="552450"/>
          </a:xfrm>
          <a:prstGeom prst="rect">
            <a:avLst/>
          </a:prstGeom>
        </p:spPr>
      </p:pic>
      <p:pic>
        <p:nvPicPr>
          <p:cNvPr id="14" name="Picture 13"/>
          <p:cNvPicPr>
            <a:picLocks noChangeAspect="1"/>
          </p:cNvPicPr>
          <p:nvPr/>
        </p:nvPicPr>
        <p:blipFill>
          <a:blip r:embed="rId4"/>
          <a:stretch>
            <a:fillRect/>
          </a:stretch>
        </p:blipFill>
        <p:spPr>
          <a:xfrm>
            <a:off x="7227886" y="3817426"/>
            <a:ext cx="2143125" cy="619125"/>
          </a:xfrm>
          <a:prstGeom prst="rect">
            <a:avLst/>
          </a:prstGeom>
        </p:spPr>
      </p:pic>
    </p:spTree>
    <p:extLst>
      <p:ext uri="{BB962C8B-B14F-4D97-AF65-F5344CB8AC3E}">
        <p14:creationId xmlns:p14="http://schemas.microsoft.com/office/powerpoint/2010/main" val="3529493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20000"/>
                <a:lumOff val="80000"/>
              </a:schemeClr>
            </a:gs>
            <a:gs pos="58000">
              <a:schemeClr val="bg2">
                <a:lumMod val="40000"/>
                <a:lumOff val="60000"/>
              </a:schemeClr>
            </a:gs>
            <a:gs pos="100000">
              <a:schemeClr val="bg2"/>
            </a:gs>
          </a:gsLst>
          <a:lin ang="17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5612" y="118308"/>
            <a:ext cx="10971372" cy="1066800"/>
          </a:xfrm>
        </p:spPr>
        <p:txBody>
          <a:bodyPr/>
          <a:lstStyle/>
          <a:p>
            <a:pPr algn="ctr"/>
            <a:r>
              <a:rPr lang="en-US" dirty="0"/>
              <a:t>Trading strategies will allow us to make predictions and in turn take profitable action</a:t>
            </a:r>
          </a:p>
        </p:txBody>
      </p:sp>
      <p:sp>
        <p:nvSpPr>
          <p:cNvPr id="8" name="Rectangle 7"/>
          <p:cNvSpPr/>
          <p:nvPr/>
        </p:nvSpPr>
        <p:spPr>
          <a:xfrm>
            <a:off x="71106" y="3190366"/>
            <a:ext cx="1314782" cy="954107"/>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Current</a:t>
            </a:r>
          </a:p>
          <a:p>
            <a:pPr algn="ctr"/>
            <a:r>
              <a:rPr lang="en-US" sz="2800" b="0" cap="none" spc="0" dirty="0">
                <a:ln w="0"/>
                <a:solidFill>
                  <a:schemeClr val="tx1"/>
                </a:solidFill>
                <a:effectLst>
                  <a:outerShdw blurRad="38100" dist="19050" dir="2700000" algn="tl" rotWithShape="0">
                    <a:schemeClr val="dk1">
                      <a:alpha val="40000"/>
                    </a:schemeClr>
                  </a:outerShdw>
                </a:effectLst>
              </a:rPr>
              <a:t>Price</a:t>
            </a:r>
          </a:p>
        </p:txBody>
      </p:sp>
      <p:sp>
        <p:nvSpPr>
          <p:cNvPr id="11" name="Right Arrow 10"/>
          <p:cNvSpPr/>
          <p:nvPr/>
        </p:nvSpPr>
        <p:spPr>
          <a:xfrm rot="19981163">
            <a:off x="1463469" y="3217624"/>
            <a:ext cx="590446"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945837">
            <a:off x="1506918" y="3743324"/>
            <a:ext cx="590446"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099959" y="2948752"/>
            <a:ext cx="1050357" cy="523220"/>
          </a:xfrm>
          <a:prstGeom prst="rect">
            <a:avLst/>
          </a:prstGeom>
          <a:noFill/>
        </p:spPr>
        <p:txBody>
          <a:bodyPr wrap="squar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&gt;P%</a:t>
            </a:r>
          </a:p>
        </p:txBody>
      </p:sp>
      <p:sp>
        <p:nvSpPr>
          <p:cNvPr id="15" name="Rectangle 14"/>
          <p:cNvSpPr/>
          <p:nvPr/>
        </p:nvSpPr>
        <p:spPr>
          <a:xfrm>
            <a:off x="2156453" y="3669386"/>
            <a:ext cx="862736"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rPr>
              <a:t>&lt;</a:t>
            </a:r>
            <a:r>
              <a:rPr lang="en-US" sz="2800" b="0" cap="none" spc="0" dirty="0">
                <a:ln w="0"/>
                <a:solidFill>
                  <a:schemeClr val="tx1"/>
                </a:solidFill>
                <a:effectLst>
                  <a:outerShdw blurRad="38100" dist="19050" dir="2700000" algn="tl" rotWithShape="0">
                    <a:schemeClr val="dk1">
                      <a:alpha val="40000"/>
                    </a:schemeClr>
                  </a:outerShdw>
                </a:effectLst>
              </a:rPr>
              <a:t>P%</a:t>
            </a:r>
          </a:p>
        </p:txBody>
      </p:sp>
      <p:sp>
        <p:nvSpPr>
          <p:cNvPr id="17" name="Right Arrow 16"/>
          <p:cNvSpPr/>
          <p:nvPr/>
        </p:nvSpPr>
        <p:spPr>
          <a:xfrm rot="5400000">
            <a:off x="2406898" y="4398026"/>
            <a:ext cx="590446"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831770" y="4932851"/>
            <a:ext cx="1740702" cy="713985"/>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Do not trade</a:t>
            </a:r>
          </a:p>
        </p:txBody>
      </p:sp>
      <p:sp>
        <p:nvSpPr>
          <p:cNvPr id="19" name="Right Arrow 18"/>
          <p:cNvSpPr/>
          <p:nvPr/>
        </p:nvSpPr>
        <p:spPr>
          <a:xfrm>
            <a:off x="3173890" y="3190366"/>
            <a:ext cx="590446"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761692" y="2677876"/>
            <a:ext cx="2408206" cy="1384995"/>
          </a:xfrm>
          <a:prstGeom prst="rect">
            <a:avLst/>
          </a:prstGeom>
          <a:noFill/>
        </p:spPr>
        <p:txBody>
          <a:bodyPr wrap="square" lIns="91440" tIns="45720" rIns="91440" bIns="45720">
            <a:spAutoFit/>
          </a:bodyPr>
          <a:lstStyle/>
          <a:p>
            <a:pPr algn="ctr"/>
            <a:r>
              <a:rPr lang="en-US" sz="2800" dirty="0">
                <a:ln w="0"/>
                <a:effectLst>
                  <a:outerShdw blurRad="38100" dist="19050" dir="2700000" algn="tl" rotWithShape="0">
                    <a:schemeClr val="dk1">
                      <a:alpha val="40000"/>
                    </a:schemeClr>
                  </a:outerShdw>
                </a:effectLst>
              </a:rPr>
              <a:t>Indicator within the next </a:t>
            </a:r>
            <a:r>
              <a:rPr lang="en-US" sz="2800" i="1" dirty="0">
                <a:ln w="0"/>
                <a:effectLst>
                  <a:outerShdw blurRad="38100" dist="19050" dir="2700000" algn="tl" rotWithShape="0">
                    <a:schemeClr val="dk1">
                      <a:alpha val="40000"/>
                    </a:schemeClr>
                  </a:outerShdw>
                </a:effectLst>
              </a:rPr>
              <a:t>k</a:t>
            </a:r>
            <a:r>
              <a:rPr lang="en-US" sz="2800" dirty="0">
                <a:ln w="0"/>
                <a:effectLst>
                  <a:outerShdw blurRad="38100" dist="19050" dir="2700000" algn="tl" rotWithShape="0">
                    <a:schemeClr val="dk1">
                      <a:alpha val="40000"/>
                    </a:schemeClr>
                  </a:outerShdw>
                </a:effectLst>
              </a:rPr>
              <a:t> days</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22" name="Right Arrow 21"/>
          <p:cNvSpPr/>
          <p:nvPr/>
        </p:nvSpPr>
        <p:spPr>
          <a:xfrm>
            <a:off x="6293923" y="3185840"/>
            <a:ext cx="590446"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757700" y="2958292"/>
            <a:ext cx="2408206" cy="523220"/>
          </a:xfrm>
          <a:prstGeom prst="rect">
            <a:avLst/>
          </a:prstGeom>
          <a:noFill/>
        </p:spPr>
        <p:txBody>
          <a:bodyPr wrap="square" lIns="91440" tIns="45720" rIns="91440" bIns="45720">
            <a:spAutoFit/>
          </a:bodyPr>
          <a:lstStyle/>
          <a:p>
            <a:pPr algn="ctr"/>
            <a:r>
              <a:rPr lang="en-US" sz="2800" dirty="0">
                <a:ln w="0"/>
                <a:effectLst>
                  <a:outerShdw blurRad="38100" dist="19050" dir="2700000" algn="tl" rotWithShape="0">
                    <a:schemeClr val="dk1">
                      <a:alpha val="40000"/>
                    </a:schemeClr>
                  </a:outerShdw>
                </a:effectLst>
              </a:rPr>
              <a:t>Calculate </a:t>
            </a:r>
            <a:r>
              <a:rPr lang="en-US" sz="2800" i="1" dirty="0">
                <a:ln w="0"/>
                <a:effectLst>
                  <a:outerShdw blurRad="38100" dist="19050" dir="2700000" algn="tl" rotWithShape="0">
                    <a:schemeClr val="dk1">
                      <a:alpha val="40000"/>
                    </a:schemeClr>
                  </a:outerShdw>
                </a:effectLst>
              </a:rPr>
              <a:t>T</a:t>
            </a:r>
            <a:endParaRPr lang="en-US" sz="2800" b="0" i="1" cap="none" spc="0" dirty="0">
              <a:ln w="0"/>
              <a:solidFill>
                <a:schemeClr val="tx1"/>
              </a:solidFill>
              <a:effectLst>
                <a:outerShdw blurRad="38100" dist="19050" dir="2700000" algn="tl" rotWithShape="0">
                  <a:schemeClr val="dk1">
                    <a:alpha val="40000"/>
                  </a:schemeClr>
                </a:outerShdw>
              </a:effectLst>
            </a:endParaRPr>
          </a:p>
        </p:txBody>
      </p:sp>
      <p:cxnSp>
        <p:nvCxnSpPr>
          <p:cNvPr id="24" name="Curved Connector 23"/>
          <p:cNvCxnSpPr/>
          <p:nvPr/>
        </p:nvCxnSpPr>
        <p:spPr>
          <a:xfrm rot="5400000" flipH="1" flipV="1">
            <a:off x="7810469" y="3475780"/>
            <a:ext cx="790576" cy="78296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6293923" y="4144472"/>
            <a:ext cx="1520354" cy="8475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Signal k days with average daily price above target</a:t>
            </a:r>
          </a:p>
        </p:txBody>
      </p:sp>
      <p:sp>
        <p:nvSpPr>
          <p:cNvPr id="27" name="Right Arrow 26"/>
          <p:cNvSpPr/>
          <p:nvPr/>
        </p:nvSpPr>
        <p:spPr>
          <a:xfrm rot="1459688">
            <a:off x="8906332" y="3411612"/>
            <a:ext cx="590446"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rot="20482308">
            <a:off x="8912368" y="2868926"/>
            <a:ext cx="590446"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207426" y="2580374"/>
            <a:ext cx="2408206" cy="523220"/>
          </a:xfrm>
          <a:prstGeom prst="rect">
            <a:avLst/>
          </a:prstGeom>
          <a:noFill/>
        </p:spPr>
        <p:txBody>
          <a:bodyPr wrap="square" lIns="91440" tIns="45720" rIns="91440" bIns="45720">
            <a:spAutoFit/>
          </a:bodyPr>
          <a:lstStyle/>
          <a:p>
            <a:pPr algn="ctr"/>
            <a:r>
              <a:rPr lang="en-US" sz="2800" dirty="0">
                <a:ln w="0"/>
                <a:effectLst>
                  <a:outerShdw blurRad="38100" dist="19050" dir="2700000" algn="tl" rotWithShape="0">
                    <a:schemeClr val="dk1">
                      <a:alpha val="40000"/>
                    </a:schemeClr>
                  </a:outerShdw>
                </a:effectLst>
              </a:rPr>
              <a:t>High </a:t>
            </a:r>
            <a:r>
              <a:rPr lang="en-US" sz="2800" i="1" dirty="0">
                <a:ln w="0"/>
                <a:effectLst>
                  <a:outerShdw blurRad="38100" dist="19050" dir="2700000" algn="tl" rotWithShape="0">
                    <a:schemeClr val="dk1">
                      <a:alpha val="40000"/>
                    </a:schemeClr>
                  </a:outerShdw>
                </a:effectLst>
              </a:rPr>
              <a:t>T</a:t>
            </a:r>
            <a:r>
              <a:rPr lang="en-US" sz="2800" dirty="0">
                <a:ln w="0"/>
                <a:effectLst>
                  <a:outerShdw blurRad="38100" dist="19050" dir="2700000" algn="tl" rotWithShape="0">
                    <a:schemeClr val="dk1">
                      <a:alpha val="40000"/>
                    </a:schemeClr>
                  </a:outerShdw>
                </a:effectLst>
              </a:rPr>
              <a:t> Value</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30" name="Rectangle 29"/>
          <p:cNvSpPr/>
          <p:nvPr/>
        </p:nvSpPr>
        <p:spPr>
          <a:xfrm>
            <a:off x="9196124" y="3425010"/>
            <a:ext cx="2408206" cy="523220"/>
          </a:xfrm>
          <a:prstGeom prst="rect">
            <a:avLst/>
          </a:prstGeom>
          <a:noFill/>
        </p:spPr>
        <p:txBody>
          <a:bodyPr wrap="square" lIns="91440" tIns="45720" rIns="91440" bIns="45720">
            <a:spAutoFit/>
          </a:bodyPr>
          <a:lstStyle/>
          <a:p>
            <a:pPr algn="ctr"/>
            <a:r>
              <a:rPr lang="en-US" sz="2800" dirty="0">
                <a:ln w="0"/>
                <a:effectLst>
                  <a:outerShdw blurRad="38100" dist="19050" dir="2700000" algn="tl" rotWithShape="0">
                    <a:schemeClr val="dk1">
                      <a:alpha val="40000"/>
                    </a:schemeClr>
                  </a:outerShdw>
                </a:effectLst>
              </a:rPr>
              <a:t>Low </a:t>
            </a:r>
            <a:r>
              <a:rPr lang="en-US" sz="2800" i="1" dirty="0">
                <a:ln w="0"/>
                <a:effectLst>
                  <a:outerShdw blurRad="38100" dist="19050" dir="2700000" algn="tl" rotWithShape="0">
                    <a:schemeClr val="dk1">
                      <a:alpha val="40000"/>
                    </a:schemeClr>
                  </a:outerShdw>
                </a:effectLst>
              </a:rPr>
              <a:t>T</a:t>
            </a:r>
            <a:r>
              <a:rPr lang="en-US" sz="2800" dirty="0">
                <a:ln w="0"/>
                <a:effectLst>
                  <a:outerShdw blurRad="38100" dist="19050" dir="2700000" algn="tl" rotWithShape="0">
                    <a:schemeClr val="dk1">
                      <a:alpha val="40000"/>
                    </a:schemeClr>
                  </a:outerShdw>
                </a:effectLst>
              </a:rPr>
              <a:t> Value</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31" name="Right Arrow 30"/>
          <p:cNvSpPr/>
          <p:nvPr/>
        </p:nvSpPr>
        <p:spPr>
          <a:xfrm rot="16200000">
            <a:off x="10095053" y="2144658"/>
            <a:ext cx="590446"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rot="5400000">
            <a:off x="10105004" y="4228753"/>
            <a:ext cx="590446"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9505626" y="1123828"/>
            <a:ext cx="1740702" cy="713985"/>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Buy</a:t>
            </a:r>
          </a:p>
        </p:txBody>
      </p:sp>
      <p:sp>
        <p:nvSpPr>
          <p:cNvPr id="34" name="Oval 33"/>
          <p:cNvSpPr/>
          <p:nvPr/>
        </p:nvSpPr>
        <p:spPr>
          <a:xfrm>
            <a:off x="9517650" y="4728258"/>
            <a:ext cx="1740702" cy="713985"/>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Sell</a:t>
            </a:r>
          </a:p>
        </p:txBody>
      </p:sp>
      <p:pic>
        <p:nvPicPr>
          <p:cNvPr id="2056" name="Picture 8" descr="http://driveyoursuccess.typepad.com/.a/6a0120a80567b0970b01539301d8d2970b-150wi"/>
          <p:cNvPicPr>
            <a:picLocks noChangeAspect="1" noChangeArrowheads="1"/>
          </p:cNvPicPr>
          <p:nvPr/>
        </p:nvPicPr>
        <p:blipFill>
          <a:blip r:embed="rId3">
            <a:extLst>
              <a:ext uri="{BEBA8EAE-BF5A-486C-A8C5-ECC9F3942E4B}">
                <a14:imgProps xmlns:a14="http://schemas.microsoft.com/office/drawing/2010/main">
                  <a14:imgLayer r:embed="rId4">
                    <a14:imgEffect>
                      <a14:artisticMarker/>
                    </a14:imgEffect>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119630" y="689451"/>
            <a:ext cx="2648228" cy="1977346"/>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295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Marketing 16x9">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2.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D7DC9D6-C974-4760-AF25-FD6F69EC14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marketing glass cube presentation (widescreen)</Template>
  <TotalTime>0</TotalTime>
  <Words>3264</Words>
  <Application>Microsoft Office PowerPoint</Application>
  <PresentationFormat>Custom</PresentationFormat>
  <Paragraphs>310</Paragraphs>
  <Slides>28</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CMR10</vt:lpstr>
      <vt:lpstr>Corbel</vt:lpstr>
      <vt:lpstr>Wingdings</vt:lpstr>
      <vt:lpstr>Marketing 16x9</vt:lpstr>
      <vt:lpstr>Predicting Stock Market Returns  S&amp;P 500</vt:lpstr>
      <vt:lpstr>Outline</vt:lpstr>
      <vt:lpstr>Our market predictions provide a competitive advantage over human inspection of data</vt:lpstr>
      <vt:lpstr>Our goal is to maximize profit </vt:lpstr>
      <vt:lpstr>Data Used in Forecasting</vt:lpstr>
      <vt:lpstr>PowerPoint Presentation</vt:lpstr>
      <vt:lpstr>Dataset will be split into two separate sets</vt:lpstr>
      <vt:lpstr>T Indicator </vt:lpstr>
      <vt:lpstr>Trading strategies will allow us to make predictions and in turn take profitable action</vt:lpstr>
      <vt:lpstr>Through Random Forest, six predictor were used</vt:lpstr>
      <vt:lpstr>Candle Chart</vt:lpstr>
      <vt:lpstr>Predictors</vt:lpstr>
      <vt:lpstr>Predictors</vt:lpstr>
      <vt:lpstr>Predictors</vt:lpstr>
      <vt:lpstr>First, we use T as the target variable</vt:lpstr>
      <vt:lpstr>Three forms of obtaining predictions for a test period.</vt:lpstr>
      <vt:lpstr>Artificial Neural Network – (ANN) and Support Vector Machine – (SVM) are the two models we used</vt:lpstr>
      <vt:lpstr>Performance of SVM better than ANN, better precision and recall score.</vt:lpstr>
      <vt:lpstr>Two types of trading positions  believed to generate profit</vt:lpstr>
      <vt:lpstr>The first strategy used is a bit conservative</vt:lpstr>
      <vt:lpstr>The second strategy is more risky</vt:lpstr>
      <vt:lpstr>Results of trading using Policy 1 (Short Position) based on the signals of an SVM. Its Negative Return.</vt:lpstr>
      <vt:lpstr>Time series cases are challenging</vt:lpstr>
      <vt:lpstr>PowerPoint Presentation</vt:lpstr>
      <vt:lpstr>PowerPoint Presentation</vt:lpstr>
      <vt:lpstr>PowerPoint Presentation</vt:lpstr>
      <vt:lpstr>Conclusion: Our model is not good enough for prediction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2016-03-28T00:21:21Z</dcterms:created>
  <dcterms:modified xsi:type="dcterms:W3CDTF">2017-03-21T18:32:44Z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TC028010849991</vt:lpwstr>
  </property>
</Properties>
</file>