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4" r:id="rId7"/>
    <p:sldId id="260" r:id="rId8"/>
    <p:sldId id="266" r:id="rId9"/>
    <p:sldId id="267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>
        <p:scale>
          <a:sx n="75" d="100"/>
          <a:sy n="75" d="100"/>
        </p:scale>
        <p:origin x="1197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33D-3ABB-403A-8650-8E6A3633A7F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BC62-9140-49C2-B011-D053BB27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2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Progress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and </a:t>
            </a:r>
            <a:r>
              <a:rPr lang="en-US" dirty="0" err="1"/>
              <a:t>Sohail</a:t>
            </a:r>
            <a:endParaRPr lang="en-US" dirty="0"/>
          </a:p>
          <a:p>
            <a:r>
              <a:rPr lang="en-US" dirty="0"/>
              <a:t>April 11, 2017</a:t>
            </a:r>
          </a:p>
        </p:txBody>
      </p:sp>
    </p:spTree>
    <p:extLst>
      <p:ext uri="{BB962C8B-B14F-4D97-AF65-F5344CB8AC3E}">
        <p14:creationId xmlns:p14="http://schemas.microsoft.com/office/powerpoint/2010/main" val="289749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extract fundamentally informative features from:</a:t>
            </a:r>
          </a:p>
          <a:p>
            <a:pPr lvl="1"/>
            <a:r>
              <a:rPr lang="en-US" dirty="0"/>
              <a:t>Individual fibrotic architecture</a:t>
            </a:r>
          </a:p>
          <a:p>
            <a:pPr lvl="1"/>
            <a:r>
              <a:rPr lang="en-US" dirty="0"/>
              <a:t>Ablation lesion characteristics</a:t>
            </a:r>
          </a:p>
          <a:p>
            <a:r>
              <a:rPr lang="en-US" dirty="0"/>
              <a:t>These features allow discrimination of patients into recurrent and nonrecurrent subsets without the need for simulation</a:t>
            </a:r>
          </a:p>
          <a:p>
            <a:r>
              <a:rPr lang="en-US" dirty="0"/>
              <a:t>The features are simple and can be easily estimated, making them more accessible and implementable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7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these features are indicative of recurrence in the clinic</a:t>
            </a:r>
          </a:p>
          <a:p>
            <a:r>
              <a:rPr lang="en-US" dirty="0"/>
              <a:t>Run simulations modulating…</a:t>
            </a:r>
          </a:p>
          <a:p>
            <a:pPr lvl="1"/>
            <a:r>
              <a:rPr lang="en-US" dirty="0"/>
              <a:t>Ablation size, perimeter/area</a:t>
            </a:r>
          </a:p>
          <a:p>
            <a:pPr lvl="1"/>
            <a:r>
              <a:rPr lang="en-US" dirty="0"/>
              <a:t>Closeness to nonconducting obstacle</a:t>
            </a:r>
          </a:p>
          <a:p>
            <a:pPr marL="0" indent="0">
              <a:buNone/>
            </a:pPr>
            <a:r>
              <a:rPr lang="en-US" dirty="0"/>
              <a:t>   …and view </a:t>
            </a:r>
            <a:r>
              <a:rPr lang="en-US" dirty="0" err="1"/>
              <a:t>reinducibility</a:t>
            </a:r>
            <a:r>
              <a:rPr lang="en-US" dirty="0"/>
              <a:t> in each case:</a:t>
            </a:r>
          </a:p>
          <a:p>
            <a:pPr lvl="1"/>
            <a:r>
              <a:rPr lang="en-US" dirty="0"/>
              <a:t>Do less circular lesions allow anchoring? </a:t>
            </a:r>
          </a:p>
          <a:p>
            <a:pPr lvl="1"/>
            <a:r>
              <a:rPr lang="en-US" dirty="0"/>
              <a:t>Is it the </a:t>
            </a:r>
            <a:r>
              <a:rPr lang="en-US" i="1" dirty="0"/>
              <a:t>connection</a:t>
            </a:r>
            <a:r>
              <a:rPr lang="en-US" dirty="0"/>
              <a:t> to nonconducting obstacles, or the proximity?</a:t>
            </a:r>
          </a:p>
        </p:txBody>
      </p:sp>
    </p:spTree>
    <p:extLst>
      <p:ext uri="{BB962C8B-B14F-4D97-AF65-F5344CB8AC3E}">
        <p14:creationId xmlns:p14="http://schemas.microsoft.com/office/powerpoint/2010/main" val="14526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predict which ablation procedures will lead to </a:t>
            </a:r>
            <a:r>
              <a:rPr lang="en-US" sz="3200" i="1" dirty="0"/>
              <a:t>de novo</a:t>
            </a:r>
            <a:r>
              <a:rPr lang="en-US" sz="3200" dirty="0"/>
              <a:t> RD sites and recurrent AF?</a:t>
            </a:r>
          </a:p>
          <a:p>
            <a:r>
              <a:rPr lang="en-US" sz="3200" dirty="0"/>
              <a:t>What can we glean from a cardiac model that will allow us to make that prediction?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3200" dirty="0"/>
              <a:t>Classification problem: (AF-&gt;</a:t>
            </a:r>
            <a:r>
              <a:rPr lang="en-US" sz="3200" b="1" i="1" dirty="0"/>
              <a:t>AF</a:t>
            </a:r>
            <a:r>
              <a:rPr lang="en-US" sz="3200" dirty="0"/>
              <a:t>) vs. (AF-&gt;</a:t>
            </a:r>
            <a:r>
              <a:rPr lang="en-US" sz="3200" b="1" i="1" dirty="0"/>
              <a:t>AT</a:t>
            </a:r>
            <a:r>
              <a:rPr lang="en-US" sz="32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3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889" cy="1325563"/>
          </a:xfrm>
        </p:spPr>
        <p:txBody>
          <a:bodyPr/>
          <a:lstStyle/>
          <a:p>
            <a:r>
              <a:rPr lang="en-US" b="1" dirty="0"/>
              <a:t>Extracting features from the dataset: workflow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4" y="1837741"/>
            <a:ext cx="2376392" cy="23763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540" y="2219370"/>
            <a:ext cx="2282219" cy="1901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45" y="2196606"/>
            <a:ext cx="2595746" cy="194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038" y="4583982"/>
            <a:ext cx="1718845" cy="2064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824" y="4308022"/>
            <a:ext cx="2202017" cy="2404761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457420" y="2950705"/>
            <a:ext cx="662079" cy="52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7237754" y="2964107"/>
            <a:ext cx="662079" cy="52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10664813" y="2982218"/>
            <a:ext cx="662079" cy="52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1644304" y="5047107"/>
            <a:ext cx="662079" cy="52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5183051" y="5355034"/>
            <a:ext cx="662079" cy="522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39962" y="2215206"/>
            <a:ext cx="9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6044" y="2235473"/>
            <a:ext cx="130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Importance weighting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1911" y="4400776"/>
            <a:ext cx="124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classifiers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536" y="4431704"/>
            <a:ext cx="147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classifying success</a:t>
            </a:r>
          </a:p>
        </p:txBody>
      </p:sp>
    </p:spTree>
    <p:extLst>
      <p:ext uri="{BB962C8B-B14F-4D97-AF65-F5344CB8AC3E}">
        <p14:creationId xmlns:p14="http://schemas.microsoft.com/office/powerpoint/2010/main" val="245394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discriminative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1" y="1825625"/>
            <a:ext cx="11176001" cy="4351338"/>
          </a:xfrm>
        </p:spPr>
        <p:txBody>
          <a:bodyPr>
            <a:normAutofit/>
          </a:bodyPr>
          <a:lstStyle/>
          <a:p>
            <a:r>
              <a:rPr lang="en-US" sz="3200" dirty="0"/>
              <a:t>Evaluated by </a:t>
            </a:r>
            <a:r>
              <a:rPr lang="el-GR" sz="3200" i="1" dirty="0"/>
              <a:t>χ</a:t>
            </a:r>
            <a:r>
              <a:rPr lang="en-US" sz="3200" i="1" baseline="30000" dirty="0"/>
              <a:t>2</a:t>
            </a:r>
            <a:r>
              <a:rPr lang="en-US" sz="3200" dirty="0"/>
              <a:t>, </a:t>
            </a:r>
            <a:r>
              <a:rPr lang="en-US" sz="3200" i="1" dirty="0"/>
              <a:t>F</a:t>
            </a:r>
            <a:r>
              <a:rPr lang="en-US" sz="3200" dirty="0"/>
              <a:t>-statistic, </a:t>
            </a:r>
            <a:r>
              <a:rPr lang="en-US" sz="3200" i="1" dirty="0"/>
              <a:t>mutual information</a:t>
            </a:r>
            <a:r>
              <a:rPr lang="en-US" sz="3200" dirty="0"/>
              <a:t>, and </a:t>
            </a:r>
            <a:r>
              <a:rPr lang="en-US" sz="3200" i="1" dirty="0"/>
              <a:t>regression</a:t>
            </a:r>
            <a:endParaRPr lang="en-US" sz="3200" dirty="0"/>
          </a:p>
          <a:p>
            <a:r>
              <a:rPr lang="en-US" sz="3200" dirty="0"/>
              <a:t>Top three performing features:</a:t>
            </a:r>
          </a:p>
          <a:p>
            <a:pPr lvl="1"/>
            <a:r>
              <a:rPr lang="en-US" sz="2800" b="1" dirty="0"/>
              <a:t>Fibrotic burden</a:t>
            </a:r>
          </a:p>
          <a:p>
            <a:pPr lvl="1"/>
            <a:r>
              <a:rPr lang="en-US" sz="2800" b="1" dirty="0"/>
              <a:t>Lesion size</a:t>
            </a:r>
          </a:p>
          <a:p>
            <a:pPr lvl="1"/>
            <a:r>
              <a:rPr lang="en-US" sz="2800" b="1" dirty="0"/>
              <a:t>Proximity of lesion to nearest obstacle (by Dijkstra’s algorithm)</a:t>
            </a:r>
          </a:p>
        </p:txBody>
      </p:sp>
    </p:spTree>
    <p:extLst>
      <p:ext uri="{BB962C8B-B14F-4D97-AF65-F5344CB8AC3E}">
        <p14:creationId xmlns:p14="http://schemas.microsoft.com/office/powerpoint/2010/main" val="292180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54" y="218369"/>
            <a:ext cx="11105445" cy="1325563"/>
          </a:xfrm>
        </p:spPr>
        <p:txBody>
          <a:bodyPr/>
          <a:lstStyle/>
          <a:p>
            <a:r>
              <a:rPr lang="en-US" b="1" dirty="0"/>
              <a:t>Classification is effective by multiple approaches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37" y="1205184"/>
            <a:ext cx="11680973" cy="56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24014"/>
            <a:ext cx="10515600" cy="1325563"/>
          </a:xfrm>
        </p:spPr>
        <p:txBody>
          <a:bodyPr/>
          <a:lstStyle/>
          <a:p>
            <a:r>
              <a:rPr lang="en-US" b="1" dirty="0"/>
              <a:t>Precision recall curves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3311"/>
          <a:stretch/>
        </p:blipFill>
        <p:spPr>
          <a:xfrm>
            <a:off x="680155" y="1069027"/>
            <a:ext cx="10732912" cy="5681728"/>
          </a:xfrm>
        </p:spPr>
      </p:pic>
    </p:spTree>
    <p:extLst>
      <p:ext uri="{BB962C8B-B14F-4D97-AF65-F5344CB8AC3E}">
        <p14:creationId xmlns:p14="http://schemas.microsoft.com/office/powerpoint/2010/main" val="133267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is robust to approaches and test set portion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" y="1690688"/>
            <a:ext cx="12131857" cy="5065414"/>
          </a:xfrm>
        </p:spPr>
      </p:pic>
    </p:spTree>
    <p:extLst>
      <p:ext uri="{BB962C8B-B14F-4D97-AF65-F5344CB8AC3E}">
        <p14:creationId xmlns:p14="http://schemas.microsoft.com/office/powerpoint/2010/main" val="13104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recurrent heart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include something here?</a:t>
            </a:r>
          </a:p>
        </p:txBody>
      </p:sp>
    </p:spTree>
    <p:extLst>
      <p:ext uri="{BB962C8B-B14F-4D97-AF65-F5344CB8AC3E}">
        <p14:creationId xmlns:p14="http://schemas.microsoft.com/office/powerpoint/2010/main" val="99329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non recurrent heart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230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Progress update</vt:lpstr>
      <vt:lpstr>Statement of problem</vt:lpstr>
      <vt:lpstr>Extracting features from the dataset: workflow</vt:lpstr>
      <vt:lpstr>Most discriminative features</vt:lpstr>
      <vt:lpstr>Classification is effective by multiple approaches</vt:lpstr>
      <vt:lpstr>Precision recall curves</vt:lpstr>
      <vt:lpstr>Classification is robust to approaches and test set portion</vt:lpstr>
      <vt:lpstr>Example recurrent heart</vt:lpstr>
      <vt:lpstr>Example non recurrent heart </vt:lpstr>
      <vt:lpstr>Conclusions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Hakim</dc:creator>
  <cp:lastModifiedBy>Joe Hakim</cp:lastModifiedBy>
  <cp:revision>8</cp:revision>
  <dcterms:created xsi:type="dcterms:W3CDTF">2017-04-11T23:58:51Z</dcterms:created>
  <dcterms:modified xsi:type="dcterms:W3CDTF">2017-04-12T03:52:12Z</dcterms:modified>
</cp:coreProperties>
</file>