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Economica"/>
      <p:regular r:id="rId15"/>
      <p:bold r:id="rId16"/>
      <p:italic r:id="rId17"/>
      <p:boldItalic r:id="rId18"/>
    </p:embeddedFont>
    <p:embeddedFont>
      <p:font typeface="Open Sans"/>
      <p:regular r:id="rId19"/>
      <p:bold r:id="rId20"/>
      <p:italic r:id="rId21"/>
      <p:boldItalic r:id="rId22"/>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regular.fntdata"/><Relationship Id="rId14" Type="http://schemas.openxmlformats.org/officeDocument/2006/relationships/slide" Target="slides/slide9.xml"/><Relationship Id="rId17" Type="http://schemas.openxmlformats.org/officeDocument/2006/relationships/font" Target="fonts/Economica-italic.fntdata"/><Relationship Id="rId16" Type="http://schemas.openxmlformats.org/officeDocument/2006/relationships/font" Target="fonts/Economica-bold.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Patient 20, Top left - Method 5 (Liljestrand), Middle left (Method 6- Herd estimator), Bottom left (Method 7 - Wessling systolic area with impedance correction)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2744012"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0" name="Shape 10"/>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1" name="Shape 11"/>
          <p:cNvSpPr txBox="1"/>
          <p:nvPr>
            <p:ph type="ctrTitle"/>
          </p:nvPr>
        </p:nvSpPr>
        <p:spPr>
          <a:xfrm>
            <a:off x="3044700" y="1444255"/>
            <a:ext cx="3054600" cy="1537199"/>
          </a:xfrm>
          <a:prstGeom prst="rect">
            <a:avLst/>
          </a:prstGeom>
        </p:spPr>
        <p:txBody>
          <a:bodyPr anchorCtr="0" anchor="b"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12" name="Shape 12"/>
          <p:cNvSpPr txBox="1"/>
          <p:nvPr>
            <p:ph idx="1" type="subTitle"/>
          </p:nvPr>
        </p:nvSpPr>
        <p:spPr>
          <a:xfrm>
            <a:off x="3044700" y="3116580"/>
            <a:ext cx="3054600" cy="701399"/>
          </a:xfrm>
          <a:prstGeom prst="rect">
            <a:avLst/>
          </a:prstGeom>
        </p:spPr>
        <p:txBody>
          <a:bodyPr anchorCtr="0" anchor="t" bIns="91425" lIns="91425" rIns="91425" tIns="91425"/>
          <a:lstStyle>
            <a:lvl1pPr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3" name="Shape 1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0" name="Shape 50"/>
        <p:cNvGrpSpPr/>
        <p:nvPr/>
      </p:nvGrpSpPr>
      <p:grpSpPr>
        <a:xfrm>
          <a:off x="0" y="0"/>
          <a:ext cx="0" cy="0"/>
          <a:chOff x="0" y="0"/>
          <a:chExt cx="0" cy="0"/>
        </a:xfrm>
      </p:grpSpPr>
      <p:sp>
        <p:nvSpPr>
          <p:cNvPr id="51" name="Shape 51"/>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52" name="Shape 52"/>
          <p:cNvSpPr txBox="1"/>
          <p:nvPr>
            <p:ph type="title"/>
          </p:nvPr>
        </p:nvSpPr>
        <p:spPr>
          <a:xfrm>
            <a:off x="311700" y="957125"/>
            <a:ext cx="8520599" cy="2128799"/>
          </a:xfrm>
          <a:prstGeom prst="rect">
            <a:avLst/>
          </a:prstGeom>
        </p:spPr>
        <p:txBody>
          <a:bodyPr anchorCtr="0" anchor="ctr" bIns="91425" lIns="91425" rIns="91425" tIns="91425"/>
          <a:lstStyle>
            <a:lvl1pPr algn="ctr">
              <a:spcBef>
                <a:spcPts val="0"/>
              </a:spcBef>
              <a:buClr>
                <a:schemeClr val="lt2"/>
              </a:buClr>
              <a:buSzPct val="100000"/>
              <a:defRPr sz="16000">
                <a:solidFill>
                  <a:schemeClr val="lt2"/>
                </a:solidFill>
              </a:defRPr>
            </a:lvl1pPr>
            <a:lvl2pPr algn="ctr">
              <a:spcBef>
                <a:spcPts val="0"/>
              </a:spcBef>
              <a:buClr>
                <a:schemeClr val="lt2"/>
              </a:buClr>
              <a:buSzPct val="100000"/>
              <a:defRPr sz="16000">
                <a:solidFill>
                  <a:schemeClr val="lt2"/>
                </a:solidFill>
              </a:defRPr>
            </a:lvl2pPr>
            <a:lvl3pPr algn="ctr">
              <a:spcBef>
                <a:spcPts val="0"/>
              </a:spcBef>
              <a:buClr>
                <a:schemeClr val="lt2"/>
              </a:buClr>
              <a:buSzPct val="100000"/>
              <a:defRPr sz="16000">
                <a:solidFill>
                  <a:schemeClr val="lt2"/>
                </a:solidFill>
              </a:defRPr>
            </a:lvl3pPr>
            <a:lvl4pPr algn="ctr">
              <a:spcBef>
                <a:spcPts val="0"/>
              </a:spcBef>
              <a:buClr>
                <a:schemeClr val="lt2"/>
              </a:buClr>
              <a:buSzPct val="100000"/>
              <a:defRPr sz="16000">
                <a:solidFill>
                  <a:schemeClr val="lt2"/>
                </a:solidFill>
              </a:defRPr>
            </a:lvl4pPr>
            <a:lvl5pPr algn="ctr">
              <a:spcBef>
                <a:spcPts val="0"/>
              </a:spcBef>
              <a:buClr>
                <a:schemeClr val="lt2"/>
              </a:buClr>
              <a:buSzPct val="100000"/>
              <a:defRPr sz="16000">
                <a:solidFill>
                  <a:schemeClr val="lt2"/>
                </a:solidFill>
              </a:defRPr>
            </a:lvl5pPr>
            <a:lvl6pPr algn="ctr">
              <a:spcBef>
                <a:spcPts val="0"/>
              </a:spcBef>
              <a:buClr>
                <a:schemeClr val="lt2"/>
              </a:buClr>
              <a:buSzPct val="100000"/>
              <a:defRPr sz="16000">
                <a:solidFill>
                  <a:schemeClr val="lt2"/>
                </a:solidFill>
              </a:defRPr>
            </a:lvl6pPr>
            <a:lvl7pPr algn="ctr">
              <a:spcBef>
                <a:spcPts val="0"/>
              </a:spcBef>
              <a:buClr>
                <a:schemeClr val="lt2"/>
              </a:buClr>
              <a:buSzPct val="100000"/>
              <a:defRPr sz="16000">
                <a:solidFill>
                  <a:schemeClr val="lt2"/>
                </a:solidFill>
              </a:defRPr>
            </a:lvl7pPr>
            <a:lvl8pPr algn="ctr">
              <a:spcBef>
                <a:spcPts val="0"/>
              </a:spcBef>
              <a:buClr>
                <a:schemeClr val="lt2"/>
              </a:buClr>
              <a:buSzPct val="100000"/>
              <a:defRPr sz="16000">
                <a:solidFill>
                  <a:schemeClr val="lt2"/>
                </a:solidFill>
              </a:defRPr>
            </a:lvl8pPr>
            <a:lvl9pPr algn="ctr">
              <a:spcBef>
                <a:spcPts val="0"/>
              </a:spcBef>
              <a:buClr>
                <a:schemeClr val="lt2"/>
              </a:buClr>
              <a:buSzPct val="100000"/>
              <a:defRPr sz="16000">
                <a:solidFill>
                  <a:schemeClr val="lt2"/>
                </a:solidFill>
              </a:defRPr>
            </a:lvl9pPr>
          </a:lstStyle>
          <a:p/>
        </p:txBody>
      </p:sp>
      <p:sp>
        <p:nvSpPr>
          <p:cNvPr id="53" name="Shape 53"/>
          <p:cNvSpPr txBox="1"/>
          <p:nvPr>
            <p:ph idx="1" type="body"/>
          </p:nvPr>
        </p:nvSpPr>
        <p:spPr>
          <a:xfrm>
            <a:off x="311700" y="3162000"/>
            <a:ext cx="8520599" cy="1071599"/>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4" name="Shape 5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5" name="Shape 55"/>
        <p:cNvGrpSpPr/>
        <p:nvPr/>
      </p:nvGrpSpPr>
      <p:grpSpPr>
        <a:xfrm>
          <a:off x="0" y="0"/>
          <a:ext cx="0" cy="0"/>
          <a:chOff x="0" y="0"/>
          <a:chExt cx="0" cy="0"/>
        </a:xfrm>
      </p:grpSpPr>
      <p:sp>
        <p:nvSpPr>
          <p:cNvPr id="56" name="Shape 5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4" name="Shape 14"/>
        <p:cNvGrpSpPr/>
        <p:nvPr/>
      </p:nvGrpSpPr>
      <p:grpSpPr>
        <a:xfrm>
          <a:off x="0" y="0"/>
          <a:ext cx="0" cy="0"/>
          <a:chOff x="0" y="0"/>
          <a:chExt cx="0" cy="0"/>
        </a:xfrm>
      </p:grpSpPr>
      <p:sp>
        <p:nvSpPr>
          <p:cNvPr id="15" name="Shape 15"/>
          <p:cNvSpPr/>
          <p:nvPr/>
        </p:nvSpPr>
        <p:spPr>
          <a:xfrm flipH="1">
            <a:off x="7595937"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6" name="Shape 16"/>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7" name="Shape 17"/>
          <p:cNvSpPr txBox="1"/>
          <p:nvPr>
            <p:ph type="title"/>
          </p:nvPr>
        </p:nvSpPr>
        <p:spPr>
          <a:xfrm>
            <a:off x="773700" y="1806450"/>
            <a:ext cx="7596600" cy="1530600"/>
          </a:xfrm>
          <a:prstGeom prst="rect">
            <a:avLst/>
          </a:prstGeom>
        </p:spPr>
        <p:txBody>
          <a:bodyPr anchorCtr="0" anchor="ctr"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21" name="Shape 21"/>
          <p:cNvSpPr txBox="1"/>
          <p:nvPr>
            <p:ph type="title"/>
          </p:nvPr>
        </p:nvSpPr>
        <p:spPr>
          <a:xfrm>
            <a:off x="311700" y="315925"/>
            <a:ext cx="8520599" cy="831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 type="body"/>
          </p:nvPr>
        </p:nvSpPr>
        <p:spPr>
          <a:xfrm>
            <a:off x="311700" y="1225225"/>
            <a:ext cx="8520599" cy="33540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315925"/>
            <a:ext cx="8520599" cy="831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 type="body"/>
          </p:nvPr>
        </p:nvSpPr>
        <p:spPr>
          <a:xfrm>
            <a:off x="311700" y="1225225"/>
            <a:ext cx="3999899" cy="33540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7" name="Shape 27"/>
          <p:cNvSpPr txBox="1"/>
          <p:nvPr>
            <p:ph idx="2" type="body"/>
          </p:nvPr>
        </p:nvSpPr>
        <p:spPr>
          <a:xfrm>
            <a:off x="4832400" y="1225225"/>
            <a:ext cx="3999899" cy="33540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315925"/>
            <a:ext cx="8520599" cy="831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3000"/>
            </a:lvl1pPr>
            <a:lvl2pPr>
              <a:spcBef>
                <a:spcPts val="0"/>
              </a:spcBef>
              <a:buSzPct val="100000"/>
              <a:defRPr sz="3000"/>
            </a:lvl2pPr>
            <a:lvl3pPr>
              <a:spcBef>
                <a:spcPts val="0"/>
              </a:spcBef>
              <a:buSzPct val="100000"/>
              <a:defRPr sz="3000"/>
            </a:lvl3pPr>
            <a:lvl4pPr>
              <a:spcBef>
                <a:spcPts val="0"/>
              </a:spcBef>
              <a:buSzPct val="100000"/>
              <a:defRPr sz="3000"/>
            </a:lvl4pPr>
            <a:lvl5pPr>
              <a:spcBef>
                <a:spcPts val="0"/>
              </a:spcBef>
              <a:buSzPct val="100000"/>
              <a:defRPr sz="3000"/>
            </a:lvl5pPr>
            <a:lvl6pPr>
              <a:spcBef>
                <a:spcPts val="0"/>
              </a:spcBef>
              <a:buSzPct val="100000"/>
              <a:defRPr sz="3000"/>
            </a:lvl6pPr>
            <a:lvl7pPr>
              <a:spcBef>
                <a:spcPts val="0"/>
              </a:spcBef>
              <a:buSzPct val="100000"/>
              <a:defRPr sz="3000"/>
            </a:lvl7pPr>
            <a:lvl8pPr>
              <a:spcBef>
                <a:spcPts val="0"/>
              </a:spcBef>
              <a:buSzPct val="100000"/>
              <a:defRPr sz="3000"/>
            </a:lvl8pPr>
            <a:lvl9pPr>
              <a:spcBef>
                <a:spcPts val="0"/>
              </a:spcBef>
              <a:buSzPct val="100000"/>
              <a:defRPr sz="3000"/>
            </a:lvl9pPr>
          </a:lstStyle>
          <a:p/>
        </p:txBody>
      </p:sp>
      <p:sp>
        <p:nvSpPr>
          <p:cNvPr id="34" name="Shape 34"/>
          <p:cNvSpPr txBox="1"/>
          <p:nvPr>
            <p:ph idx="1" type="body"/>
          </p:nvPr>
        </p:nvSpPr>
        <p:spPr>
          <a:xfrm>
            <a:off x="311700" y="1399399"/>
            <a:ext cx="2807999" cy="27849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5" name="Shape 35"/>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6" name="Shape 36"/>
        <p:cNvGrpSpPr/>
        <p:nvPr/>
      </p:nvGrpSpPr>
      <p:grpSpPr>
        <a:xfrm>
          <a:off x="0" y="0"/>
          <a:ext cx="0" cy="0"/>
          <a:chOff x="0" y="0"/>
          <a:chExt cx="0" cy="0"/>
        </a:xfrm>
      </p:grpSpPr>
      <p:sp>
        <p:nvSpPr>
          <p:cNvPr id="37" name="Shape 37"/>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38" name="Shape 38"/>
          <p:cNvSpPr txBox="1"/>
          <p:nvPr>
            <p:ph type="title"/>
          </p:nvPr>
        </p:nvSpPr>
        <p:spPr>
          <a:xfrm>
            <a:off x="490250" y="450150"/>
            <a:ext cx="5878799" cy="4090800"/>
          </a:xfrm>
          <a:prstGeom prst="rect">
            <a:avLst/>
          </a:prstGeom>
        </p:spPr>
        <p:txBody>
          <a:bodyPr anchorCtr="0" anchor="ctr"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39" name="Shape 3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0" name="Shape 40"/>
        <p:cNvGrpSpPr/>
        <p:nvPr/>
      </p:nvGrpSpPr>
      <p:grpSpPr>
        <a:xfrm>
          <a:off x="0" y="0"/>
          <a:ext cx="0" cy="0"/>
          <a:chOff x="0" y="0"/>
          <a:chExt cx="0" cy="0"/>
        </a:xfrm>
      </p:grpSpPr>
      <p:sp>
        <p:nvSpPr>
          <p:cNvPr id="41" name="Shape 41"/>
          <p:cNvSpPr/>
          <p:nvPr/>
        </p:nvSpPr>
        <p:spPr>
          <a:xfrm>
            <a:off x="4572000" y="-25"/>
            <a:ext cx="4572000" cy="5143499"/>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cxnSp>
        <p:nvCxnSpPr>
          <p:cNvPr id="42" name="Shape 42"/>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3" name="Shape 43"/>
          <p:cNvSpPr txBox="1"/>
          <p:nvPr>
            <p:ph type="title"/>
          </p:nvPr>
        </p:nvSpPr>
        <p:spPr>
          <a:xfrm>
            <a:off x="265500" y="929275"/>
            <a:ext cx="4045199" cy="1786199"/>
          </a:xfrm>
          <a:prstGeom prst="rect">
            <a:avLst/>
          </a:prstGeom>
        </p:spPr>
        <p:txBody>
          <a:bodyPr anchorCtr="0" anchor="b" bIns="91425" lIns="91425" rIns="91425" tIns="91425"/>
          <a:lstStyle>
            <a:lvl1pPr algn="ctr">
              <a:spcBef>
                <a:spcPts val="0"/>
              </a:spcBef>
              <a:buClr>
                <a:schemeClr val="lt2"/>
              </a:buClr>
              <a:defRPr>
                <a:solidFill>
                  <a:schemeClr val="lt2"/>
                </a:solidFill>
              </a:defRPr>
            </a:lvl1pPr>
            <a:lvl2pPr algn="ctr">
              <a:spcBef>
                <a:spcPts val="0"/>
              </a:spcBef>
              <a:buClr>
                <a:schemeClr val="lt2"/>
              </a:buClr>
              <a:defRPr>
                <a:solidFill>
                  <a:schemeClr val="lt2"/>
                </a:solidFill>
              </a:defRPr>
            </a:lvl2pPr>
            <a:lvl3pPr algn="ctr">
              <a:spcBef>
                <a:spcPts val="0"/>
              </a:spcBef>
              <a:buClr>
                <a:schemeClr val="lt2"/>
              </a:buClr>
              <a:defRPr>
                <a:solidFill>
                  <a:schemeClr val="lt2"/>
                </a:solidFill>
              </a:defRPr>
            </a:lvl3pPr>
            <a:lvl4pPr algn="ctr">
              <a:spcBef>
                <a:spcPts val="0"/>
              </a:spcBef>
              <a:buClr>
                <a:schemeClr val="lt2"/>
              </a:buClr>
              <a:defRPr>
                <a:solidFill>
                  <a:schemeClr val="lt2"/>
                </a:solidFill>
              </a:defRPr>
            </a:lvl4pPr>
            <a:lvl5pPr algn="ctr">
              <a:spcBef>
                <a:spcPts val="0"/>
              </a:spcBef>
              <a:buClr>
                <a:schemeClr val="lt2"/>
              </a:buClr>
              <a:defRPr>
                <a:solidFill>
                  <a:schemeClr val="lt2"/>
                </a:solidFill>
              </a:defRPr>
            </a:lvl5pPr>
            <a:lvl6pPr algn="ctr">
              <a:spcBef>
                <a:spcPts val="0"/>
              </a:spcBef>
              <a:buClr>
                <a:schemeClr val="lt2"/>
              </a:buClr>
              <a:defRPr>
                <a:solidFill>
                  <a:schemeClr val="lt2"/>
                </a:solidFill>
              </a:defRPr>
            </a:lvl6pPr>
            <a:lvl7pPr algn="ctr">
              <a:spcBef>
                <a:spcPts val="0"/>
              </a:spcBef>
              <a:buClr>
                <a:schemeClr val="lt2"/>
              </a:buClr>
              <a:defRPr>
                <a:solidFill>
                  <a:schemeClr val="lt2"/>
                </a:solidFill>
              </a:defRPr>
            </a:lvl7pPr>
            <a:lvl8pPr algn="ctr">
              <a:spcBef>
                <a:spcPts val="0"/>
              </a:spcBef>
              <a:buClr>
                <a:schemeClr val="lt2"/>
              </a:buClr>
              <a:defRPr>
                <a:solidFill>
                  <a:schemeClr val="lt2"/>
                </a:solidFill>
              </a:defRPr>
            </a:lvl8pPr>
            <a:lvl9pPr algn="ctr">
              <a:spcBef>
                <a:spcPts val="0"/>
              </a:spcBef>
              <a:buClr>
                <a:schemeClr val="lt2"/>
              </a:buClr>
              <a:defRPr>
                <a:solidFill>
                  <a:schemeClr val="lt2"/>
                </a:solidFill>
              </a:defRPr>
            </a:lvl9pPr>
          </a:lstStyle>
          <a:p/>
        </p:txBody>
      </p:sp>
      <p:sp>
        <p:nvSpPr>
          <p:cNvPr id="44" name="Shape 44"/>
          <p:cNvSpPr txBox="1"/>
          <p:nvPr>
            <p:ph idx="1" type="subTitle"/>
          </p:nvPr>
        </p:nvSpPr>
        <p:spPr>
          <a:xfrm>
            <a:off x="265500" y="2769000"/>
            <a:ext cx="4045199" cy="1574099"/>
          </a:xfrm>
          <a:prstGeom prst="rect">
            <a:avLst/>
          </a:prstGeom>
        </p:spPr>
        <p:txBody>
          <a:bodyPr anchorCtr="0" anchor="t" bIns="91425" lIns="91425" rIns="91425" tIns="91425"/>
          <a:lstStyle>
            <a:lvl1pPr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5" name="Shape 45"/>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46" name="Shape 4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7" name="Shape 47"/>
        <p:cNvGrpSpPr/>
        <p:nvPr/>
      </p:nvGrpSpPr>
      <p:grpSpPr>
        <a:xfrm>
          <a:off x="0" y="0"/>
          <a:ext cx="0" cy="0"/>
          <a:chOff x="0" y="0"/>
          <a:chExt cx="0" cy="0"/>
        </a:xfrm>
      </p:grpSpPr>
      <p:sp>
        <p:nvSpPr>
          <p:cNvPr id="48" name="Shape 48"/>
          <p:cNvSpPr txBox="1"/>
          <p:nvPr>
            <p:ph idx="1" type="body"/>
          </p:nvPr>
        </p:nvSpPr>
        <p:spPr>
          <a:xfrm>
            <a:off x="319500" y="4218925"/>
            <a:ext cx="5998800" cy="598799"/>
          </a:xfrm>
          <a:prstGeom prst="rect">
            <a:avLst/>
          </a:prstGeom>
        </p:spPr>
        <p:txBody>
          <a:bodyPr anchorCtr="0" anchor="ctr" bIns="91425" lIns="91425" rIns="91425" tIns="91425"/>
          <a:lstStyle>
            <a:lvl1pPr>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315925"/>
            <a:ext cx="8520599" cy="831299"/>
          </a:xfrm>
          <a:prstGeom prst="rect">
            <a:avLst/>
          </a:prstGeom>
          <a:noFill/>
          <a:ln>
            <a:noFill/>
          </a:ln>
        </p:spPr>
        <p:txBody>
          <a:bodyPr anchorCtr="0" anchor="b" bIns="91425" lIns="91425" rIns="91425" tIns="91425"/>
          <a:lstStyle>
            <a:lvl1pPr>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6" name="Shape 6"/>
          <p:cNvSpPr txBox="1"/>
          <p:nvPr>
            <p:ph idx="1" type="body"/>
          </p:nvPr>
        </p:nvSpPr>
        <p:spPr>
          <a:xfrm>
            <a:off x="311700" y="1225225"/>
            <a:ext cx="8520599" cy="33540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png"/><Relationship Id="rId4"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953825" y="1157300"/>
            <a:ext cx="7878599" cy="1639799"/>
          </a:xfrm>
          <a:prstGeom prst="rect">
            <a:avLst/>
          </a:prstGeom>
        </p:spPr>
        <p:txBody>
          <a:bodyPr anchorCtr="0" anchor="b" bIns="91425" lIns="91425" rIns="91425" tIns="91425">
            <a:noAutofit/>
          </a:bodyPr>
          <a:lstStyle/>
          <a:p>
            <a:pPr>
              <a:spcBef>
                <a:spcPts val="0"/>
              </a:spcBef>
              <a:buNone/>
            </a:pPr>
            <a:r>
              <a:rPr lang="en" sz="3600"/>
              <a:t>Continuous Cardiac Output from Patient Arterial Blood Pressure Readings</a:t>
            </a:r>
          </a:p>
        </p:txBody>
      </p:sp>
      <p:sp>
        <p:nvSpPr>
          <p:cNvPr id="59" name="Shape 59"/>
          <p:cNvSpPr txBox="1"/>
          <p:nvPr>
            <p:ph idx="1" type="subTitle"/>
          </p:nvPr>
        </p:nvSpPr>
        <p:spPr>
          <a:xfrm>
            <a:off x="3044700" y="3116580"/>
            <a:ext cx="3054600" cy="701399"/>
          </a:xfrm>
          <a:prstGeom prst="rect">
            <a:avLst/>
          </a:prstGeom>
        </p:spPr>
        <p:txBody>
          <a:bodyPr anchorCtr="0" anchor="t" bIns="91425" lIns="91425" rIns="91425" tIns="91425">
            <a:noAutofit/>
          </a:bodyPr>
          <a:lstStyle/>
          <a:p>
            <a:pPr rtl="0">
              <a:spcBef>
                <a:spcPts val="0"/>
              </a:spcBef>
              <a:buNone/>
            </a:pPr>
            <a:r>
              <a:rPr lang="en"/>
              <a:t>Joe and the Joes: Steven Chen, Joe Hakim, Chris Le, and Richard Liu</a:t>
            </a:r>
          </a:p>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311700" y="315925"/>
            <a:ext cx="8520599" cy="831299"/>
          </a:xfrm>
          <a:prstGeom prst="rect">
            <a:avLst/>
          </a:prstGeom>
        </p:spPr>
        <p:txBody>
          <a:bodyPr anchorCtr="0" anchor="b" bIns="91425" lIns="91425" rIns="91425" tIns="91425">
            <a:noAutofit/>
          </a:bodyPr>
          <a:lstStyle/>
          <a:p>
            <a:pPr algn="ctr">
              <a:spcBef>
                <a:spcPts val="0"/>
              </a:spcBef>
              <a:buNone/>
            </a:pPr>
            <a:r>
              <a:rPr lang="en"/>
              <a:t>Overview</a:t>
            </a:r>
          </a:p>
        </p:txBody>
      </p:sp>
      <p:sp>
        <p:nvSpPr>
          <p:cNvPr id="65" name="Shape 65"/>
          <p:cNvSpPr txBox="1"/>
          <p:nvPr>
            <p:ph idx="1" type="body"/>
          </p:nvPr>
        </p:nvSpPr>
        <p:spPr>
          <a:xfrm>
            <a:off x="311700" y="1225225"/>
            <a:ext cx="8520599" cy="3354000"/>
          </a:xfrm>
          <a:prstGeom prst="rect">
            <a:avLst/>
          </a:prstGeom>
        </p:spPr>
        <p:txBody>
          <a:bodyPr anchorCtr="0" anchor="t" bIns="91425" lIns="91425" rIns="91425" tIns="91425">
            <a:noAutofit/>
          </a:bodyPr>
          <a:lstStyle/>
          <a:p>
            <a:pPr indent="-228600" lvl="0" marL="457200" rtl="0">
              <a:spcBef>
                <a:spcPts val="0"/>
              </a:spcBef>
            </a:pPr>
            <a:r>
              <a:rPr lang="en"/>
              <a:t>Cardiac Output (CO) is a valuable measurement for a variety of diagnostic purposes. However, due to the invasive nature of directly measuring CO, and the limit on the frequency of measurement using thermodilution, creating an estimator that can reliably derive CO from a non-invasive measurements (such as arterial blood pressure) is a worthwhile endeavor. Several estimators have been created compared with each other, with the Liljestrand method being found to be most reliable (Sun et. al 2009).</a:t>
            </a:r>
          </a:p>
          <a:p>
            <a:pPr indent="-228600" lvl="0" marL="457200">
              <a:spcBef>
                <a:spcPts val="0"/>
              </a:spcBef>
            </a:pPr>
            <a:r>
              <a:rPr lang="en"/>
              <a:t>Our work was similar to that done by Sun and his team in creating and comparing continuous cardiac output plots using different estimators with de-identified patient data.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315925"/>
            <a:ext cx="8520599" cy="831299"/>
          </a:xfrm>
          <a:prstGeom prst="rect">
            <a:avLst/>
          </a:prstGeom>
        </p:spPr>
        <p:txBody>
          <a:bodyPr anchorCtr="0" anchor="b" bIns="91425" lIns="91425" rIns="91425" tIns="91425">
            <a:noAutofit/>
          </a:bodyPr>
          <a:lstStyle/>
          <a:p>
            <a:pPr algn="ctr">
              <a:spcBef>
                <a:spcPts val="0"/>
              </a:spcBef>
              <a:buNone/>
            </a:pPr>
            <a:r>
              <a:rPr lang="en"/>
              <a:t>Code Overview</a:t>
            </a:r>
          </a:p>
        </p:txBody>
      </p:sp>
      <p:sp>
        <p:nvSpPr>
          <p:cNvPr id="71" name="Shape 71"/>
          <p:cNvSpPr txBox="1"/>
          <p:nvPr>
            <p:ph idx="1" type="body"/>
          </p:nvPr>
        </p:nvSpPr>
        <p:spPr>
          <a:xfrm>
            <a:off x="311700" y="1225225"/>
            <a:ext cx="8520599" cy="3354000"/>
          </a:xfrm>
          <a:prstGeom prst="rect">
            <a:avLst/>
          </a:prstGeom>
        </p:spPr>
        <p:txBody>
          <a:bodyPr anchorCtr="0" anchor="t" bIns="91425" lIns="91425" rIns="91425" tIns="91425">
            <a:noAutofit/>
          </a:bodyPr>
          <a:lstStyle/>
          <a:p>
            <a:pPr indent="-228600" lvl="0" marL="457200" rtl="0">
              <a:spcBef>
                <a:spcPts val="0"/>
              </a:spcBef>
            </a:pPr>
            <a:r>
              <a:rPr b="1" lang="en"/>
              <a:t>Script</a:t>
            </a:r>
          </a:p>
          <a:p>
            <a:pPr indent="-228600" lvl="1" marL="914400" rtl="0">
              <a:spcBef>
                <a:spcPts val="0"/>
              </a:spcBef>
            </a:pPr>
            <a:r>
              <a:rPr lang="en"/>
              <a:t>Looped through each patient, loaded the ABP and n file data, and used 2analyze functions to retrieve processed data.</a:t>
            </a:r>
          </a:p>
          <a:p>
            <a:pPr indent="-228600" lvl="0" marL="457200" rtl="0">
              <a:spcBef>
                <a:spcPts val="0"/>
              </a:spcBef>
            </a:pPr>
            <a:r>
              <a:rPr b="1" lang="en"/>
              <a:t>Part 3</a:t>
            </a:r>
          </a:p>
          <a:p>
            <a:pPr indent="-228600" lvl="1" marL="914400" rtl="0">
              <a:spcBef>
                <a:spcPts val="0"/>
              </a:spcBef>
            </a:pPr>
            <a:r>
              <a:rPr lang="en"/>
              <a:t>Plotted ABP waveform data for 20 pulses at the 10 hour and 11 hour time points, and superimposed onset time and the end of systole points onto the waveform.</a:t>
            </a:r>
          </a:p>
          <a:p>
            <a:pPr indent="-228600" lvl="0" marL="457200" rtl="0">
              <a:spcBef>
                <a:spcPts val="0"/>
              </a:spcBef>
            </a:pPr>
            <a:r>
              <a:rPr b="1" lang="en"/>
              <a:t>Part 4</a:t>
            </a:r>
          </a:p>
          <a:p>
            <a:pPr indent="-228600" lvl="1" marL="914400" rtl="0">
              <a:spcBef>
                <a:spcPts val="0"/>
              </a:spcBef>
            </a:pPr>
            <a:r>
              <a:rPr lang="en"/>
              <a:t>Estimated CO using 3 methods and calibrated it using the 1st COtd value from the n file.</a:t>
            </a:r>
          </a:p>
          <a:p>
            <a:pPr indent="-228600" lvl="1" marL="914400">
              <a:spcBef>
                <a:spcPts val="0"/>
              </a:spcBef>
            </a:pPr>
            <a:r>
              <a:rPr lang="en"/>
              <a:t>Plotted the 3 estimation methods, along with PP, MAP, and HR from the abpfeature.m function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315925"/>
            <a:ext cx="8520599" cy="831299"/>
          </a:xfrm>
          <a:prstGeom prst="rect">
            <a:avLst/>
          </a:prstGeom>
        </p:spPr>
        <p:txBody>
          <a:bodyPr anchorCtr="0" anchor="b" bIns="91425" lIns="91425" rIns="91425" tIns="91425">
            <a:noAutofit/>
          </a:bodyPr>
          <a:lstStyle/>
          <a:p>
            <a:pPr lvl="0" rtl="0" algn="ctr">
              <a:spcBef>
                <a:spcPts val="0"/>
              </a:spcBef>
              <a:buNone/>
            </a:pPr>
            <a:r>
              <a:rPr lang="en"/>
              <a:t>Part 3 Data</a:t>
            </a:r>
          </a:p>
        </p:txBody>
      </p:sp>
      <p:pic>
        <p:nvPicPr>
          <p:cNvPr id="77" name="Shape 77"/>
          <p:cNvPicPr preferRelativeResize="0"/>
          <p:nvPr/>
        </p:nvPicPr>
        <p:blipFill>
          <a:blip r:embed="rId3">
            <a:alphaModFix/>
          </a:blip>
          <a:stretch>
            <a:fillRect/>
          </a:stretch>
        </p:blipFill>
        <p:spPr>
          <a:xfrm>
            <a:off x="168525" y="1199550"/>
            <a:ext cx="4298549" cy="3696624"/>
          </a:xfrm>
          <a:prstGeom prst="rect">
            <a:avLst/>
          </a:prstGeom>
          <a:noFill/>
          <a:ln>
            <a:noFill/>
          </a:ln>
        </p:spPr>
      </p:pic>
      <p:pic>
        <p:nvPicPr>
          <p:cNvPr id="78" name="Shape 78"/>
          <p:cNvPicPr preferRelativeResize="0"/>
          <p:nvPr/>
        </p:nvPicPr>
        <p:blipFill>
          <a:blip r:embed="rId4">
            <a:alphaModFix/>
          </a:blip>
          <a:stretch>
            <a:fillRect/>
          </a:stretch>
        </p:blipFill>
        <p:spPr>
          <a:xfrm>
            <a:off x="4580925" y="1199537"/>
            <a:ext cx="4435399" cy="374377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315925"/>
            <a:ext cx="8520599" cy="831299"/>
          </a:xfrm>
          <a:prstGeom prst="rect">
            <a:avLst/>
          </a:prstGeom>
        </p:spPr>
        <p:txBody>
          <a:bodyPr anchorCtr="0" anchor="b" bIns="91425" lIns="91425" rIns="91425" tIns="91425">
            <a:noAutofit/>
          </a:bodyPr>
          <a:lstStyle/>
          <a:p>
            <a:pPr algn="ctr">
              <a:spcBef>
                <a:spcPts val="0"/>
              </a:spcBef>
              <a:buNone/>
            </a:pPr>
            <a:r>
              <a:rPr lang="en"/>
              <a:t>Part 3 Qualitative Discussion</a:t>
            </a:r>
          </a:p>
        </p:txBody>
      </p:sp>
      <p:sp>
        <p:nvSpPr>
          <p:cNvPr id="84" name="Shape 84"/>
          <p:cNvSpPr txBox="1"/>
          <p:nvPr>
            <p:ph idx="1" type="body"/>
          </p:nvPr>
        </p:nvSpPr>
        <p:spPr>
          <a:xfrm>
            <a:off x="311700" y="1225225"/>
            <a:ext cx="8520599" cy="3354000"/>
          </a:xfrm>
          <a:prstGeom prst="rect">
            <a:avLst/>
          </a:prstGeom>
        </p:spPr>
        <p:txBody>
          <a:bodyPr anchorCtr="0" anchor="t" bIns="91425" lIns="91425" rIns="91425" tIns="91425">
            <a:noAutofit/>
          </a:bodyPr>
          <a:lstStyle/>
          <a:p>
            <a:pPr indent="-228600" lvl="0" marL="457200" rtl="0">
              <a:spcBef>
                <a:spcPts val="0"/>
              </a:spcBef>
            </a:pPr>
            <a:r>
              <a:rPr lang="en"/>
              <a:t>First-min-slope method is more consistent in identifying the end of systole, 0.3sqrt(time) varied with wave shape</a:t>
            </a:r>
          </a:p>
          <a:p>
            <a:pPr indent="-228600" lvl="0" marL="457200" rtl="0">
              <a:spcBef>
                <a:spcPts val="0"/>
              </a:spcBef>
            </a:pPr>
            <a:r>
              <a:rPr lang="en"/>
              <a:t>Systole/Diastole also were identified (not shown), accurately identified</a:t>
            </a:r>
          </a:p>
          <a:p>
            <a:pPr indent="-228600" lvl="0" marL="457200" rtl="0">
              <a:spcBef>
                <a:spcPts val="0"/>
              </a:spcBef>
            </a:pPr>
            <a:r>
              <a:rPr lang="en"/>
              <a:t>Another patient (1502) had an abnormal waveform, script could not accommodate</a:t>
            </a:r>
          </a:p>
          <a:p>
            <a:pPr indent="-228600" lvl="1" marL="914400" rtl="0">
              <a:spcBef>
                <a:spcPts val="0"/>
              </a:spcBef>
            </a:pPr>
            <a:r>
              <a:rPr lang="en"/>
              <a:t>Possible improvement: detect when diastolic/systolic pressures alternate with period two, respond by increasing threshold to eliminate dual beats per actual beat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3162" y="-142100"/>
            <a:ext cx="8520599" cy="831299"/>
          </a:xfrm>
          <a:prstGeom prst="rect">
            <a:avLst/>
          </a:prstGeom>
        </p:spPr>
        <p:txBody>
          <a:bodyPr anchorCtr="0" anchor="b" bIns="91425" lIns="91425" rIns="91425" tIns="91425">
            <a:noAutofit/>
          </a:bodyPr>
          <a:lstStyle/>
          <a:p>
            <a:pPr algn="ctr">
              <a:spcBef>
                <a:spcPts val="0"/>
              </a:spcBef>
              <a:buNone/>
            </a:pPr>
            <a:r>
              <a:rPr lang="en"/>
              <a:t>Part 4 data</a:t>
            </a:r>
          </a:p>
        </p:txBody>
      </p:sp>
      <p:pic>
        <p:nvPicPr>
          <p:cNvPr id="90" name="Shape 90"/>
          <p:cNvPicPr preferRelativeResize="0"/>
          <p:nvPr/>
        </p:nvPicPr>
        <p:blipFill>
          <a:blip r:embed="rId3">
            <a:alphaModFix/>
          </a:blip>
          <a:stretch>
            <a:fillRect/>
          </a:stretch>
        </p:blipFill>
        <p:spPr>
          <a:xfrm>
            <a:off x="1299273" y="588749"/>
            <a:ext cx="6849523" cy="4420023"/>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315925"/>
            <a:ext cx="8520599" cy="831299"/>
          </a:xfrm>
          <a:prstGeom prst="rect">
            <a:avLst/>
          </a:prstGeom>
        </p:spPr>
        <p:txBody>
          <a:bodyPr anchorCtr="0" anchor="b" bIns="91425" lIns="91425" rIns="91425" tIns="91425">
            <a:noAutofit/>
          </a:bodyPr>
          <a:lstStyle/>
          <a:p>
            <a:pPr algn="ctr">
              <a:spcBef>
                <a:spcPts val="0"/>
              </a:spcBef>
              <a:buNone/>
            </a:pPr>
            <a:r>
              <a:rPr lang="en"/>
              <a:t>Part 4 Qualitative Discussion</a:t>
            </a:r>
          </a:p>
        </p:txBody>
      </p:sp>
      <p:sp>
        <p:nvSpPr>
          <p:cNvPr id="96" name="Shape 96"/>
          <p:cNvSpPr txBox="1"/>
          <p:nvPr>
            <p:ph idx="1" type="body"/>
          </p:nvPr>
        </p:nvSpPr>
        <p:spPr>
          <a:xfrm>
            <a:off x="311700" y="1225225"/>
            <a:ext cx="8520599" cy="3354000"/>
          </a:xfrm>
          <a:prstGeom prst="rect">
            <a:avLst/>
          </a:prstGeom>
        </p:spPr>
        <p:txBody>
          <a:bodyPr anchorCtr="0" anchor="t" bIns="91425" lIns="91425" rIns="91425" tIns="91425">
            <a:noAutofit/>
          </a:bodyPr>
          <a:lstStyle/>
          <a:p>
            <a:pPr indent="-228600" lvl="0" marL="457200" rtl="0">
              <a:spcBef>
                <a:spcPts val="0"/>
              </a:spcBef>
            </a:pPr>
            <a:r>
              <a:rPr lang="en"/>
              <a:t>In Patient 20, it was found that method 5 was slightly less accurate in predicting the COtd values than methods 6 or 7, however it yielded significantly less fluctuation and noise which makes it very valuable for a continuous estimator. </a:t>
            </a:r>
          </a:p>
          <a:p>
            <a:pPr indent="-228600" lvl="0" marL="457200" rtl="0">
              <a:spcBef>
                <a:spcPts val="0"/>
              </a:spcBef>
            </a:pPr>
            <a:r>
              <a:rPr lang="en"/>
              <a:t>The heart rate, MAP and PP plots are very noisy and may benefit from filtering like the CO plots.</a:t>
            </a:r>
          </a:p>
          <a:p>
            <a:pPr indent="-228600" lvl="0" marL="457200">
              <a:spcBef>
                <a:spcPts val="0"/>
              </a:spcBef>
            </a:pPr>
            <a:r>
              <a:rPr lang="en"/>
              <a:t>C1 vs. C2 calibration: C1 was more effective in the end, but since it uses all points, it is less clinically relevant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315925"/>
            <a:ext cx="8520599" cy="831299"/>
          </a:xfrm>
          <a:prstGeom prst="rect">
            <a:avLst/>
          </a:prstGeom>
        </p:spPr>
        <p:txBody>
          <a:bodyPr anchorCtr="0" anchor="b" bIns="91425" lIns="91425" rIns="91425" tIns="91425">
            <a:noAutofit/>
          </a:bodyPr>
          <a:lstStyle/>
          <a:p>
            <a:pPr algn="ctr">
              <a:spcBef>
                <a:spcPts val="0"/>
              </a:spcBef>
              <a:buNone/>
            </a:pPr>
            <a:r>
              <a:rPr lang="en"/>
              <a:t>Code Troubleshooting</a:t>
            </a:r>
          </a:p>
        </p:txBody>
      </p:sp>
      <p:sp>
        <p:nvSpPr>
          <p:cNvPr id="102" name="Shape 102"/>
          <p:cNvSpPr txBox="1"/>
          <p:nvPr>
            <p:ph idx="1" type="body"/>
          </p:nvPr>
        </p:nvSpPr>
        <p:spPr>
          <a:xfrm>
            <a:off x="311700" y="1225225"/>
            <a:ext cx="8520599" cy="3354000"/>
          </a:xfrm>
          <a:prstGeom prst="rect">
            <a:avLst/>
          </a:prstGeom>
        </p:spPr>
        <p:txBody>
          <a:bodyPr anchorCtr="0" anchor="t" bIns="91425" lIns="91425" rIns="91425" tIns="91425">
            <a:noAutofit/>
          </a:bodyPr>
          <a:lstStyle/>
          <a:p>
            <a:pPr indent="-228600" lvl="0" marL="457200" rtl="0">
              <a:spcBef>
                <a:spcPts val="0"/>
              </a:spcBef>
            </a:pPr>
            <a:r>
              <a:rPr lang="en"/>
              <a:t>Optimal data processing</a:t>
            </a:r>
          </a:p>
          <a:p>
            <a:pPr indent="-228600" lvl="1" marL="914400" rtl="0">
              <a:spcBef>
                <a:spcPts val="0"/>
              </a:spcBef>
            </a:pPr>
            <a:r>
              <a:rPr lang="en"/>
              <a:t>Most effective strategy was to transfer all data to working memory, and pass that between functions, instead of calling it within functions</a:t>
            </a:r>
          </a:p>
          <a:p>
            <a:pPr indent="-228600" lvl="1" marL="914400" rtl="0">
              <a:spcBef>
                <a:spcPts val="0"/>
              </a:spcBef>
            </a:pPr>
            <a:r>
              <a:rPr lang="en"/>
              <a:t>Code modularity</a:t>
            </a:r>
          </a:p>
          <a:p>
            <a:pPr indent="-228600" lvl="0" marL="457200" rtl="0">
              <a:spcBef>
                <a:spcPts val="0"/>
              </a:spcBef>
            </a:pPr>
            <a:r>
              <a:rPr lang="en"/>
              <a:t>Getting the time-scale for different elements of the plots to sync up</a:t>
            </a:r>
          </a:p>
          <a:p>
            <a:pPr indent="-228600" lvl="0" marL="457200" rtl="0">
              <a:spcBef>
                <a:spcPts val="0"/>
              </a:spcBef>
            </a:pPr>
            <a:r>
              <a:rPr lang="en"/>
              <a:t>Getting consistent Y-scales for the estimators for easy comparison</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216700"/>
            <a:ext cx="8520599" cy="831299"/>
          </a:xfrm>
          <a:prstGeom prst="rect">
            <a:avLst/>
          </a:prstGeom>
        </p:spPr>
        <p:txBody>
          <a:bodyPr anchorCtr="0" anchor="b" bIns="91425" lIns="91425" rIns="91425" tIns="91425">
            <a:noAutofit/>
          </a:bodyPr>
          <a:lstStyle/>
          <a:p>
            <a:pPr algn="ctr">
              <a:spcBef>
                <a:spcPts val="0"/>
              </a:spcBef>
              <a:buNone/>
            </a:pPr>
            <a:r>
              <a:rPr lang="en"/>
              <a:t>Project Reflection </a:t>
            </a:r>
          </a:p>
        </p:txBody>
      </p:sp>
      <p:sp>
        <p:nvSpPr>
          <p:cNvPr id="108" name="Shape 108"/>
          <p:cNvSpPr txBox="1"/>
          <p:nvPr>
            <p:ph idx="1" type="body"/>
          </p:nvPr>
        </p:nvSpPr>
        <p:spPr>
          <a:xfrm>
            <a:off x="311700" y="1264225"/>
            <a:ext cx="8520599" cy="3416400"/>
          </a:xfrm>
          <a:prstGeom prst="rect">
            <a:avLst/>
          </a:prstGeom>
        </p:spPr>
        <p:txBody>
          <a:bodyPr anchorCtr="0" anchor="t" bIns="91425" lIns="91425" rIns="91425" tIns="91425">
            <a:noAutofit/>
          </a:bodyPr>
          <a:lstStyle/>
          <a:p>
            <a:pPr indent="-228600" lvl="0" marL="457200" rtl="0">
              <a:spcBef>
                <a:spcPts val="0"/>
              </a:spcBef>
            </a:pPr>
            <a:r>
              <a:rPr lang="en"/>
              <a:t>Results of this data analysis have a real-world impact</a:t>
            </a:r>
          </a:p>
          <a:p>
            <a:pPr indent="-228600" lvl="1" marL="914400" rtl="0">
              <a:spcBef>
                <a:spcPts val="0"/>
              </a:spcBef>
            </a:pPr>
            <a:r>
              <a:rPr lang="en"/>
              <a:t>Real data from patients is ugly, code needs to be robust to be able to handle exceptions and unusual waveforms</a:t>
            </a:r>
          </a:p>
          <a:p>
            <a:pPr indent="-228600" lvl="2" marL="1371600" rtl="0">
              <a:spcBef>
                <a:spcPts val="0"/>
              </a:spcBef>
            </a:pPr>
            <a:r>
              <a:rPr lang="en"/>
              <a:t>Occasional spikes leads to scaling issues</a:t>
            </a:r>
          </a:p>
          <a:p>
            <a:pPr indent="-228600" lvl="1" marL="914400" rtl="0">
              <a:spcBef>
                <a:spcPts val="0"/>
              </a:spcBef>
            </a:pPr>
            <a:r>
              <a:rPr lang="en"/>
              <a:t>Methods are imperfect, so heuristics, subjective judgement becomes necessary for assessment</a:t>
            </a:r>
          </a:p>
          <a:p>
            <a:pPr indent="-228600" lvl="0" marL="457200" rtl="0">
              <a:spcBef>
                <a:spcPts val="0"/>
              </a:spcBef>
            </a:pPr>
            <a:r>
              <a:rPr lang="en"/>
              <a:t>Data files were large</a:t>
            </a:r>
          </a:p>
          <a:p>
            <a:pPr indent="-228600" lvl="1" marL="914400" rtl="0">
              <a:spcBef>
                <a:spcPts val="0"/>
              </a:spcBef>
            </a:pPr>
            <a:r>
              <a:rPr lang="en"/>
              <a:t>Instead of rapid, frequent testing, it was necessary to deliberate before running code and loading data</a:t>
            </a:r>
          </a:p>
          <a:p>
            <a:pPr indent="-228600" lvl="0" marL="457200" rtl="0">
              <a:spcBef>
                <a:spcPts val="0"/>
              </a:spcBef>
            </a:pPr>
            <a:r>
              <a:rPr lang="en"/>
              <a:t>Disagreement with the assessment that estimator 5 was the best</a:t>
            </a:r>
          </a:p>
          <a:p>
            <a:pPr indent="-228600" lvl="1" marL="914400" rtl="0">
              <a:spcBef>
                <a:spcPts val="0"/>
              </a:spcBef>
            </a:pPr>
            <a:r>
              <a:rPr lang="en"/>
              <a:t>Verification of published results is pretty cool to be able to do, understand assumptions and flaws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