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Alfa Slab One"/>
      <p:regular r:id="rId34"/>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lfaSlabOn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a:lnSpc>
                <a:spcPct val="115000"/>
              </a:lnSpc>
              <a:spcBef>
                <a:spcPts val="0"/>
              </a:spcBef>
              <a:spcAft>
                <a:spcPts val="1600"/>
              </a:spcAft>
              <a:buClr>
                <a:schemeClr val="dk2"/>
              </a:buClr>
              <a:buSzPct val="100000"/>
            </a:pPr>
            <a:r>
              <a:rPr lang="en" sz="1800">
                <a:solidFill>
                  <a:schemeClr val="dk2"/>
                </a:solidFill>
              </a:rPr>
              <a:t>While it makes sense for there to be a correlation between comorbidities (cardiac, respiratory, and other) and sepsis with a sample taken from the total population, our model is built from ICU patient data and is intended to be used to predict sepsis in ICU patients. Therefore, the correlation of cormodities and sepsis decreases significantly and was not used as a parameter in our model.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cxnSp>
        <p:nvCxnSpPr>
          <p:cNvPr id="9" name="Shape 9"/>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0" name="Shape 10"/>
          <p:cNvSpPr txBox="1"/>
          <p:nvPr>
            <p:ph type="ctrTitle"/>
          </p:nvPr>
        </p:nvSpPr>
        <p:spPr>
          <a:xfrm>
            <a:off x="311700" y="595975"/>
            <a:ext cx="8520599" cy="1957799"/>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11" name="Shape 11"/>
          <p:cNvSpPr txBox="1"/>
          <p:nvPr>
            <p:ph idx="1" type="subTitle"/>
          </p:nvPr>
        </p:nvSpPr>
        <p:spPr>
          <a:xfrm>
            <a:off x="311700" y="3165823"/>
            <a:ext cx="8520599" cy="733499"/>
          </a:xfrm>
          <a:prstGeom prst="rect">
            <a:avLst/>
          </a:prstGeom>
        </p:spPr>
        <p:txBody>
          <a:bodyPr anchorCtr="0" anchor="t" bIns="91425" lIns="91425" rIns="91425" tIns="91425"/>
          <a:lstStyle>
            <a:lvl1pPr algn="ctr">
              <a:lnSpc>
                <a:spcPct val="100000"/>
              </a:lnSpc>
              <a:spcBef>
                <a:spcPts val="0"/>
              </a:spcBef>
              <a:spcAft>
                <a:spcPts val="0"/>
              </a:spcAft>
              <a:buSzPct val="100000"/>
              <a:buNone/>
              <a:defRPr sz="2400"/>
            </a:lvl1pPr>
            <a:lvl2pPr algn="ctr">
              <a:lnSpc>
                <a:spcPct val="100000"/>
              </a:lnSpc>
              <a:spcBef>
                <a:spcPts val="0"/>
              </a:spcBef>
              <a:spcAft>
                <a:spcPts val="0"/>
              </a:spcAft>
              <a:buSzPct val="100000"/>
              <a:buNone/>
              <a:defRPr sz="2400"/>
            </a:lvl2pPr>
            <a:lvl3pPr algn="ctr">
              <a:lnSpc>
                <a:spcPct val="100000"/>
              </a:lnSpc>
              <a:spcBef>
                <a:spcPts val="0"/>
              </a:spcBef>
              <a:spcAft>
                <a:spcPts val="0"/>
              </a:spcAft>
              <a:buSzPct val="100000"/>
              <a:buNone/>
              <a:defRPr sz="2400"/>
            </a:lvl3pPr>
            <a:lvl4pPr algn="ctr">
              <a:lnSpc>
                <a:spcPct val="100000"/>
              </a:lnSpc>
              <a:spcBef>
                <a:spcPts val="0"/>
              </a:spcBef>
              <a:spcAft>
                <a:spcPts val="0"/>
              </a:spcAft>
              <a:buSzPct val="100000"/>
              <a:buNone/>
              <a:defRPr sz="2400"/>
            </a:lvl4pPr>
            <a:lvl5pPr algn="ctr">
              <a:lnSpc>
                <a:spcPct val="100000"/>
              </a:lnSpc>
              <a:spcBef>
                <a:spcPts val="0"/>
              </a:spcBef>
              <a:spcAft>
                <a:spcPts val="0"/>
              </a:spcAft>
              <a:buSzPct val="100000"/>
              <a:buNone/>
              <a:defRPr sz="2400"/>
            </a:lvl5pPr>
            <a:lvl6pPr algn="ctr">
              <a:lnSpc>
                <a:spcPct val="100000"/>
              </a:lnSpc>
              <a:spcBef>
                <a:spcPts val="0"/>
              </a:spcBef>
              <a:spcAft>
                <a:spcPts val="0"/>
              </a:spcAft>
              <a:buSzPct val="100000"/>
              <a:buNone/>
              <a:defRPr sz="2400"/>
            </a:lvl6pPr>
            <a:lvl7pPr algn="ctr">
              <a:lnSpc>
                <a:spcPct val="100000"/>
              </a:lnSpc>
              <a:spcBef>
                <a:spcPts val="0"/>
              </a:spcBef>
              <a:spcAft>
                <a:spcPts val="0"/>
              </a:spcAft>
              <a:buSzPct val="100000"/>
              <a:buNone/>
              <a:defRPr sz="2400"/>
            </a:lvl7pPr>
            <a:lvl8pPr algn="ctr">
              <a:lnSpc>
                <a:spcPct val="100000"/>
              </a:lnSpc>
              <a:spcBef>
                <a:spcPts val="0"/>
              </a:spcBef>
              <a:spcAft>
                <a:spcPts val="0"/>
              </a:spcAft>
              <a:buSzPct val="100000"/>
              <a:buNone/>
              <a:defRPr sz="2400"/>
            </a:lvl8pPr>
            <a:lvl9pPr algn="ctr">
              <a:lnSpc>
                <a:spcPct val="100000"/>
              </a:lnSpc>
              <a:spcBef>
                <a:spcPts val="0"/>
              </a:spcBef>
              <a:spcAft>
                <a:spcPts val="0"/>
              </a:spcAft>
              <a:buSzPct val="100000"/>
              <a:buNone/>
              <a:defRPr sz="24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67925"/>
            <a:ext cx="8520599" cy="1980000"/>
          </a:xfrm>
          <a:prstGeom prst="rect">
            <a:avLst/>
          </a:prstGeom>
        </p:spPr>
        <p:txBody>
          <a:bodyPr anchorCtr="0" anchor="ctr" bIns="91425" lIns="91425" rIns="91425" tIns="91425"/>
          <a:lstStyle>
            <a:lvl1pPr algn="ctr">
              <a:spcBef>
                <a:spcPts val="0"/>
              </a:spcBef>
              <a:buClr>
                <a:schemeClr val="dk1"/>
              </a:buClr>
              <a:buSzPct val="100000"/>
              <a:defRPr sz="11000">
                <a:solidFill>
                  <a:schemeClr val="dk1"/>
                </a:solidFill>
              </a:defRPr>
            </a:lvl1pPr>
            <a:lvl2pPr algn="ctr">
              <a:spcBef>
                <a:spcPts val="0"/>
              </a:spcBef>
              <a:buClr>
                <a:schemeClr val="dk1"/>
              </a:buClr>
              <a:buSzPct val="100000"/>
              <a:defRPr sz="11000">
                <a:solidFill>
                  <a:schemeClr val="dk1"/>
                </a:solidFill>
              </a:defRPr>
            </a:lvl2pPr>
            <a:lvl3pPr algn="ctr">
              <a:spcBef>
                <a:spcPts val="0"/>
              </a:spcBef>
              <a:buClr>
                <a:schemeClr val="dk1"/>
              </a:buClr>
              <a:buSzPct val="100000"/>
              <a:defRPr sz="11000">
                <a:solidFill>
                  <a:schemeClr val="dk1"/>
                </a:solidFill>
              </a:defRPr>
            </a:lvl3pPr>
            <a:lvl4pPr algn="ctr">
              <a:spcBef>
                <a:spcPts val="0"/>
              </a:spcBef>
              <a:buClr>
                <a:schemeClr val="dk1"/>
              </a:buClr>
              <a:buSzPct val="100000"/>
              <a:defRPr sz="11000">
                <a:solidFill>
                  <a:schemeClr val="dk1"/>
                </a:solidFill>
              </a:defRPr>
            </a:lvl4pPr>
            <a:lvl5pPr algn="ctr">
              <a:spcBef>
                <a:spcPts val="0"/>
              </a:spcBef>
              <a:buClr>
                <a:schemeClr val="dk1"/>
              </a:buClr>
              <a:buSzPct val="100000"/>
              <a:defRPr sz="11000">
                <a:solidFill>
                  <a:schemeClr val="dk1"/>
                </a:solidFill>
              </a:defRPr>
            </a:lvl5pPr>
            <a:lvl6pPr algn="ctr">
              <a:spcBef>
                <a:spcPts val="0"/>
              </a:spcBef>
              <a:buClr>
                <a:schemeClr val="dk1"/>
              </a:buClr>
              <a:buSzPct val="100000"/>
              <a:defRPr sz="11000">
                <a:solidFill>
                  <a:schemeClr val="dk1"/>
                </a:solidFill>
              </a:defRPr>
            </a:lvl6pPr>
            <a:lvl7pPr algn="ctr">
              <a:spcBef>
                <a:spcPts val="0"/>
              </a:spcBef>
              <a:buClr>
                <a:schemeClr val="dk1"/>
              </a:buClr>
              <a:buSzPct val="100000"/>
              <a:defRPr sz="11000">
                <a:solidFill>
                  <a:schemeClr val="dk1"/>
                </a:solidFill>
              </a:defRPr>
            </a:lvl7pPr>
            <a:lvl8pPr algn="ctr">
              <a:spcBef>
                <a:spcPts val="0"/>
              </a:spcBef>
              <a:buClr>
                <a:schemeClr val="dk1"/>
              </a:buClr>
              <a:buSzPct val="100000"/>
              <a:defRPr sz="11000">
                <a:solidFill>
                  <a:schemeClr val="dk1"/>
                </a:solidFill>
              </a:defRPr>
            </a:lvl8pPr>
            <a:lvl9pPr algn="ctr">
              <a:spcBef>
                <a:spcPts val="0"/>
              </a:spcBef>
              <a:buClr>
                <a:schemeClr val="dk1"/>
              </a:buClr>
              <a:buSzPct val="100000"/>
              <a:defRPr sz="11000">
                <a:solidFill>
                  <a:schemeClr val="dk1"/>
                </a:solidFill>
              </a:defRPr>
            </a:lvl9pPr>
          </a:lstStyle>
          <a:p/>
        </p:txBody>
      </p:sp>
      <p:sp>
        <p:nvSpPr>
          <p:cNvPr id="47" name="Shape 47"/>
          <p:cNvSpPr txBox="1"/>
          <p:nvPr>
            <p:ph idx="1" type="body"/>
          </p:nvPr>
        </p:nvSpPr>
        <p:spPr>
          <a:xfrm>
            <a:off x="311700" y="322425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311700" y="2480550"/>
            <a:ext cx="8114399" cy="2445899"/>
          </a:xfrm>
          <a:prstGeom prst="rect">
            <a:avLst/>
          </a:prstGeom>
        </p:spPr>
        <p:txBody>
          <a:bodyPr anchorCtr="0" anchor="b" bIns="91425" lIns="91425" rIns="91425" tIns="91425"/>
          <a:lstStyle>
            <a:lvl1pPr>
              <a:spcBef>
                <a:spcPts val="0"/>
              </a:spcBef>
              <a:buClr>
                <a:schemeClr val="lt1"/>
              </a:buClr>
              <a:buSzPct val="100000"/>
              <a:defRPr sz="6800">
                <a:solidFill>
                  <a:schemeClr val="lt1"/>
                </a:solidFill>
              </a:defRPr>
            </a:lvl1pPr>
            <a:lvl2pPr>
              <a:spcBef>
                <a:spcPts val="0"/>
              </a:spcBef>
              <a:buClr>
                <a:schemeClr val="lt1"/>
              </a:buClr>
              <a:buSzPct val="100000"/>
              <a:defRPr sz="6800">
                <a:solidFill>
                  <a:schemeClr val="lt1"/>
                </a:solidFill>
              </a:defRPr>
            </a:lvl2pPr>
            <a:lvl3pPr>
              <a:spcBef>
                <a:spcPts val="0"/>
              </a:spcBef>
              <a:buClr>
                <a:schemeClr val="lt1"/>
              </a:buClr>
              <a:buSzPct val="100000"/>
              <a:defRPr sz="6800">
                <a:solidFill>
                  <a:schemeClr val="lt1"/>
                </a:solidFill>
              </a:defRPr>
            </a:lvl3pPr>
            <a:lvl4pPr>
              <a:spcBef>
                <a:spcPts val="0"/>
              </a:spcBef>
              <a:buClr>
                <a:schemeClr val="lt1"/>
              </a:buClr>
              <a:buSzPct val="100000"/>
              <a:defRPr sz="6800">
                <a:solidFill>
                  <a:schemeClr val="lt1"/>
                </a:solidFill>
              </a:defRPr>
            </a:lvl4pPr>
            <a:lvl5pPr>
              <a:spcBef>
                <a:spcPts val="0"/>
              </a:spcBef>
              <a:buClr>
                <a:schemeClr val="lt1"/>
              </a:buClr>
              <a:buSzPct val="100000"/>
              <a:defRPr sz="6800">
                <a:solidFill>
                  <a:schemeClr val="lt1"/>
                </a:solidFill>
              </a:defRPr>
            </a:lvl5pPr>
            <a:lvl6pPr>
              <a:spcBef>
                <a:spcPts val="0"/>
              </a:spcBef>
              <a:buClr>
                <a:schemeClr val="lt1"/>
              </a:buClr>
              <a:buSzPct val="100000"/>
              <a:defRPr sz="6800">
                <a:solidFill>
                  <a:schemeClr val="lt1"/>
                </a:solidFill>
              </a:defRPr>
            </a:lvl6pPr>
            <a:lvl7pPr>
              <a:spcBef>
                <a:spcPts val="0"/>
              </a:spcBef>
              <a:buClr>
                <a:schemeClr val="lt1"/>
              </a:buClr>
              <a:buSzPct val="100000"/>
              <a:defRPr sz="6800">
                <a:solidFill>
                  <a:schemeClr val="lt1"/>
                </a:solidFill>
              </a:defRPr>
            </a:lvl7pPr>
            <a:lvl8pPr>
              <a:spcBef>
                <a:spcPts val="0"/>
              </a:spcBef>
              <a:buClr>
                <a:schemeClr val="lt1"/>
              </a:buClr>
              <a:buSzPct val="100000"/>
              <a:defRPr sz="6800">
                <a:solidFill>
                  <a:schemeClr val="lt1"/>
                </a:solidFill>
              </a:defRPr>
            </a:lvl8pPr>
            <a:lvl9pPr>
              <a:spcBef>
                <a:spcPts val="0"/>
              </a:spcBef>
              <a:buClr>
                <a:schemeClr val="lt1"/>
              </a:buClr>
              <a:buSzPct val="100000"/>
              <a:defRPr sz="6800">
                <a:solidFill>
                  <a:schemeClr val="lt1"/>
                </a:solidFill>
              </a:defRPr>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6318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0" name="Shape 30"/>
          <p:cNvSpPr txBox="1"/>
          <p:nvPr>
            <p:ph idx="1" type="body"/>
          </p:nvPr>
        </p:nvSpPr>
        <p:spPr>
          <a:xfrm>
            <a:off x="311700" y="1490875"/>
            <a:ext cx="2807999" cy="30780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838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8" name="Shape 38"/>
          <p:cNvSpPr txBox="1"/>
          <p:nvPr>
            <p:ph type="title"/>
          </p:nvPr>
        </p:nvSpPr>
        <p:spPr>
          <a:xfrm>
            <a:off x="265500" y="1375599"/>
            <a:ext cx="4045199" cy="1551900"/>
          </a:xfrm>
          <a:prstGeom prst="rect">
            <a:avLst/>
          </a:prstGeom>
        </p:spPr>
        <p:txBody>
          <a:bodyPr anchorCtr="0" anchor="b" bIns="91425" lIns="91425" rIns="91425" tIns="91425"/>
          <a:lstStyle>
            <a:lvl1pPr algn="ctr">
              <a:spcBef>
                <a:spcPts val="0"/>
              </a:spcBef>
              <a:buSzPct val="100000"/>
              <a:defRPr sz="3800"/>
            </a:lvl1pPr>
            <a:lvl2pPr algn="ctr">
              <a:spcBef>
                <a:spcPts val="0"/>
              </a:spcBef>
              <a:buSzPct val="100000"/>
              <a:defRPr sz="3800"/>
            </a:lvl2pPr>
            <a:lvl3pPr algn="ctr">
              <a:spcBef>
                <a:spcPts val="0"/>
              </a:spcBef>
              <a:buSzPct val="100000"/>
              <a:defRPr sz="3800"/>
            </a:lvl3pPr>
            <a:lvl4pPr algn="ctr">
              <a:spcBef>
                <a:spcPts val="0"/>
              </a:spcBef>
              <a:buSzPct val="100000"/>
              <a:defRPr sz="3800"/>
            </a:lvl4pPr>
            <a:lvl5pPr algn="ctr">
              <a:spcBef>
                <a:spcPts val="0"/>
              </a:spcBef>
              <a:buSzPct val="100000"/>
              <a:defRPr sz="3800"/>
            </a:lvl5pPr>
            <a:lvl6pPr algn="ctr">
              <a:spcBef>
                <a:spcPts val="0"/>
              </a:spcBef>
              <a:buSzPct val="100000"/>
              <a:defRPr sz="3800"/>
            </a:lvl6pPr>
            <a:lvl7pPr algn="ctr">
              <a:spcBef>
                <a:spcPts val="0"/>
              </a:spcBef>
              <a:buSzPct val="100000"/>
              <a:defRPr sz="3800"/>
            </a:lvl7pPr>
            <a:lvl8pPr algn="ctr">
              <a:spcBef>
                <a:spcPts val="0"/>
              </a:spcBef>
              <a:buSzPct val="100000"/>
              <a:defRPr sz="3800"/>
            </a:lvl8pPr>
            <a:lvl9pPr algn="ctr">
              <a:spcBef>
                <a:spcPts val="0"/>
              </a:spcBef>
              <a:buSzPct val="100000"/>
              <a:defRPr sz="3800"/>
            </a:lvl9pPr>
          </a:lstStyle>
          <a:p/>
        </p:txBody>
      </p:sp>
      <p:sp>
        <p:nvSpPr>
          <p:cNvPr id="39" name="Shape 39"/>
          <p:cNvSpPr txBox="1"/>
          <p:nvPr>
            <p:ph idx="1" type="subTitle"/>
          </p:nvPr>
        </p:nvSpPr>
        <p:spPr>
          <a:xfrm>
            <a:off x="265500" y="2981125"/>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372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9.png"/><Relationship Id="rId4" Type="http://schemas.openxmlformats.org/officeDocument/2006/relationships/image" Target="../media/image05.png"/><Relationship Id="rId5" Type="http://schemas.openxmlformats.org/officeDocument/2006/relationships/image" Target="../media/image07.png"/><Relationship Id="rId6"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ovidsp.tx.ovid.com/sp-3.16.0b/ovidweb.cgi?QS2=434f4e1a73d37e8ca89125752c42fd2b0d96b554aee4a3f27d92d4d2020cf91d97f9ab60200c29f9627231c68831bbfb879865a522e77a45da43ab7e41cc327674a29088c97171ffe43a6052242d6be0dca96b6714bec282f2aa1a9478b186e2349f21ccb122ce1d1c552c993c07bc49de39fa9c23409942e9564afe637695b921306c88568b8ffbd1d2cb85f55863504407116ada90817944c18d1eaf71f9be523912982658339df26c7d980e347e8e1145687a154c9ff4c70fda23be7469d188db0ecf104ff67f252dc53454356153f68fc43229f17ad3d2c8f235389aad857734f2a7acc1a890530c062b12a76234db4226068156b593189d932338a4a97970cfe4f7f6887ca4444717b1c5a60d6073f440d710f7f0fcad0a1ba15c2082e7e6691cde7755defb48fd792f260e2cb8a22f17ae2a92c2ef3a1de14c73626f00#107" TargetMode="External"/><Relationship Id="rId4" Type="http://schemas.openxmlformats.org/officeDocument/2006/relationships/image" Target="../media/image02.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11.gif"/><Relationship Id="rId11" Type="http://schemas.openxmlformats.org/officeDocument/2006/relationships/image" Target="../media/image21.png"/><Relationship Id="rId10" Type="http://schemas.openxmlformats.org/officeDocument/2006/relationships/hyperlink" Target="http://search.proquest.com/indexingvolumeissuelinkhandler/48752/Intensive+Care+Medicine/02000Y03Y01$23Mar+2000$3b++Vol.+26+$282$29/26/2?accountid=11752" TargetMode="External"/><Relationship Id="rId9" Type="http://schemas.openxmlformats.org/officeDocument/2006/relationships/hyperlink" Target="http://search.proquest.com/pubidlinkhandler/sng/pubtitle/Intensive+Care+Medicine/$N/48752/PagePdfUX/1011121766/fulltextPDF/8636FC7FA7DB4C9DPQ/1?accountid=11752" TargetMode="External"/><Relationship Id="rId5" Type="http://schemas.openxmlformats.org/officeDocument/2006/relationships/hyperlink" Target="http://search.proquest.com/indexinglinkhandler/sng/au/Wichmann,+M+W/$N?accountid=11752" TargetMode="External"/><Relationship Id="rId6" Type="http://schemas.openxmlformats.org/officeDocument/2006/relationships/hyperlink" Target="http://search.proquest.com/indexinglinkhandler/sng/au/Inthorn,+D/$N?accountid=11752" TargetMode="External"/><Relationship Id="rId7" Type="http://schemas.openxmlformats.org/officeDocument/2006/relationships/hyperlink" Target="http://search.proquest.com/indexinglinkhandler/sng/au/Andress,+H+-j/$N?accountid=11752" TargetMode="External"/><Relationship Id="rId8" Type="http://schemas.openxmlformats.org/officeDocument/2006/relationships/hyperlink" Target="http://search.proquest.com/indexinglinkhandler/sng/au/Schildberg,+F+W/$N?accountid=1175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311700" y="595975"/>
            <a:ext cx="8520599" cy="1957799"/>
          </a:xfrm>
          <a:prstGeom prst="rect">
            <a:avLst/>
          </a:prstGeom>
        </p:spPr>
        <p:txBody>
          <a:bodyPr anchorCtr="0" anchor="b" bIns="91425" lIns="91425" rIns="91425" tIns="91425">
            <a:noAutofit/>
          </a:bodyPr>
          <a:lstStyle/>
          <a:p>
            <a:pPr>
              <a:spcBef>
                <a:spcPts val="0"/>
              </a:spcBef>
              <a:buNone/>
            </a:pPr>
            <a:r>
              <a:rPr lang="en"/>
              <a:t>Predicting Sepsis using GLMs</a:t>
            </a:r>
          </a:p>
        </p:txBody>
      </p:sp>
      <p:sp>
        <p:nvSpPr>
          <p:cNvPr id="53" name="Shape 53"/>
          <p:cNvSpPr txBox="1"/>
          <p:nvPr>
            <p:ph idx="1" type="subTitle"/>
          </p:nvPr>
        </p:nvSpPr>
        <p:spPr>
          <a:xfrm>
            <a:off x="311700" y="3165823"/>
            <a:ext cx="8520599" cy="733499"/>
          </a:xfrm>
          <a:prstGeom prst="rect">
            <a:avLst/>
          </a:prstGeom>
        </p:spPr>
        <p:txBody>
          <a:bodyPr anchorCtr="0" anchor="t" bIns="91425" lIns="91425" rIns="91425" tIns="91425">
            <a:noAutofit/>
          </a:bodyPr>
          <a:lstStyle/>
          <a:p>
            <a:pPr>
              <a:spcBef>
                <a:spcPts val="0"/>
              </a:spcBef>
              <a:buNone/>
            </a:pPr>
            <a:r>
              <a:rPr lang="en">
                <a:solidFill>
                  <a:srgbClr val="000000"/>
                </a:solidFill>
              </a:rPr>
              <a:t>Joe and the Joes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Static Model Performance</a:t>
            </a:r>
          </a:p>
        </p:txBody>
      </p:sp>
      <p:sp>
        <p:nvSpPr>
          <p:cNvPr id="121" name="Shape 121"/>
          <p:cNvSpPr txBox="1"/>
          <p:nvPr>
            <p:ph idx="1" type="body"/>
          </p:nvPr>
        </p:nvSpPr>
        <p:spPr>
          <a:xfrm>
            <a:off x="4781175" y="1152475"/>
            <a:ext cx="4051199" cy="3416400"/>
          </a:xfrm>
          <a:prstGeom prst="rect">
            <a:avLst/>
          </a:prstGeom>
        </p:spPr>
        <p:txBody>
          <a:bodyPr anchorCtr="0" anchor="t" bIns="91425" lIns="91425" rIns="91425" tIns="91425">
            <a:noAutofit/>
          </a:bodyPr>
          <a:lstStyle/>
          <a:p>
            <a:pPr rtl="0">
              <a:spcBef>
                <a:spcPts val="0"/>
              </a:spcBef>
              <a:buNone/>
            </a:pPr>
            <a:r>
              <a:rPr lang="en"/>
              <a:t>CI for P_hat very wide</a:t>
            </a:r>
          </a:p>
          <a:p>
            <a:pPr rtl="0">
              <a:spcBef>
                <a:spcPts val="0"/>
              </a:spcBef>
              <a:buNone/>
            </a:pPr>
            <a:r>
              <a:rPr lang="en"/>
              <a:t>Phat follows septic status, but loosely</a:t>
            </a:r>
          </a:p>
          <a:p>
            <a:pPr rtl="0">
              <a:spcBef>
                <a:spcPts val="0"/>
              </a:spcBef>
              <a:buNone/>
            </a:pPr>
            <a:r>
              <a:rPr lang="en"/>
              <a:t>Maximizing AUC, minimizing deviance and goodness of model fit doesn’t always lead to best model</a:t>
            </a:r>
          </a:p>
          <a:p>
            <a:pPr>
              <a:spcBef>
                <a:spcPts val="0"/>
              </a:spcBef>
              <a:buNone/>
            </a:pPr>
            <a:r>
              <a:t/>
            </a:r>
            <a:endParaRPr/>
          </a:p>
        </p:txBody>
      </p:sp>
      <p:pic>
        <p:nvPicPr>
          <p:cNvPr id="122" name="Shape 122"/>
          <p:cNvPicPr preferRelativeResize="0"/>
          <p:nvPr/>
        </p:nvPicPr>
        <p:blipFill>
          <a:blip r:embed="rId3">
            <a:alphaModFix/>
          </a:blip>
          <a:stretch>
            <a:fillRect/>
          </a:stretch>
        </p:blipFill>
        <p:spPr>
          <a:xfrm>
            <a:off x="311702" y="1122775"/>
            <a:ext cx="4347398" cy="33245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Parameter Selection</a:t>
            </a:r>
          </a:p>
        </p:txBody>
      </p:sp>
      <p:sp>
        <p:nvSpPr>
          <p:cNvPr id="128" name="Shape 128"/>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00000"/>
              </a:lnSpc>
              <a:spcBef>
                <a:spcPts val="0"/>
              </a:spcBef>
              <a:spcAft>
                <a:spcPts val="0"/>
              </a:spcAft>
              <a:buNone/>
            </a:pPr>
            <a:r>
              <a:rPr lang="en"/>
              <a:t>mSpO2</a:t>
            </a:r>
          </a:p>
          <a:p>
            <a:pPr>
              <a:spcBef>
                <a:spcPts val="0"/>
              </a:spcBef>
              <a:buNone/>
            </a:pPr>
            <a:r>
              <a:t/>
            </a:r>
            <a:endParaRPr/>
          </a:p>
        </p:txBody>
      </p:sp>
      <p:pic>
        <p:nvPicPr>
          <p:cNvPr id="129" name="Shape 129"/>
          <p:cNvPicPr preferRelativeResize="0"/>
          <p:nvPr/>
        </p:nvPicPr>
        <p:blipFill>
          <a:blip r:embed="rId3">
            <a:alphaModFix/>
          </a:blip>
          <a:stretch>
            <a:fillRect/>
          </a:stretch>
        </p:blipFill>
        <p:spPr>
          <a:xfrm>
            <a:off x="0" y="1142937"/>
            <a:ext cx="4572000" cy="2771775"/>
          </a:xfrm>
          <a:prstGeom prst="rect">
            <a:avLst/>
          </a:prstGeom>
          <a:noFill/>
          <a:ln>
            <a:noFill/>
          </a:ln>
        </p:spPr>
      </p:pic>
      <p:pic>
        <p:nvPicPr>
          <p:cNvPr id="130" name="Shape 130"/>
          <p:cNvPicPr preferRelativeResize="0"/>
          <p:nvPr/>
        </p:nvPicPr>
        <p:blipFill>
          <a:blip r:embed="rId4">
            <a:alphaModFix/>
          </a:blip>
          <a:stretch>
            <a:fillRect/>
          </a:stretch>
        </p:blipFill>
        <p:spPr>
          <a:xfrm>
            <a:off x="4562462" y="1152475"/>
            <a:ext cx="4581525" cy="2752725"/>
          </a:xfrm>
          <a:prstGeom prst="rect">
            <a:avLst/>
          </a:prstGeom>
          <a:noFill/>
          <a:ln>
            <a:noFill/>
          </a:ln>
        </p:spPr>
      </p:pic>
      <p:pic>
        <p:nvPicPr>
          <p:cNvPr id="131" name="Shape 131"/>
          <p:cNvPicPr preferRelativeResize="0"/>
          <p:nvPr/>
        </p:nvPicPr>
        <p:blipFill>
          <a:blip r:embed="rId5">
            <a:alphaModFix/>
          </a:blip>
          <a:stretch>
            <a:fillRect/>
          </a:stretch>
        </p:blipFill>
        <p:spPr>
          <a:xfrm>
            <a:off x="4862225" y="4039950"/>
            <a:ext cx="2553000" cy="266400"/>
          </a:xfrm>
          <a:prstGeom prst="rect">
            <a:avLst/>
          </a:prstGeom>
          <a:noFill/>
          <a:ln>
            <a:noFill/>
          </a:ln>
        </p:spPr>
      </p:pic>
      <p:pic>
        <p:nvPicPr>
          <p:cNvPr id="132" name="Shape 132"/>
          <p:cNvPicPr preferRelativeResize="0"/>
          <p:nvPr/>
        </p:nvPicPr>
        <p:blipFill>
          <a:blip r:embed="rId6">
            <a:alphaModFix/>
          </a:blip>
          <a:stretch>
            <a:fillRect/>
          </a:stretch>
        </p:blipFill>
        <p:spPr>
          <a:xfrm>
            <a:off x="152400" y="4107175"/>
            <a:ext cx="3524250" cy="2952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FF0000"/>
                </a:solidFill>
              </a:rPr>
              <a:t>Heart Rate</a:t>
            </a:r>
          </a:p>
        </p:txBody>
      </p:sp>
      <p:sp>
        <p:nvSpPr>
          <p:cNvPr id="138" name="Shape 138"/>
          <p:cNvSpPr txBox="1"/>
          <p:nvPr>
            <p:ph idx="1" type="body"/>
          </p:nvPr>
        </p:nvSpPr>
        <p:spPr>
          <a:xfrm>
            <a:off x="311700" y="1152475"/>
            <a:ext cx="4199399" cy="3416400"/>
          </a:xfrm>
          <a:prstGeom prst="rect">
            <a:avLst/>
          </a:prstGeom>
        </p:spPr>
        <p:txBody>
          <a:bodyPr anchorCtr="0" anchor="t" bIns="91425" lIns="91425" rIns="91425" tIns="91425">
            <a:noAutofit/>
          </a:bodyPr>
          <a:lstStyle/>
          <a:p>
            <a:pPr rtl="0">
              <a:spcBef>
                <a:spcPts val="0"/>
              </a:spcBef>
              <a:buNone/>
            </a:pPr>
            <a:r>
              <a:rPr lang="en">
                <a:solidFill>
                  <a:srgbClr val="000000"/>
                </a:solidFill>
              </a:rPr>
              <a:t>Physiologically relevant; Part of the definition of sepsis diagnosis involves heart rate exceeding 90 bpm</a:t>
            </a:r>
          </a:p>
          <a:p>
            <a:pPr lvl="0" rtl="0">
              <a:spcBef>
                <a:spcPts val="0"/>
              </a:spcBef>
              <a:buClr>
                <a:schemeClr val="dk1"/>
              </a:buClr>
              <a:buSzPct val="61111"/>
              <a:buFont typeface="Arial"/>
              <a:buNone/>
            </a:pPr>
            <a:r>
              <a:rPr lang="en">
                <a:solidFill>
                  <a:srgbClr val="000000"/>
                </a:solidFill>
              </a:rPr>
              <a:t>Separation of Non-Sepsis and Sepsis</a:t>
            </a:r>
          </a:p>
          <a:p>
            <a:pPr rtl="0">
              <a:spcBef>
                <a:spcPts val="0"/>
              </a:spcBef>
              <a:buNone/>
            </a:pPr>
            <a:r>
              <a:rPr lang="en">
                <a:solidFill>
                  <a:srgbClr val="000000"/>
                </a:solidFill>
              </a:rPr>
              <a:t>HOWEVER</a:t>
            </a:r>
          </a:p>
          <a:p>
            <a:pPr rtl="0">
              <a:spcBef>
                <a:spcPts val="0"/>
              </a:spcBef>
              <a:buNone/>
            </a:pPr>
            <a:r>
              <a:rPr lang="en">
                <a:solidFill>
                  <a:srgbClr val="000000"/>
                </a:solidFill>
              </a:rPr>
              <a:t>Poor statistical fit (low effect on deviance, BIC) upon inclusion</a:t>
            </a:r>
          </a:p>
          <a:p>
            <a:pPr>
              <a:spcBef>
                <a:spcPts val="0"/>
              </a:spcBef>
              <a:buNone/>
            </a:pPr>
            <a:r>
              <a:t/>
            </a:r>
            <a:endParaRPr>
              <a:solidFill>
                <a:srgbClr val="000000"/>
              </a:solidFill>
            </a:endParaRPr>
          </a:p>
        </p:txBody>
      </p:sp>
      <p:pic>
        <p:nvPicPr>
          <p:cNvPr id="139" name="Shape 139"/>
          <p:cNvPicPr preferRelativeResize="0"/>
          <p:nvPr/>
        </p:nvPicPr>
        <p:blipFill rotWithShape="1">
          <a:blip r:embed="rId3">
            <a:alphaModFix/>
          </a:blip>
          <a:srcRect b="0" l="0" r="0" t="0"/>
          <a:stretch/>
        </p:blipFill>
        <p:spPr>
          <a:xfrm>
            <a:off x="4423876" y="728104"/>
            <a:ext cx="4533490" cy="3474190"/>
          </a:xfrm>
          <a:prstGeom prst="rect">
            <a:avLst/>
          </a:prstGeom>
          <a:noFill/>
          <a:ln>
            <a:noFill/>
          </a:ln>
        </p:spPr>
      </p:pic>
      <p:sp>
        <p:nvSpPr>
          <p:cNvPr id="140" name="Shape 140"/>
          <p:cNvSpPr/>
          <p:nvPr/>
        </p:nvSpPr>
        <p:spPr>
          <a:xfrm>
            <a:off x="4458002" y="688498"/>
            <a:ext cx="4533599" cy="35534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38761D"/>
                </a:solidFill>
              </a:rPr>
              <a:t>Heart Rate Variability</a:t>
            </a:r>
          </a:p>
        </p:txBody>
      </p:sp>
      <p:sp>
        <p:nvSpPr>
          <p:cNvPr id="146" name="Shape 146"/>
          <p:cNvSpPr txBox="1"/>
          <p:nvPr>
            <p:ph idx="1" type="body"/>
          </p:nvPr>
        </p:nvSpPr>
        <p:spPr>
          <a:xfrm>
            <a:off x="311700" y="1017725"/>
            <a:ext cx="4080899" cy="41256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solidFill>
                  <a:srgbClr val="000000"/>
                </a:solidFill>
              </a:rPr>
              <a:t>Autonomic nervous system shutdown</a:t>
            </a:r>
          </a:p>
          <a:p>
            <a:pPr rtl="0">
              <a:spcBef>
                <a:spcPts val="0"/>
              </a:spcBef>
              <a:buNone/>
            </a:pPr>
            <a:r>
              <a:rPr lang="en">
                <a:solidFill>
                  <a:srgbClr val="000000"/>
                </a:solidFill>
              </a:rPr>
              <a:t>Highly ranked in all of our fitglm goodness of fit criteria </a:t>
            </a:r>
          </a:p>
          <a:p>
            <a:pPr rtl="0">
              <a:spcBef>
                <a:spcPts val="0"/>
              </a:spcBef>
              <a:buNone/>
            </a:pPr>
            <a:r>
              <a:rPr lang="en">
                <a:solidFill>
                  <a:srgbClr val="000000"/>
                </a:solidFill>
              </a:rPr>
              <a:t>Studies done on ICU patients indicate that low HRV is highly correlated with presence of sepsis</a:t>
            </a:r>
          </a:p>
          <a:p>
            <a:pPr>
              <a:spcBef>
                <a:spcPts val="0"/>
              </a:spcBef>
              <a:buNone/>
            </a:pPr>
            <a:r>
              <a:rPr lang="en">
                <a:solidFill>
                  <a:srgbClr val="000000"/>
                </a:solidFill>
              </a:rPr>
              <a:t>Low frequency from Fourier Analysis is promising, but we lack resolution </a:t>
            </a:r>
          </a:p>
        </p:txBody>
      </p:sp>
      <p:pic>
        <p:nvPicPr>
          <p:cNvPr id="147" name="Shape 147"/>
          <p:cNvPicPr preferRelativeResize="0"/>
          <p:nvPr/>
        </p:nvPicPr>
        <p:blipFill>
          <a:blip r:embed="rId3">
            <a:alphaModFix/>
          </a:blip>
          <a:stretch>
            <a:fillRect/>
          </a:stretch>
        </p:blipFill>
        <p:spPr>
          <a:xfrm>
            <a:off x="5054737" y="369923"/>
            <a:ext cx="4080825" cy="1118150"/>
          </a:xfrm>
          <a:prstGeom prst="rect">
            <a:avLst/>
          </a:prstGeom>
          <a:noFill/>
          <a:ln>
            <a:noFill/>
          </a:ln>
        </p:spPr>
      </p:pic>
      <p:sp>
        <p:nvSpPr>
          <p:cNvPr id="148" name="Shape 148"/>
          <p:cNvSpPr txBox="1"/>
          <p:nvPr>
            <p:ph idx="2" type="body"/>
          </p:nvPr>
        </p:nvSpPr>
        <p:spPr>
          <a:xfrm>
            <a:off x="5292287" y="1488075"/>
            <a:ext cx="3758099" cy="572699"/>
          </a:xfrm>
          <a:prstGeom prst="rect">
            <a:avLst/>
          </a:prstGeom>
        </p:spPr>
        <p:txBody>
          <a:bodyPr anchorCtr="0" anchor="t" bIns="91425" lIns="91425" rIns="91425" tIns="91425">
            <a:noAutofit/>
          </a:bodyPr>
          <a:lstStyle/>
          <a:p>
            <a:pPr rtl="0">
              <a:lnSpc>
                <a:spcPct val="100000"/>
              </a:lnSpc>
              <a:spcBef>
                <a:spcPts val="0"/>
              </a:spcBef>
              <a:spcAft>
                <a:spcPts val="0"/>
              </a:spcAft>
              <a:buNone/>
            </a:pPr>
            <a:r>
              <a:rPr b="1" lang="en" sz="700">
                <a:solidFill>
                  <a:srgbClr val="2D2D2D"/>
                </a:solidFill>
              </a:rPr>
              <a:t>Cardiac variability in critically ill adults: Influence of sepsis</a:t>
            </a:r>
          </a:p>
          <a:p>
            <a:pPr lvl="0" rtl="0">
              <a:lnSpc>
                <a:spcPct val="100000"/>
              </a:lnSpc>
              <a:spcBef>
                <a:spcPts val="0"/>
              </a:spcBef>
              <a:spcAft>
                <a:spcPts val="0"/>
              </a:spcAft>
              <a:buNone/>
            </a:pPr>
            <a:r>
              <a:rPr lang="en" sz="700">
                <a:solidFill>
                  <a:srgbClr val="2D2D2D"/>
                </a:solidFill>
              </a:rPr>
              <a:t>Korarch et al</a:t>
            </a:r>
          </a:p>
          <a:p>
            <a:pPr lvl="0" rtl="0">
              <a:lnSpc>
                <a:spcPct val="100000"/>
              </a:lnSpc>
              <a:spcBef>
                <a:spcPts val="0"/>
              </a:spcBef>
              <a:buNone/>
            </a:pPr>
            <a:r>
              <a:t/>
            </a:r>
            <a:endParaRPr/>
          </a:p>
        </p:txBody>
      </p:sp>
      <p:pic>
        <p:nvPicPr>
          <p:cNvPr id="149" name="Shape 149"/>
          <p:cNvPicPr preferRelativeResize="0"/>
          <p:nvPr/>
        </p:nvPicPr>
        <p:blipFill>
          <a:blip r:embed="rId4">
            <a:alphaModFix/>
          </a:blip>
          <a:stretch>
            <a:fillRect/>
          </a:stretch>
        </p:blipFill>
        <p:spPr>
          <a:xfrm>
            <a:off x="5331786" y="2531062"/>
            <a:ext cx="3246538" cy="2434925"/>
          </a:xfrm>
          <a:prstGeom prst="rect">
            <a:avLst/>
          </a:prstGeom>
          <a:noFill/>
          <a:ln>
            <a:noFill/>
          </a:ln>
        </p:spPr>
      </p:pic>
      <p:sp>
        <p:nvSpPr>
          <p:cNvPr id="150" name="Shape 150"/>
          <p:cNvSpPr/>
          <p:nvPr/>
        </p:nvSpPr>
        <p:spPr>
          <a:xfrm>
            <a:off x="5203950" y="2531125"/>
            <a:ext cx="3502200" cy="2434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38761D"/>
                </a:solidFill>
              </a:rPr>
              <a:t>Respiratory Rate</a:t>
            </a:r>
          </a:p>
        </p:txBody>
      </p:sp>
      <p:sp>
        <p:nvSpPr>
          <p:cNvPr id="156" name="Shape 156"/>
          <p:cNvSpPr txBox="1"/>
          <p:nvPr>
            <p:ph idx="1" type="body"/>
          </p:nvPr>
        </p:nvSpPr>
        <p:spPr>
          <a:xfrm>
            <a:off x="311700" y="1152475"/>
            <a:ext cx="4246799" cy="3416400"/>
          </a:xfrm>
          <a:prstGeom prst="rect">
            <a:avLst/>
          </a:prstGeom>
          <a:ln>
            <a:noFill/>
          </a:ln>
        </p:spPr>
        <p:txBody>
          <a:bodyPr anchorCtr="0" anchor="t" bIns="91425" lIns="91425" rIns="91425" tIns="91425">
            <a:noAutofit/>
          </a:bodyPr>
          <a:lstStyle/>
          <a:p>
            <a:pPr rtl="0">
              <a:spcBef>
                <a:spcPts val="0"/>
              </a:spcBef>
              <a:buNone/>
            </a:pPr>
            <a:r>
              <a:rPr lang="en">
                <a:solidFill>
                  <a:srgbClr val="000000"/>
                </a:solidFill>
              </a:rPr>
              <a:t>Physiologically relevant; Part of the definition of sepsis diagnosis involves heart rate exceeding 20 breaths per minute</a:t>
            </a:r>
          </a:p>
          <a:p>
            <a:pPr lvl="0" rtl="0">
              <a:spcBef>
                <a:spcPts val="0"/>
              </a:spcBef>
              <a:buNone/>
            </a:pPr>
            <a:r>
              <a:rPr lang="en">
                <a:solidFill>
                  <a:srgbClr val="000000"/>
                </a:solidFill>
              </a:rPr>
              <a:t>Highly ranked in all of our fitglm goodness of fit criteria (statistically relevant)</a:t>
            </a:r>
          </a:p>
          <a:p>
            <a:pPr lvl="0" rtl="0">
              <a:spcBef>
                <a:spcPts val="0"/>
              </a:spcBef>
              <a:buNone/>
            </a:pPr>
            <a:r>
              <a:rPr lang="en">
                <a:solidFill>
                  <a:srgbClr val="000000"/>
                </a:solidFill>
              </a:rPr>
              <a:t>Separation among sepsis and non-sepsis waveforms</a:t>
            </a:r>
          </a:p>
          <a:p>
            <a:pPr lvl="0" rtl="0">
              <a:spcBef>
                <a:spcPts val="0"/>
              </a:spcBef>
              <a:buClr>
                <a:schemeClr val="dk1"/>
              </a:buClr>
              <a:buFont typeface="Arial"/>
              <a:buNone/>
            </a:pPr>
            <a:r>
              <a:t/>
            </a:r>
            <a:endParaRPr/>
          </a:p>
          <a:p>
            <a:pPr>
              <a:spcBef>
                <a:spcPts val="0"/>
              </a:spcBef>
              <a:buNone/>
            </a:pPr>
            <a:r>
              <a:t/>
            </a:r>
            <a:endParaRPr/>
          </a:p>
        </p:txBody>
      </p:sp>
      <p:pic>
        <p:nvPicPr>
          <p:cNvPr id="157" name="Shape 157"/>
          <p:cNvPicPr preferRelativeResize="0"/>
          <p:nvPr/>
        </p:nvPicPr>
        <p:blipFill>
          <a:blip r:embed="rId3">
            <a:alphaModFix/>
          </a:blip>
          <a:stretch>
            <a:fillRect/>
          </a:stretch>
        </p:blipFill>
        <p:spPr>
          <a:xfrm>
            <a:off x="4277100" y="597425"/>
            <a:ext cx="4555199" cy="3416399"/>
          </a:xfrm>
          <a:prstGeom prst="rect">
            <a:avLst/>
          </a:prstGeom>
          <a:noFill/>
          <a:ln>
            <a:noFill/>
          </a:ln>
        </p:spPr>
      </p:pic>
      <p:sp>
        <p:nvSpPr>
          <p:cNvPr id="158" name="Shape 158"/>
          <p:cNvSpPr/>
          <p:nvPr/>
        </p:nvSpPr>
        <p:spPr>
          <a:xfrm>
            <a:off x="4339200" y="511625"/>
            <a:ext cx="4493099" cy="3502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FF0000"/>
                </a:solidFill>
              </a:rPr>
              <a:t>Mean of SpO2</a:t>
            </a:r>
          </a:p>
        </p:txBody>
      </p:sp>
      <p:sp>
        <p:nvSpPr>
          <p:cNvPr id="164" name="Shape 164"/>
          <p:cNvSpPr txBox="1"/>
          <p:nvPr>
            <p:ph idx="1" type="body"/>
          </p:nvPr>
        </p:nvSpPr>
        <p:spPr>
          <a:xfrm>
            <a:off x="311700" y="1152475"/>
            <a:ext cx="3733800" cy="3416400"/>
          </a:xfrm>
          <a:prstGeom prst="rect">
            <a:avLst/>
          </a:prstGeom>
        </p:spPr>
        <p:txBody>
          <a:bodyPr anchorCtr="0" anchor="t" bIns="91425" lIns="91425" rIns="91425" tIns="91425">
            <a:noAutofit/>
          </a:bodyPr>
          <a:lstStyle/>
          <a:p>
            <a:pPr rtl="0">
              <a:spcBef>
                <a:spcPts val="0"/>
              </a:spcBef>
              <a:buNone/>
            </a:pPr>
            <a:r>
              <a:rPr lang="en">
                <a:solidFill>
                  <a:srgbClr val="000000"/>
                </a:solidFill>
              </a:rPr>
              <a:t>Extremely poor separation in our patient waveforms</a:t>
            </a:r>
          </a:p>
          <a:p>
            <a:pPr rtl="0">
              <a:spcBef>
                <a:spcPts val="0"/>
              </a:spcBef>
              <a:buNone/>
            </a:pPr>
            <a:r>
              <a:rPr lang="en">
                <a:solidFill>
                  <a:srgbClr val="000000"/>
                </a:solidFill>
              </a:rPr>
              <a:t>Poor statistical fit</a:t>
            </a:r>
          </a:p>
          <a:p>
            <a:pPr rtl="0">
              <a:spcBef>
                <a:spcPts val="0"/>
              </a:spcBef>
              <a:buNone/>
            </a:pPr>
            <a:r>
              <a:rPr lang="en">
                <a:solidFill>
                  <a:srgbClr val="000000"/>
                </a:solidFill>
              </a:rPr>
              <a:t>Physiologically, SpO2 measurements can be confounded by hypoxemia, other symptoms from sepsis</a:t>
            </a:r>
          </a:p>
          <a:p>
            <a:pPr>
              <a:spcBef>
                <a:spcPts val="0"/>
              </a:spcBef>
              <a:buNone/>
            </a:pPr>
            <a:r>
              <a:rPr lang="en" sz="600"/>
              <a:t>Wilson, Ben J, Hamish J Cowan, Jason A Lord, Dan J Zuege, and David A Zygun. "The Accuracy of Pulse Oximetry in Emergency Department Patients with Severe Sepsis and Septic Shock: A Retrospective Cohort Study." BMC Emergency Medicine BMC Emerg Med: 9. Print.</a:t>
            </a:r>
          </a:p>
        </p:txBody>
      </p:sp>
      <p:pic>
        <p:nvPicPr>
          <p:cNvPr id="165" name="Shape 165"/>
          <p:cNvPicPr preferRelativeResize="0"/>
          <p:nvPr/>
        </p:nvPicPr>
        <p:blipFill>
          <a:blip r:embed="rId3">
            <a:alphaModFix/>
          </a:blip>
          <a:stretch>
            <a:fillRect/>
          </a:stretch>
        </p:blipFill>
        <p:spPr>
          <a:xfrm>
            <a:off x="4045600" y="749825"/>
            <a:ext cx="4786699" cy="3590024"/>
          </a:xfrm>
          <a:prstGeom prst="rect">
            <a:avLst/>
          </a:prstGeom>
          <a:noFill/>
          <a:ln>
            <a:noFill/>
          </a:ln>
        </p:spPr>
      </p:pic>
      <p:sp>
        <p:nvSpPr>
          <p:cNvPr id="166" name="Shape 166"/>
          <p:cNvSpPr/>
          <p:nvPr/>
        </p:nvSpPr>
        <p:spPr>
          <a:xfrm>
            <a:off x="4176975" y="826025"/>
            <a:ext cx="4655400" cy="35900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38761D"/>
                </a:solidFill>
              </a:rPr>
              <a:t>Variance of SpO2</a:t>
            </a:r>
          </a:p>
        </p:txBody>
      </p:sp>
      <p:sp>
        <p:nvSpPr>
          <p:cNvPr id="172" name="Shape 172"/>
          <p:cNvSpPr txBox="1"/>
          <p:nvPr>
            <p:ph idx="1" type="body"/>
          </p:nvPr>
        </p:nvSpPr>
        <p:spPr>
          <a:xfrm>
            <a:off x="311700" y="1084075"/>
            <a:ext cx="3882300" cy="3552899"/>
          </a:xfrm>
          <a:prstGeom prst="rect">
            <a:avLst/>
          </a:prstGeom>
        </p:spPr>
        <p:txBody>
          <a:bodyPr anchorCtr="0" anchor="t" bIns="91425" lIns="91425" rIns="91425" tIns="91425">
            <a:noAutofit/>
          </a:bodyPr>
          <a:lstStyle/>
          <a:p>
            <a:pPr lvl="0" rtl="0">
              <a:lnSpc>
                <a:spcPct val="100000"/>
              </a:lnSpc>
              <a:spcBef>
                <a:spcPts val="0"/>
              </a:spcBef>
              <a:buNone/>
            </a:pPr>
            <a:r>
              <a:rPr lang="en">
                <a:solidFill>
                  <a:srgbClr val="000000"/>
                </a:solidFill>
              </a:rPr>
              <a:t>Physiologically relevant; Variance of SpO2 is loosely correlated with heart rate variance (autonomic NS failure)</a:t>
            </a:r>
          </a:p>
          <a:p>
            <a:pPr lvl="0" rtl="0">
              <a:spcBef>
                <a:spcPts val="0"/>
              </a:spcBef>
              <a:buNone/>
            </a:pPr>
            <a:r>
              <a:rPr lang="en">
                <a:solidFill>
                  <a:srgbClr val="000000"/>
                </a:solidFill>
              </a:rPr>
              <a:t>Highly ranked in all of our fitglm goodness of fit criteria (statistically relevant)</a:t>
            </a:r>
          </a:p>
          <a:p>
            <a:pPr lvl="0" rtl="0">
              <a:spcBef>
                <a:spcPts val="0"/>
              </a:spcBef>
              <a:buNone/>
            </a:pPr>
            <a:r>
              <a:rPr lang="en">
                <a:solidFill>
                  <a:srgbClr val="000000"/>
                </a:solidFill>
              </a:rPr>
              <a:t>Excellent separation</a:t>
            </a:r>
          </a:p>
          <a:p>
            <a:pPr lvl="0">
              <a:spcBef>
                <a:spcPts val="0"/>
              </a:spcBef>
              <a:buNone/>
            </a:pPr>
            <a:r>
              <a:t/>
            </a:r>
            <a:endParaRPr>
              <a:solidFill>
                <a:srgbClr val="000000"/>
              </a:solidFill>
            </a:endParaRPr>
          </a:p>
        </p:txBody>
      </p:sp>
      <p:pic>
        <p:nvPicPr>
          <p:cNvPr id="173" name="Shape 173"/>
          <p:cNvPicPr preferRelativeResize="0"/>
          <p:nvPr/>
        </p:nvPicPr>
        <p:blipFill>
          <a:blip r:embed="rId3">
            <a:alphaModFix/>
          </a:blip>
          <a:stretch>
            <a:fillRect/>
          </a:stretch>
        </p:blipFill>
        <p:spPr>
          <a:xfrm>
            <a:off x="4194050" y="1069900"/>
            <a:ext cx="4665300" cy="3498975"/>
          </a:xfrm>
          <a:prstGeom prst="rect">
            <a:avLst/>
          </a:prstGeom>
          <a:noFill/>
          <a:ln>
            <a:noFill/>
          </a:ln>
        </p:spPr>
      </p:pic>
      <p:sp>
        <p:nvSpPr>
          <p:cNvPr id="174" name="Shape 174"/>
          <p:cNvSpPr/>
          <p:nvPr/>
        </p:nvSpPr>
        <p:spPr>
          <a:xfrm>
            <a:off x="4194050" y="1084225"/>
            <a:ext cx="4665299" cy="35528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38761D"/>
                </a:solidFill>
              </a:rPr>
              <a:t>Low-frequency power of PPG</a:t>
            </a:r>
          </a:p>
        </p:txBody>
      </p:sp>
      <p:sp>
        <p:nvSpPr>
          <p:cNvPr id="180" name="Shape 180"/>
          <p:cNvSpPr txBox="1"/>
          <p:nvPr>
            <p:ph idx="1" type="body"/>
          </p:nvPr>
        </p:nvSpPr>
        <p:spPr>
          <a:xfrm>
            <a:off x="311700" y="1017725"/>
            <a:ext cx="3971099" cy="3416400"/>
          </a:xfrm>
          <a:prstGeom prst="rect">
            <a:avLst/>
          </a:prstGeom>
        </p:spPr>
        <p:txBody>
          <a:bodyPr anchorCtr="0" anchor="t" bIns="91425" lIns="91425" rIns="91425" tIns="91425">
            <a:noAutofit/>
          </a:bodyPr>
          <a:lstStyle/>
          <a:p>
            <a:pPr lvl="0" rtl="0">
              <a:spcBef>
                <a:spcPts val="0"/>
              </a:spcBef>
              <a:buNone/>
            </a:pPr>
            <a:r>
              <a:rPr lang="en">
                <a:solidFill>
                  <a:srgbClr val="000000"/>
                </a:solidFill>
              </a:rPr>
              <a:t>Measure of autonomic PPG control</a:t>
            </a:r>
          </a:p>
          <a:p>
            <a:pPr lvl="0" rtl="0">
              <a:spcBef>
                <a:spcPts val="0"/>
              </a:spcBef>
              <a:buNone/>
            </a:pPr>
            <a:r>
              <a:rPr lang="en">
                <a:solidFill>
                  <a:srgbClr val="000000"/>
                </a:solidFill>
              </a:rPr>
              <a:t>Reduced LF components of the variability of cardiovascular signals are characteristic of septic shock, confirming the presence of abnormal autonomic control. </a:t>
            </a:r>
          </a:p>
          <a:p>
            <a:pPr lvl="0" rtl="0">
              <a:spcBef>
                <a:spcPts val="0"/>
              </a:spcBef>
              <a:buNone/>
            </a:pPr>
            <a:r>
              <a:rPr lang="en">
                <a:solidFill>
                  <a:srgbClr val="000000"/>
                </a:solidFill>
              </a:rPr>
              <a:t>Resolution of high values</a:t>
            </a:r>
          </a:p>
          <a:p>
            <a:pPr lvl="0" rtl="0">
              <a:spcBef>
                <a:spcPts val="0"/>
              </a:spcBef>
              <a:buNone/>
            </a:pPr>
            <a:r>
              <a:t/>
            </a:r>
            <a:endParaRPr>
              <a:solidFill>
                <a:srgbClr val="000000"/>
              </a:solidFill>
            </a:endParaRPr>
          </a:p>
          <a:p>
            <a:pPr lvl="0" rtl="0">
              <a:spcBef>
                <a:spcPts val="0"/>
              </a:spcBef>
              <a:buNone/>
            </a:pPr>
            <a:r>
              <a:t/>
            </a:r>
            <a:endParaRPr>
              <a:solidFill>
                <a:srgbClr val="000000"/>
              </a:solidFill>
            </a:endParaRPr>
          </a:p>
          <a:p>
            <a:pPr lvl="0">
              <a:spcBef>
                <a:spcPts val="0"/>
              </a:spcBef>
              <a:buClr>
                <a:schemeClr val="dk1"/>
              </a:buClr>
              <a:buSzPct val="110000"/>
              <a:buFont typeface="Arial"/>
              <a:buNone/>
            </a:pPr>
            <a:r>
              <a:rPr lang="en" sz="1000">
                <a:solidFill>
                  <a:srgbClr val="000000"/>
                </a:solidFill>
              </a:rPr>
              <a:t>Piepoli et al (1995)</a:t>
            </a:r>
          </a:p>
        </p:txBody>
      </p:sp>
      <p:pic>
        <p:nvPicPr>
          <p:cNvPr id="181" name="Shape 181"/>
          <p:cNvPicPr preferRelativeResize="0"/>
          <p:nvPr/>
        </p:nvPicPr>
        <p:blipFill>
          <a:blip r:embed="rId3">
            <a:alphaModFix/>
          </a:blip>
          <a:stretch>
            <a:fillRect/>
          </a:stretch>
        </p:blipFill>
        <p:spPr>
          <a:xfrm>
            <a:off x="4282790" y="1152475"/>
            <a:ext cx="4555209" cy="3416399"/>
          </a:xfrm>
          <a:prstGeom prst="rect">
            <a:avLst/>
          </a:prstGeom>
          <a:noFill/>
          <a:ln>
            <a:noFill/>
          </a:ln>
        </p:spPr>
      </p:pic>
      <p:sp>
        <p:nvSpPr>
          <p:cNvPr id="182" name="Shape 182"/>
          <p:cNvSpPr/>
          <p:nvPr/>
        </p:nvSpPr>
        <p:spPr>
          <a:xfrm>
            <a:off x="4266600" y="1017725"/>
            <a:ext cx="4587599" cy="3416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a:solidFill>
                  <a:srgbClr val="FF0000"/>
                </a:solidFill>
              </a:rPr>
              <a:t>Mid-frequency power of PPG</a:t>
            </a:r>
          </a:p>
        </p:txBody>
      </p:sp>
      <p:sp>
        <p:nvSpPr>
          <p:cNvPr id="188" name="Shape 188"/>
          <p:cNvSpPr txBox="1"/>
          <p:nvPr>
            <p:ph idx="1" type="body"/>
          </p:nvPr>
        </p:nvSpPr>
        <p:spPr>
          <a:xfrm>
            <a:off x="162500" y="967975"/>
            <a:ext cx="4107299" cy="3416400"/>
          </a:xfrm>
          <a:prstGeom prst="rect">
            <a:avLst/>
          </a:prstGeom>
        </p:spPr>
        <p:txBody>
          <a:bodyPr anchorCtr="0" anchor="t" bIns="91425" lIns="91425" rIns="91425" tIns="91425">
            <a:noAutofit/>
          </a:bodyPr>
          <a:lstStyle/>
          <a:p>
            <a:pPr rtl="0">
              <a:spcBef>
                <a:spcPts val="0"/>
              </a:spcBef>
              <a:buNone/>
            </a:pPr>
            <a:r>
              <a:rPr lang="en" sz="1400">
                <a:solidFill>
                  <a:srgbClr val="000000"/>
                </a:solidFill>
              </a:rPr>
              <a:t>Measure of hemostatic pressure control</a:t>
            </a:r>
          </a:p>
          <a:p>
            <a:pPr rtl="0">
              <a:spcBef>
                <a:spcPts val="0"/>
              </a:spcBef>
              <a:buNone/>
            </a:pPr>
            <a:r>
              <a:rPr lang="en" sz="1400">
                <a:solidFill>
                  <a:srgbClr val="000000"/>
                </a:solidFill>
              </a:rPr>
              <a:t>Previous results supported use of MF PPG, similar to LF PPG</a:t>
            </a:r>
          </a:p>
          <a:p>
            <a:pPr rtl="0">
              <a:spcBef>
                <a:spcPts val="0"/>
              </a:spcBef>
              <a:buNone/>
            </a:pPr>
            <a:r>
              <a:rPr lang="en" sz="1400">
                <a:solidFill>
                  <a:srgbClr val="000000"/>
                </a:solidFill>
              </a:rPr>
              <a:t>“</a:t>
            </a:r>
            <a:r>
              <a:rPr lang="en" sz="1400">
                <a:solidFill>
                  <a:srgbClr val="000000"/>
                </a:solidFill>
                <a:latin typeface="Arial"/>
                <a:ea typeface="Arial"/>
                <a:cs typeface="Arial"/>
                <a:sym typeface="Arial"/>
              </a:rPr>
              <a:t>The normalised MF power in Ear-PPG was significantly reduced in severe sepsis patients with hyperlactataemia (lactate[2 mmol/l), compared to SIRS patients (P&lt;0.05).”</a:t>
            </a:r>
          </a:p>
          <a:p>
            <a:pPr rtl="0">
              <a:spcBef>
                <a:spcPts val="0"/>
              </a:spcBef>
              <a:buNone/>
            </a:pPr>
            <a:r>
              <a:rPr lang="en" sz="1400">
                <a:solidFill>
                  <a:srgbClr val="000000"/>
                </a:solidFill>
                <a:latin typeface="Arial"/>
                <a:ea typeface="Arial"/>
                <a:cs typeface="Arial"/>
                <a:sym typeface="Arial"/>
              </a:rPr>
              <a:t>However, data was not resolvable, and this parameter was included late in our sequential model</a:t>
            </a:r>
          </a:p>
          <a:p>
            <a:pPr rtl="0">
              <a:spcBef>
                <a:spcPts val="0"/>
              </a:spcBef>
              <a:buNone/>
            </a:pPr>
            <a:r>
              <a:t/>
            </a:r>
            <a:endParaRPr sz="1400">
              <a:solidFill>
                <a:srgbClr val="000000"/>
              </a:solidFill>
              <a:latin typeface="Arial"/>
              <a:ea typeface="Arial"/>
              <a:cs typeface="Arial"/>
              <a:sym typeface="Arial"/>
            </a:endParaRPr>
          </a:p>
          <a:p>
            <a:pPr>
              <a:spcBef>
                <a:spcPts val="0"/>
              </a:spcBef>
              <a:buNone/>
            </a:pPr>
            <a:r>
              <a:rPr lang="en" sz="1400">
                <a:solidFill>
                  <a:srgbClr val="000000"/>
                </a:solidFill>
                <a:latin typeface="Arial"/>
                <a:ea typeface="Arial"/>
                <a:cs typeface="Arial"/>
                <a:sym typeface="Arial"/>
              </a:rPr>
              <a:t>Middleton et al (2010)</a:t>
            </a:r>
          </a:p>
        </p:txBody>
      </p:sp>
      <p:pic>
        <p:nvPicPr>
          <p:cNvPr id="189" name="Shape 189"/>
          <p:cNvPicPr preferRelativeResize="0"/>
          <p:nvPr/>
        </p:nvPicPr>
        <p:blipFill>
          <a:blip r:embed="rId3">
            <a:alphaModFix/>
          </a:blip>
          <a:stretch>
            <a:fillRect/>
          </a:stretch>
        </p:blipFill>
        <p:spPr>
          <a:xfrm>
            <a:off x="4223233" y="1017725"/>
            <a:ext cx="4609066" cy="3456799"/>
          </a:xfrm>
          <a:prstGeom prst="rect">
            <a:avLst/>
          </a:prstGeom>
          <a:noFill/>
          <a:ln>
            <a:noFill/>
          </a:ln>
        </p:spPr>
      </p:pic>
      <p:sp>
        <p:nvSpPr>
          <p:cNvPr id="190" name="Shape 190"/>
          <p:cNvSpPr/>
          <p:nvPr/>
        </p:nvSpPr>
        <p:spPr>
          <a:xfrm>
            <a:off x="4328775" y="1123175"/>
            <a:ext cx="4609199" cy="3416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a:solidFill>
                  <a:srgbClr val="FF0000"/>
                </a:solidFill>
              </a:rPr>
              <a:t>High-frequency power of PPG</a:t>
            </a:r>
          </a:p>
        </p:txBody>
      </p:sp>
      <p:sp>
        <p:nvSpPr>
          <p:cNvPr id="196" name="Shape 196"/>
          <p:cNvSpPr txBox="1"/>
          <p:nvPr>
            <p:ph idx="1" type="body"/>
          </p:nvPr>
        </p:nvSpPr>
        <p:spPr>
          <a:xfrm>
            <a:off x="311700" y="1017725"/>
            <a:ext cx="4088400" cy="3416400"/>
          </a:xfrm>
          <a:prstGeom prst="rect">
            <a:avLst/>
          </a:prstGeom>
        </p:spPr>
        <p:txBody>
          <a:bodyPr anchorCtr="0" anchor="t" bIns="91425" lIns="91425" rIns="91425" tIns="91425">
            <a:noAutofit/>
          </a:bodyPr>
          <a:lstStyle/>
          <a:p>
            <a:pPr rtl="0">
              <a:spcBef>
                <a:spcPts val="0"/>
              </a:spcBef>
              <a:buNone/>
            </a:pPr>
            <a:r>
              <a:rPr lang="en" sz="1400">
                <a:solidFill>
                  <a:srgbClr val="000000"/>
                </a:solidFill>
                <a:latin typeface="Arial"/>
                <a:ea typeface="Arial"/>
                <a:cs typeface="Arial"/>
                <a:sym typeface="Arial"/>
              </a:rPr>
              <a:t>Measure of PPG fluctuation due to respiratory patterns</a:t>
            </a:r>
          </a:p>
          <a:p>
            <a:pPr rtl="0">
              <a:spcBef>
                <a:spcPts val="0"/>
              </a:spcBef>
              <a:buNone/>
            </a:pPr>
            <a:r>
              <a:rPr lang="en" sz="1400">
                <a:solidFill>
                  <a:srgbClr val="000000"/>
                </a:solidFill>
                <a:latin typeface="Arial"/>
                <a:ea typeface="Arial"/>
                <a:cs typeface="Arial"/>
                <a:sym typeface="Arial"/>
              </a:rPr>
              <a:t>“High power PPG increased in septic patients, but without statistical significance”</a:t>
            </a:r>
          </a:p>
          <a:p>
            <a:pPr rtl="0">
              <a:spcBef>
                <a:spcPts val="0"/>
              </a:spcBef>
              <a:buNone/>
            </a:pPr>
            <a:r>
              <a:rPr lang="en" sz="1400">
                <a:solidFill>
                  <a:srgbClr val="000000"/>
                </a:solidFill>
                <a:latin typeface="Arial"/>
                <a:ea typeface="Arial"/>
                <a:cs typeface="Arial"/>
                <a:sym typeface="Arial"/>
              </a:rPr>
              <a:t>Increase is to compensate for decrease in LF, MF PPGs due to loss of autonomic control</a:t>
            </a:r>
          </a:p>
          <a:p>
            <a:pPr rtl="0">
              <a:spcBef>
                <a:spcPts val="0"/>
              </a:spcBef>
              <a:buNone/>
            </a:pPr>
            <a:r>
              <a:rPr lang="en" sz="1400">
                <a:solidFill>
                  <a:srgbClr val="000000"/>
                </a:solidFill>
                <a:latin typeface="Arial"/>
                <a:ea typeface="Arial"/>
                <a:cs typeface="Arial"/>
                <a:sym typeface="Arial"/>
              </a:rPr>
              <a:t>Some link to respiration (not correlated due changes occuring nonsimultaneously)</a:t>
            </a:r>
          </a:p>
          <a:p>
            <a:pPr rtl="0">
              <a:spcBef>
                <a:spcPts val="0"/>
              </a:spcBef>
              <a:buNone/>
            </a:pPr>
            <a:r>
              <a:t/>
            </a:r>
            <a:endParaRPr sz="1400">
              <a:solidFill>
                <a:srgbClr val="000000"/>
              </a:solidFill>
              <a:latin typeface="Arial"/>
              <a:ea typeface="Arial"/>
              <a:cs typeface="Arial"/>
              <a:sym typeface="Arial"/>
            </a:endParaRPr>
          </a:p>
          <a:p>
            <a:pPr>
              <a:spcBef>
                <a:spcPts val="0"/>
              </a:spcBef>
              <a:buNone/>
            </a:pPr>
            <a:r>
              <a:rPr lang="en" sz="1400">
                <a:solidFill>
                  <a:srgbClr val="000000"/>
                </a:solidFill>
                <a:latin typeface="Arial"/>
                <a:ea typeface="Arial"/>
                <a:cs typeface="Arial"/>
                <a:sym typeface="Arial"/>
              </a:rPr>
              <a:t>Middleton et al (2010)</a:t>
            </a:r>
          </a:p>
        </p:txBody>
      </p:sp>
      <p:pic>
        <p:nvPicPr>
          <p:cNvPr id="197" name="Shape 197"/>
          <p:cNvPicPr preferRelativeResize="0"/>
          <p:nvPr/>
        </p:nvPicPr>
        <p:blipFill>
          <a:blip r:embed="rId3">
            <a:alphaModFix/>
          </a:blip>
          <a:stretch>
            <a:fillRect/>
          </a:stretch>
        </p:blipFill>
        <p:spPr>
          <a:xfrm>
            <a:off x="4277100" y="1017725"/>
            <a:ext cx="4555199" cy="3416399"/>
          </a:xfrm>
          <a:prstGeom prst="rect">
            <a:avLst/>
          </a:prstGeom>
          <a:noFill/>
          <a:ln>
            <a:noFill/>
          </a:ln>
        </p:spPr>
      </p:pic>
      <p:sp>
        <p:nvSpPr>
          <p:cNvPr id="198" name="Shape 198"/>
          <p:cNvSpPr/>
          <p:nvPr/>
        </p:nvSpPr>
        <p:spPr>
          <a:xfrm>
            <a:off x="4400025" y="1017725"/>
            <a:ext cx="4432199" cy="3416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Problem Statement</a:t>
            </a:r>
          </a:p>
          <a:p>
            <a:pPr>
              <a:spcBef>
                <a:spcPts val="0"/>
              </a:spcBef>
              <a:buNone/>
            </a:pPr>
            <a:r>
              <a:t/>
            </a:r>
            <a:endParaRPr/>
          </a:p>
        </p:txBody>
      </p:sp>
      <p:sp>
        <p:nvSpPr>
          <p:cNvPr id="59" name="Shape 59"/>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t/>
            </a:r>
            <a:endParaRPr>
              <a:solidFill>
                <a:srgbClr val="000000"/>
              </a:solidFill>
            </a:endParaRPr>
          </a:p>
          <a:p>
            <a:pPr rtl="0">
              <a:spcBef>
                <a:spcPts val="0"/>
              </a:spcBef>
              <a:buNone/>
            </a:pPr>
            <a:r>
              <a:rPr lang="en">
                <a:solidFill>
                  <a:srgbClr val="000000"/>
                </a:solidFill>
              </a:rPr>
              <a:t>Clinical standard is time consuming blood cultures, low resolution for diagnosis</a:t>
            </a:r>
          </a:p>
          <a:p>
            <a:pPr rtl="0">
              <a:spcBef>
                <a:spcPts val="0"/>
              </a:spcBef>
              <a:buNone/>
            </a:pPr>
            <a:r>
              <a:rPr lang="en">
                <a:solidFill>
                  <a:srgbClr val="000000"/>
                </a:solidFill>
              </a:rPr>
              <a:t>Rapid increase of mortality rate in delayed diagnosis</a:t>
            </a:r>
          </a:p>
          <a:p>
            <a:pPr rtl="0">
              <a:spcBef>
                <a:spcPts val="0"/>
              </a:spcBef>
              <a:buNone/>
            </a:pPr>
            <a:r>
              <a:rPr lang="en">
                <a:solidFill>
                  <a:srgbClr val="000000"/>
                </a:solidFill>
              </a:rPr>
              <a:t>Demographic risk comes down to the doctor to account for</a:t>
            </a:r>
          </a:p>
          <a:p>
            <a:pPr>
              <a:spcBef>
                <a:spcPts val="0"/>
              </a:spcBef>
              <a:buNone/>
            </a:pPr>
            <a:r>
              <a:t/>
            </a:r>
            <a:endParaRPr>
              <a:solidFill>
                <a:srgbClr val="000000"/>
              </a:solidFil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Dynamic Model</a:t>
            </a:r>
          </a:p>
        </p:txBody>
      </p:sp>
      <p:sp>
        <p:nvSpPr>
          <p:cNvPr id="204" name="Shape 204"/>
          <p:cNvSpPr txBox="1"/>
          <p:nvPr>
            <p:ph idx="1" type="body"/>
          </p:nvPr>
        </p:nvSpPr>
        <p:spPr>
          <a:xfrm>
            <a:off x="311700" y="1152475"/>
            <a:ext cx="4505100" cy="889800"/>
          </a:xfrm>
          <a:prstGeom prst="rect">
            <a:avLst/>
          </a:prstGeom>
          <a:noFill/>
        </p:spPr>
        <p:txBody>
          <a:bodyPr anchorCtr="0" anchor="t" bIns="91425" lIns="91425" rIns="91425" tIns="91425">
            <a:noAutofit/>
          </a:bodyPr>
          <a:lstStyle/>
          <a:p>
            <a:pPr rtl="0" algn="ctr">
              <a:spcBef>
                <a:spcPts val="0"/>
              </a:spcBef>
              <a:buNone/>
            </a:pPr>
            <a:r>
              <a:rPr lang="en">
                <a:solidFill>
                  <a:srgbClr val="000000"/>
                </a:solidFill>
              </a:rPr>
              <a:t>Covariates: Age, HRV, RR, variance (SpO2), LF PPG, and combination of Age:HRV, Age:LF PPG</a:t>
            </a:r>
          </a:p>
          <a:p>
            <a:pPr rtl="0" algn="ctr">
              <a:spcBef>
                <a:spcPts val="0"/>
              </a:spcBef>
              <a:buNone/>
            </a:pPr>
            <a:r>
              <a:rPr lang="en">
                <a:solidFill>
                  <a:srgbClr val="000000"/>
                </a:solidFill>
              </a:rPr>
              <a:t>logit(p) = BX</a:t>
            </a:r>
          </a:p>
          <a:p>
            <a:pPr rtl="0" algn="ctr">
              <a:spcBef>
                <a:spcPts val="0"/>
              </a:spcBef>
              <a:buNone/>
            </a:pPr>
            <a:r>
              <a:rPr lang="en">
                <a:solidFill>
                  <a:srgbClr val="000000"/>
                </a:solidFill>
              </a:rPr>
              <a:t>X is waveforms and product of waveforms</a:t>
            </a:r>
          </a:p>
          <a:p>
            <a:pPr rtl="0">
              <a:spcBef>
                <a:spcPts val="0"/>
              </a:spcBef>
              <a:buNone/>
            </a:pPr>
            <a:r>
              <a:rPr lang="en">
                <a:solidFill>
                  <a:srgbClr val="000000"/>
                </a:solidFill>
              </a:rPr>
              <a:t>Interactions between sets of data: only two most important were included</a:t>
            </a:r>
          </a:p>
          <a:p>
            <a:pPr rtl="0">
              <a:spcBef>
                <a:spcPts val="0"/>
              </a:spcBef>
              <a:buNone/>
            </a:pPr>
            <a:r>
              <a:rPr lang="en">
                <a:solidFill>
                  <a:srgbClr val="000000"/>
                </a:solidFill>
              </a:rPr>
              <a:t>Sepsis classification kept in timepoints</a:t>
            </a:r>
          </a:p>
          <a:p>
            <a:pPr>
              <a:spcBef>
                <a:spcPts val="0"/>
              </a:spcBef>
              <a:buNone/>
            </a:pPr>
            <a:r>
              <a:rPr lang="en">
                <a:solidFill>
                  <a:srgbClr val="000000"/>
                </a:solidFill>
              </a:rPr>
              <a:t>Percent correct with training data: 86%</a:t>
            </a:r>
          </a:p>
        </p:txBody>
      </p:sp>
      <p:pic>
        <p:nvPicPr>
          <p:cNvPr id="205" name="Shape 205"/>
          <p:cNvPicPr preferRelativeResize="0"/>
          <p:nvPr/>
        </p:nvPicPr>
        <p:blipFill>
          <a:blip r:embed="rId3">
            <a:alphaModFix/>
          </a:blip>
          <a:stretch>
            <a:fillRect/>
          </a:stretch>
        </p:blipFill>
        <p:spPr>
          <a:xfrm>
            <a:off x="4965976" y="1084825"/>
            <a:ext cx="4132424" cy="3111374"/>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P_Hat for the Dynamic Model</a:t>
            </a:r>
          </a:p>
        </p:txBody>
      </p:sp>
      <p:sp>
        <p:nvSpPr>
          <p:cNvPr id="211" name="Shape 211"/>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rPr lang="en">
                <a:solidFill>
                  <a:srgbClr val="000000"/>
                </a:solidFill>
              </a:rPr>
              <a:t>Non-septic vs septic is differentiable</a:t>
            </a:r>
          </a:p>
          <a:p>
            <a:pPr>
              <a:spcBef>
                <a:spcPts val="0"/>
              </a:spcBef>
              <a:buNone/>
            </a:pPr>
            <a:r>
              <a:rPr lang="en">
                <a:solidFill>
                  <a:srgbClr val="000000"/>
                </a:solidFill>
              </a:rPr>
              <a:t>CI is very wide (threshold around 0.6)</a:t>
            </a:r>
          </a:p>
        </p:txBody>
      </p:sp>
      <p:pic>
        <p:nvPicPr>
          <p:cNvPr id="212" name="Shape 212"/>
          <p:cNvPicPr preferRelativeResize="0"/>
          <p:nvPr/>
        </p:nvPicPr>
        <p:blipFill>
          <a:blip r:embed="rId3">
            <a:alphaModFix/>
          </a:blip>
          <a:stretch>
            <a:fillRect/>
          </a:stretch>
        </p:blipFill>
        <p:spPr>
          <a:xfrm>
            <a:off x="311699" y="1126225"/>
            <a:ext cx="3829334" cy="2891049"/>
          </a:xfrm>
          <a:prstGeom prst="rect">
            <a:avLst/>
          </a:prstGeom>
          <a:noFill/>
          <a:ln>
            <a:noFill/>
          </a:ln>
        </p:spPr>
      </p:pic>
      <p:pic>
        <p:nvPicPr>
          <p:cNvPr id="213" name="Shape 213"/>
          <p:cNvPicPr preferRelativeResize="0"/>
          <p:nvPr/>
        </p:nvPicPr>
        <p:blipFill>
          <a:blip r:embed="rId4">
            <a:alphaModFix/>
          </a:blip>
          <a:stretch>
            <a:fillRect/>
          </a:stretch>
        </p:blipFill>
        <p:spPr>
          <a:xfrm>
            <a:off x="4141026" y="1126224"/>
            <a:ext cx="3829325" cy="2894491"/>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75" y="445025"/>
            <a:ext cx="9144000" cy="572699"/>
          </a:xfrm>
          <a:prstGeom prst="rect">
            <a:avLst/>
          </a:prstGeom>
        </p:spPr>
        <p:txBody>
          <a:bodyPr anchorCtr="0" anchor="t" bIns="91425" lIns="91425" rIns="91425" tIns="91425">
            <a:noAutofit/>
          </a:bodyPr>
          <a:lstStyle/>
          <a:p>
            <a:pPr>
              <a:spcBef>
                <a:spcPts val="0"/>
              </a:spcBef>
              <a:buNone/>
            </a:pPr>
            <a:r>
              <a:rPr lang="en"/>
              <a:t>Performance of Dynamic Model</a:t>
            </a:r>
          </a:p>
        </p:txBody>
      </p:sp>
      <p:sp>
        <p:nvSpPr>
          <p:cNvPr id="219" name="Shape 219"/>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solidFill>
                  <a:srgbClr val="000000"/>
                </a:solidFill>
              </a:rPr>
              <a:t>Residual plot excluding interactions		Residual plot including interactions</a:t>
            </a:r>
          </a:p>
        </p:txBody>
      </p:sp>
      <p:pic>
        <p:nvPicPr>
          <p:cNvPr id="220" name="Shape 220"/>
          <p:cNvPicPr preferRelativeResize="0"/>
          <p:nvPr/>
        </p:nvPicPr>
        <p:blipFill>
          <a:blip r:embed="rId3">
            <a:alphaModFix/>
          </a:blip>
          <a:stretch>
            <a:fillRect/>
          </a:stretch>
        </p:blipFill>
        <p:spPr>
          <a:xfrm>
            <a:off x="4454800" y="1886325"/>
            <a:ext cx="4278678" cy="3203250"/>
          </a:xfrm>
          <a:prstGeom prst="rect">
            <a:avLst/>
          </a:prstGeom>
          <a:noFill/>
          <a:ln>
            <a:noFill/>
          </a:ln>
        </p:spPr>
      </p:pic>
      <p:pic>
        <p:nvPicPr>
          <p:cNvPr id="221" name="Shape 221"/>
          <p:cNvPicPr preferRelativeResize="0"/>
          <p:nvPr/>
        </p:nvPicPr>
        <p:blipFill>
          <a:blip r:embed="rId4">
            <a:alphaModFix/>
          </a:blip>
          <a:stretch>
            <a:fillRect/>
          </a:stretch>
        </p:blipFill>
        <p:spPr>
          <a:xfrm>
            <a:off x="140375" y="1918149"/>
            <a:ext cx="4034674" cy="305415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Future Directions</a:t>
            </a:r>
          </a:p>
        </p:txBody>
      </p:sp>
      <p:sp>
        <p:nvSpPr>
          <p:cNvPr id="227" name="Shape 227"/>
          <p:cNvSpPr txBox="1"/>
          <p:nvPr>
            <p:ph idx="1" type="body"/>
          </p:nvPr>
        </p:nvSpPr>
        <p:spPr>
          <a:xfrm>
            <a:off x="289625" y="1017725"/>
            <a:ext cx="4624199" cy="2814000"/>
          </a:xfrm>
          <a:prstGeom prst="rect">
            <a:avLst/>
          </a:prstGeom>
        </p:spPr>
        <p:txBody>
          <a:bodyPr anchorCtr="0" anchor="t" bIns="91425" lIns="91425" rIns="91425" tIns="91425">
            <a:noAutofit/>
          </a:bodyPr>
          <a:lstStyle/>
          <a:p>
            <a:pPr rtl="0">
              <a:spcBef>
                <a:spcPts val="0"/>
              </a:spcBef>
              <a:buNone/>
            </a:pPr>
            <a:r>
              <a:rPr lang="en">
                <a:solidFill>
                  <a:srgbClr val="000000"/>
                </a:solidFill>
              </a:rPr>
              <a:t>Very high sensitivity, low specificity:</a:t>
            </a:r>
          </a:p>
          <a:p>
            <a:pPr rtl="0">
              <a:spcBef>
                <a:spcPts val="0"/>
              </a:spcBef>
              <a:buNone/>
            </a:pPr>
            <a:r>
              <a:rPr lang="en">
                <a:solidFill>
                  <a:srgbClr val="000000"/>
                </a:solidFill>
              </a:rPr>
              <a:t>Patients disproportionately weighted by data length</a:t>
            </a:r>
          </a:p>
          <a:p>
            <a:pPr rtl="0">
              <a:spcBef>
                <a:spcPts val="0"/>
              </a:spcBef>
              <a:buNone/>
            </a:pPr>
            <a:r>
              <a:rPr lang="en">
                <a:solidFill>
                  <a:srgbClr val="000000"/>
                </a:solidFill>
              </a:rPr>
              <a:t>Extrapolate data for patients with less</a:t>
            </a:r>
          </a:p>
          <a:p>
            <a:pPr rtl="0">
              <a:spcBef>
                <a:spcPts val="0"/>
              </a:spcBef>
              <a:buNone/>
            </a:pPr>
            <a:r>
              <a:rPr lang="en">
                <a:solidFill>
                  <a:srgbClr val="000000"/>
                </a:solidFill>
              </a:rPr>
              <a:t>Not implemented due to time constraints</a:t>
            </a:r>
          </a:p>
          <a:p>
            <a:pPr>
              <a:spcBef>
                <a:spcPts val="0"/>
              </a:spcBef>
              <a:buNone/>
            </a:pPr>
            <a:r>
              <a:t/>
            </a:r>
            <a:endParaRPr/>
          </a:p>
        </p:txBody>
      </p:sp>
      <p:pic>
        <p:nvPicPr>
          <p:cNvPr id="228" name="Shape 228"/>
          <p:cNvPicPr preferRelativeResize="0"/>
          <p:nvPr/>
        </p:nvPicPr>
        <p:blipFill>
          <a:blip r:embed="rId3">
            <a:alphaModFix/>
          </a:blip>
          <a:stretch>
            <a:fillRect/>
          </a:stretch>
        </p:blipFill>
        <p:spPr>
          <a:xfrm>
            <a:off x="4692150" y="1630974"/>
            <a:ext cx="4028500" cy="2978850"/>
          </a:xfrm>
          <a:prstGeom prst="rect">
            <a:avLst/>
          </a:prstGeom>
          <a:noFill/>
          <a:ln>
            <a:noFill/>
          </a:ln>
        </p:spPr>
      </p:pic>
      <p:sp>
        <p:nvSpPr>
          <p:cNvPr id="229" name="Shape 229"/>
          <p:cNvSpPr txBox="1"/>
          <p:nvPr/>
        </p:nvSpPr>
        <p:spPr>
          <a:xfrm>
            <a:off x="4732850" y="1280175"/>
            <a:ext cx="3947100" cy="449700"/>
          </a:xfrm>
          <a:prstGeom prst="rect">
            <a:avLst/>
          </a:prstGeom>
          <a:noFill/>
          <a:ln>
            <a:noFill/>
          </a:ln>
        </p:spPr>
        <p:txBody>
          <a:bodyPr anchorCtr="0" anchor="t" bIns="91425" lIns="91425" rIns="91425" tIns="91425">
            <a:noAutofit/>
          </a:bodyPr>
          <a:lstStyle/>
          <a:p>
            <a:pPr algn="ctr">
              <a:spcBef>
                <a:spcPts val="0"/>
              </a:spcBef>
              <a:buNone/>
            </a:pPr>
            <a:r>
              <a:rPr lang="en" sz="1100"/>
              <a:t>Weight scaling curve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Citations</a:t>
            </a:r>
          </a:p>
        </p:txBody>
      </p:sp>
      <p:sp>
        <p:nvSpPr>
          <p:cNvPr id="235" name="Shape 23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sz="1100">
                <a:solidFill>
                  <a:srgbClr val="000000"/>
                </a:solidFill>
              </a:rPr>
              <a:t>Piepoli, M., Garrard, C., Kontoyannis, D., &amp; Bernardi, L. (1995). Autonomic control of the heart and peripheral vessels in human septic shock. Intensive Care Med Intensive Care Medicine, 112-119.</a:t>
            </a:r>
          </a:p>
          <a:p>
            <a:pPr lvl="0" rtl="0">
              <a:spcBef>
                <a:spcPts val="0"/>
              </a:spcBef>
              <a:buClr>
                <a:schemeClr val="dk1"/>
              </a:buClr>
              <a:buSzPct val="100000"/>
              <a:buFont typeface="Arial"/>
              <a:buNone/>
            </a:pPr>
            <a:r>
              <a:rPr lang="en" sz="1100">
                <a:solidFill>
                  <a:srgbClr val="000000"/>
                </a:solidFill>
              </a:rPr>
              <a:t>Middleton, P., Tang, C., Chan, G., Bishop, S., Savkin, A., &amp; Lovell, N. (2010). Peripheral photoplethysmography variability analysis of sepsis patients. Med Biol Eng Comput Medical &amp; Biological Engineering &amp; Computing, 337-347.</a:t>
            </a:r>
          </a:p>
          <a:p>
            <a:pPr lvl="0" rtl="0">
              <a:spcBef>
                <a:spcPts val="0"/>
              </a:spcBef>
              <a:buClr>
                <a:schemeClr val="dk1"/>
              </a:buClr>
              <a:buSzPct val="100000"/>
              <a:buFont typeface="Arial"/>
              <a:buNone/>
            </a:pPr>
            <a:r>
              <a:rPr lang="en" sz="1100"/>
              <a:t>Wilson, Ben J, Hamish J Cowan, Jason A Lord, Dan J Zuege, and David A Zygun. "The Accuracy of Pulse Oximetry in Emergency Department Patients with Severe Sepsis and Septic Shock: A Retrospective Cohort Study." BMC Emergency Medicine BMC Emerg Med: 9. Print.</a:t>
            </a:r>
          </a:p>
          <a:p>
            <a:pPr>
              <a:spcBef>
                <a:spcPts val="0"/>
              </a:spcBef>
              <a:buNone/>
            </a:pPr>
            <a:r>
              <a:t/>
            </a:r>
            <a:endParaRPr sz="11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Physiological Background</a:t>
            </a:r>
          </a:p>
        </p:txBody>
      </p:sp>
      <p:sp>
        <p:nvSpPr>
          <p:cNvPr id="65" name="Shape 6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17187"/>
              </a:lnSpc>
              <a:spcBef>
                <a:spcPts val="0"/>
              </a:spcBef>
              <a:spcAft>
                <a:spcPts val="900"/>
              </a:spcAft>
              <a:buClr>
                <a:schemeClr val="dk1"/>
              </a:buClr>
              <a:buSzPct val="78571"/>
              <a:buFont typeface="Arial"/>
              <a:buNone/>
            </a:pPr>
            <a:r>
              <a:rPr b="1" lang="en" sz="1400">
                <a:solidFill>
                  <a:srgbClr val="54585A"/>
                </a:solidFill>
              </a:rPr>
              <a:t>Sepsis</a:t>
            </a:r>
          </a:p>
          <a:p>
            <a:pPr lvl="0" rtl="0">
              <a:lnSpc>
                <a:spcPct val="137500"/>
              </a:lnSpc>
              <a:spcBef>
                <a:spcPts val="0"/>
              </a:spcBef>
              <a:spcAft>
                <a:spcPts val="900"/>
              </a:spcAft>
              <a:buClr>
                <a:schemeClr val="dk1"/>
              </a:buClr>
              <a:buSzPct val="78571"/>
              <a:buFont typeface="Arial"/>
              <a:buNone/>
            </a:pPr>
            <a:r>
              <a:rPr lang="en" sz="1400">
                <a:solidFill>
                  <a:srgbClr val="111111"/>
                </a:solidFill>
              </a:rPr>
              <a:t>To be diagnosed with sepsis, you must exhibit at least two of the following symptoms:</a:t>
            </a:r>
          </a:p>
          <a:p>
            <a:pPr indent="-228600" lvl="0" marL="685800" rtl="0">
              <a:lnSpc>
                <a:spcPct val="137500"/>
              </a:lnSpc>
              <a:spcBef>
                <a:spcPts val="0"/>
              </a:spcBef>
              <a:spcAft>
                <a:spcPts val="900"/>
              </a:spcAft>
              <a:buClr>
                <a:srgbClr val="111111"/>
              </a:buClr>
              <a:buSzPct val="100000"/>
            </a:pPr>
            <a:r>
              <a:rPr lang="en" sz="1400">
                <a:solidFill>
                  <a:srgbClr val="111111"/>
                </a:solidFill>
              </a:rPr>
              <a:t>Body temperature above 101 F (38.3 C) or below 96.8 F (36 C)</a:t>
            </a:r>
          </a:p>
          <a:p>
            <a:pPr indent="-228600" lvl="0" marL="685800" rtl="0">
              <a:lnSpc>
                <a:spcPct val="137500"/>
              </a:lnSpc>
              <a:spcBef>
                <a:spcPts val="0"/>
              </a:spcBef>
              <a:spcAft>
                <a:spcPts val="900"/>
              </a:spcAft>
              <a:buClr>
                <a:srgbClr val="111111"/>
              </a:buClr>
              <a:buSzPct val="100000"/>
            </a:pPr>
            <a:r>
              <a:rPr lang="en" sz="1400">
                <a:solidFill>
                  <a:srgbClr val="111111"/>
                </a:solidFill>
              </a:rPr>
              <a:t>Heart rate higher than 90 beats a minute</a:t>
            </a:r>
          </a:p>
          <a:p>
            <a:pPr indent="-228600" lvl="0" marL="685800" rtl="0">
              <a:lnSpc>
                <a:spcPct val="137500"/>
              </a:lnSpc>
              <a:spcBef>
                <a:spcPts val="0"/>
              </a:spcBef>
              <a:spcAft>
                <a:spcPts val="900"/>
              </a:spcAft>
              <a:buClr>
                <a:srgbClr val="111111"/>
              </a:buClr>
              <a:buSzPct val="100000"/>
            </a:pPr>
            <a:r>
              <a:rPr lang="en" sz="1400">
                <a:solidFill>
                  <a:srgbClr val="111111"/>
                </a:solidFill>
              </a:rPr>
              <a:t>Respiratory rate higher than 20 breaths a minute</a:t>
            </a:r>
          </a:p>
          <a:p>
            <a:pPr indent="-228600" lvl="0" marL="685800" rtl="0">
              <a:lnSpc>
                <a:spcPct val="137500"/>
              </a:lnSpc>
              <a:spcBef>
                <a:spcPts val="0"/>
              </a:spcBef>
              <a:spcAft>
                <a:spcPts val="900"/>
              </a:spcAft>
              <a:buClr>
                <a:srgbClr val="111111"/>
              </a:buClr>
              <a:buSzPct val="100000"/>
            </a:pPr>
            <a:r>
              <a:rPr lang="en" sz="1400">
                <a:solidFill>
                  <a:srgbClr val="111111"/>
                </a:solidFill>
              </a:rPr>
              <a:t>Probable or confirmed infection</a:t>
            </a:r>
          </a:p>
          <a:p>
            <a:pPr lvl="0" rtl="0">
              <a:lnSpc>
                <a:spcPct val="137500"/>
              </a:lnSpc>
              <a:spcBef>
                <a:spcPts val="0"/>
              </a:spcBef>
              <a:spcAft>
                <a:spcPts val="900"/>
              </a:spcAft>
              <a:buNone/>
            </a:pPr>
            <a:r>
              <a:rPr lang="en" sz="1400">
                <a:solidFill>
                  <a:srgbClr val="111111"/>
                </a:solidFill>
              </a:rPr>
              <a:t>Sepsis</a:t>
            </a:r>
            <a:r>
              <a:rPr lang="en" sz="1400">
                <a:solidFill>
                  <a:srgbClr val="000000"/>
                </a:solidFill>
              </a:rPr>
              <a:t> induces autonomic nervous system change</a:t>
            </a:r>
          </a:p>
          <a:p>
            <a:pPr lvl="0" rtl="0">
              <a:lnSpc>
                <a:spcPct val="137500"/>
              </a:lnSpc>
              <a:spcBef>
                <a:spcPts val="0"/>
              </a:spcBef>
              <a:spcAft>
                <a:spcPts val="900"/>
              </a:spcAft>
              <a:buNone/>
            </a:pPr>
            <a:r>
              <a:rPr lang="en" sz="1400">
                <a:solidFill>
                  <a:srgbClr val="000000"/>
                </a:solidFill>
              </a:rPr>
              <a:t>“</a:t>
            </a:r>
            <a:r>
              <a:rPr lang="en" sz="1400">
                <a:solidFill>
                  <a:srgbClr val="000000"/>
                </a:solidFill>
              </a:rPr>
              <a:t>Circulating endotoxin impairs the sympathetic regulation of the cardiovascular system”</a:t>
            </a:r>
          </a:p>
          <a:p>
            <a:pPr lvl="0">
              <a:spcBef>
                <a:spcPts val="0"/>
              </a:spcBef>
              <a:buNone/>
            </a:pPr>
            <a:r>
              <a:rPr lang="en" sz="1400"/>
              <a:t>(http://www.mayoclinic.org/diseases-conditions/sepsis/basics/symptoms/con-20031900)</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65175"/>
            <a:ext cx="8520599" cy="572699"/>
          </a:xfrm>
          <a:prstGeom prst="rect">
            <a:avLst/>
          </a:prstGeom>
        </p:spPr>
        <p:txBody>
          <a:bodyPr anchorCtr="0" anchor="t" bIns="91425" lIns="91425" rIns="91425" tIns="91425">
            <a:noAutofit/>
          </a:bodyPr>
          <a:lstStyle/>
          <a:p>
            <a:pPr>
              <a:spcBef>
                <a:spcPts val="0"/>
              </a:spcBef>
              <a:buNone/>
            </a:pPr>
            <a:r>
              <a:rPr lang="en"/>
              <a:t>Approach</a:t>
            </a:r>
          </a:p>
        </p:txBody>
      </p:sp>
      <p:sp>
        <p:nvSpPr>
          <p:cNvPr id="71" name="Shape 71"/>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solidFill>
                  <a:srgbClr val="000000"/>
                </a:solidFill>
              </a:rPr>
              <a:t>In order to accurately predict sepsis, we selected covariates that:</a:t>
            </a:r>
          </a:p>
          <a:p>
            <a:pPr indent="-228600" lvl="0" marL="457200" rtl="0">
              <a:spcBef>
                <a:spcPts val="0"/>
              </a:spcBef>
              <a:buClr>
                <a:srgbClr val="000000"/>
              </a:buClr>
              <a:buChar char="-"/>
            </a:pPr>
            <a:r>
              <a:rPr lang="en">
                <a:solidFill>
                  <a:srgbClr val="000000"/>
                </a:solidFill>
              </a:rPr>
              <a:t>fit real world modeling (Made physiological sense/can be supported through scientific research)</a:t>
            </a:r>
          </a:p>
          <a:p>
            <a:pPr indent="-228600" lvl="0" marL="457200" rtl="0">
              <a:spcBef>
                <a:spcPts val="0"/>
              </a:spcBef>
              <a:buClr>
                <a:srgbClr val="000000"/>
              </a:buClr>
              <a:buChar char="-"/>
            </a:pPr>
            <a:r>
              <a:rPr lang="en">
                <a:solidFill>
                  <a:srgbClr val="000000"/>
                </a:solidFill>
              </a:rPr>
              <a:t>Numerically rigorous (highest effect on improving linear model)</a:t>
            </a:r>
          </a:p>
          <a:p>
            <a:pPr indent="-228600" lvl="0" marL="457200" rtl="0">
              <a:spcBef>
                <a:spcPts val="0"/>
              </a:spcBef>
              <a:buClr>
                <a:srgbClr val="000000"/>
              </a:buClr>
              <a:buChar char="-"/>
            </a:pPr>
            <a:r>
              <a:rPr lang="en">
                <a:solidFill>
                  <a:srgbClr val="000000"/>
                </a:solidFill>
              </a:rPr>
              <a:t>Qualitatively resolvable histograms for septic / nonseptic patients</a:t>
            </a:r>
          </a:p>
          <a:p>
            <a:pPr rtl="0">
              <a:spcBef>
                <a:spcPts val="0"/>
              </a:spcBef>
              <a:buNone/>
            </a:pPr>
            <a:r>
              <a:rPr lang="en">
                <a:solidFill>
                  <a:srgbClr val="000000"/>
                </a:solidFill>
              </a:rPr>
              <a:t>A stepwise glm (function: stepwiseglm) was implemented:</a:t>
            </a:r>
          </a:p>
          <a:p>
            <a:pPr indent="-228600" lvl="0" marL="457200">
              <a:spcBef>
                <a:spcPts val="0"/>
              </a:spcBef>
              <a:buClr>
                <a:srgbClr val="000000"/>
              </a:buClr>
              <a:buChar char="-"/>
            </a:pPr>
            <a:r>
              <a:rPr lang="en">
                <a:solidFill>
                  <a:srgbClr val="000000"/>
                </a:solidFill>
              </a:rPr>
              <a:t>Sequentially adds parameters, combinations and squares to see how metrics of model change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Choosing functional form of Data</a:t>
            </a:r>
          </a:p>
        </p:txBody>
      </p:sp>
      <p:sp>
        <p:nvSpPr>
          <p:cNvPr id="77" name="Shape 77"/>
          <p:cNvSpPr txBox="1"/>
          <p:nvPr>
            <p:ph idx="1" type="body"/>
          </p:nvPr>
        </p:nvSpPr>
        <p:spPr>
          <a:xfrm>
            <a:off x="311700" y="1152475"/>
            <a:ext cx="4146600" cy="3416400"/>
          </a:xfrm>
          <a:prstGeom prst="rect">
            <a:avLst/>
          </a:prstGeom>
        </p:spPr>
        <p:txBody>
          <a:bodyPr anchorCtr="0" anchor="t" bIns="91425" lIns="91425" rIns="91425" tIns="91425">
            <a:noAutofit/>
          </a:bodyPr>
          <a:lstStyle/>
          <a:p>
            <a:pPr rtl="0">
              <a:spcBef>
                <a:spcPts val="0"/>
              </a:spcBef>
              <a:buNone/>
            </a:pPr>
            <a:r>
              <a:rPr lang="en">
                <a:solidFill>
                  <a:srgbClr val="000000"/>
                </a:solidFill>
              </a:rPr>
              <a:t>General form: (waveform).^p</a:t>
            </a:r>
          </a:p>
          <a:p>
            <a:pPr indent="-228600" lvl="0" marL="457200" rtl="0">
              <a:spcBef>
                <a:spcPts val="0"/>
              </a:spcBef>
              <a:buClr>
                <a:srgbClr val="000000"/>
              </a:buClr>
            </a:pPr>
            <a:r>
              <a:rPr lang="en">
                <a:solidFill>
                  <a:srgbClr val="000000"/>
                </a:solidFill>
              </a:rPr>
              <a:t>Only one parameter, can amplify either high or low data points</a:t>
            </a:r>
          </a:p>
          <a:p>
            <a:pPr rtl="0">
              <a:spcBef>
                <a:spcPts val="0"/>
              </a:spcBef>
              <a:buNone/>
            </a:pPr>
            <a:r>
              <a:rPr lang="en">
                <a:solidFill>
                  <a:srgbClr val="000000"/>
                </a:solidFill>
              </a:rPr>
              <a:t>Powers for each waveform were determined experimentally (trial-and-error)</a:t>
            </a:r>
          </a:p>
          <a:p>
            <a:pPr>
              <a:spcBef>
                <a:spcPts val="0"/>
              </a:spcBef>
              <a:buNone/>
            </a:pPr>
            <a:r>
              <a:rPr lang="en">
                <a:solidFill>
                  <a:srgbClr val="000000"/>
                </a:solidFill>
              </a:rPr>
              <a:t>Minimizing deviance and sum-standard-error as a function of power </a:t>
            </a:r>
          </a:p>
        </p:txBody>
      </p:sp>
      <p:pic>
        <p:nvPicPr>
          <p:cNvPr id="78" name="Shape 78"/>
          <p:cNvPicPr preferRelativeResize="0"/>
          <p:nvPr/>
        </p:nvPicPr>
        <p:blipFill>
          <a:blip r:embed="rId3">
            <a:alphaModFix/>
          </a:blip>
          <a:stretch>
            <a:fillRect/>
          </a:stretch>
        </p:blipFill>
        <p:spPr>
          <a:xfrm>
            <a:off x="4524887" y="1323962"/>
            <a:ext cx="4581525" cy="27527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38761D"/>
                </a:solidFill>
              </a:rPr>
              <a:t>Age</a:t>
            </a:r>
          </a:p>
        </p:txBody>
      </p:sp>
      <p:sp>
        <p:nvSpPr>
          <p:cNvPr id="84" name="Shape 84"/>
          <p:cNvSpPr txBox="1"/>
          <p:nvPr>
            <p:ph idx="1" type="body"/>
          </p:nvPr>
        </p:nvSpPr>
        <p:spPr>
          <a:xfrm>
            <a:off x="311700" y="1152475"/>
            <a:ext cx="4431300" cy="3416400"/>
          </a:xfrm>
          <a:prstGeom prst="rect">
            <a:avLst/>
          </a:prstGeom>
        </p:spPr>
        <p:txBody>
          <a:bodyPr anchorCtr="0" anchor="t" bIns="91425" lIns="91425" rIns="91425" tIns="91425">
            <a:noAutofit/>
          </a:bodyPr>
          <a:lstStyle/>
          <a:p>
            <a:pPr rtl="0">
              <a:spcBef>
                <a:spcPts val="0"/>
              </a:spcBef>
              <a:buNone/>
            </a:pPr>
            <a:r>
              <a:rPr lang="en">
                <a:solidFill>
                  <a:srgbClr val="000000"/>
                </a:solidFill>
              </a:rPr>
              <a:t>Makes physiological sense</a:t>
            </a:r>
          </a:p>
          <a:p>
            <a:pPr rtl="0">
              <a:spcBef>
                <a:spcPts val="0"/>
              </a:spcBef>
              <a:buNone/>
            </a:pPr>
            <a:r>
              <a:rPr lang="en"/>
              <a:t> </a:t>
            </a:r>
          </a:p>
          <a:p>
            <a:pPr>
              <a:spcBef>
                <a:spcPts val="0"/>
              </a:spcBef>
              <a:buNone/>
            </a:pPr>
            <a:r>
              <a:rPr lang="en"/>
              <a:t>“</a:t>
            </a:r>
            <a:r>
              <a:rPr lang="en">
                <a:solidFill>
                  <a:srgbClr val="2D2D2D"/>
                </a:solidFill>
              </a:rPr>
              <a:t>The cumulative 24-yr age-specific incidence of sepsis increased exponentially across all age deciles, from 29.6 cases per 100,000 individuals in the 18–29 age decile to 2,422.3 cases per 100,000 in the 90–99 age decile.”</a:t>
            </a:r>
          </a:p>
        </p:txBody>
      </p:sp>
      <p:sp>
        <p:nvSpPr>
          <p:cNvPr id="85" name="Shape 85"/>
          <p:cNvSpPr txBox="1"/>
          <p:nvPr/>
        </p:nvSpPr>
        <p:spPr>
          <a:xfrm>
            <a:off x="5413037" y="4629975"/>
            <a:ext cx="3284700" cy="423600"/>
          </a:xfrm>
          <a:prstGeom prst="rect">
            <a:avLst/>
          </a:prstGeom>
          <a:noFill/>
          <a:ln>
            <a:noFill/>
          </a:ln>
        </p:spPr>
        <p:txBody>
          <a:bodyPr anchorCtr="0" anchor="t" bIns="91425" lIns="91425" rIns="91425" tIns="91425">
            <a:noAutofit/>
          </a:bodyPr>
          <a:lstStyle/>
          <a:p>
            <a:pPr lvl="0" rtl="0">
              <a:lnSpc>
                <a:spcPct val="150000"/>
              </a:lnSpc>
              <a:spcBef>
                <a:spcPts val="0"/>
              </a:spcBef>
              <a:buClr>
                <a:schemeClr val="dk1"/>
              </a:buClr>
              <a:buSzPct val="157142"/>
              <a:buFont typeface="Arial"/>
              <a:buNone/>
            </a:pPr>
            <a:r>
              <a:rPr b="1" lang="en" sz="700">
                <a:solidFill>
                  <a:srgbClr val="2D2D2D"/>
                </a:solidFill>
              </a:rPr>
              <a:t>The effect of age on the development and outcome of adult sepsis </a:t>
            </a:r>
            <a:r>
              <a:rPr b="1" lang="en" sz="700">
                <a:solidFill>
                  <a:srgbClr val="0768A9"/>
                </a:solidFill>
                <a:hlinkClick r:id="rId3"/>
              </a:rPr>
              <a:t>*</a:t>
            </a:r>
          </a:p>
          <a:p>
            <a:pPr lvl="0" rtl="0">
              <a:lnSpc>
                <a:spcPct val="150000"/>
              </a:lnSpc>
              <a:spcBef>
                <a:spcPts val="0"/>
              </a:spcBef>
              <a:buClr>
                <a:schemeClr val="dk1"/>
              </a:buClr>
              <a:buSzPct val="157142"/>
              <a:buFont typeface="Arial"/>
              <a:buNone/>
            </a:pPr>
            <a:r>
              <a:rPr lang="en" sz="700">
                <a:solidFill>
                  <a:srgbClr val="2D2D2D"/>
                </a:solidFill>
              </a:rPr>
              <a:t>Martin, Greg S. MD, MSc; Mannino, David M. MD; Moss, Marc MD</a:t>
            </a:r>
          </a:p>
          <a:p>
            <a:pPr>
              <a:spcBef>
                <a:spcPts val="0"/>
              </a:spcBef>
              <a:buNone/>
            </a:pPr>
            <a:r>
              <a:t/>
            </a:r>
            <a:endParaRPr/>
          </a:p>
        </p:txBody>
      </p:sp>
      <p:pic>
        <p:nvPicPr>
          <p:cNvPr id="86" name="Shape 86"/>
          <p:cNvPicPr preferRelativeResize="0"/>
          <p:nvPr/>
        </p:nvPicPr>
        <p:blipFill>
          <a:blip r:embed="rId4">
            <a:alphaModFix/>
          </a:blip>
          <a:stretch>
            <a:fillRect/>
          </a:stretch>
        </p:blipFill>
        <p:spPr>
          <a:xfrm>
            <a:off x="5278487" y="2351900"/>
            <a:ext cx="3553824" cy="2345525"/>
          </a:xfrm>
          <a:prstGeom prst="rect">
            <a:avLst/>
          </a:prstGeom>
          <a:noFill/>
          <a:ln>
            <a:noFill/>
          </a:ln>
        </p:spPr>
      </p:pic>
      <p:pic>
        <p:nvPicPr>
          <p:cNvPr id="87" name="Shape 87"/>
          <p:cNvPicPr preferRelativeResize="0"/>
          <p:nvPr/>
        </p:nvPicPr>
        <p:blipFill rotWithShape="1">
          <a:blip r:embed="rId5">
            <a:alphaModFix/>
          </a:blip>
          <a:srcRect b="1978" l="0" r="0" t="1978"/>
          <a:stretch/>
        </p:blipFill>
        <p:spPr>
          <a:xfrm>
            <a:off x="5510912" y="90325"/>
            <a:ext cx="2995975" cy="2158099"/>
          </a:xfrm>
          <a:prstGeom prst="rect">
            <a:avLst/>
          </a:prstGeom>
          <a:noFill/>
          <a:ln>
            <a:noFill/>
          </a:ln>
        </p:spPr>
      </p:pic>
      <p:sp>
        <p:nvSpPr>
          <p:cNvPr id="88" name="Shape 88"/>
          <p:cNvSpPr/>
          <p:nvPr/>
        </p:nvSpPr>
        <p:spPr>
          <a:xfrm>
            <a:off x="5501700" y="81125"/>
            <a:ext cx="3014399" cy="21764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38761D"/>
                </a:solidFill>
              </a:rPr>
              <a:t>Sex</a:t>
            </a:r>
          </a:p>
        </p:txBody>
      </p:sp>
      <p:sp>
        <p:nvSpPr>
          <p:cNvPr id="94" name="Shape 94"/>
          <p:cNvSpPr txBox="1"/>
          <p:nvPr>
            <p:ph idx="1" type="body"/>
          </p:nvPr>
        </p:nvSpPr>
        <p:spPr>
          <a:xfrm>
            <a:off x="314325" y="1226800"/>
            <a:ext cx="4354799" cy="3416400"/>
          </a:xfrm>
          <a:prstGeom prst="rect">
            <a:avLst/>
          </a:prstGeom>
        </p:spPr>
        <p:txBody>
          <a:bodyPr anchorCtr="0" anchor="t" bIns="91425" lIns="91425" rIns="91425" tIns="91425">
            <a:noAutofit/>
          </a:bodyPr>
          <a:lstStyle/>
          <a:p>
            <a:pPr rtl="0">
              <a:spcBef>
                <a:spcPts val="0"/>
              </a:spcBef>
              <a:buNone/>
            </a:pPr>
            <a:r>
              <a:rPr lang="en">
                <a:solidFill>
                  <a:srgbClr val="000000"/>
                </a:solidFill>
              </a:rPr>
              <a:t>Makes physiological sense</a:t>
            </a:r>
          </a:p>
          <a:p>
            <a:pPr rtl="0">
              <a:spcBef>
                <a:spcPts val="0"/>
              </a:spcBef>
              <a:buNone/>
            </a:pPr>
            <a:r>
              <a:rPr lang="en" sz="1400"/>
              <a:t> </a:t>
            </a:r>
            <a:r>
              <a:rPr lang="en"/>
              <a:t>“</a:t>
            </a:r>
            <a:r>
              <a:rPr lang="en">
                <a:solidFill>
                  <a:srgbClr val="2D2D2D"/>
                </a:solidFill>
              </a:rPr>
              <a:t>There is increasing evidence that sex hormones not only modulate the immune and cardiovascular responses following trauma or sepsis” </a:t>
            </a:r>
          </a:p>
          <a:p>
            <a:pPr rtl="0">
              <a:spcBef>
                <a:spcPts val="0"/>
              </a:spcBef>
              <a:buNone/>
            </a:pPr>
            <a:r>
              <a:t/>
            </a:r>
            <a:endParaRPr sz="700">
              <a:solidFill>
                <a:srgbClr val="2D2D2D"/>
              </a:solidFill>
            </a:endParaRPr>
          </a:p>
          <a:p>
            <a:pPr rtl="0">
              <a:spcBef>
                <a:spcPts val="0"/>
              </a:spcBef>
              <a:buNone/>
            </a:pPr>
            <a:r>
              <a:t/>
            </a:r>
            <a:endParaRPr sz="700">
              <a:solidFill>
                <a:srgbClr val="2D2D2D"/>
              </a:solidFill>
            </a:endParaRPr>
          </a:p>
          <a:p>
            <a:pPr rtl="0">
              <a:spcBef>
                <a:spcPts val="0"/>
              </a:spcBef>
              <a:buNone/>
            </a:pPr>
            <a:r>
              <a:rPr lang="en" sz="700">
                <a:solidFill>
                  <a:srgbClr val="2D2D2D"/>
                </a:solidFill>
              </a:rPr>
              <a:t>“Metabolic modulators following trauma sepsis: Sex hormones” Hsieh, Ya-Ching PhD; Frink, Michael MD; Choudhry, Mashkoor A. PhD; Bland, Kirby I. MD; Chaudry, Irshad H. PhD)</a:t>
            </a:r>
          </a:p>
          <a:p>
            <a:pPr>
              <a:spcBef>
                <a:spcPts val="0"/>
              </a:spcBef>
              <a:buNone/>
            </a:pPr>
            <a:r>
              <a:t/>
            </a:r>
            <a:endParaRPr/>
          </a:p>
        </p:txBody>
      </p:sp>
      <p:pic>
        <p:nvPicPr>
          <p:cNvPr id="95" name="Shape 95"/>
          <p:cNvPicPr preferRelativeResize="0"/>
          <p:nvPr/>
        </p:nvPicPr>
        <p:blipFill rotWithShape="1">
          <a:blip r:embed="rId3">
            <a:alphaModFix/>
          </a:blip>
          <a:srcRect b="1327" l="970" r="970" t="82982"/>
          <a:stretch/>
        </p:blipFill>
        <p:spPr>
          <a:xfrm>
            <a:off x="5404925" y="3530714"/>
            <a:ext cx="3156899" cy="635149"/>
          </a:xfrm>
          <a:prstGeom prst="rect">
            <a:avLst/>
          </a:prstGeom>
          <a:noFill/>
          <a:ln>
            <a:noFill/>
          </a:ln>
        </p:spPr>
      </p:pic>
      <p:sp>
        <p:nvSpPr>
          <p:cNvPr id="96" name="Shape 96"/>
          <p:cNvSpPr/>
          <p:nvPr/>
        </p:nvSpPr>
        <p:spPr>
          <a:xfrm>
            <a:off x="7048025" y="3645375"/>
            <a:ext cx="635399" cy="520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7" name="Shape 97"/>
          <p:cNvSpPr txBox="1"/>
          <p:nvPr/>
        </p:nvSpPr>
        <p:spPr>
          <a:xfrm>
            <a:off x="2338575" y="4460850"/>
            <a:ext cx="1365299" cy="94500"/>
          </a:xfrm>
          <a:prstGeom prst="rect">
            <a:avLst/>
          </a:prstGeom>
          <a:noFill/>
          <a:ln>
            <a:noFill/>
          </a:ln>
        </p:spPr>
        <p:txBody>
          <a:bodyPr anchorCtr="0" anchor="t" bIns="91425" lIns="91425" rIns="91425" tIns="91425">
            <a:noAutofit/>
          </a:bodyPr>
          <a:lstStyle/>
          <a:p>
            <a:pPr>
              <a:spcBef>
                <a:spcPts val="0"/>
              </a:spcBef>
              <a:buNone/>
            </a:pPr>
            <a:r>
              <a:t/>
            </a:r>
            <a:endParaRPr/>
          </a:p>
        </p:txBody>
      </p:sp>
      <p:pic>
        <p:nvPicPr>
          <p:cNvPr id="98" name="Shape 98"/>
          <p:cNvPicPr preferRelativeResize="0"/>
          <p:nvPr/>
        </p:nvPicPr>
        <p:blipFill>
          <a:blip r:embed="rId4">
            <a:alphaModFix/>
          </a:blip>
          <a:stretch>
            <a:fillRect/>
          </a:stretch>
        </p:blipFill>
        <p:spPr>
          <a:xfrm>
            <a:off x="304800" y="304800"/>
            <a:ext cx="9525" cy="9525"/>
          </a:xfrm>
          <a:prstGeom prst="rect">
            <a:avLst/>
          </a:prstGeom>
          <a:noFill/>
          <a:ln>
            <a:noFill/>
          </a:ln>
        </p:spPr>
      </p:pic>
      <p:pic>
        <p:nvPicPr>
          <p:cNvPr id="99" name="Shape 99"/>
          <p:cNvPicPr preferRelativeResize="0"/>
          <p:nvPr/>
        </p:nvPicPr>
        <p:blipFill>
          <a:blip r:embed="rId4">
            <a:alphaModFix/>
          </a:blip>
          <a:stretch>
            <a:fillRect/>
          </a:stretch>
        </p:blipFill>
        <p:spPr>
          <a:xfrm>
            <a:off x="457200" y="457200"/>
            <a:ext cx="9525" cy="9525"/>
          </a:xfrm>
          <a:prstGeom prst="rect">
            <a:avLst/>
          </a:prstGeom>
          <a:noFill/>
          <a:ln>
            <a:noFill/>
          </a:ln>
        </p:spPr>
      </p:pic>
      <p:sp>
        <p:nvSpPr>
          <p:cNvPr id="100" name="Shape 100"/>
          <p:cNvSpPr txBox="1"/>
          <p:nvPr/>
        </p:nvSpPr>
        <p:spPr>
          <a:xfrm>
            <a:off x="6363725" y="4205850"/>
            <a:ext cx="2003999" cy="864599"/>
          </a:xfrm>
          <a:prstGeom prst="rect">
            <a:avLst/>
          </a:prstGeom>
          <a:noFill/>
          <a:ln>
            <a:noFill/>
          </a:ln>
        </p:spPr>
        <p:txBody>
          <a:bodyPr anchorCtr="0" anchor="ctr" bIns="91425" lIns="91425" rIns="91425" tIns="91425">
            <a:noAutofit/>
          </a:bodyPr>
          <a:lstStyle/>
          <a:p>
            <a:pPr lvl="0" rtl="0">
              <a:lnSpc>
                <a:spcPct val="110000"/>
              </a:lnSpc>
              <a:spcBef>
                <a:spcPts val="0"/>
              </a:spcBef>
              <a:buNone/>
            </a:pPr>
            <a:r>
              <a:rPr b="1" lang="en" sz="600">
                <a:solidFill>
                  <a:srgbClr val="777777"/>
                </a:solidFill>
              </a:rPr>
              <a:t>Incidence and mortality of severe sepsis in surgical intensive care patients: the influence of patient gender on disease process and outcome</a:t>
            </a:r>
          </a:p>
          <a:p>
            <a:pPr indent="0" lvl="0" marL="0" marR="0" rtl="0">
              <a:lnSpc>
                <a:spcPct val="150000"/>
              </a:lnSpc>
              <a:spcBef>
                <a:spcPts val="0"/>
              </a:spcBef>
              <a:buNone/>
            </a:pPr>
            <a:r>
              <a:rPr lang="en" sz="600">
                <a:solidFill>
                  <a:srgbClr val="2A5DB0"/>
                </a:solidFill>
                <a:hlinkClick r:id="rId5"/>
              </a:rPr>
              <a:t>Wichmann, M W</a:t>
            </a:r>
            <a:r>
              <a:rPr lang="en" sz="600">
                <a:solidFill>
                  <a:srgbClr val="555555"/>
                </a:solidFill>
              </a:rPr>
              <a:t>; </a:t>
            </a:r>
            <a:r>
              <a:rPr lang="en" sz="600">
                <a:solidFill>
                  <a:srgbClr val="2A5DB0"/>
                </a:solidFill>
                <a:hlinkClick r:id="rId6"/>
              </a:rPr>
              <a:t>Inthorn, D</a:t>
            </a:r>
            <a:r>
              <a:rPr lang="en" sz="600">
                <a:solidFill>
                  <a:srgbClr val="555555"/>
                </a:solidFill>
              </a:rPr>
              <a:t>; </a:t>
            </a:r>
            <a:r>
              <a:rPr lang="en" sz="600">
                <a:solidFill>
                  <a:srgbClr val="2A5DB0"/>
                </a:solidFill>
                <a:hlinkClick r:id="rId7"/>
              </a:rPr>
              <a:t>Andress, H -j</a:t>
            </a:r>
            <a:r>
              <a:rPr lang="en" sz="600">
                <a:solidFill>
                  <a:srgbClr val="555555"/>
                </a:solidFill>
              </a:rPr>
              <a:t>; </a:t>
            </a:r>
            <a:r>
              <a:rPr lang="en" sz="600">
                <a:solidFill>
                  <a:srgbClr val="2A5DB0"/>
                </a:solidFill>
                <a:hlinkClick r:id="rId8"/>
              </a:rPr>
              <a:t>Schildberg, F W</a:t>
            </a:r>
            <a:r>
              <a:rPr lang="en" sz="600">
                <a:solidFill>
                  <a:srgbClr val="555555"/>
                </a:solidFill>
              </a:rPr>
              <a:t>. </a:t>
            </a:r>
            <a:r>
              <a:rPr lang="en" sz="600">
                <a:solidFill>
                  <a:srgbClr val="2A5DB0"/>
                </a:solidFill>
                <a:hlinkClick r:id="rId9"/>
              </a:rPr>
              <a:t>Intensive Care Medicine</a:t>
            </a:r>
            <a:r>
              <a:rPr lang="en" sz="600">
                <a:solidFill>
                  <a:srgbClr val="2A5DB0"/>
                </a:solidFill>
                <a:hlinkClick r:id="rId10"/>
              </a:rPr>
              <a:t>26.2</a:t>
            </a:r>
            <a:r>
              <a:rPr lang="en" sz="600">
                <a:solidFill>
                  <a:srgbClr val="555555"/>
                </a:solidFill>
              </a:rPr>
              <a:t> (Mar 2000): 167-72.</a:t>
            </a:r>
          </a:p>
        </p:txBody>
      </p:sp>
      <p:pic>
        <p:nvPicPr>
          <p:cNvPr id="101" name="Shape 101"/>
          <p:cNvPicPr preferRelativeResize="0"/>
          <p:nvPr/>
        </p:nvPicPr>
        <p:blipFill>
          <a:blip r:embed="rId11">
            <a:alphaModFix/>
          </a:blip>
          <a:stretch>
            <a:fillRect/>
          </a:stretch>
        </p:blipFill>
        <p:spPr>
          <a:xfrm>
            <a:off x="5061500" y="0"/>
            <a:ext cx="3930099" cy="29475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solidFill>
                  <a:srgbClr val="FF0000"/>
                </a:solidFill>
              </a:rPr>
              <a:t>Comorbidities</a:t>
            </a:r>
          </a:p>
        </p:txBody>
      </p:sp>
      <p:sp>
        <p:nvSpPr>
          <p:cNvPr id="107" name="Shape 107"/>
          <p:cNvSpPr txBox="1"/>
          <p:nvPr>
            <p:ph idx="1" type="body"/>
          </p:nvPr>
        </p:nvSpPr>
        <p:spPr>
          <a:xfrm>
            <a:off x="311700" y="1152475"/>
            <a:ext cx="8447100" cy="3416400"/>
          </a:xfrm>
          <a:prstGeom prst="rect">
            <a:avLst/>
          </a:prstGeom>
        </p:spPr>
        <p:txBody>
          <a:bodyPr anchorCtr="0" anchor="t" bIns="91425" lIns="91425" rIns="91425" tIns="91425">
            <a:noAutofit/>
          </a:bodyPr>
          <a:lstStyle/>
          <a:p>
            <a:pPr rtl="0">
              <a:spcBef>
                <a:spcPts val="0"/>
              </a:spcBef>
              <a:buNone/>
            </a:pPr>
            <a:r>
              <a:rPr lang="en">
                <a:solidFill>
                  <a:srgbClr val="000000"/>
                </a:solidFill>
              </a:rPr>
              <a:t>Comorbidities for heart/cardio/other problems:</a:t>
            </a:r>
          </a:p>
          <a:p>
            <a:pPr rtl="0">
              <a:spcBef>
                <a:spcPts val="0"/>
              </a:spcBef>
              <a:buNone/>
            </a:pPr>
            <a:r>
              <a:t/>
            </a:r>
            <a:endParaRPr>
              <a:solidFill>
                <a:srgbClr val="000000"/>
              </a:solidFill>
            </a:endParaRPr>
          </a:p>
          <a:p>
            <a:pPr rtl="0">
              <a:spcBef>
                <a:spcPts val="0"/>
              </a:spcBef>
              <a:buNone/>
            </a:pPr>
            <a:r>
              <a:rPr lang="en">
                <a:solidFill>
                  <a:srgbClr val="000000"/>
                </a:solidFill>
              </a:rPr>
              <a:t>Selective in a general population</a:t>
            </a:r>
          </a:p>
          <a:p>
            <a:pPr indent="457200" rtl="0">
              <a:spcBef>
                <a:spcPts val="0"/>
              </a:spcBef>
              <a:buNone/>
            </a:pPr>
            <a:r>
              <a:rPr lang="en">
                <a:solidFill>
                  <a:srgbClr val="000000"/>
                </a:solidFill>
              </a:rPr>
              <a:t>HOWEVER</a:t>
            </a:r>
          </a:p>
          <a:p>
            <a:pPr rtl="0">
              <a:spcBef>
                <a:spcPts val="0"/>
              </a:spcBef>
              <a:buNone/>
            </a:pPr>
            <a:r>
              <a:rPr lang="en">
                <a:solidFill>
                  <a:srgbClr val="000000"/>
                </a:solidFill>
              </a:rPr>
              <a:t>Not selective within the sample set of ICU patients</a:t>
            </a:r>
          </a:p>
          <a:p>
            <a:pPr lvl="0">
              <a:spcBef>
                <a:spcPts val="0"/>
              </a:spcBef>
              <a:buNone/>
            </a:pPr>
            <a:r>
              <a:rPr lang="en">
                <a:solidFill>
                  <a:srgbClr val="000000"/>
                </a:solidFill>
              </a:rPr>
              <a:t>Therefore we omitted these parameters from the static model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Static Model </a:t>
            </a:r>
          </a:p>
        </p:txBody>
      </p:sp>
      <p:sp>
        <p:nvSpPr>
          <p:cNvPr id="113" name="Shape 113"/>
          <p:cNvSpPr txBox="1"/>
          <p:nvPr>
            <p:ph idx="1" type="body"/>
          </p:nvPr>
        </p:nvSpPr>
        <p:spPr>
          <a:xfrm>
            <a:off x="311700" y="1152475"/>
            <a:ext cx="8520599" cy="439799"/>
          </a:xfrm>
          <a:prstGeom prst="rect">
            <a:avLst/>
          </a:prstGeom>
        </p:spPr>
        <p:txBody>
          <a:bodyPr anchorCtr="0" anchor="t" bIns="91425" lIns="91425" rIns="91425" tIns="91425">
            <a:noAutofit/>
          </a:bodyPr>
          <a:lstStyle/>
          <a:p>
            <a:pPr rtl="0" algn="ctr">
              <a:spcBef>
                <a:spcPts val="0"/>
              </a:spcBef>
              <a:buNone/>
            </a:pPr>
            <a:r>
              <a:rPr lang="en">
                <a:solidFill>
                  <a:srgbClr val="000000"/>
                </a:solidFill>
              </a:rPr>
              <a:t>Covariates: Age^0.001, Sex, Age*Sex</a:t>
            </a:r>
          </a:p>
          <a:p>
            <a:pPr>
              <a:spcBef>
                <a:spcPts val="0"/>
              </a:spcBef>
              <a:buNone/>
            </a:pPr>
            <a:r>
              <a:t/>
            </a:r>
            <a:endParaRPr/>
          </a:p>
        </p:txBody>
      </p:sp>
      <p:pic>
        <p:nvPicPr>
          <p:cNvPr id="114" name="Shape 114"/>
          <p:cNvPicPr preferRelativeResize="0"/>
          <p:nvPr/>
        </p:nvPicPr>
        <p:blipFill>
          <a:blip r:embed="rId3">
            <a:alphaModFix/>
          </a:blip>
          <a:stretch>
            <a:fillRect/>
          </a:stretch>
        </p:blipFill>
        <p:spPr>
          <a:xfrm>
            <a:off x="4306275" y="1592275"/>
            <a:ext cx="4760500" cy="3551224"/>
          </a:xfrm>
          <a:prstGeom prst="rect">
            <a:avLst/>
          </a:prstGeom>
          <a:noFill/>
          <a:ln>
            <a:noFill/>
          </a:ln>
        </p:spPr>
      </p:pic>
      <p:sp>
        <p:nvSpPr>
          <p:cNvPr id="115" name="Shape 115"/>
          <p:cNvSpPr txBox="1"/>
          <p:nvPr/>
        </p:nvSpPr>
        <p:spPr>
          <a:xfrm>
            <a:off x="351700" y="1836625"/>
            <a:ext cx="3697799" cy="2917799"/>
          </a:xfrm>
          <a:prstGeom prst="rect">
            <a:avLst/>
          </a:prstGeom>
          <a:noFill/>
          <a:ln>
            <a:noFill/>
          </a:ln>
        </p:spPr>
        <p:txBody>
          <a:bodyPr anchorCtr="0" anchor="t" bIns="91425" lIns="91425" rIns="91425" tIns="91425">
            <a:noAutofit/>
          </a:bodyPr>
          <a:lstStyle/>
          <a:p>
            <a:pPr rtl="0">
              <a:spcBef>
                <a:spcPts val="0"/>
              </a:spcBef>
              <a:buNone/>
            </a:pPr>
            <a:r>
              <a:rPr lang="en" sz="1800">
                <a:latin typeface="Proxima Nova"/>
                <a:ea typeface="Proxima Nova"/>
                <a:cs typeface="Proxima Nova"/>
                <a:sym typeface="Proxima Nova"/>
              </a:rPr>
              <a:t>Age, sex thought to be physiologically useful</a:t>
            </a:r>
          </a:p>
          <a:p>
            <a:pPr rtl="0">
              <a:spcBef>
                <a:spcPts val="0"/>
              </a:spcBef>
              <a:buNone/>
            </a:pPr>
            <a:r>
              <a:t/>
            </a:r>
            <a:endParaRPr sz="1800">
              <a:latin typeface="Proxima Nova"/>
              <a:ea typeface="Proxima Nova"/>
              <a:cs typeface="Proxima Nova"/>
              <a:sym typeface="Proxima Nova"/>
            </a:endParaRPr>
          </a:p>
          <a:p>
            <a:pPr rtl="0">
              <a:spcBef>
                <a:spcPts val="0"/>
              </a:spcBef>
              <a:buNone/>
            </a:pPr>
            <a:r>
              <a:rPr lang="en" sz="1800">
                <a:latin typeface="Proxima Nova"/>
                <a:ea typeface="Proxima Nova"/>
                <a:cs typeface="Proxima Nova"/>
                <a:sym typeface="Proxima Nova"/>
              </a:rPr>
              <a:t>Power law used, exponent determined empirically</a:t>
            </a:r>
          </a:p>
          <a:p>
            <a:pPr rtl="0">
              <a:spcBef>
                <a:spcPts val="0"/>
              </a:spcBef>
              <a:buNone/>
            </a:pPr>
            <a:r>
              <a:rPr lang="en" sz="1800">
                <a:latin typeface="Proxima Nova"/>
                <a:ea typeface="Proxima Nova"/>
                <a:cs typeface="Proxima Nova"/>
                <a:sym typeface="Proxima Nova"/>
              </a:rPr>
              <a:t>-emphasizes younger ages, due to concavity of function</a:t>
            </a:r>
          </a:p>
          <a:p>
            <a:pPr>
              <a:spcBef>
                <a:spcPts val="0"/>
              </a:spcBef>
              <a:buNone/>
            </a:pPr>
            <a:r>
              <a:t/>
            </a:r>
            <a:endParaRPr sz="1800">
              <a:latin typeface="Proxima Nova"/>
              <a:ea typeface="Proxima Nova"/>
              <a:cs typeface="Proxima Nova"/>
              <a:sym typeface="Proxima Nova"/>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