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de98387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de98387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de983875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de983875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016ac5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016ac5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ieeexplore.ieee.org/document/7831876" TargetMode="External"/><Relationship Id="rId4" Type="http://schemas.openxmlformats.org/officeDocument/2006/relationships/hyperlink" Target="https://www.mdpi.com/2072-4292/14/13/30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Robot Perception Course Project</a:t>
            </a:r>
            <a:br>
              <a:rPr lang="en" sz="3980"/>
            </a:br>
            <a:r>
              <a:rPr lang="en" sz="3980"/>
              <a:t>Apollo 24</a:t>
            </a:r>
            <a:endParaRPr sz="398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[Ojas Gramopadhye] (OG2186)</a:t>
            </a:r>
            <a:endParaRPr/>
          </a:p>
          <a:p>
            <a:pPr indent="0" lvl="0" marL="0" rtl="0" algn="ctr">
              <a:spcBef>
                <a:spcPts val="0"/>
              </a:spcBef>
              <a:spcAft>
                <a:spcPts val="0"/>
              </a:spcAft>
              <a:buNone/>
            </a:pPr>
            <a:r>
              <a:rPr lang="en"/>
              <a:t>[Rahul Reghunath] (RR4660)</a:t>
            </a:r>
            <a:endParaRPr/>
          </a:p>
          <a:p>
            <a:pPr indent="0" lvl="0" marL="0" rtl="0" algn="ctr">
              <a:spcBef>
                <a:spcPts val="0"/>
              </a:spcBef>
              <a:spcAft>
                <a:spcPts val="0"/>
              </a:spcAft>
              <a:buNone/>
            </a:pPr>
            <a:r>
              <a:rPr lang="en"/>
              <a:t>[Raman Jha] (RJ2712)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Description of the Problem and References</a:t>
            </a:r>
            <a:endParaRPr b="1"/>
          </a:p>
          <a:p>
            <a:pPr indent="0" lvl="0" marL="0" rtl="0" algn="l">
              <a:spcBef>
                <a:spcPts val="0"/>
              </a:spcBef>
              <a:spcAft>
                <a:spcPts val="0"/>
              </a:spcAft>
              <a:buNone/>
            </a:pPr>
            <a:r>
              <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000"/>
              </a:spcBef>
              <a:spcAft>
                <a:spcPts val="0"/>
              </a:spcAft>
              <a:buClr>
                <a:schemeClr val="dk1"/>
              </a:buClr>
              <a:buSzPts val="1300"/>
              <a:buChar char="●"/>
            </a:pPr>
            <a:r>
              <a:rPr lang="en" sz="1300">
                <a:solidFill>
                  <a:schemeClr val="dk1"/>
                </a:solidFill>
              </a:rPr>
              <a:t>The problem of Visual Navigation entails the following:</a:t>
            </a:r>
            <a:endParaRPr sz="1300">
              <a:solidFill>
                <a:schemeClr val="dk1"/>
              </a:solidFill>
            </a:endParaRPr>
          </a:p>
          <a:p>
            <a:pPr indent="0" lvl="0" marL="457200" rtl="0" algn="l">
              <a:lnSpc>
                <a:spcPct val="100000"/>
              </a:lnSpc>
              <a:spcBef>
                <a:spcPts val="1000"/>
              </a:spcBef>
              <a:spcAft>
                <a:spcPts val="0"/>
              </a:spcAft>
              <a:buNone/>
            </a:pPr>
            <a:r>
              <a:rPr lang="en" sz="1300">
                <a:solidFill>
                  <a:schemeClr val="dk1"/>
                </a:solidFill>
              </a:rPr>
              <a:t>Given a simulation of a maze, a starting point and a goal location in the form of images (front, back, and side views), devise a way to reach the goal location from the starting point in the shortest possible time. The challenge is divided into exploration and navigation phases. Exploration for collecting data from the environment (the maze simulation), following which players are expected to </a:t>
            </a:r>
            <a:r>
              <a:rPr lang="en" sz="1300">
                <a:solidFill>
                  <a:schemeClr val="dk1"/>
                </a:solidFill>
              </a:rPr>
              <a:t>perform</a:t>
            </a:r>
            <a:r>
              <a:rPr lang="en" sz="1300">
                <a:solidFill>
                  <a:schemeClr val="dk1"/>
                </a:solidFill>
              </a:rPr>
              <a:t> analysis and come up with strategies to reach the goal in short time. This is followed by navigation where players test their strategies and record their final run in the simulation to reach their destination</a:t>
            </a:r>
            <a:endParaRPr sz="1300">
              <a:solidFill>
                <a:schemeClr val="dk1"/>
              </a:solidFill>
            </a:endParaRPr>
          </a:p>
          <a:p>
            <a:pPr indent="-311150" lvl="0" marL="457200" rtl="0" algn="l">
              <a:lnSpc>
                <a:spcPct val="100000"/>
              </a:lnSpc>
              <a:spcBef>
                <a:spcPts val="1000"/>
              </a:spcBef>
              <a:spcAft>
                <a:spcPts val="0"/>
              </a:spcAft>
              <a:buClr>
                <a:schemeClr val="dk1"/>
              </a:buClr>
              <a:buSzPts val="1300"/>
              <a:buChar char="●"/>
            </a:pPr>
            <a:r>
              <a:rPr lang="en" sz="1300">
                <a:solidFill>
                  <a:schemeClr val="dk1"/>
                </a:solidFill>
              </a:rPr>
              <a:t>References:</a:t>
            </a:r>
            <a:endParaRPr sz="1300">
              <a:solidFill>
                <a:schemeClr val="dk1"/>
              </a:solidFill>
            </a:endParaRPr>
          </a:p>
          <a:p>
            <a:pPr indent="-311150" lvl="1" marL="914400" rtl="0" algn="l">
              <a:lnSpc>
                <a:spcPct val="100000"/>
              </a:lnSpc>
              <a:spcBef>
                <a:spcPts val="0"/>
              </a:spcBef>
              <a:spcAft>
                <a:spcPts val="0"/>
              </a:spcAft>
              <a:buClr>
                <a:schemeClr val="dk1"/>
              </a:buClr>
              <a:buSzPts val="1300"/>
              <a:buChar char="○"/>
            </a:pPr>
            <a:r>
              <a:rPr lang="en" sz="1300" u="sng">
                <a:solidFill>
                  <a:schemeClr val="hlink"/>
                </a:solidFill>
                <a:hlinkClick r:id="rId3"/>
              </a:rPr>
              <a:t>VLAD-Based Loop Closure Detection For Monocular SLAM</a:t>
            </a:r>
            <a:endParaRPr sz="1300"/>
          </a:p>
          <a:p>
            <a:pPr indent="-311150" lvl="1" marL="914400" rtl="0" algn="l">
              <a:lnSpc>
                <a:spcPct val="100000"/>
              </a:lnSpc>
              <a:spcBef>
                <a:spcPts val="0"/>
              </a:spcBef>
              <a:spcAft>
                <a:spcPts val="0"/>
              </a:spcAft>
              <a:buClr>
                <a:schemeClr val="dk1"/>
              </a:buClr>
              <a:buSzPts val="1300"/>
              <a:buChar char="○"/>
            </a:pPr>
            <a:r>
              <a:rPr lang="en" sz="1300" u="sng">
                <a:solidFill>
                  <a:schemeClr val="hlink"/>
                </a:solidFill>
                <a:hlinkClick r:id="rId4"/>
              </a:rPr>
              <a:t>An Overview on Visual SLAM: From Tradition to Semantic</a:t>
            </a:r>
            <a:endParaRPr sz="1300">
              <a:solidFill>
                <a:schemeClr val="dk1"/>
              </a:solidFill>
            </a:endParaRPr>
          </a:p>
          <a:p>
            <a:pPr indent="0" lvl="0" marL="457200" rtl="0" algn="l">
              <a:lnSpc>
                <a:spcPct val="100000"/>
              </a:lnSpc>
              <a:spcBef>
                <a:spcPts val="1000"/>
              </a:spcBef>
              <a:spcAft>
                <a:spcPts val="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Method</a:t>
            </a:r>
            <a:endParaRPr b="1"/>
          </a:p>
          <a:p>
            <a:pPr indent="0" lvl="0" marL="0" rtl="0" algn="l">
              <a:spcBef>
                <a:spcPts val="0"/>
              </a:spcBef>
              <a:spcAft>
                <a:spcPts val="0"/>
              </a:spcAft>
              <a:buNone/>
            </a:pPr>
            <a:r>
              <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b="1" lang="en" sz="1500">
                <a:solidFill>
                  <a:schemeClr val="dk1"/>
                </a:solidFill>
              </a:rPr>
              <a:t>Current Strategy</a:t>
            </a:r>
            <a:endParaRPr b="1" sz="1500">
              <a:solidFill>
                <a:schemeClr val="dk1"/>
              </a:solidFill>
            </a:endParaRPr>
          </a:p>
          <a:p>
            <a:pPr indent="0" lvl="0" marL="0" rtl="0" algn="l">
              <a:lnSpc>
                <a:spcPct val="90000"/>
              </a:lnSpc>
              <a:spcBef>
                <a:spcPts val="1000"/>
              </a:spcBef>
              <a:spcAft>
                <a:spcPts val="0"/>
              </a:spcAft>
              <a:buNone/>
            </a:pPr>
            <a:r>
              <a:rPr lang="en" sz="1300">
                <a:solidFill>
                  <a:schemeClr val="dk1"/>
                </a:solidFill>
              </a:rPr>
              <a:t>Currently, we are using the given exploration data to map the entire maze, based on actions. We use SIFT descriptor to identify key points and VLAD to identify the image closest to the goal image in the exploration data images.</a:t>
            </a:r>
            <a:endParaRPr sz="1300">
              <a:solidFill>
                <a:schemeClr val="dk1"/>
              </a:solidFill>
            </a:endParaRPr>
          </a:p>
          <a:p>
            <a:pPr indent="0" lvl="0" marL="0" rtl="0" algn="l">
              <a:lnSpc>
                <a:spcPct val="90000"/>
              </a:lnSpc>
              <a:spcBef>
                <a:spcPts val="1000"/>
              </a:spcBef>
              <a:spcAft>
                <a:spcPts val="0"/>
              </a:spcAft>
              <a:buNone/>
            </a:pPr>
            <a:r>
              <a:rPr lang="en" sz="1300">
                <a:solidFill>
                  <a:schemeClr val="dk1"/>
                </a:solidFill>
              </a:rPr>
              <a:t>By </a:t>
            </a:r>
            <a:r>
              <a:rPr lang="en" sz="1300">
                <a:solidFill>
                  <a:schemeClr val="dk1"/>
                </a:solidFill>
              </a:rPr>
              <a:t>removing</a:t>
            </a:r>
            <a:r>
              <a:rPr lang="en" sz="1300">
                <a:solidFill>
                  <a:schemeClr val="dk1"/>
                </a:solidFill>
              </a:rPr>
              <a:t> redundant actions in this data, we precompute a smooth path with instructions through the whole maze. The goal ID, while unknown lies somewhere on this map.</a:t>
            </a:r>
            <a:endParaRPr sz="1300">
              <a:solidFill>
                <a:schemeClr val="dk1"/>
              </a:solidFill>
            </a:endParaRPr>
          </a:p>
          <a:p>
            <a:pPr indent="0" lvl="0" marL="0" rtl="0" algn="l">
              <a:lnSpc>
                <a:spcPct val="90000"/>
              </a:lnSpc>
              <a:spcBef>
                <a:spcPts val="1000"/>
              </a:spcBef>
              <a:spcAft>
                <a:spcPts val="0"/>
              </a:spcAft>
              <a:buNone/>
            </a:pPr>
            <a:r>
              <a:rPr lang="en" sz="1300">
                <a:solidFill>
                  <a:schemeClr val="dk1"/>
                </a:solidFill>
              </a:rPr>
              <a:t>The navigation strategy is to use this map to reach the image closest to the goal ID</a:t>
            </a:r>
            <a:endParaRPr sz="1300">
              <a:solidFill>
                <a:schemeClr val="dk1"/>
              </a:solidFill>
            </a:endParaRPr>
          </a:p>
        </p:txBody>
      </p:sp>
      <p:pic>
        <p:nvPicPr>
          <p:cNvPr id="68" name="Google Shape;68;p15"/>
          <p:cNvPicPr preferRelativeResize="0"/>
          <p:nvPr/>
        </p:nvPicPr>
        <p:blipFill>
          <a:blip r:embed="rId3">
            <a:alphaModFix/>
          </a:blip>
          <a:stretch>
            <a:fillRect/>
          </a:stretch>
        </p:blipFill>
        <p:spPr>
          <a:xfrm>
            <a:off x="76200" y="3251900"/>
            <a:ext cx="2217350" cy="1663000"/>
          </a:xfrm>
          <a:prstGeom prst="rect">
            <a:avLst/>
          </a:prstGeom>
          <a:noFill/>
          <a:ln>
            <a:noFill/>
          </a:ln>
        </p:spPr>
      </p:pic>
      <p:pic>
        <p:nvPicPr>
          <p:cNvPr id="69" name="Google Shape;69;p15"/>
          <p:cNvPicPr preferRelativeResize="0"/>
          <p:nvPr/>
        </p:nvPicPr>
        <p:blipFill>
          <a:blip r:embed="rId4">
            <a:alphaModFix/>
          </a:blip>
          <a:stretch>
            <a:fillRect/>
          </a:stretch>
        </p:blipFill>
        <p:spPr>
          <a:xfrm>
            <a:off x="2339000" y="3251900"/>
            <a:ext cx="2217350" cy="1663000"/>
          </a:xfrm>
          <a:prstGeom prst="rect">
            <a:avLst/>
          </a:prstGeom>
          <a:noFill/>
          <a:ln>
            <a:noFill/>
          </a:ln>
        </p:spPr>
      </p:pic>
      <p:pic>
        <p:nvPicPr>
          <p:cNvPr id="70" name="Google Shape;70;p15"/>
          <p:cNvPicPr preferRelativeResize="0"/>
          <p:nvPr/>
        </p:nvPicPr>
        <p:blipFill>
          <a:blip r:embed="rId5">
            <a:alphaModFix/>
          </a:blip>
          <a:stretch>
            <a:fillRect/>
          </a:stretch>
        </p:blipFill>
        <p:spPr>
          <a:xfrm>
            <a:off x="4601800" y="3251888"/>
            <a:ext cx="2217350" cy="1663013"/>
          </a:xfrm>
          <a:prstGeom prst="rect">
            <a:avLst/>
          </a:prstGeom>
          <a:noFill/>
          <a:ln>
            <a:noFill/>
          </a:ln>
        </p:spPr>
      </p:pic>
      <p:pic>
        <p:nvPicPr>
          <p:cNvPr id="71" name="Google Shape;71;p15"/>
          <p:cNvPicPr preferRelativeResize="0"/>
          <p:nvPr/>
        </p:nvPicPr>
        <p:blipFill>
          <a:blip r:embed="rId6">
            <a:alphaModFix/>
          </a:blip>
          <a:stretch>
            <a:fillRect/>
          </a:stretch>
        </p:blipFill>
        <p:spPr>
          <a:xfrm>
            <a:off x="6864600" y="3251888"/>
            <a:ext cx="2217350" cy="1663013"/>
          </a:xfrm>
          <a:prstGeom prst="rect">
            <a:avLst/>
          </a:prstGeom>
          <a:noFill/>
          <a:ln>
            <a:noFill/>
          </a:ln>
        </p:spPr>
      </p:pic>
      <p:cxnSp>
        <p:nvCxnSpPr>
          <p:cNvPr id="72" name="Google Shape;72;p15"/>
          <p:cNvCxnSpPr/>
          <p:nvPr/>
        </p:nvCxnSpPr>
        <p:spPr>
          <a:xfrm>
            <a:off x="1611975" y="3488175"/>
            <a:ext cx="1426800" cy="9000"/>
          </a:xfrm>
          <a:prstGeom prst="straightConnector1">
            <a:avLst/>
          </a:prstGeom>
          <a:noFill/>
          <a:ln cap="flat" cmpd="sng" w="28575">
            <a:solidFill>
              <a:schemeClr val="dk2"/>
            </a:solidFill>
            <a:prstDash val="solid"/>
            <a:round/>
            <a:headEnd len="med" w="med" type="none"/>
            <a:tailEnd len="med" w="med" type="triangle"/>
          </a:ln>
        </p:spPr>
      </p:cxnSp>
      <p:cxnSp>
        <p:nvCxnSpPr>
          <p:cNvPr id="73" name="Google Shape;73;p15"/>
          <p:cNvCxnSpPr/>
          <p:nvPr/>
        </p:nvCxnSpPr>
        <p:spPr>
          <a:xfrm flipH="1" rot="10800000">
            <a:off x="3665750" y="3497125"/>
            <a:ext cx="1664100" cy="18300"/>
          </a:xfrm>
          <a:prstGeom prst="straightConnector1">
            <a:avLst/>
          </a:prstGeom>
          <a:noFill/>
          <a:ln cap="flat" cmpd="sng" w="28575">
            <a:solidFill>
              <a:schemeClr val="dk2"/>
            </a:solidFill>
            <a:prstDash val="solid"/>
            <a:round/>
            <a:headEnd len="med" w="med" type="none"/>
            <a:tailEnd len="med" w="med" type="triangle"/>
          </a:ln>
        </p:spPr>
      </p:cxnSp>
      <p:cxnSp>
        <p:nvCxnSpPr>
          <p:cNvPr id="74" name="Google Shape;74;p15"/>
          <p:cNvCxnSpPr/>
          <p:nvPr/>
        </p:nvCxnSpPr>
        <p:spPr>
          <a:xfrm>
            <a:off x="6133350" y="3501775"/>
            <a:ext cx="1594500" cy="45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Method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380387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Once the current strategy is functional. The future plan would be to implement Visual SLAM based approach to solve the problem. </a:t>
            </a:r>
            <a:endParaRPr sz="1300">
              <a:solidFill>
                <a:schemeClr val="dk1"/>
              </a:solidFill>
            </a:endParaRPr>
          </a:p>
          <a:p>
            <a:pPr indent="0" lvl="0" marL="0" rtl="0" algn="l">
              <a:spcBef>
                <a:spcPts val="1200"/>
              </a:spcBef>
              <a:spcAft>
                <a:spcPts val="0"/>
              </a:spcAft>
              <a:buClr>
                <a:schemeClr val="dk1"/>
              </a:buClr>
              <a:buSzPts val="1100"/>
              <a:buFont typeface="Arial"/>
              <a:buNone/>
            </a:pPr>
            <a:r>
              <a:rPr lang="en" sz="1300">
                <a:solidFill>
                  <a:schemeClr val="dk1"/>
                </a:solidFill>
              </a:rPr>
              <a:t>The Robot would be in an unknown environment and the Simultaneous localisation and mapping algorithm would enable it to locate itself in the environment and take the previous exploration Dataset and figure out the location of the goal.</a:t>
            </a:r>
            <a:endParaRPr sz="1300">
              <a:solidFill>
                <a:schemeClr val="dk1"/>
              </a:solidFill>
            </a:endParaRPr>
          </a:p>
          <a:p>
            <a:pPr indent="0" lvl="0" marL="0" marR="0" rtl="0" algn="l">
              <a:spcBef>
                <a:spcPts val="1200"/>
              </a:spcBef>
              <a:spcAft>
                <a:spcPts val="0"/>
              </a:spcAft>
              <a:buClr>
                <a:schemeClr val="dk1"/>
              </a:buClr>
              <a:buSzPts val="1100"/>
              <a:buFont typeface="Arial"/>
              <a:buNone/>
            </a:pPr>
            <a:r>
              <a:rPr lang="en" sz="1300">
                <a:solidFill>
                  <a:schemeClr val="dk1"/>
                </a:solidFill>
              </a:rPr>
              <a:t>By using previously explored datasets, the robot can identify and navigate toward a specified goal location, leveraging the accumulated knowledge of its environment to improve accuracy and efficiency in path planning.</a:t>
            </a:r>
            <a:endParaRPr sz="13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pic>
        <p:nvPicPr>
          <p:cNvPr id="81" name="Google Shape;81;p16"/>
          <p:cNvPicPr preferRelativeResize="0"/>
          <p:nvPr/>
        </p:nvPicPr>
        <p:blipFill>
          <a:blip r:embed="rId3">
            <a:alphaModFix/>
          </a:blip>
          <a:stretch>
            <a:fillRect/>
          </a:stretch>
        </p:blipFill>
        <p:spPr>
          <a:xfrm>
            <a:off x="5173225" y="1250725"/>
            <a:ext cx="3659074" cy="3016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