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snapToGrid="0">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6285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448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7129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827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606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450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70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180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1154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658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9960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1/31/24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5055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1/31/24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2692335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8" r:id="rId5"/>
    <p:sldLayoutId id="2147483689" r:id="rId6"/>
    <p:sldLayoutId id="2147483695"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187B58-3857-4454-9C70-EFB475976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9B97AA-5D1D-9625-EAFE-338B4D3406F3}"/>
              </a:ext>
            </a:extLst>
          </p:cNvPr>
          <p:cNvPicPr>
            <a:picLocks noChangeAspect="1"/>
          </p:cNvPicPr>
          <p:nvPr/>
        </p:nvPicPr>
        <p:blipFill rotWithShape="1">
          <a:blip r:embed="rId2"/>
          <a:srcRect t="26337" b="18107"/>
          <a:stretch/>
        </p:blipFill>
        <p:spPr>
          <a:xfrm>
            <a:off x="20" y="10"/>
            <a:ext cx="12191980" cy="6857990"/>
          </a:xfrm>
          <a:prstGeom prst="rect">
            <a:avLst/>
          </a:prstGeom>
        </p:spPr>
      </p:pic>
      <p:sp>
        <p:nvSpPr>
          <p:cNvPr id="11" name="Freeform: Shape 10">
            <a:extLst>
              <a:ext uri="{FF2B5EF4-FFF2-40B4-BE49-F238E27FC236}">
                <a16:creationId xmlns:a16="http://schemas.microsoft.com/office/drawing/2014/main" id="{4C5418A4-3935-49EA-B51C-5DDCBFAA3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8056" y="2813365"/>
            <a:ext cx="7450687" cy="3406460"/>
          </a:xfrm>
          <a:custGeom>
            <a:avLst/>
            <a:gdLst>
              <a:gd name="connsiteX0" fmla="*/ 6457914 w 7450687"/>
              <a:gd name="connsiteY0" fmla="*/ 0 h 3406460"/>
              <a:gd name="connsiteX1" fmla="*/ 6844288 w 7450687"/>
              <a:gd name="connsiteY1" fmla="*/ 233492 h 3406460"/>
              <a:gd name="connsiteX2" fmla="*/ 7386323 w 7450687"/>
              <a:gd name="connsiteY2" fmla="*/ 717155 h 3406460"/>
              <a:gd name="connsiteX3" fmla="*/ 7430798 w 7450687"/>
              <a:gd name="connsiteY3" fmla="*/ 1809564 h 3406460"/>
              <a:gd name="connsiteX4" fmla="*/ 7013848 w 7450687"/>
              <a:gd name="connsiteY4" fmla="*/ 3104890 h 3406460"/>
              <a:gd name="connsiteX5" fmla="*/ 6569101 w 7450687"/>
              <a:gd name="connsiteY5" fmla="*/ 3402314 h 3406460"/>
              <a:gd name="connsiteX6" fmla="*/ 3683807 w 7450687"/>
              <a:gd name="connsiteY6" fmla="*/ 3341162 h 3406460"/>
              <a:gd name="connsiteX7" fmla="*/ 1704683 w 7450687"/>
              <a:gd name="connsiteY7" fmla="*/ 2860279 h 3406460"/>
              <a:gd name="connsiteX8" fmla="*/ 2010446 w 7450687"/>
              <a:gd name="connsiteY8" fmla="*/ 2801907 h 3406460"/>
              <a:gd name="connsiteX9" fmla="*/ 1273834 w 7450687"/>
              <a:gd name="connsiteY9" fmla="*/ 2674041 h 3406460"/>
              <a:gd name="connsiteX10" fmla="*/ 1315530 w 7450687"/>
              <a:gd name="connsiteY10" fmla="*/ 2657363 h 3406460"/>
              <a:gd name="connsiteX11" fmla="*/ 1234919 w 7450687"/>
              <a:gd name="connsiteY11" fmla="*/ 2590651 h 3406460"/>
              <a:gd name="connsiteX12" fmla="*/ 904138 w 7450687"/>
              <a:gd name="connsiteY12" fmla="*/ 2485024 h 3406460"/>
              <a:gd name="connsiteX13" fmla="*/ 1315530 w 7450687"/>
              <a:gd name="connsiteY13" fmla="*/ 2307126 h 3406460"/>
              <a:gd name="connsiteX14" fmla="*/ 851326 w 7450687"/>
              <a:gd name="connsiteY14" fmla="*/ 2065294 h 3406460"/>
              <a:gd name="connsiteX15" fmla="*/ 615053 w 7450687"/>
              <a:gd name="connsiteY15" fmla="*/ 2006921 h 3406460"/>
              <a:gd name="connsiteX16" fmla="*/ 1393361 w 7450687"/>
              <a:gd name="connsiteY16" fmla="*/ 1703937 h 3406460"/>
              <a:gd name="connsiteX17" fmla="*/ 131391 w 7450687"/>
              <a:gd name="connsiteY17" fmla="*/ 1553835 h 3406460"/>
              <a:gd name="connsiteX18" fmla="*/ 234239 w 7450687"/>
              <a:gd name="connsiteY18" fmla="*/ 1492682 h 3406460"/>
              <a:gd name="connsiteX19" fmla="*/ 1018105 w 7450687"/>
              <a:gd name="connsiteY19" fmla="*/ 1509360 h 3406460"/>
              <a:gd name="connsiteX20" fmla="*/ 1148750 w 7450687"/>
              <a:gd name="connsiteY20" fmla="*/ 1462106 h 3406460"/>
              <a:gd name="connsiteX21" fmla="*/ 1018105 w 7450687"/>
              <a:gd name="connsiteY21" fmla="*/ 1387055 h 3406460"/>
              <a:gd name="connsiteX22" fmla="*/ 509426 w 7450687"/>
              <a:gd name="connsiteY22" fmla="*/ 1331461 h 3406460"/>
              <a:gd name="connsiteX23" fmla="*/ 376002 w 7450687"/>
              <a:gd name="connsiteY23" fmla="*/ 1206376 h 3406460"/>
              <a:gd name="connsiteX24" fmla="*/ 150849 w 7450687"/>
              <a:gd name="connsiteY24" fmla="*/ 1061833 h 3406460"/>
              <a:gd name="connsiteX25" fmla="*/ 306510 w 7450687"/>
              <a:gd name="connsiteY25" fmla="*/ 942308 h 3406460"/>
              <a:gd name="connsiteX26" fmla="*/ 53560 w 7450687"/>
              <a:gd name="connsiteY26" fmla="*/ 764409 h 3406460"/>
              <a:gd name="connsiteX27" fmla="*/ 125832 w 7450687"/>
              <a:gd name="connsiteY27" fmla="*/ 530917 h 3406460"/>
              <a:gd name="connsiteX28" fmla="*/ 551121 w 7450687"/>
              <a:gd name="connsiteY28" fmla="*/ 475324 h 3406460"/>
              <a:gd name="connsiteX29" fmla="*/ 1120952 w 7450687"/>
              <a:gd name="connsiteY29" fmla="*/ 394713 h 3406460"/>
              <a:gd name="connsiteX30" fmla="*/ 1693564 w 7450687"/>
              <a:gd name="connsiteY30" fmla="*/ 325221 h 3406460"/>
              <a:gd name="connsiteX31" fmla="*/ 2266175 w 7450687"/>
              <a:gd name="connsiteY31" fmla="*/ 325221 h 3406460"/>
              <a:gd name="connsiteX32" fmla="*/ 2430177 w 7450687"/>
              <a:gd name="connsiteY32" fmla="*/ 330781 h 3406460"/>
              <a:gd name="connsiteX33" fmla="*/ 2432956 w 7450687"/>
              <a:gd name="connsiteY33" fmla="*/ 330781 h 3406460"/>
              <a:gd name="connsiteX34" fmla="*/ 3144551 w 7450687"/>
              <a:gd name="connsiteY34" fmla="*/ 355798 h 3406460"/>
              <a:gd name="connsiteX35" fmla="*/ 3408619 w 7450687"/>
              <a:gd name="connsiteY35" fmla="*/ 358577 h 3406460"/>
              <a:gd name="connsiteX36" fmla="*/ 3981231 w 7450687"/>
              <a:gd name="connsiteY36" fmla="*/ 361357 h 3406460"/>
              <a:gd name="connsiteX37" fmla="*/ 4551063 w 7450687"/>
              <a:gd name="connsiteY37" fmla="*/ 350238 h 3406460"/>
              <a:gd name="connsiteX38" fmla="*/ 5129233 w 7450687"/>
              <a:gd name="connsiteY38" fmla="*/ 316882 h 3406460"/>
              <a:gd name="connsiteX39" fmla="*/ 5699065 w 7450687"/>
              <a:gd name="connsiteY39" fmla="*/ 272407 h 3406460"/>
              <a:gd name="connsiteX40" fmla="*/ 6063202 w 7450687"/>
              <a:gd name="connsiteY40" fmla="*/ 172339 h 3406460"/>
              <a:gd name="connsiteX41" fmla="*/ 6457914 w 7450687"/>
              <a:gd name="connsiteY41" fmla="*/ 0 h 340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450687" h="3406460">
                <a:moveTo>
                  <a:pt x="6457914" y="0"/>
                </a:moveTo>
                <a:cubicBezTo>
                  <a:pt x="6560763" y="125085"/>
                  <a:pt x="6713644" y="161221"/>
                  <a:pt x="6844288" y="233492"/>
                </a:cubicBezTo>
                <a:cubicBezTo>
                  <a:pt x="6972153" y="289086"/>
                  <a:pt x="7336289" y="611527"/>
                  <a:pt x="7386323" y="717155"/>
                </a:cubicBezTo>
                <a:cubicBezTo>
                  <a:pt x="7475273" y="900613"/>
                  <a:pt x="7453035" y="1573293"/>
                  <a:pt x="7430798" y="1809564"/>
                </a:cubicBezTo>
                <a:cubicBezTo>
                  <a:pt x="7347408" y="2398855"/>
                  <a:pt x="7041645" y="3077093"/>
                  <a:pt x="7013848" y="3104890"/>
                </a:cubicBezTo>
                <a:cubicBezTo>
                  <a:pt x="6924899" y="3085432"/>
                  <a:pt x="6721983" y="3391196"/>
                  <a:pt x="6569101" y="3402314"/>
                </a:cubicBezTo>
                <a:cubicBezTo>
                  <a:pt x="6407881" y="3413434"/>
                  <a:pt x="4039604" y="3405095"/>
                  <a:pt x="3683807" y="3341162"/>
                </a:cubicBezTo>
                <a:cubicBezTo>
                  <a:pt x="1749158" y="2988144"/>
                  <a:pt x="1704683" y="2860279"/>
                  <a:pt x="1704683" y="2860279"/>
                </a:cubicBezTo>
                <a:cubicBezTo>
                  <a:pt x="1704683" y="2860279"/>
                  <a:pt x="1910378" y="2835262"/>
                  <a:pt x="2010446" y="2801907"/>
                </a:cubicBezTo>
                <a:cubicBezTo>
                  <a:pt x="1865904" y="2799126"/>
                  <a:pt x="1296072" y="2693500"/>
                  <a:pt x="1273834" y="2674041"/>
                </a:cubicBezTo>
                <a:cubicBezTo>
                  <a:pt x="1284954" y="2668482"/>
                  <a:pt x="1301632" y="2662923"/>
                  <a:pt x="1315530" y="2657363"/>
                </a:cubicBezTo>
                <a:cubicBezTo>
                  <a:pt x="1284954" y="2640686"/>
                  <a:pt x="1259936" y="2621228"/>
                  <a:pt x="1234919" y="2590651"/>
                </a:cubicBezTo>
                <a:cubicBezTo>
                  <a:pt x="1154309" y="2487804"/>
                  <a:pt x="1018105" y="2523940"/>
                  <a:pt x="904138" y="2485024"/>
                </a:cubicBezTo>
                <a:cubicBezTo>
                  <a:pt x="976410" y="2268210"/>
                  <a:pt x="1168208" y="2348820"/>
                  <a:pt x="1315530" y="2307126"/>
                </a:cubicBezTo>
                <a:cubicBezTo>
                  <a:pt x="929156" y="2179260"/>
                  <a:pt x="1004207" y="2112548"/>
                  <a:pt x="851326" y="2065294"/>
                </a:cubicBezTo>
                <a:cubicBezTo>
                  <a:pt x="659528" y="2006921"/>
                  <a:pt x="615053" y="2006921"/>
                  <a:pt x="615053" y="2006921"/>
                </a:cubicBezTo>
                <a:cubicBezTo>
                  <a:pt x="840206" y="1829023"/>
                  <a:pt x="1109834" y="2020820"/>
                  <a:pt x="1393361" y="1703937"/>
                </a:cubicBezTo>
                <a:cubicBezTo>
                  <a:pt x="1120952" y="1659463"/>
                  <a:pt x="306510" y="1637225"/>
                  <a:pt x="131391" y="1553835"/>
                </a:cubicBezTo>
                <a:cubicBezTo>
                  <a:pt x="198103" y="1584411"/>
                  <a:pt x="203663" y="1492682"/>
                  <a:pt x="234239" y="1492682"/>
                </a:cubicBezTo>
                <a:cubicBezTo>
                  <a:pt x="492748" y="1489903"/>
                  <a:pt x="756816" y="1542717"/>
                  <a:pt x="1018105" y="1509360"/>
                </a:cubicBezTo>
                <a:cubicBezTo>
                  <a:pt x="1065359" y="1506581"/>
                  <a:pt x="1140411" y="1531597"/>
                  <a:pt x="1148750" y="1462106"/>
                </a:cubicBezTo>
                <a:cubicBezTo>
                  <a:pt x="1157088" y="1375936"/>
                  <a:pt x="1059800" y="1395394"/>
                  <a:pt x="1018105" y="1387055"/>
                </a:cubicBezTo>
                <a:cubicBezTo>
                  <a:pt x="848545" y="1359258"/>
                  <a:pt x="681766" y="1348140"/>
                  <a:pt x="509426" y="1331461"/>
                </a:cubicBezTo>
                <a:cubicBezTo>
                  <a:pt x="437155" y="1323122"/>
                  <a:pt x="348206" y="1339800"/>
                  <a:pt x="376002" y="1206376"/>
                </a:cubicBezTo>
                <a:cubicBezTo>
                  <a:pt x="353764" y="1078512"/>
                  <a:pt x="220341" y="1122986"/>
                  <a:pt x="150849" y="1061833"/>
                </a:cubicBezTo>
                <a:cubicBezTo>
                  <a:pt x="184205" y="989562"/>
                  <a:pt x="278714" y="1039597"/>
                  <a:pt x="306510" y="942308"/>
                </a:cubicBezTo>
                <a:cubicBezTo>
                  <a:pt x="173086" y="972884"/>
                  <a:pt x="186985" y="761630"/>
                  <a:pt x="53560" y="764409"/>
                </a:cubicBezTo>
                <a:cubicBezTo>
                  <a:pt x="-57626" y="639324"/>
                  <a:pt x="22984" y="578171"/>
                  <a:pt x="125832" y="530917"/>
                </a:cubicBezTo>
                <a:cubicBezTo>
                  <a:pt x="259256" y="472544"/>
                  <a:pt x="406578" y="486442"/>
                  <a:pt x="551121" y="475324"/>
                </a:cubicBezTo>
                <a:cubicBezTo>
                  <a:pt x="742919" y="450306"/>
                  <a:pt x="926376" y="391934"/>
                  <a:pt x="1120952" y="394713"/>
                </a:cubicBezTo>
                <a:cubicBezTo>
                  <a:pt x="1304411" y="336340"/>
                  <a:pt x="1507326" y="400272"/>
                  <a:pt x="1693564" y="325221"/>
                </a:cubicBezTo>
                <a:cubicBezTo>
                  <a:pt x="1882582" y="325221"/>
                  <a:pt x="2074379" y="325221"/>
                  <a:pt x="2266175" y="325221"/>
                </a:cubicBezTo>
                <a:cubicBezTo>
                  <a:pt x="2321770" y="328001"/>
                  <a:pt x="2374582" y="328001"/>
                  <a:pt x="2430177" y="330781"/>
                </a:cubicBezTo>
                <a:cubicBezTo>
                  <a:pt x="2430177" y="330781"/>
                  <a:pt x="2432956" y="330781"/>
                  <a:pt x="2432956" y="330781"/>
                </a:cubicBezTo>
                <a:cubicBezTo>
                  <a:pt x="2672008" y="339120"/>
                  <a:pt x="2908279" y="344679"/>
                  <a:pt x="3144551" y="355798"/>
                </a:cubicBezTo>
                <a:cubicBezTo>
                  <a:pt x="3233500" y="355798"/>
                  <a:pt x="3319670" y="358577"/>
                  <a:pt x="3408619" y="358577"/>
                </a:cubicBezTo>
                <a:cubicBezTo>
                  <a:pt x="3597637" y="372475"/>
                  <a:pt x="3789434" y="380814"/>
                  <a:pt x="3981231" y="361357"/>
                </a:cubicBezTo>
                <a:cubicBezTo>
                  <a:pt x="4173028" y="378035"/>
                  <a:pt x="4359266" y="366917"/>
                  <a:pt x="4551063" y="350238"/>
                </a:cubicBezTo>
                <a:cubicBezTo>
                  <a:pt x="4745639" y="369696"/>
                  <a:pt x="4937437" y="341899"/>
                  <a:pt x="5129233" y="316882"/>
                </a:cubicBezTo>
                <a:cubicBezTo>
                  <a:pt x="5321031" y="328001"/>
                  <a:pt x="5512828" y="328001"/>
                  <a:pt x="5699065" y="272407"/>
                </a:cubicBezTo>
                <a:cubicBezTo>
                  <a:pt x="5840829" y="333560"/>
                  <a:pt x="5910321" y="133424"/>
                  <a:pt x="6063202" y="172339"/>
                </a:cubicBezTo>
                <a:cubicBezTo>
                  <a:pt x="6216084" y="214035"/>
                  <a:pt x="6324491" y="55593"/>
                  <a:pt x="6457914" y="0"/>
                </a:cubicBezTo>
                <a:close/>
              </a:path>
            </a:pathLst>
          </a:cu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42EC9C-9CD1-3B2C-40AA-E6DBDDEAA0F4}"/>
              </a:ext>
            </a:extLst>
          </p:cNvPr>
          <p:cNvSpPr>
            <a:spLocks noGrp="1"/>
          </p:cNvSpPr>
          <p:nvPr>
            <p:ph type="ctrTitle"/>
          </p:nvPr>
        </p:nvSpPr>
        <p:spPr>
          <a:xfrm>
            <a:off x="1682496" y="2649855"/>
            <a:ext cx="8574687" cy="1341624"/>
          </a:xfrm>
        </p:spPr>
        <p:txBody>
          <a:bodyPr anchor="b">
            <a:normAutofit/>
          </a:bodyPr>
          <a:lstStyle/>
          <a:p>
            <a:r>
              <a:rPr lang="en-US" sz="4000" dirty="0"/>
              <a:t>Exploring CIFAR -10 Image Classification using CNN</a:t>
            </a:r>
          </a:p>
        </p:txBody>
      </p:sp>
      <p:sp>
        <p:nvSpPr>
          <p:cNvPr id="3" name="Subtitle 2">
            <a:extLst>
              <a:ext uri="{FF2B5EF4-FFF2-40B4-BE49-F238E27FC236}">
                <a16:creationId xmlns:a16="http://schemas.microsoft.com/office/drawing/2014/main" id="{37D38F1D-201E-CB66-0BEB-4C107D5CB274}"/>
              </a:ext>
            </a:extLst>
          </p:cNvPr>
          <p:cNvSpPr>
            <a:spLocks noGrp="1"/>
          </p:cNvSpPr>
          <p:nvPr>
            <p:ph type="subTitle" idx="1"/>
          </p:nvPr>
        </p:nvSpPr>
        <p:spPr>
          <a:xfrm>
            <a:off x="8637750" y="5568735"/>
            <a:ext cx="3957144" cy="646785"/>
          </a:xfrm>
        </p:spPr>
        <p:txBody>
          <a:bodyPr>
            <a:normAutofit fontScale="85000" lnSpcReduction="20000"/>
          </a:bodyPr>
          <a:lstStyle/>
          <a:p>
            <a:r>
              <a:rPr lang="en-US" sz="2000" dirty="0"/>
              <a:t>Name: </a:t>
            </a:r>
            <a:r>
              <a:rPr lang="en-US" sz="2000" dirty="0" err="1"/>
              <a:t>Jhalak</a:t>
            </a:r>
            <a:r>
              <a:rPr lang="en-US" sz="2000" dirty="0"/>
              <a:t> </a:t>
            </a:r>
            <a:r>
              <a:rPr lang="en-US" sz="2000" dirty="0" err="1"/>
              <a:t>Surve</a:t>
            </a:r>
            <a:endParaRPr lang="en-US" sz="2000" dirty="0"/>
          </a:p>
          <a:p>
            <a:r>
              <a:rPr lang="en-US" sz="2000" dirty="0"/>
              <a:t>NUID: 002748800</a:t>
            </a:r>
          </a:p>
        </p:txBody>
      </p:sp>
    </p:spTree>
    <p:extLst>
      <p:ext uri="{BB962C8B-B14F-4D97-AF65-F5344CB8AC3E}">
        <p14:creationId xmlns:p14="http://schemas.microsoft.com/office/powerpoint/2010/main" val="404988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9DA-A650-1E30-4F3C-8C66EB685FE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233AFF5-F778-E852-C074-BB7DD13622DA}"/>
              </a:ext>
            </a:extLst>
          </p:cNvPr>
          <p:cNvSpPr>
            <a:spLocks noGrp="1"/>
          </p:cNvSpPr>
          <p:nvPr>
            <p:ph idx="1"/>
          </p:nvPr>
        </p:nvSpPr>
        <p:spPr/>
        <p:txBody>
          <a:bodyPr>
            <a:normAutofit/>
          </a:bodyPr>
          <a:lstStyle/>
          <a:p>
            <a:pPr marL="0" indent="0" algn="just">
              <a:buNone/>
            </a:pPr>
            <a:r>
              <a:rPr lang="en-US" sz="2400" b="0" i="0" dirty="0">
                <a:effectLst/>
              </a:rPr>
              <a:t>Image classification is a fundamental task in computer vision, and accurately categorizing images is crucial for various applications. However, achieving high accuracy in image classification poses challenges due to the complexity and variability of visual data. The task involves distinguishing between 10 different classes in the CIFAR-10 dataset, which includes diverse images such as animals, vehicles, and everyday objects. The problem is to optimize a convolutional neural network (CNN) model to achieve the highest accuracy on this dataset.</a:t>
            </a:r>
            <a:endParaRPr lang="en-US" sz="2400" dirty="0"/>
          </a:p>
        </p:txBody>
      </p:sp>
    </p:spTree>
    <p:extLst>
      <p:ext uri="{BB962C8B-B14F-4D97-AF65-F5344CB8AC3E}">
        <p14:creationId xmlns:p14="http://schemas.microsoft.com/office/powerpoint/2010/main" val="361328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2C2A-BA37-EAA6-D8F3-CFD9434DD670}"/>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B35B6FD4-07A6-5512-3740-3F7CA5329DDF}"/>
              </a:ext>
            </a:extLst>
          </p:cNvPr>
          <p:cNvSpPr>
            <a:spLocks noGrp="1"/>
          </p:cNvSpPr>
          <p:nvPr>
            <p:ph idx="1"/>
          </p:nvPr>
        </p:nvSpPr>
        <p:spPr>
          <a:xfrm>
            <a:off x="838200" y="1597152"/>
            <a:ext cx="10515600" cy="4790504"/>
          </a:xfrm>
        </p:spPr>
        <p:txBody>
          <a:bodyPr>
            <a:normAutofit fontScale="77500" lnSpcReduction="20000"/>
          </a:bodyPr>
          <a:lstStyle/>
          <a:p>
            <a:pPr marL="0" indent="0" algn="l">
              <a:buNone/>
            </a:pPr>
            <a:r>
              <a:rPr lang="en-US" sz="3100" b="0" i="0" dirty="0">
                <a:effectLst/>
              </a:rPr>
              <a:t>To address the challenges in image classification, a systematic exploration of various model configurations and techniques was undertaken. The approach involved experimenting with different aspects of the CNN architecture to understand their impact on model performance. The key aspects investigated include:</a:t>
            </a:r>
          </a:p>
          <a:p>
            <a:pPr marL="0" indent="0" algn="l">
              <a:buNone/>
            </a:pPr>
            <a:endParaRPr lang="en-US" sz="3100" b="0" i="0" dirty="0">
              <a:effectLst/>
            </a:endParaRPr>
          </a:p>
          <a:p>
            <a:pPr algn="l">
              <a:buFont typeface="+mj-lt"/>
              <a:buAutoNum type="arabicPeriod"/>
            </a:pPr>
            <a:r>
              <a:rPr lang="en-US" sz="3100" b="1" i="0" dirty="0">
                <a:effectLst/>
              </a:rPr>
              <a:t>Batch Normalization:</a:t>
            </a:r>
            <a:r>
              <a:rPr lang="en-US" sz="3100" b="0" i="0" dirty="0">
                <a:effectLst/>
              </a:rPr>
              <a:t> Evaluating the effects of Batch Normalization on model convergence, training speed, and overall accuracy.</a:t>
            </a:r>
          </a:p>
          <a:p>
            <a:pPr algn="l">
              <a:buFont typeface="+mj-lt"/>
              <a:buAutoNum type="arabicPeriod"/>
            </a:pPr>
            <a:r>
              <a:rPr lang="en-US" sz="3100" b="1" i="0" dirty="0">
                <a:effectLst/>
              </a:rPr>
              <a:t>Number of Convolution and Pooling Layers:</a:t>
            </a:r>
            <a:r>
              <a:rPr lang="en-US" sz="3100" b="0" i="0" dirty="0">
                <a:effectLst/>
              </a:rPr>
              <a:t> Analyzing the impact of varying the number of convolutional and pooling layers on the model's ability to capture features and generalize well.</a:t>
            </a:r>
          </a:p>
          <a:p>
            <a:pPr algn="l">
              <a:buFont typeface="+mj-lt"/>
              <a:buAutoNum type="arabicPeriod"/>
            </a:pPr>
            <a:r>
              <a:rPr lang="en-US" sz="3100" b="1" i="0" dirty="0">
                <a:effectLst/>
              </a:rPr>
              <a:t>Activation Functions:</a:t>
            </a:r>
            <a:r>
              <a:rPr lang="en-US" sz="3100" b="0" i="0" dirty="0">
                <a:effectLst/>
              </a:rPr>
              <a:t> Investigating different activation functions to determine their influence on the model's non-linear transformations and learning capabilities.</a:t>
            </a:r>
          </a:p>
          <a:p>
            <a:endParaRPr lang="en-US" dirty="0"/>
          </a:p>
        </p:txBody>
      </p:sp>
    </p:spTree>
    <p:extLst>
      <p:ext uri="{BB962C8B-B14F-4D97-AF65-F5344CB8AC3E}">
        <p14:creationId xmlns:p14="http://schemas.microsoft.com/office/powerpoint/2010/main" val="286134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2222-6480-C258-533C-B639F768352D}"/>
              </a:ext>
            </a:extLst>
          </p:cNvPr>
          <p:cNvSpPr>
            <a:spLocks noGrp="1"/>
          </p:cNvSpPr>
          <p:nvPr>
            <p:ph type="title"/>
          </p:nvPr>
        </p:nvSpPr>
        <p:spPr/>
        <p:txBody>
          <a:bodyPr/>
          <a:lstStyle/>
          <a:p>
            <a:r>
              <a:rPr lang="en-US" dirty="0"/>
              <a:t>Base CNN Architecture</a:t>
            </a:r>
          </a:p>
        </p:txBody>
      </p:sp>
      <p:sp>
        <p:nvSpPr>
          <p:cNvPr id="3" name="Content Placeholder 2">
            <a:extLst>
              <a:ext uri="{FF2B5EF4-FFF2-40B4-BE49-F238E27FC236}">
                <a16:creationId xmlns:a16="http://schemas.microsoft.com/office/drawing/2014/main" id="{56DE87B1-B8F4-E556-027E-178883CF5AE9}"/>
              </a:ext>
            </a:extLst>
          </p:cNvPr>
          <p:cNvSpPr>
            <a:spLocks noGrp="1"/>
          </p:cNvSpPr>
          <p:nvPr>
            <p:ph idx="1"/>
          </p:nvPr>
        </p:nvSpPr>
        <p:spPr/>
        <p:txBody>
          <a:bodyPr>
            <a:normAutofit/>
          </a:bodyPr>
          <a:lstStyle/>
          <a:p>
            <a:r>
              <a:rPr lang="en-US" sz="2400" b="0" i="0" dirty="0">
                <a:effectLst/>
              </a:rPr>
              <a:t>Simple CNN structure with two convolutional layers, max-pooling, and fully connected layers.</a:t>
            </a:r>
          </a:p>
          <a:p>
            <a:pPr algn="l">
              <a:buFont typeface="Arial" panose="020B0604020202020204" pitchFamily="34" charset="0"/>
              <a:buChar char="•"/>
            </a:pPr>
            <a:r>
              <a:rPr lang="en-US" sz="2400" b="0" i="0" dirty="0">
                <a:effectLst/>
              </a:rPr>
              <a:t>Trained for 10 epochs, showing gradual improvement in accuracy.</a:t>
            </a:r>
          </a:p>
          <a:p>
            <a:pPr algn="l">
              <a:buFont typeface="Arial" panose="020B0604020202020204" pitchFamily="34" charset="0"/>
              <a:buChar char="•"/>
            </a:pPr>
            <a:r>
              <a:rPr lang="en-US" sz="2400" b="0" i="0" dirty="0">
                <a:effectLst/>
              </a:rPr>
              <a:t>Achieved modest training, validation, and test accuracy of approximately 36%.</a:t>
            </a:r>
          </a:p>
        </p:txBody>
      </p:sp>
      <p:pic>
        <p:nvPicPr>
          <p:cNvPr id="5" name="Picture 4" descr="A screenshot of a computer&#10;&#10;Description automatically generated">
            <a:extLst>
              <a:ext uri="{FF2B5EF4-FFF2-40B4-BE49-F238E27FC236}">
                <a16:creationId xmlns:a16="http://schemas.microsoft.com/office/drawing/2014/main" id="{A2CE7BBE-C382-9724-1CED-3BB6BF71FA6E}"/>
              </a:ext>
            </a:extLst>
          </p:cNvPr>
          <p:cNvPicPr>
            <a:picLocks noChangeAspect="1"/>
          </p:cNvPicPr>
          <p:nvPr/>
        </p:nvPicPr>
        <p:blipFill>
          <a:blip r:embed="rId2"/>
          <a:stretch>
            <a:fillRect/>
          </a:stretch>
        </p:blipFill>
        <p:spPr>
          <a:xfrm>
            <a:off x="1326006" y="4547617"/>
            <a:ext cx="9323351" cy="1182576"/>
          </a:xfrm>
          <a:prstGeom prst="rect">
            <a:avLst/>
          </a:prstGeom>
        </p:spPr>
      </p:pic>
    </p:spTree>
    <p:extLst>
      <p:ext uri="{BB962C8B-B14F-4D97-AF65-F5344CB8AC3E}">
        <p14:creationId xmlns:p14="http://schemas.microsoft.com/office/powerpoint/2010/main" val="398669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93FC-BD03-1ABE-D660-38DE0FDEF254}"/>
              </a:ext>
            </a:extLst>
          </p:cNvPr>
          <p:cNvSpPr>
            <a:spLocks noGrp="1"/>
          </p:cNvSpPr>
          <p:nvPr>
            <p:ph type="title"/>
          </p:nvPr>
        </p:nvSpPr>
        <p:spPr/>
        <p:txBody>
          <a:bodyPr/>
          <a:lstStyle/>
          <a:p>
            <a:r>
              <a:rPr lang="en-US" dirty="0"/>
              <a:t>Adding Batch Normalization</a:t>
            </a:r>
          </a:p>
        </p:txBody>
      </p:sp>
      <p:sp>
        <p:nvSpPr>
          <p:cNvPr id="3" name="Content Placeholder 2">
            <a:extLst>
              <a:ext uri="{FF2B5EF4-FFF2-40B4-BE49-F238E27FC236}">
                <a16:creationId xmlns:a16="http://schemas.microsoft.com/office/drawing/2014/main" id="{F8E5DC9C-0EB4-4C41-D7A8-FCC052A50B58}"/>
              </a:ext>
            </a:extLst>
          </p:cNvPr>
          <p:cNvSpPr>
            <a:spLocks noGrp="1"/>
          </p:cNvSpPr>
          <p:nvPr>
            <p:ph idx="1"/>
          </p:nvPr>
        </p:nvSpPr>
        <p:spPr/>
        <p:txBody>
          <a:bodyPr/>
          <a:lstStyle/>
          <a:p>
            <a:pPr algn="l">
              <a:buFont typeface="Arial" panose="020B0604020202020204" pitchFamily="34" charset="0"/>
              <a:buChar char="•"/>
            </a:pPr>
            <a:r>
              <a:rPr lang="en-US" sz="2400" b="0" i="0" dirty="0">
                <a:effectLst/>
              </a:rPr>
              <a:t>Increased model complexity did not lead to a significant boost in accuracy.</a:t>
            </a:r>
          </a:p>
          <a:p>
            <a:pPr algn="l">
              <a:buFont typeface="Arial" panose="020B0604020202020204" pitchFamily="34" charset="0"/>
              <a:buChar char="•"/>
            </a:pPr>
            <a:r>
              <a:rPr lang="en-US" sz="2400" b="0" i="0" dirty="0">
                <a:effectLst/>
              </a:rPr>
              <a:t>Presence of issues like negative dimension size, suggesting architectural challenges.</a:t>
            </a:r>
          </a:p>
          <a:p>
            <a:pPr algn="l">
              <a:buFont typeface="Arial" panose="020B0604020202020204" pitchFamily="34" charset="0"/>
              <a:buChar char="•"/>
            </a:pPr>
            <a:r>
              <a:rPr lang="en-US" sz="2400" b="0" i="0" dirty="0">
                <a:effectLst/>
              </a:rPr>
              <a:t>Batch normalization did not provide the anticipated performance enhancement.</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87D775CA-BA3F-9654-51C9-68C834B99809}"/>
              </a:ext>
            </a:extLst>
          </p:cNvPr>
          <p:cNvPicPr>
            <a:picLocks noChangeAspect="1"/>
          </p:cNvPicPr>
          <p:nvPr/>
        </p:nvPicPr>
        <p:blipFill>
          <a:blip r:embed="rId2"/>
          <a:stretch>
            <a:fillRect/>
          </a:stretch>
        </p:blipFill>
        <p:spPr>
          <a:xfrm>
            <a:off x="1969389" y="4907814"/>
            <a:ext cx="8253222" cy="1089534"/>
          </a:xfrm>
          <a:prstGeom prst="rect">
            <a:avLst/>
          </a:prstGeom>
        </p:spPr>
      </p:pic>
    </p:spTree>
    <p:extLst>
      <p:ext uri="{BB962C8B-B14F-4D97-AF65-F5344CB8AC3E}">
        <p14:creationId xmlns:p14="http://schemas.microsoft.com/office/powerpoint/2010/main" val="212334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7BB8-84D6-8D97-6642-796C40965C75}"/>
              </a:ext>
            </a:extLst>
          </p:cNvPr>
          <p:cNvSpPr>
            <a:spLocks noGrp="1"/>
          </p:cNvSpPr>
          <p:nvPr>
            <p:ph type="title"/>
          </p:nvPr>
        </p:nvSpPr>
        <p:spPr/>
        <p:txBody>
          <a:bodyPr/>
          <a:lstStyle/>
          <a:p>
            <a:r>
              <a:rPr lang="en-US" dirty="0"/>
              <a:t>Adding Dropout</a:t>
            </a:r>
          </a:p>
        </p:txBody>
      </p:sp>
      <p:sp>
        <p:nvSpPr>
          <p:cNvPr id="3" name="Content Placeholder 2">
            <a:extLst>
              <a:ext uri="{FF2B5EF4-FFF2-40B4-BE49-F238E27FC236}">
                <a16:creationId xmlns:a16="http://schemas.microsoft.com/office/drawing/2014/main" id="{DE530C92-E751-B0EB-56AB-6B1006A46D5E}"/>
              </a:ext>
            </a:extLst>
          </p:cNvPr>
          <p:cNvSpPr>
            <a:spLocks noGrp="1"/>
          </p:cNvSpPr>
          <p:nvPr>
            <p:ph idx="1"/>
          </p:nvPr>
        </p:nvSpPr>
        <p:spPr/>
        <p:txBody>
          <a:bodyPr>
            <a:normAutofit/>
          </a:bodyPr>
          <a:lstStyle/>
          <a:p>
            <a:r>
              <a:rPr lang="en-US" sz="2400" b="0" i="0" dirty="0">
                <a:effectLst/>
              </a:rPr>
              <a:t>Dropout added after convolutional and fully connected layers.</a:t>
            </a:r>
          </a:p>
          <a:p>
            <a:r>
              <a:rPr lang="en-US" sz="2400" b="0" i="0" dirty="0">
                <a:effectLst/>
              </a:rPr>
              <a:t>Dropout and data augmentation contributed to modest improvements, but the accuracy remains challenging to enhance ~ 28%.</a:t>
            </a:r>
          </a:p>
          <a:p>
            <a:r>
              <a:rPr lang="en-US" sz="2400" dirty="0"/>
              <a:t>H</a:t>
            </a:r>
            <a:r>
              <a:rPr lang="en-US" sz="2400" b="0" i="0" dirty="0">
                <a:effectLst/>
              </a:rPr>
              <a:t>elped prevent overfitting to some extent.</a:t>
            </a:r>
            <a:endParaRPr lang="en-US" sz="2400" dirty="0"/>
          </a:p>
        </p:txBody>
      </p:sp>
      <p:pic>
        <p:nvPicPr>
          <p:cNvPr id="5" name="Picture 4" descr="A screenshot of a computer&#10;&#10;Description automatically generated">
            <a:extLst>
              <a:ext uri="{FF2B5EF4-FFF2-40B4-BE49-F238E27FC236}">
                <a16:creationId xmlns:a16="http://schemas.microsoft.com/office/drawing/2014/main" id="{9429C894-1A36-C721-BFD5-A9CC8B08DE3F}"/>
              </a:ext>
            </a:extLst>
          </p:cNvPr>
          <p:cNvPicPr>
            <a:picLocks noChangeAspect="1"/>
          </p:cNvPicPr>
          <p:nvPr/>
        </p:nvPicPr>
        <p:blipFill>
          <a:blip r:embed="rId2"/>
          <a:stretch>
            <a:fillRect/>
          </a:stretch>
        </p:blipFill>
        <p:spPr>
          <a:xfrm>
            <a:off x="1337013" y="4478693"/>
            <a:ext cx="9517974" cy="1325562"/>
          </a:xfrm>
          <a:prstGeom prst="rect">
            <a:avLst/>
          </a:prstGeom>
        </p:spPr>
      </p:pic>
    </p:spTree>
    <p:extLst>
      <p:ext uri="{BB962C8B-B14F-4D97-AF65-F5344CB8AC3E}">
        <p14:creationId xmlns:p14="http://schemas.microsoft.com/office/powerpoint/2010/main" val="89840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5B9B-BAB1-CD94-9977-D559E21C56D9}"/>
              </a:ext>
            </a:extLst>
          </p:cNvPr>
          <p:cNvSpPr>
            <a:spLocks noGrp="1"/>
          </p:cNvSpPr>
          <p:nvPr>
            <p:ph type="title"/>
          </p:nvPr>
        </p:nvSpPr>
        <p:spPr/>
        <p:txBody>
          <a:bodyPr/>
          <a:lstStyle/>
          <a:p>
            <a:r>
              <a:rPr lang="en-US" dirty="0"/>
              <a:t>Increasing the number of Convolution and Pooling Layers</a:t>
            </a:r>
          </a:p>
        </p:txBody>
      </p:sp>
      <p:sp>
        <p:nvSpPr>
          <p:cNvPr id="3" name="Content Placeholder 2">
            <a:extLst>
              <a:ext uri="{FF2B5EF4-FFF2-40B4-BE49-F238E27FC236}">
                <a16:creationId xmlns:a16="http://schemas.microsoft.com/office/drawing/2014/main" id="{C84856AB-94D1-5EB6-2295-D89E7896712D}"/>
              </a:ext>
            </a:extLst>
          </p:cNvPr>
          <p:cNvSpPr>
            <a:spLocks noGrp="1"/>
          </p:cNvSpPr>
          <p:nvPr>
            <p:ph idx="1"/>
          </p:nvPr>
        </p:nvSpPr>
        <p:spPr>
          <a:xfrm>
            <a:off x="838200" y="1792224"/>
            <a:ext cx="10515600" cy="4160520"/>
          </a:xfrm>
        </p:spPr>
        <p:txBody>
          <a:bodyPr/>
          <a:lstStyle/>
          <a:p>
            <a:r>
              <a:rPr lang="en-US" sz="2400" b="0" i="0" dirty="0">
                <a:effectLst/>
              </a:rPr>
              <a:t>Increased the number of convolutional and pooling layers for more complex feature extraction.</a:t>
            </a:r>
          </a:p>
          <a:p>
            <a:pPr algn="l">
              <a:buFont typeface="Arial" panose="020B0604020202020204" pitchFamily="34" charset="0"/>
              <a:buChar char="•"/>
            </a:pPr>
            <a:r>
              <a:rPr lang="en-US" sz="2400" b="0" i="0" dirty="0">
                <a:effectLst/>
              </a:rPr>
              <a:t>Despite the increased model complexity, the accuracy is still challenging to enhance. </a:t>
            </a:r>
          </a:p>
          <a:p>
            <a:pPr marL="0" indent="0" algn="l">
              <a:buNone/>
            </a:pPr>
            <a:r>
              <a:rPr lang="en-US" sz="2400" b="0" i="0" dirty="0">
                <a:effectLst/>
              </a:rPr>
              <a:t>	Initial accuracy: ~~28.0%.</a:t>
            </a:r>
          </a:p>
          <a:p>
            <a:pPr marL="0" indent="0" algn="l">
              <a:buNone/>
            </a:pPr>
            <a:r>
              <a:rPr lang="en-US" sz="2400" b="0" i="0" dirty="0">
                <a:effectLst/>
              </a:rPr>
              <a:t>	Test accuracy after training: ~15.7%.</a:t>
            </a:r>
          </a:p>
          <a:p>
            <a:pPr algn="l">
              <a:buFont typeface="Arial" panose="020B0604020202020204" pitchFamily="34" charset="0"/>
              <a:buChar char="•"/>
            </a:pPr>
            <a:r>
              <a:rPr lang="en-US" sz="2400" b="0" i="0" dirty="0">
                <a:effectLst/>
              </a:rPr>
              <a:t>Potential overfitting or insufficient regularization could be impacting the model's generalization.</a:t>
            </a:r>
          </a:p>
          <a:p>
            <a:endParaRPr lang="en-US" dirty="0"/>
          </a:p>
        </p:txBody>
      </p:sp>
      <p:pic>
        <p:nvPicPr>
          <p:cNvPr id="5" name="Picture 4">
            <a:extLst>
              <a:ext uri="{FF2B5EF4-FFF2-40B4-BE49-F238E27FC236}">
                <a16:creationId xmlns:a16="http://schemas.microsoft.com/office/drawing/2014/main" id="{3A00E34E-DBED-EC9D-CA66-C85927209917}"/>
              </a:ext>
            </a:extLst>
          </p:cNvPr>
          <p:cNvPicPr>
            <a:picLocks noChangeAspect="1"/>
          </p:cNvPicPr>
          <p:nvPr/>
        </p:nvPicPr>
        <p:blipFill>
          <a:blip r:embed="rId2"/>
          <a:stretch>
            <a:fillRect/>
          </a:stretch>
        </p:blipFill>
        <p:spPr>
          <a:xfrm>
            <a:off x="1457578" y="5411955"/>
            <a:ext cx="9463359" cy="1080920"/>
          </a:xfrm>
          <a:prstGeom prst="rect">
            <a:avLst/>
          </a:prstGeom>
        </p:spPr>
      </p:pic>
    </p:spTree>
    <p:extLst>
      <p:ext uri="{BB962C8B-B14F-4D97-AF65-F5344CB8AC3E}">
        <p14:creationId xmlns:p14="http://schemas.microsoft.com/office/powerpoint/2010/main" val="22740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B7C7-FF33-0EDA-57DB-4596F312ECF7}"/>
              </a:ext>
            </a:extLst>
          </p:cNvPr>
          <p:cNvSpPr>
            <a:spLocks noGrp="1"/>
          </p:cNvSpPr>
          <p:nvPr>
            <p:ph type="title"/>
          </p:nvPr>
        </p:nvSpPr>
        <p:spPr/>
        <p:txBody>
          <a:bodyPr/>
          <a:lstStyle/>
          <a:p>
            <a:r>
              <a:rPr lang="en-US" dirty="0"/>
              <a:t>Changing Activation Functions</a:t>
            </a:r>
          </a:p>
        </p:txBody>
      </p:sp>
      <p:sp>
        <p:nvSpPr>
          <p:cNvPr id="3" name="Content Placeholder 2">
            <a:extLst>
              <a:ext uri="{FF2B5EF4-FFF2-40B4-BE49-F238E27FC236}">
                <a16:creationId xmlns:a16="http://schemas.microsoft.com/office/drawing/2014/main" id="{E6FA5EB9-1B53-B354-FC37-1CC0D771A52E}"/>
              </a:ext>
            </a:extLst>
          </p:cNvPr>
          <p:cNvSpPr>
            <a:spLocks noGrp="1"/>
          </p:cNvSpPr>
          <p:nvPr>
            <p:ph idx="1"/>
          </p:nvPr>
        </p:nvSpPr>
        <p:spPr/>
        <p:txBody>
          <a:bodyPr/>
          <a:lstStyle/>
          <a:p>
            <a:r>
              <a:rPr lang="en-US" sz="2400" b="0" i="0" dirty="0">
                <a:effectLst/>
              </a:rPr>
              <a:t>The accuracy dropped significantly, indicating that the new choice of activation functions might not be suitable for the given task.</a:t>
            </a:r>
          </a:p>
          <a:p>
            <a:pPr marL="0" indent="0" algn="l">
              <a:buNone/>
            </a:pPr>
            <a:endParaRPr lang="en-US" sz="2400" dirty="0"/>
          </a:p>
          <a:p>
            <a:pPr marL="0" indent="0" algn="l">
              <a:buNone/>
            </a:pPr>
            <a:r>
              <a:rPr lang="en-US" sz="2400" b="0" i="0" dirty="0">
                <a:effectLst/>
              </a:rPr>
              <a:t>	Initial accuracy: ~9.8%.</a:t>
            </a:r>
          </a:p>
          <a:p>
            <a:pPr marL="0" indent="0" algn="l">
              <a:buNone/>
            </a:pPr>
            <a:r>
              <a:rPr lang="en-US" sz="2400" b="0" i="0" dirty="0">
                <a:effectLst/>
              </a:rPr>
              <a:t>	Test accuracy after training: ~9.8%.</a:t>
            </a:r>
          </a:p>
          <a:p>
            <a:pPr marL="0" indent="0">
              <a:buNone/>
            </a:pPr>
            <a:endParaRPr lang="en-US" dirty="0"/>
          </a:p>
        </p:txBody>
      </p:sp>
      <p:pic>
        <p:nvPicPr>
          <p:cNvPr id="5" name="Picture 4">
            <a:extLst>
              <a:ext uri="{FF2B5EF4-FFF2-40B4-BE49-F238E27FC236}">
                <a16:creationId xmlns:a16="http://schemas.microsoft.com/office/drawing/2014/main" id="{B797CC2B-0966-6428-7FC1-B17C0ECF0409}"/>
              </a:ext>
            </a:extLst>
          </p:cNvPr>
          <p:cNvPicPr>
            <a:picLocks noChangeAspect="1"/>
          </p:cNvPicPr>
          <p:nvPr/>
        </p:nvPicPr>
        <p:blipFill>
          <a:blip r:embed="rId2"/>
          <a:stretch>
            <a:fillRect/>
          </a:stretch>
        </p:blipFill>
        <p:spPr>
          <a:xfrm>
            <a:off x="1464958" y="4803648"/>
            <a:ext cx="9262083" cy="974392"/>
          </a:xfrm>
          <a:prstGeom prst="rect">
            <a:avLst/>
          </a:prstGeom>
        </p:spPr>
      </p:pic>
    </p:spTree>
    <p:extLst>
      <p:ext uri="{BB962C8B-B14F-4D97-AF65-F5344CB8AC3E}">
        <p14:creationId xmlns:p14="http://schemas.microsoft.com/office/powerpoint/2010/main" val="180281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7E24-FB1B-AB57-0A27-4DA1343CC63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CB9E781-4D42-6BEE-9C66-4307A7BEA259}"/>
              </a:ext>
            </a:extLst>
          </p:cNvPr>
          <p:cNvSpPr>
            <a:spLocks noGrp="1"/>
          </p:cNvSpPr>
          <p:nvPr>
            <p:ph idx="1"/>
          </p:nvPr>
        </p:nvSpPr>
        <p:spPr/>
        <p:txBody>
          <a:bodyPr>
            <a:normAutofit fontScale="85000" lnSpcReduction="10000"/>
          </a:bodyPr>
          <a:lstStyle/>
          <a:p>
            <a:r>
              <a:rPr lang="en-US" dirty="0"/>
              <a:t>Started with basic CNN architecture</a:t>
            </a:r>
          </a:p>
          <a:p>
            <a:r>
              <a:rPr lang="en-US" sz="2600" b="0" i="0" dirty="0">
                <a:effectLst/>
              </a:rPr>
              <a:t>Batch normalization initially lowered accuracy due to the model's adaptability to different batches</a:t>
            </a:r>
          </a:p>
          <a:p>
            <a:r>
              <a:rPr lang="en-US" sz="2600" b="0" i="0" dirty="0">
                <a:effectLst/>
              </a:rPr>
              <a:t>Dropout improved regularization but did not significantly boost accuracy</a:t>
            </a:r>
          </a:p>
          <a:p>
            <a:r>
              <a:rPr lang="en-US" sz="2600" b="0" i="0" dirty="0">
                <a:effectLst/>
              </a:rPr>
              <a:t>Increased convolution and pooling layers showed promising results, but accuracy plateaued</a:t>
            </a:r>
          </a:p>
          <a:p>
            <a:r>
              <a:rPr lang="en-US" sz="2600" b="0" i="0" dirty="0">
                <a:effectLst/>
              </a:rPr>
              <a:t>Changing activation functions led to a drastic decrease in accuracy, highlighting the importance of suitable activation choices</a:t>
            </a:r>
          </a:p>
          <a:p>
            <a:r>
              <a:rPr lang="en-US" sz="2600" dirty="0"/>
              <a:t>Can investigate further using hyperparameter tuning and changing all these parameters again</a:t>
            </a:r>
            <a:endParaRPr lang="en-US" sz="2600" b="0" i="0" dirty="0">
              <a:effectLst/>
            </a:endParaRPr>
          </a:p>
          <a:p>
            <a:endParaRPr lang="en-US" dirty="0"/>
          </a:p>
        </p:txBody>
      </p:sp>
    </p:spTree>
    <p:extLst>
      <p:ext uri="{BB962C8B-B14F-4D97-AF65-F5344CB8AC3E}">
        <p14:creationId xmlns:p14="http://schemas.microsoft.com/office/powerpoint/2010/main" val="1092244064"/>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23C2E"/>
      </a:dk2>
      <a:lt2>
        <a:srgbClr val="E8E6E2"/>
      </a:lt2>
      <a:accent1>
        <a:srgbClr val="7996E3"/>
      </a:accent1>
      <a:accent2>
        <a:srgbClr val="49ADD9"/>
      </a:accent2>
      <a:accent3>
        <a:srgbClr val="54B2A8"/>
      </a:accent3>
      <a:accent4>
        <a:srgbClr val="4BB67E"/>
      </a:accent4>
      <a:accent5>
        <a:srgbClr val="49B84F"/>
      </a:accent5>
      <a:accent6>
        <a:srgbClr val="70B44A"/>
      </a:accent6>
      <a:hlink>
        <a:srgbClr val="918158"/>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37</TotalTime>
  <Words>514</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Elephant</vt:lpstr>
      <vt:lpstr>BrushVTI</vt:lpstr>
      <vt:lpstr>Exploring CIFAR -10 Image Classification using CNN</vt:lpstr>
      <vt:lpstr>Problem Statement</vt:lpstr>
      <vt:lpstr>Approach</vt:lpstr>
      <vt:lpstr>Base CNN Architecture</vt:lpstr>
      <vt:lpstr>Adding Batch Normalization</vt:lpstr>
      <vt:lpstr>Adding Dropout</vt:lpstr>
      <vt:lpstr>Increasing the number of Convolution and Pooling Layers</vt:lpstr>
      <vt:lpstr>Changing Activation Functions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CIFAR -10 Image Classification using CNN</dc:title>
  <dc:creator>Jhalak Surve</dc:creator>
  <cp:lastModifiedBy>Jhalak Surve</cp:lastModifiedBy>
  <cp:revision>7</cp:revision>
  <dcterms:created xsi:type="dcterms:W3CDTF">2024-02-01T03:34:16Z</dcterms:created>
  <dcterms:modified xsi:type="dcterms:W3CDTF">2024-02-01T04:11:51Z</dcterms:modified>
</cp:coreProperties>
</file>