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6" r:id="rId9"/>
    <p:sldId id="268" r:id="rId10"/>
    <p:sldId id="265" r:id="rId11"/>
    <p:sldId id="264" r:id="rId12"/>
    <p:sldId id="267" r:id="rId13"/>
    <p:sldId id="263" r:id="rId14"/>
    <p:sldId id="271"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p:scale>
          <a:sx n="70" d="100"/>
          <a:sy n="70" d="100"/>
        </p:scale>
        <p:origin x="61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halak27.github.io/DAA-Project-/JS%20code/Comparing%20Heuristics/" TargetMode="External"/><Relationship Id="rId2" Type="http://schemas.openxmlformats.org/officeDocument/2006/relationships/hyperlink" Target="https://jhalak27.github.io/DAA-Project-/JS%20code/BestFS,%20A%20and%20Dijkstra/" TargetMode="External"/><Relationship Id="rId1" Type="http://schemas.openxmlformats.org/officeDocument/2006/relationships/slideLayout" Target="../slideLayouts/slideLayout2.xml"/><Relationship Id="rId5" Type="http://schemas.openxmlformats.org/officeDocument/2006/relationships/hyperlink" Target="https://github.com/jhalak27/DAA-Project-" TargetMode="External"/><Relationship Id="rId4" Type="http://schemas.openxmlformats.org/officeDocument/2006/relationships/hyperlink" Target="https://jhalak27.github.io/DAA-Project-/JS%20code/BestFS,%20A%20and%20Dijkstra/sketch.j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B004-6D92-42FE-9949-22A503A2853B}"/>
              </a:ext>
            </a:extLst>
          </p:cNvPr>
          <p:cNvSpPr>
            <a:spLocks noGrp="1"/>
          </p:cNvSpPr>
          <p:nvPr>
            <p:ph type="ctrTitle"/>
          </p:nvPr>
        </p:nvSpPr>
        <p:spPr/>
        <p:txBody>
          <a:bodyPr/>
          <a:lstStyle/>
          <a:p>
            <a:r>
              <a:rPr lang="en-IN" dirty="0"/>
              <a:t>Analysis of </a:t>
            </a:r>
            <a:br>
              <a:rPr lang="en-IN" dirty="0"/>
            </a:br>
            <a:r>
              <a:rPr lang="en-IN" dirty="0"/>
              <a:t>Pathfinding Algorithms</a:t>
            </a:r>
          </a:p>
        </p:txBody>
      </p:sp>
      <p:sp>
        <p:nvSpPr>
          <p:cNvPr id="3" name="Subtitle 2">
            <a:extLst>
              <a:ext uri="{FF2B5EF4-FFF2-40B4-BE49-F238E27FC236}">
                <a16:creationId xmlns:a16="http://schemas.microsoft.com/office/drawing/2014/main" id="{827F5953-0006-4FC8-A09A-5EDC0359C8E4}"/>
              </a:ext>
            </a:extLst>
          </p:cNvPr>
          <p:cNvSpPr>
            <a:spLocks noGrp="1"/>
          </p:cNvSpPr>
          <p:nvPr>
            <p:ph type="subTitle" idx="1"/>
          </p:nvPr>
        </p:nvSpPr>
        <p:spPr/>
        <p:txBody>
          <a:bodyPr>
            <a:normAutofit fontScale="92500"/>
          </a:bodyPr>
          <a:lstStyle/>
          <a:p>
            <a:pPr algn="just"/>
            <a:r>
              <a:rPr lang="en-IN" dirty="0"/>
              <a:t>Ashwini Jha 170001012												Jhalak Gupta 170001024</a:t>
            </a:r>
          </a:p>
        </p:txBody>
      </p:sp>
      <p:sp>
        <p:nvSpPr>
          <p:cNvPr id="4" name="TextBox 3">
            <a:extLst>
              <a:ext uri="{FF2B5EF4-FFF2-40B4-BE49-F238E27FC236}">
                <a16:creationId xmlns:a16="http://schemas.microsoft.com/office/drawing/2014/main" id="{FF16912E-C163-44AA-A957-D529964A6590}"/>
              </a:ext>
            </a:extLst>
          </p:cNvPr>
          <p:cNvSpPr txBox="1"/>
          <p:nvPr/>
        </p:nvSpPr>
        <p:spPr>
          <a:xfrm>
            <a:off x="10445526" y="588498"/>
            <a:ext cx="936475" cy="369332"/>
          </a:xfrm>
          <a:prstGeom prst="rect">
            <a:avLst/>
          </a:prstGeom>
          <a:noFill/>
        </p:spPr>
        <p:txBody>
          <a:bodyPr wrap="none" rtlCol="0">
            <a:spAutoFit/>
          </a:bodyPr>
          <a:lstStyle/>
          <a:p>
            <a:r>
              <a:rPr lang="en-IN" dirty="0"/>
              <a:t>CS 254</a:t>
            </a:r>
          </a:p>
        </p:txBody>
      </p:sp>
    </p:spTree>
    <p:extLst>
      <p:ext uri="{BB962C8B-B14F-4D97-AF65-F5344CB8AC3E}">
        <p14:creationId xmlns:p14="http://schemas.microsoft.com/office/powerpoint/2010/main" val="4018918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92F5-3D88-42FE-86A7-1D8E46B5225C}"/>
              </a:ext>
            </a:extLst>
          </p:cNvPr>
          <p:cNvSpPr>
            <a:spLocks noGrp="1"/>
          </p:cNvSpPr>
          <p:nvPr>
            <p:ph type="title"/>
          </p:nvPr>
        </p:nvSpPr>
        <p:spPr/>
        <p:txBody>
          <a:bodyPr/>
          <a:lstStyle/>
          <a:p>
            <a:r>
              <a:rPr lang="en-IN" dirty="0"/>
              <a:t>A* vs Dijkstra vs Greedy Best-first Search</a:t>
            </a:r>
          </a:p>
        </p:txBody>
      </p:sp>
      <p:sp>
        <p:nvSpPr>
          <p:cNvPr id="3" name="Content Placeholder 2">
            <a:extLst>
              <a:ext uri="{FF2B5EF4-FFF2-40B4-BE49-F238E27FC236}">
                <a16:creationId xmlns:a16="http://schemas.microsoft.com/office/drawing/2014/main" id="{99F1C0FD-FB60-4757-A98B-10C491BC7783}"/>
              </a:ext>
            </a:extLst>
          </p:cNvPr>
          <p:cNvSpPr>
            <a:spLocks noGrp="1"/>
          </p:cNvSpPr>
          <p:nvPr>
            <p:ph idx="1"/>
          </p:nvPr>
        </p:nvSpPr>
        <p:spPr>
          <a:xfrm>
            <a:off x="810000" y="2474078"/>
            <a:ext cx="3156940" cy="3636511"/>
          </a:xfrm>
        </p:spPr>
        <p:style>
          <a:lnRef idx="1">
            <a:schemeClr val="accent1"/>
          </a:lnRef>
          <a:fillRef idx="3">
            <a:schemeClr val="accent1"/>
          </a:fillRef>
          <a:effectRef idx="2">
            <a:schemeClr val="accent1"/>
          </a:effectRef>
          <a:fontRef idx="minor">
            <a:schemeClr val="lt1"/>
          </a:fontRef>
        </p:style>
        <p:txBody>
          <a:bodyPr/>
          <a:lstStyle/>
          <a:p>
            <a:pPr marL="0" indent="0">
              <a:buNone/>
            </a:pPr>
            <a:r>
              <a:rPr lang="en-IN" b="1" dirty="0"/>
              <a:t>A* SEARCH ALGORITHM</a:t>
            </a:r>
          </a:p>
          <a:p>
            <a:r>
              <a:rPr lang="en-IN" dirty="0">
                <a:solidFill>
                  <a:schemeClr val="bg1"/>
                </a:solidFill>
              </a:rPr>
              <a:t>OPTIMAL</a:t>
            </a:r>
          </a:p>
          <a:p>
            <a:r>
              <a:rPr lang="en-IN" dirty="0">
                <a:solidFill>
                  <a:schemeClr val="bg1"/>
                </a:solidFill>
              </a:rPr>
              <a:t>FAST</a:t>
            </a:r>
          </a:p>
          <a:p>
            <a:r>
              <a:rPr lang="en-IN" dirty="0">
                <a:solidFill>
                  <a:schemeClr val="bg1"/>
                </a:solidFill>
              </a:rPr>
              <a:t>SPACE EFFICIENT</a:t>
            </a:r>
          </a:p>
          <a:p>
            <a:endParaRPr lang="en-IN" dirty="0"/>
          </a:p>
        </p:txBody>
      </p:sp>
      <p:sp>
        <p:nvSpPr>
          <p:cNvPr id="4" name="Content Placeholder 2">
            <a:extLst>
              <a:ext uri="{FF2B5EF4-FFF2-40B4-BE49-F238E27FC236}">
                <a16:creationId xmlns:a16="http://schemas.microsoft.com/office/drawing/2014/main" id="{E54F1A16-5CE1-40D1-A115-6FE5D2493DD7}"/>
              </a:ext>
            </a:extLst>
          </p:cNvPr>
          <p:cNvSpPr txBox="1">
            <a:spLocks/>
          </p:cNvSpPr>
          <p:nvPr/>
        </p:nvSpPr>
        <p:spPr>
          <a:xfrm>
            <a:off x="4315199" y="2493958"/>
            <a:ext cx="3156940" cy="363651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None/>
            </a:pPr>
            <a:r>
              <a:rPr lang="en-IN" b="1" dirty="0"/>
              <a:t>DIJKSTRA’S ALGORITHM</a:t>
            </a:r>
          </a:p>
          <a:p>
            <a:r>
              <a:rPr lang="en-IN" dirty="0">
                <a:solidFill>
                  <a:schemeClr val="bg1"/>
                </a:solidFill>
              </a:rPr>
              <a:t>OPTIMAL</a:t>
            </a:r>
          </a:p>
          <a:p>
            <a:r>
              <a:rPr lang="en-IN" dirty="0">
                <a:solidFill>
                  <a:schemeClr val="bg1"/>
                </a:solidFill>
              </a:rPr>
              <a:t>FAST</a:t>
            </a:r>
          </a:p>
          <a:p>
            <a:r>
              <a:rPr lang="en-IN" dirty="0">
                <a:solidFill>
                  <a:schemeClr val="bg1"/>
                </a:solidFill>
              </a:rPr>
              <a:t>SPACE EFFICIENT</a:t>
            </a:r>
          </a:p>
          <a:p>
            <a:endParaRPr lang="en-IN" dirty="0"/>
          </a:p>
        </p:txBody>
      </p:sp>
      <p:sp>
        <p:nvSpPr>
          <p:cNvPr id="5" name="Content Placeholder 2">
            <a:extLst>
              <a:ext uri="{FF2B5EF4-FFF2-40B4-BE49-F238E27FC236}">
                <a16:creationId xmlns:a16="http://schemas.microsoft.com/office/drawing/2014/main" id="{8EDFADFF-F75D-4667-82C3-A04E19B8B1C3}"/>
              </a:ext>
            </a:extLst>
          </p:cNvPr>
          <p:cNvSpPr txBox="1">
            <a:spLocks/>
          </p:cNvSpPr>
          <p:nvPr/>
        </p:nvSpPr>
        <p:spPr>
          <a:xfrm>
            <a:off x="7827038" y="2493958"/>
            <a:ext cx="3156940" cy="363651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None/>
            </a:pPr>
            <a:r>
              <a:rPr lang="en-IN" b="1" dirty="0"/>
              <a:t>GREEDY BEST-FIRST SEARCH</a:t>
            </a:r>
          </a:p>
          <a:p>
            <a:r>
              <a:rPr lang="en-IN" dirty="0">
                <a:solidFill>
                  <a:schemeClr val="bg1"/>
                </a:solidFill>
              </a:rPr>
              <a:t>OPTIMAL</a:t>
            </a:r>
          </a:p>
          <a:p>
            <a:r>
              <a:rPr lang="en-IN" dirty="0">
                <a:solidFill>
                  <a:schemeClr val="bg1"/>
                </a:solidFill>
              </a:rPr>
              <a:t>FAST</a:t>
            </a:r>
          </a:p>
          <a:p>
            <a:r>
              <a:rPr lang="en-IN" dirty="0">
                <a:solidFill>
                  <a:schemeClr val="bg1"/>
                </a:solidFill>
              </a:rPr>
              <a:t>SPACE EFFICIENT</a:t>
            </a:r>
          </a:p>
          <a:p>
            <a:endParaRPr lang="en-IN" dirty="0"/>
          </a:p>
        </p:txBody>
      </p:sp>
      <p:pic>
        <p:nvPicPr>
          <p:cNvPr id="1028" name="Picture 4" descr="Image result for CORRECT CLIP ART">
            <a:extLst>
              <a:ext uri="{FF2B5EF4-FFF2-40B4-BE49-F238E27FC236}">
                <a16:creationId xmlns:a16="http://schemas.microsoft.com/office/drawing/2014/main" id="{4D77B8DD-28F7-4839-AC9F-E56D94712A8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08" b="78092" l="54000" r="90000"/>
                    </a14:imgEffect>
                  </a14:imgLayer>
                </a14:imgProps>
              </a:ext>
              <a:ext uri="{28A0092B-C50C-407E-A947-70E740481C1C}">
                <a14:useLocalDpi xmlns:a14="http://schemas.microsoft.com/office/drawing/2010/main" val="0"/>
              </a:ext>
            </a:extLst>
          </a:blip>
          <a:srcRect/>
          <a:stretch>
            <a:fillRect/>
          </a:stretch>
        </p:blipFill>
        <p:spPr bwMode="auto">
          <a:xfrm>
            <a:off x="2531164" y="4365222"/>
            <a:ext cx="1114571" cy="7009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ORRECT CLIP ART">
            <a:extLst>
              <a:ext uri="{FF2B5EF4-FFF2-40B4-BE49-F238E27FC236}">
                <a16:creationId xmlns:a16="http://schemas.microsoft.com/office/drawing/2014/main" id="{1710ED58-D3C4-4075-BF06-FAC52A97FFD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08" b="78092" l="54000" r="90000"/>
                    </a14:imgEffect>
                  </a14:imgLayer>
                </a14:imgProps>
              </a:ext>
              <a:ext uri="{28A0092B-C50C-407E-A947-70E740481C1C}">
                <a14:useLocalDpi xmlns:a14="http://schemas.microsoft.com/office/drawing/2010/main" val="0"/>
              </a:ext>
            </a:extLst>
          </a:blip>
          <a:srcRect/>
          <a:stretch>
            <a:fillRect/>
          </a:stretch>
        </p:blipFill>
        <p:spPr bwMode="auto">
          <a:xfrm>
            <a:off x="8739808" y="3591392"/>
            <a:ext cx="1114571" cy="7009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CORRECT CLIP ART">
            <a:extLst>
              <a:ext uri="{FF2B5EF4-FFF2-40B4-BE49-F238E27FC236}">
                <a16:creationId xmlns:a16="http://schemas.microsoft.com/office/drawing/2014/main" id="{372D4E93-0323-409E-B114-5B54530C4A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08" b="78092" l="54000" r="90000"/>
                    </a14:imgEffect>
                  </a14:imgLayer>
                </a14:imgProps>
              </a:ext>
              <a:ext uri="{28A0092B-C50C-407E-A947-70E740481C1C}">
                <a14:useLocalDpi xmlns:a14="http://schemas.microsoft.com/office/drawing/2010/main" val="0"/>
              </a:ext>
            </a:extLst>
          </a:blip>
          <a:srcRect/>
          <a:stretch>
            <a:fillRect/>
          </a:stretch>
        </p:blipFill>
        <p:spPr bwMode="auto">
          <a:xfrm>
            <a:off x="4779098" y="3961742"/>
            <a:ext cx="1114571" cy="700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RRECT CLIP ART">
            <a:extLst>
              <a:ext uri="{FF2B5EF4-FFF2-40B4-BE49-F238E27FC236}">
                <a16:creationId xmlns:a16="http://schemas.microsoft.com/office/drawing/2014/main" id="{0C4062EC-36AF-4BBE-9F1E-C23DBDA34C78}"/>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2337621" y="3591392"/>
            <a:ext cx="660120" cy="566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CORRECT CLIP ART">
            <a:extLst>
              <a:ext uri="{FF2B5EF4-FFF2-40B4-BE49-F238E27FC236}">
                <a16:creationId xmlns:a16="http://schemas.microsoft.com/office/drawing/2014/main" id="{F3CE6637-1F10-4AFE-A447-26E4741AF283}"/>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1747895" y="3916068"/>
            <a:ext cx="660120" cy="5669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CORRECT CLIP ART">
            <a:extLst>
              <a:ext uri="{FF2B5EF4-FFF2-40B4-BE49-F238E27FC236}">
                <a16:creationId xmlns:a16="http://schemas.microsoft.com/office/drawing/2014/main" id="{017B8594-D5F2-4047-8C8C-A1006B54E4F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5741059" y="3591392"/>
            <a:ext cx="660120" cy="5669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CORRECT CLIP ART">
            <a:extLst>
              <a:ext uri="{FF2B5EF4-FFF2-40B4-BE49-F238E27FC236}">
                <a16:creationId xmlns:a16="http://schemas.microsoft.com/office/drawing/2014/main" id="{B24F3754-8516-4D6A-951E-C175DC641EE4}"/>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8778674" y="4038006"/>
            <a:ext cx="660120" cy="56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4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433C-07EB-424D-8FD7-382644E92520}"/>
              </a:ext>
            </a:extLst>
          </p:cNvPr>
          <p:cNvSpPr>
            <a:spLocks noGrp="1"/>
          </p:cNvSpPr>
          <p:nvPr>
            <p:ph type="title"/>
          </p:nvPr>
        </p:nvSpPr>
        <p:spPr>
          <a:xfrm>
            <a:off x="809999" y="447188"/>
            <a:ext cx="10865166" cy="970450"/>
          </a:xfrm>
        </p:spPr>
        <p:txBody>
          <a:bodyPr/>
          <a:lstStyle/>
          <a:p>
            <a:r>
              <a:rPr lang="en-IN" dirty="0"/>
              <a:t>A* vs Dijkstra vs Greedy Best-first Search</a:t>
            </a:r>
          </a:p>
        </p:txBody>
      </p:sp>
      <p:graphicFrame>
        <p:nvGraphicFramePr>
          <p:cNvPr id="5" name="Content Placeholder 4">
            <a:extLst>
              <a:ext uri="{FF2B5EF4-FFF2-40B4-BE49-F238E27FC236}">
                <a16:creationId xmlns:a16="http://schemas.microsoft.com/office/drawing/2014/main" id="{476A8C94-31E6-4A1E-BF08-28C93E213BA0}"/>
              </a:ext>
            </a:extLst>
          </p:cNvPr>
          <p:cNvGraphicFramePr>
            <a:graphicFrameLocks noGrp="1"/>
          </p:cNvGraphicFramePr>
          <p:nvPr>
            <p:ph idx="1"/>
            <p:extLst>
              <p:ext uri="{D42A27DB-BD31-4B8C-83A1-F6EECF244321}">
                <p14:modId xmlns:p14="http://schemas.microsoft.com/office/powerpoint/2010/main" val="4267138266"/>
              </p:ext>
            </p:extLst>
          </p:nvPr>
        </p:nvGraphicFramePr>
        <p:xfrm>
          <a:off x="0" y="1881809"/>
          <a:ext cx="12192000" cy="4976192"/>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2037090125"/>
                    </a:ext>
                  </a:extLst>
                </a:gridCol>
                <a:gridCol w="3048000">
                  <a:extLst>
                    <a:ext uri="{9D8B030D-6E8A-4147-A177-3AD203B41FA5}">
                      <a16:colId xmlns:a16="http://schemas.microsoft.com/office/drawing/2014/main" val="1560284061"/>
                    </a:ext>
                  </a:extLst>
                </a:gridCol>
                <a:gridCol w="3048000">
                  <a:extLst>
                    <a:ext uri="{9D8B030D-6E8A-4147-A177-3AD203B41FA5}">
                      <a16:colId xmlns:a16="http://schemas.microsoft.com/office/drawing/2014/main" val="2065418497"/>
                    </a:ext>
                  </a:extLst>
                </a:gridCol>
                <a:gridCol w="3048000">
                  <a:extLst>
                    <a:ext uri="{9D8B030D-6E8A-4147-A177-3AD203B41FA5}">
                      <a16:colId xmlns:a16="http://schemas.microsoft.com/office/drawing/2014/main" val="1309849566"/>
                    </a:ext>
                  </a:extLst>
                </a:gridCol>
              </a:tblGrid>
              <a:tr h="382784">
                <a:tc>
                  <a:txBody>
                    <a:bodyPr/>
                    <a:lstStyle/>
                    <a:p>
                      <a:r>
                        <a:rPr lang="en-IN" dirty="0"/>
                        <a:t>Parameter</a:t>
                      </a:r>
                    </a:p>
                  </a:txBody>
                  <a:tcPr/>
                </a:tc>
                <a:tc>
                  <a:txBody>
                    <a:bodyPr/>
                    <a:lstStyle/>
                    <a:p>
                      <a:r>
                        <a:rPr lang="en-IN" dirty="0"/>
                        <a:t>A* Search Algorithm</a:t>
                      </a:r>
                    </a:p>
                  </a:txBody>
                  <a:tcPr/>
                </a:tc>
                <a:tc>
                  <a:txBody>
                    <a:bodyPr/>
                    <a:lstStyle/>
                    <a:p>
                      <a:r>
                        <a:rPr lang="en-IN" dirty="0"/>
                        <a:t>Dijkstra’s Algorithm</a:t>
                      </a:r>
                    </a:p>
                  </a:txBody>
                  <a:tcPr/>
                </a:tc>
                <a:tc>
                  <a:txBody>
                    <a:bodyPr/>
                    <a:lstStyle/>
                    <a:p>
                      <a:r>
                        <a:rPr lang="en-IN" dirty="0"/>
                        <a:t>Greedy Best-first Search</a:t>
                      </a:r>
                    </a:p>
                  </a:txBody>
                  <a:tcPr/>
                </a:tc>
                <a:extLst>
                  <a:ext uri="{0D108BD9-81ED-4DB2-BD59-A6C34878D82A}">
                    <a16:rowId xmlns:a16="http://schemas.microsoft.com/office/drawing/2014/main" val="2119799607"/>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25 X 25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306394127"/>
                  </a:ext>
                </a:extLst>
              </a:tr>
              <a:tr h="3827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Execution Time (sec)</a:t>
                      </a:r>
                    </a:p>
                  </a:txBody>
                  <a:tcPr/>
                </a:tc>
                <a:tc>
                  <a:txBody>
                    <a:bodyPr/>
                    <a:lstStyle/>
                    <a:p>
                      <a:r>
                        <a:rPr lang="en-IN" dirty="0"/>
                        <a:t>0.676</a:t>
                      </a:r>
                    </a:p>
                  </a:txBody>
                  <a:tcPr/>
                </a:tc>
                <a:tc>
                  <a:txBody>
                    <a:bodyPr/>
                    <a:lstStyle/>
                    <a:p>
                      <a:r>
                        <a:rPr lang="en-IN" dirty="0"/>
                        <a:t>7.825</a:t>
                      </a:r>
                    </a:p>
                  </a:txBody>
                  <a:tcPr/>
                </a:tc>
                <a:tc>
                  <a:txBody>
                    <a:bodyPr/>
                    <a:lstStyle/>
                    <a:p>
                      <a:r>
                        <a:rPr lang="en-IN" dirty="0"/>
                        <a:t>0.577</a:t>
                      </a:r>
                    </a:p>
                  </a:txBody>
                  <a:tcPr/>
                </a:tc>
                <a:extLst>
                  <a:ext uri="{0D108BD9-81ED-4DB2-BD59-A6C34878D82A}">
                    <a16:rowId xmlns:a16="http://schemas.microsoft.com/office/drawing/2014/main" val="1487062952"/>
                  </a:ext>
                </a:extLst>
              </a:tr>
              <a:tr h="382784">
                <a:tc>
                  <a:txBody>
                    <a:bodyPr/>
                    <a:lstStyle/>
                    <a:p>
                      <a:r>
                        <a:rPr lang="en-IN" dirty="0"/>
                        <a:t>Distance Covered</a:t>
                      </a:r>
                    </a:p>
                  </a:txBody>
                  <a:tcPr/>
                </a:tc>
                <a:tc>
                  <a:txBody>
                    <a:bodyPr/>
                    <a:lstStyle/>
                    <a:p>
                      <a:r>
                        <a:rPr lang="en-IN" dirty="0"/>
                        <a:t>758.82</a:t>
                      </a:r>
                    </a:p>
                  </a:txBody>
                  <a:tcPr/>
                </a:tc>
                <a:tc>
                  <a:txBody>
                    <a:bodyPr/>
                    <a:lstStyle/>
                    <a:p>
                      <a:r>
                        <a:rPr lang="en-IN" dirty="0"/>
                        <a:t>758.82</a:t>
                      </a:r>
                    </a:p>
                  </a:txBody>
                  <a:tcPr/>
                </a:tc>
                <a:tc>
                  <a:txBody>
                    <a:bodyPr/>
                    <a:lstStyle/>
                    <a:p>
                      <a:r>
                        <a:rPr lang="en-IN" dirty="0"/>
                        <a:t>758.82</a:t>
                      </a:r>
                    </a:p>
                  </a:txBody>
                  <a:tcPr/>
                </a:tc>
                <a:extLst>
                  <a:ext uri="{0D108BD9-81ED-4DB2-BD59-A6C34878D82A}">
                    <a16:rowId xmlns:a16="http://schemas.microsoft.com/office/drawing/2014/main" val="2187619363"/>
                  </a:ext>
                </a:extLst>
              </a:tr>
              <a:tr h="382784">
                <a:tc>
                  <a:txBody>
                    <a:bodyPr/>
                    <a:lstStyle/>
                    <a:p>
                      <a:r>
                        <a:rPr lang="en-IN" dirty="0"/>
                        <a:t>Computed Nodes</a:t>
                      </a:r>
                    </a:p>
                  </a:txBody>
                  <a:tcPr/>
                </a:tc>
                <a:tc>
                  <a:txBody>
                    <a:bodyPr/>
                    <a:lstStyle/>
                    <a:p>
                      <a:r>
                        <a:rPr lang="en-IN" dirty="0"/>
                        <a:t>35</a:t>
                      </a:r>
                    </a:p>
                  </a:txBody>
                  <a:tcPr/>
                </a:tc>
                <a:tc>
                  <a:txBody>
                    <a:bodyPr/>
                    <a:lstStyle/>
                    <a:p>
                      <a:r>
                        <a:rPr lang="en-IN" dirty="0"/>
                        <a:t>441</a:t>
                      </a:r>
                    </a:p>
                  </a:txBody>
                  <a:tcPr/>
                </a:tc>
                <a:tc>
                  <a:txBody>
                    <a:bodyPr/>
                    <a:lstStyle/>
                    <a:p>
                      <a:r>
                        <a:rPr lang="en-IN" dirty="0"/>
                        <a:t>29</a:t>
                      </a:r>
                    </a:p>
                  </a:txBody>
                  <a:tcPr/>
                </a:tc>
                <a:extLst>
                  <a:ext uri="{0D108BD9-81ED-4DB2-BD59-A6C34878D82A}">
                    <a16:rowId xmlns:a16="http://schemas.microsoft.com/office/drawing/2014/main" val="1582060065"/>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50 X 50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814396625"/>
                  </a:ext>
                </a:extLst>
              </a:tr>
              <a:tr h="382784">
                <a:tc>
                  <a:txBody>
                    <a:bodyPr/>
                    <a:lstStyle/>
                    <a:p>
                      <a:r>
                        <a:rPr lang="en-IN" dirty="0"/>
                        <a:t>Execution Time (sec)</a:t>
                      </a:r>
                    </a:p>
                  </a:txBody>
                  <a:tcPr/>
                </a:tc>
                <a:tc>
                  <a:txBody>
                    <a:bodyPr/>
                    <a:lstStyle/>
                    <a:p>
                      <a:r>
                        <a:rPr lang="en-IN" dirty="0"/>
                        <a:t>3.136</a:t>
                      </a:r>
                    </a:p>
                  </a:txBody>
                  <a:tcPr/>
                </a:tc>
                <a:tc>
                  <a:txBody>
                    <a:bodyPr/>
                    <a:lstStyle/>
                    <a:p>
                      <a:r>
                        <a:rPr lang="en-IN" dirty="0"/>
                        <a:t>67.749</a:t>
                      </a:r>
                    </a:p>
                  </a:txBody>
                  <a:tcPr/>
                </a:tc>
                <a:tc>
                  <a:txBody>
                    <a:bodyPr/>
                    <a:lstStyle/>
                    <a:p>
                      <a:r>
                        <a:rPr lang="en-IN" dirty="0"/>
                        <a:t>2.807</a:t>
                      </a:r>
                    </a:p>
                  </a:txBody>
                  <a:tcPr/>
                </a:tc>
                <a:extLst>
                  <a:ext uri="{0D108BD9-81ED-4DB2-BD59-A6C34878D82A}">
                    <a16:rowId xmlns:a16="http://schemas.microsoft.com/office/drawing/2014/main" val="3078871489"/>
                  </a:ext>
                </a:extLst>
              </a:tr>
              <a:tr h="382784">
                <a:tc>
                  <a:txBody>
                    <a:bodyPr/>
                    <a:lstStyle/>
                    <a:p>
                      <a:r>
                        <a:rPr lang="en-IN" dirty="0"/>
                        <a:t>Distance Covered</a:t>
                      </a:r>
                    </a:p>
                  </a:txBody>
                  <a:tcPr/>
                </a:tc>
                <a:tc>
                  <a:txBody>
                    <a:bodyPr/>
                    <a:lstStyle/>
                    <a:p>
                      <a:r>
                        <a:rPr lang="en-IN" dirty="0"/>
                        <a:t>762.25</a:t>
                      </a:r>
                    </a:p>
                  </a:txBody>
                  <a:tcPr/>
                </a:tc>
                <a:tc>
                  <a:txBody>
                    <a:bodyPr/>
                    <a:lstStyle/>
                    <a:p>
                      <a:r>
                        <a:rPr lang="en-IN" dirty="0"/>
                        <a:t>750.53</a:t>
                      </a:r>
                    </a:p>
                  </a:txBody>
                  <a:tcPr/>
                </a:tc>
                <a:tc>
                  <a:txBody>
                    <a:bodyPr/>
                    <a:lstStyle/>
                    <a:p>
                      <a:r>
                        <a:rPr lang="en-IN" dirty="0"/>
                        <a:t>788.11</a:t>
                      </a:r>
                    </a:p>
                  </a:txBody>
                  <a:tcPr/>
                </a:tc>
                <a:extLst>
                  <a:ext uri="{0D108BD9-81ED-4DB2-BD59-A6C34878D82A}">
                    <a16:rowId xmlns:a16="http://schemas.microsoft.com/office/drawing/2014/main" val="1414975713"/>
                  </a:ext>
                </a:extLst>
              </a:tr>
              <a:tr h="382784">
                <a:tc>
                  <a:txBody>
                    <a:bodyPr/>
                    <a:lstStyle/>
                    <a:p>
                      <a:r>
                        <a:rPr lang="en-IN" dirty="0"/>
                        <a:t>Computed Nodes</a:t>
                      </a:r>
                    </a:p>
                  </a:txBody>
                  <a:tcPr/>
                </a:tc>
                <a:tc>
                  <a:txBody>
                    <a:bodyPr/>
                    <a:lstStyle/>
                    <a:p>
                      <a:r>
                        <a:rPr lang="en-IN" dirty="0"/>
                        <a:t>72</a:t>
                      </a:r>
                    </a:p>
                  </a:txBody>
                  <a:tcPr/>
                </a:tc>
                <a:tc>
                  <a:txBody>
                    <a:bodyPr/>
                    <a:lstStyle/>
                    <a:p>
                      <a:r>
                        <a:rPr lang="en-IN" dirty="0"/>
                        <a:t>1752</a:t>
                      </a:r>
                    </a:p>
                  </a:txBody>
                  <a:tcPr/>
                </a:tc>
                <a:tc>
                  <a:txBody>
                    <a:bodyPr/>
                    <a:lstStyle/>
                    <a:p>
                      <a:r>
                        <a:rPr lang="en-IN" dirty="0"/>
                        <a:t>64</a:t>
                      </a:r>
                    </a:p>
                  </a:txBody>
                  <a:tcPr/>
                </a:tc>
                <a:extLst>
                  <a:ext uri="{0D108BD9-81ED-4DB2-BD59-A6C34878D82A}">
                    <a16:rowId xmlns:a16="http://schemas.microsoft.com/office/drawing/2014/main" val="1331215865"/>
                  </a:ext>
                </a:extLst>
              </a:tr>
              <a:tr h="382784">
                <a:tc gridSpan="4">
                  <a:txBody>
                    <a:bodyPr/>
                    <a:lstStyle/>
                    <a:p>
                      <a:pPr algn="ctr"/>
                      <a:r>
                        <a:rPr lang="en-IN" dirty="0"/>
                        <a:t>PATHFINDING ON A 100 X 100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019761984"/>
                  </a:ext>
                </a:extLst>
              </a:tr>
              <a:tr h="382784">
                <a:tc>
                  <a:txBody>
                    <a:bodyPr/>
                    <a:lstStyle/>
                    <a:p>
                      <a:r>
                        <a:rPr lang="en-IN" dirty="0"/>
                        <a:t>Execution Time (sec)</a:t>
                      </a:r>
                    </a:p>
                  </a:txBody>
                  <a:tcPr/>
                </a:tc>
                <a:tc>
                  <a:txBody>
                    <a:bodyPr/>
                    <a:lstStyle/>
                    <a:p>
                      <a:r>
                        <a:rPr lang="en-IN" dirty="0"/>
                        <a:t>17.162</a:t>
                      </a:r>
                    </a:p>
                  </a:txBody>
                  <a:tcPr/>
                </a:tc>
                <a:tc>
                  <a:txBody>
                    <a:bodyPr/>
                    <a:lstStyle/>
                    <a:p>
                      <a:r>
                        <a:rPr lang="en-IN" dirty="0"/>
                        <a:t>937.54</a:t>
                      </a:r>
                    </a:p>
                  </a:txBody>
                  <a:tcPr/>
                </a:tc>
                <a:tc>
                  <a:txBody>
                    <a:bodyPr/>
                    <a:lstStyle/>
                    <a:p>
                      <a:r>
                        <a:rPr lang="en-IN" dirty="0"/>
                        <a:t>16.223</a:t>
                      </a:r>
                    </a:p>
                  </a:txBody>
                  <a:tcPr/>
                </a:tc>
                <a:extLst>
                  <a:ext uri="{0D108BD9-81ED-4DB2-BD59-A6C34878D82A}">
                    <a16:rowId xmlns:a16="http://schemas.microsoft.com/office/drawing/2014/main" val="2498875365"/>
                  </a:ext>
                </a:extLst>
              </a:tr>
              <a:tr h="382784">
                <a:tc>
                  <a:txBody>
                    <a:bodyPr/>
                    <a:lstStyle/>
                    <a:p>
                      <a:r>
                        <a:rPr lang="en-IN" dirty="0"/>
                        <a:t>Distance Covered</a:t>
                      </a:r>
                    </a:p>
                  </a:txBody>
                  <a:tcPr/>
                </a:tc>
                <a:tc>
                  <a:txBody>
                    <a:bodyPr/>
                    <a:lstStyle/>
                    <a:p>
                      <a:r>
                        <a:rPr lang="en-IN" dirty="0"/>
                        <a:t>749.32</a:t>
                      </a:r>
                    </a:p>
                  </a:txBody>
                  <a:tcPr/>
                </a:tc>
                <a:tc>
                  <a:txBody>
                    <a:bodyPr/>
                    <a:lstStyle/>
                    <a:p>
                      <a:r>
                        <a:rPr lang="en-IN" dirty="0"/>
                        <a:t>738.11</a:t>
                      </a:r>
                    </a:p>
                  </a:txBody>
                  <a:tcPr/>
                </a:tc>
                <a:tc>
                  <a:txBody>
                    <a:bodyPr/>
                    <a:lstStyle/>
                    <a:p>
                      <a:r>
                        <a:rPr lang="en-IN" dirty="0"/>
                        <a:t>783.96</a:t>
                      </a:r>
                    </a:p>
                  </a:txBody>
                  <a:tcPr/>
                </a:tc>
                <a:extLst>
                  <a:ext uri="{0D108BD9-81ED-4DB2-BD59-A6C34878D82A}">
                    <a16:rowId xmlns:a16="http://schemas.microsoft.com/office/drawing/2014/main" val="3588671958"/>
                  </a:ext>
                </a:extLst>
              </a:tr>
              <a:tr h="382784">
                <a:tc>
                  <a:txBody>
                    <a:bodyPr/>
                    <a:lstStyle/>
                    <a:p>
                      <a:r>
                        <a:rPr lang="en-IN" dirty="0"/>
                        <a:t>Computed Nodes</a:t>
                      </a:r>
                    </a:p>
                  </a:txBody>
                  <a:tcPr/>
                </a:tc>
                <a:tc>
                  <a:txBody>
                    <a:bodyPr/>
                    <a:lstStyle/>
                    <a:p>
                      <a:r>
                        <a:rPr lang="en-IN" dirty="0"/>
                        <a:t>132</a:t>
                      </a:r>
                    </a:p>
                  </a:txBody>
                  <a:tcPr/>
                </a:tc>
                <a:tc>
                  <a:txBody>
                    <a:bodyPr/>
                    <a:lstStyle/>
                    <a:p>
                      <a:r>
                        <a:rPr lang="en-IN" dirty="0"/>
                        <a:t>7064</a:t>
                      </a:r>
                    </a:p>
                  </a:txBody>
                  <a:tcPr/>
                </a:tc>
                <a:tc>
                  <a:txBody>
                    <a:bodyPr/>
                    <a:lstStyle/>
                    <a:p>
                      <a:r>
                        <a:rPr lang="en-IN" dirty="0"/>
                        <a:t>125</a:t>
                      </a:r>
                    </a:p>
                  </a:txBody>
                  <a:tcPr/>
                </a:tc>
                <a:extLst>
                  <a:ext uri="{0D108BD9-81ED-4DB2-BD59-A6C34878D82A}">
                    <a16:rowId xmlns:a16="http://schemas.microsoft.com/office/drawing/2014/main" val="2862615829"/>
                  </a:ext>
                </a:extLst>
              </a:tr>
            </a:tbl>
          </a:graphicData>
        </a:graphic>
      </p:graphicFrame>
    </p:spTree>
    <p:extLst>
      <p:ext uri="{BB962C8B-B14F-4D97-AF65-F5344CB8AC3E}">
        <p14:creationId xmlns:p14="http://schemas.microsoft.com/office/powerpoint/2010/main" val="12468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D35B-0B2D-4FA8-B6D0-911D989A88E3}"/>
              </a:ext>
            </a:extLst>
          </p:cNvPr>
          <p:cNvSpPr>
            <a:spLocks noGrp="1"/>
          </p:cNvSpPr>
          <p:nvPr>
            <p:ph type="title"/>
          </p:nvPr>
        </p:nvSpPr>
        <p:spPr/>
        <p:txBody>
          <a:bodyPr/>
          <a:lstStyle/>
          <a:p>
            <a:r>
              <a:rPr lang="en-IN" dirty="0"/>
              <a:t>Optimization of A* search algorithm</a:t>
            </a:r>
          </a:p>
        </p:txBody>
      </p:sp>
      <p:sp>
        <p:nvSpPr>
          <p:cNvPr id="3" name="Content Placeholder 2">
            <a:extLst>
              <a:ext uri="{FF2B5EF4-FFF2-40B4-BE49-F238E27FC236}">
                <a16:creationId xmlns:a16="http://schemas.microsoft.com/office/drawing/2014/main" id="{6A422F8A-26B9-4310-A4B1-3E1237C8D50A}"/>
              </a:ext>
            </a:extLst>
          </p:cNvPr>
          <p:cNvSpPr>
            <a:spLocks noGrp="1"/>
          </p:cNvSpPr>
          <p:nvPr>
            <p:ph idx="1"/>
          </p:nvPr>
        </p:nvSpPr>
        <p:spPr/>
        <p:txBody>
          <a:bodyPr/>
          <a:lstStyle/>
          <a:p>
            <a:r>
              <a:rPr lang="en-IN" dirty="0"/>
              <a:t>A simple </a:t>
            </a:r>
            <a:r>
              <a:rPr lang="en-IN" dirty="0" err="1"/>
              <a:t>onList</a:t>
            </a:r>
            <a:r>
              <a:rPr lang="en-IN" dirty="0"/>
              <a:t> flag can be set for each node thereby removing the need to search the Closed Set repeatedly, thus making the algorithm more time efficient.</a:t>
            </a:r>
          </a:p>
          <a:p>
            <a:r>
              <a:rPr lang="en-IN" dirty="0"/>
              <a:t>Open Set can be made a priority queue instead of an array, mainly because the size of the Open Set continues to grow over time and so the cost of finding and removing the smallest entry keeps increasing. Priority queue will help do the operations in O(</a:t>
            </a:r>
            <a:r>
              <a:rPr lang="en-IN" dirty="0" err="1"/>
              <a:t>logn</a:t>
            </a:r>
            <a:r>
              <a:rPr lang="en-IN" dirty="0"/>
              <a:t>) which is better than finding smallest element in array in O(n).</a:t>
            </a:r>
          </a:p>
          <a:p>
            <a:r>
              <a:rPr lang="en-IN" dirty="0"/>
              <a:t>Adding </a:t>
            </a:r>
            <a:r>
              <a:rPr lang="en-IN" dirty="0" err="1"/>
              <a:t>neighbors</a:t>
            </a:r>
            <a:r>
              <a:rPr lang="en-IN" dirty="0"/>
              <a:t> with lesser f-cost to a different set from Open Set.</a:t>
            </a:r>
          </a:p>
          <a:p>
            <a:endParaRPr lang="en-IN" dirty="0"/>
          </a:p>
          <a:p>
            <a:endParaRPr lang="en-IN" dirty="0"/>
          </a:p>
        </p:txBody>
      </p:sp>
    </p:spTree>
    <p:extLst>
      <p:ext uri="{BB962C8B-B14F-4D97-AF65-F5344CB8AC3E}">
        <p14:creationId xmlns:p14="http://schemas.microsoft.com/office/powerpoint/2010/main" val="380309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C297-3047-4C36-B31D-10D43C40E0C6}"/>
              </a:ext>
            </a:extLst>
          </p:cNvPr>
          <p:cNvSpPr>
            <a:spLocks noGrp="1"/>
          </p:cNvSpPr>
          <p:nvPr>
            <p:ph type="title"/>
          </p:nvPr>
        </p:nvSpPr>
        <p:spPr/>
        <p:txBody>
          <a:bodyPr/>
          <a:lstStyle/>
          <a:p>
            <a:r>
              <a:rPr lang="en-IN" dirty="0"/>
              <a:t>THETA* SEARCH ALGORITHM</a:t>
            </a:r>
          </a:p>
        </p:txBody>
      </p:sp>
      <p:sp>
        <p:nvSpPr>
          <p:cNvPr id="3" name="Content Placeholder 2">
            <a:extLst>
              <a:ext uri="{FF2B5EF4-FFF2-40B4-BE49-F238E27FC236}">
                <a16:creationId xmlns:a16="http://schemas.microsoft.com/office/drawing/2014/main" id="{3A95F479-9644-40F6-875F-4B8836334BED}"/>
              </a:ext>
            </a:extLst>
          </p:cNvPr>
          <p:cNvSpPr>
            <a:spLocks noGrp="1"/>
          </p:cNvSpPr>
          <p:nvPr>
            <p:ph idx="1"/>
          </p:nvPr>
        </p:nvSpPr>
        <p:spPr/>
        <p:txBody>
          <a:bodyPr/>
          <a:lstStyle/>
          <a:p>
            <a:r>
              <a:rPr lang="en-IN" dirty="0"/>
              <a:t>Theta* is an any-angle path planning algorithm that is based on the A* search algorithm.</a:t>
            </a:r>
          </a:p>
          <a:p>
            <a:r>
              <a:rPr lang="en-IN" dirty="0"/>
              <a:t>If there is any line-of-sight between parent node of current node ‘n’ and neighbour node of ‘n’, then ignore ‘n’ and use the path from parent of ‘n’ to neighbour of ‘n’</a:t>
            </a:r>
          </a:p>
          <a:p>
            <a:endParaRPr lang="en-IN" dirty="0"/>
          </a:p>
        </p:txBody>
      </p:sp>
    </p:spTree>
    <p:extLst>
      <p:ext uri="{BB962C8B-B14F-4D97-AF65-F5344CB8AC3E}">
        <p14:creationId xmlns:p14="http://schemas.microsoft.com/office/powerpoint/2010/main" val="63131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7AF8-E953-43B0-AA95-F5FBBC4DFE2B}"/>
              </a:ext>
            </a:extLst>
          </p:cNvPr>
          <p:cNvSpPr>
            <a:spLocks noGrp="1"/>
          </p:cNvSpPr>
          <p:nvPr>
            <p:ph type="title"/>
          </p:nvPr>
        </p:nvSpPr>
        <p:spPr/>
        <p:txBody>
          <a:bodyPr/>
          <a:lstStyle/>
          <a:p>
            <a:r>
              <a:rPr lang="en-IN" dirty="0"/>
              <a:t>Some other A* variants</a:t>
            </a:r>
          </a:p>
        </p:txBody>
      </p:sp>
      <p:sp>
        <p:nvSpPr>
          <p:cNvPr id="3" name="Content Placeholder 2">
            <a:extLst>
              <a:ext uri="{FF2B5EF4-FFF2-40B4-BE49-F238E27FC236}">
                <a16:creationId xmlns:a16="http://schemas.microsoft.com/office/drawing/2014/main" id="{7520C7A2-3CF7-4AA0-9FBC-A69FFB9762E6}"/>
              </a:ext>
            </a:extLst>
          </p:cNvPr>
          <p:cNvSpPr>
            <a:spLocks noGrp="1"/>
          </p:cNvSpPr>
          <p:nvPr>
            <p:ph idx="1"/>
          </p:nvPr>
        </p:nvSpPr>
        <p:spPr/>
        <p:txBody>
          <a:bodyPr/>
          <a:lstStyle/>
          <a:p>
            <a:r>
              <a:rPr lang="en-IN" dirty="0"/>
              <a:t>A* search algorithm, though popular, is still under research. Some algorithms which have been designed over A* algorithm approach  are:</a:t>
            </a:r>
          </a:p>
          <a:p>
            <a:pPr lvl="1"/>
            <a:r>
              <a:rPr lang="en-IN" dirty="0"/>
              <a:t>LPA*</a:t>
            </a:r>
          </a:p>
          <a:p>
            <a:pPr lvl="1"/>
            <a:r>
              <a:rPr lang="en-IN" dirty="0"/>
              <a:t>HPA*</a:t>
            </a:r>
          </a:p>
          <a:p>
            <a:pPr lvl="1"/>
            <a:r>
              <a:rPr lang="en-IN" dirty="0"/>
              <a:t>IDA*</a:t>
            </a:r>
          </a:p>
          <a:p>
            <a:pPr lvl="1"/>
            <a:endParaRPr lang="en-IN" dirty="0"/>
          </a:p>
        </p:txBody>
      </p:sp>
    </p:spTree>
    <p:extLst>
      <p:ext uri="{BB962C8B-B14F-4D97-AF65-F5344CB8AC3E}">
        <p14:creationId xmlns:p14="http://schemas.microsoft.com/office/powerpoint/2010/main" val="3810891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0B83-711C-4C58-ABB4-EA43CF7C2640}"/>
              </a:ext>
            </a:extLst>
          </p:cNvPr>
          <p:cNvSpPr>
            <a:spLocks noGrp="1"/>
          </p:cNvSpPr>
          <p:nvPr>
            <p:ph type="title"/>
          </p:nvPr>
        </p:nvSpPr>
        <p:spPr/>
        <p:txBody>
          <a:bodyPr/>
          <a:lstStyle/>
          <a:p>
            <a:r>
              <a:rPr lang="en-IN" dirty="0"/>
              <a:t>Important Links</a:t>
            </a:r>
          </a:p>
        </p:txBody>
      </p:sp>
      <p:sp>
        <p:nvSpPr>
          <p:cNvPr id="3" name="Content Placeholder 2">
            <a:extLst>
              <a:ext uri="{FF2B5EF4-FFF2-40B4-BE49-F238E27FC236}">
                <a16:creationId xmlns:a16="http://schemas.microsoft.com/office/drawing/2014/main" id="{96B9B782-8649-45B9-A467-AF7194D259DD}"/>
              </a:ext>
            </a:extLst>
          </p:cNvPr>
          <p:cNvSpPr>
            <a:spLocks noGrp="1"/>
          </p:cNvSpPr>
          <p:nvPr>
            <p:ph idx="1"/>
          </p:nvPr>
        </p:nvSpPr>
        <p:spPr/>
        <p:txBody>
          <a:bodyPr/>
          <a:lstStyle/>
          <a:p>
            <a:r>
              <a:rPr lang="en-IN" dirty="0"/>
              <a:t>Comparing various pathfinding algorithms: </a:t>
            </a:r>
            <a:r>
              <a:rPr lang="en-IN" dirty="0">
                <a:hlinkClick r:id="rId2"/>
              </a:rPr>
              <a:t>https://jhalak27.github.io/DAA-Project-/JS%20code/BestFS,%20A%20and%20Dijkstra/</a:t>
            </a:r>
            <a:endParaRPr lang="en-IN" dirty="0"/>
          </a:p>
          <a:p>
            <a:r>
              <a:rPr lang="en-IN" dirty="0"/>
              <a:t>Comparing various Heuristics: </a:t>
            </a:r>
            <a:r>
              <a:rPr lang="en-IN" dirty="0">
                <a:hlinkClick r:id="rId3"/>
              </a:rPr>
              <a:t>https://jhalak27.github.io/DAA-Project-/JS%20code/Comparing%20Heuristics/</a:t>
            </a:r>
            <a:endParaRPr lang="en-IN" dirty="0"/>
          </a:p>
          <a:p>
            <a:r>
              <a:rPr lang="en-IN" dirty="0"/>
              <a:t>Code (JavaScript): </a:t>
            </a:r>
            <a:r>
              <a:rPr lang="en-IN" dirty="0">
                <a:hlinkClick r:id="rId4"/>
              </a:rPr>
              <a:t>https://jhalak27.github.io/DAA-Project-/JS%20code/BestFS,%20A%20and%20Dijkstra/sketch.js</a:t>
            </a:r>
            <a:endParaRPr lang="en-IN" dirty="0"/>
          </a:p>
          <a:p>
            <a:r>
              <a:rPr lang="en-IN" dirty="0" err="1"/>
              <a:t>Github</a:t>
            </a:r>
            <a:r>
              <a:rPr lang="en-IN" dirty="0"/>
              <a:t> Repo: </a:t>
            </a:r>
            <a:r>
              <a:rPr lang="en-IN" dirty="0">
                <a:hlinkClick r:id="rId5"/>
              </a:rPr>
              <a:t>https://github.com/jhalak27/DAA-Project-</a:t>
            </a:r>
            <a:endParaRPr lang="en-IN" dirty="0"/>
          </a:p>
        </p:txBody>
      </p:sp>
    </p:spTree>
    <p:extLst>
      <p:ext uri="{BB962C8B-B14F-4D97-AF65-F5344CB8AC3E}">
        <p14:creationId xmlns:p14="http://schemas.microsoft.com/office/powerpoint/2010/main" val="235846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4BB79B-2EC8-4CBD-8651-003C7710249C}"/>
              </a:ext>
            </a:extLst>
          </p:cNvPr>
          <p:cNvSpPr>
            <a:spLocks noGrp="1"/>
          </p:cNvSpPr>
          <p:nvPr>
            <p:ph type="title"/>
          </p:nvPr>
        </p:nvSpPr>
        <p:spPr/>
        <p:txBody>
          <a:bodyPr/>
          <a:lstStyle/>
          <a:p>
            <a:r>
              <a:rPr lang="en-IN" dirty="0"/>
              <a:t>THANK YOU</a:t>
            </a:r>
          </a:p>
        </p:txBody>
      </p:sp>
      <p:sp>
        <p:nvSpPr>
          <p:cNvPr id="7" name="Text Placeholder 6">
            <a:extLst>
              <a:ext uri="{FF2B5EF4-FFF2-40B4-BE49-F238E27FC236}">
                <a16:creationId xmlns:a16="http://schemas.microsoft.com/office/drawing/2014/main" id="{D7F64A22-63F7-4FCC-A81A-D6E218F90A32}"/>
              </a:ext>
            </a:extLst>
          </p:cNvPr>
          <p:cNvSpPr>
            <a:spLocks noGrp="1"/>
          </p:cNvSpPr>
          <p:nvPr>
            <p:ph type="body" idx="1"/>
          </p:nvPr>
        </p:nvSpPr>
        <p:spPr>
          <a:xfrm>
            <a:off x="810000" y="5281201"/>
            <a:ext cx="10561418" cy="1065008"/>
          </a:xfrm>
        </p:spPr>
        <p:txBody>
          <a:bodyPr/>
          <a:lstStyle/>
          <a:p>
            <a:r>
              <a:rPr lang="en-IN" dirty="0"/>
              <a:t>Jhalak Gupta (170001024)</a:t>
            </a:r>
          </a:p>
          <a:p>
            <a:r>
              <a:rPr lang="en-IN" dirty="0"/>
              <a:t>Ashwini Jha (170001012)</a:t>
            </a:r>
          </a:p>
        </p:txBody>
      </p:sp>
    </p:spTree>
    <p:extLst>
      <p:ext uri="{BB962C8B-B14F-4D97-AF65-F5344CB8AC3E}">
        <p14:creationId xmlns:p14="http://schemas.microsoft.com/office/powerpoint/2010/main" val="272773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5852-50CB-497B-BA1D-625A10A738A1}"/>
              </a:ext>
            </a:extLst>
          </p:cNvPr>
          <p:cNvSpPr>
            <a:spLocks noGrp="1"/>
          </p:cNvSpPr>
          <p:nvPr>
            <p:ph type="title"/>
          </p:nvPr>
        </p:nvSpPr>
        <p:spPr/>
        <p:txBody>
          <a:bodyPr/>
          <a:lstStyle/>
          <a:p>
            <a:r>
              <a:rPr lang="en-IN" dirty="0"/>
              <a:t>Pathfinding</a:t>
            </a:r>
          </a:p>
        </p:txBody>
      </p:sp>
      <p:sp>
        <p:nvSpPr>
          <p:cNvPr id="3" name="Content Placeholder 2">
            <a:extLst>
              <a:ext uri="{FF2B5EF4-FFF2-40B4-BE49-F238E27FC236}">
                <a16:creationId xmlns:a16="http://schemas.microsoft.com/office/drawing/2014/main" id="{163C8297-7584-4526-9A96-3FA487C66A63}"/>
              </a:ext>
            </a:extLst>
          </p:cNvPr>
          <p:cNvSpPr>
            <a:spLocks noGrp="1"/>
          </p:cNvSpPr>
          <p:nvPr>
            <p:ph idx="1"/>
          </p:nvPr>
        </p:nvSpPr>
        <p:spPr/>
        <p:txBody>
          <a:bodyPr/>
          <a:lstStyle/>
          <a:p>
            <a:r>
              <a:rPr lang="en-IN" i="1" dirty="0"/>
              <a:t>Pathfinding is the plotting, by a computer application, of the shortest route between two points. It is a more practical variant on solving mazes. </a:t>
            </a:r>
          </a:p>
          <a:p>
            <a:r>
              <a:rPr lang="en-IN" i="1" dirty="0"/>
              <a:t>Pathfinding is closely related to the shortest path problem, within graph theory, which examines how to identify the path that best meets some criteria (shortest, cheapest, fastest, etc) between two points in a large network.</a:t>
            </a:r>
            <a:endParaRPr lang="en-IN" dirty="0"/>
          </a:p>
          <a:p>
            <a:endParaRPr lang="en-IN" dirty="0"/>
          </a:p>
        </p:txBody>
      </p:sp>
    </p:spTree>
    <p:extLst>
      <p:ext uri="{BB962C8B-B14F-4D97-AF65-F5344CB8AC3E}">
        <p14:creationId xmlns:p14="http://schemas.microsoft.com/office/powerpoint/2010/main" val="375448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531BB-C8CE-4FF8-A714-F159266416B3}"/>
              </a:ext>
            </a:extLst>
          </p:cNvPr>
          <p:cNvSpPr>
            <a:spLocks noGrp="1"/>
          </p:cNvSpPr>
          <p:nvPr>
            <p:ph type="title"/>
          </p:nvPr>
        </p:nvSpPr>
        <p:spPr/>
        <p:txBody>
          <a:bodyPr/>
          <a:lstStyle/>
          <a:p>
            <a:r>
              <a:rPr lang="en-IN" dirty="0"/>
              <a:t>Some popular Pathfinding Algorithms</a:t>
            </a:r>
          </a:p>
        </p:txBody>
      </p:sp>
      <p:sp>
        <p:nvSpPr>
          <p:cNvPr id="5" name="Text Placeholder 4">
            <a:extLst>
              <a:ext uri="{FF2B5EF4-FFF2-40B4-BE49-F238E27FC236}">
                <a16:creationId xmlns:a16="http://schemas.microsoft.com/office/drawing/2014/main" id="{E9A16926-CF91-474A-B0D2-02EDA1ABB88F}"/>
              </a:ext>
            </a:extLst>
          </p:cNvPr>
          <p:cNvSpPr>
            <a:spLocks noGrp="1"/>
          </p:cNvSpPr>
          <p:nvPr>
            <p:ph type="body" idx="1"/>
          </p:nvPr>
        </p:nvSpPr>
        <p:spPr/>
        <p:txBody>
          <a:bodyPr/>
          <a:lstStyle/>
          <a:p>
            <a:r>
              <a:rPr lang="en-IN" dirty="0"/>
              <a:t>Though there are plenty of Pathfinding algorithms available, very few of them are popular in games. </a:t>
            </a:r>
          </a:p>
        </p:txBody>
      </p:sp>
      <p:sp>
        <p:nvSpPr>
          <p:cNvPr id="6" name="Text Placeholder 5">
            <a:extLst>
              <a:ext uri="{FF2B5EF4-FFF2-40B4-BE49-F238E27FC236}">
                <a16:creationId xmlns:a16="http://schemas.microsoft.com/office/drawing/2014/main" id="{4FEF97FF-3D79-4C4C-9C43-C00719F1C0FA}"/>
              </a:ext>
            </a:extLst>
          </p:cNvPr>
          <p:cNvSpPr>
            <a:spLocks noGrp="1"/>
          </p:cNvSpPr>
          <p:nvPr>
            <p:ph type="body" sz="quarter" idx="16"/>
          </p:nvPr>
        </p:nvSpPr>
        <p:spPr/>
        <p:txBody>
          <a:bodyPr/>
          <a:lstStyle/>
          <a:p>
            <a:pPr marL="285750" indent="-285750">
              <a:buFont typeface="Courier New" panose="02070309020205020404" pitchFamily="49" charset="0"/>
              <a:buChar char="o"/>
            </a:pPr>
            <a:r>
              <a:rPr lang="en-IN" dirty="0"/>
              <a:t>Breadth First Search</a:t>
            </a:r>
          </a:p>
          <a:p>
            <a:pPr marL="285750" indent="-285750">
              <a:buFont typeface="Courier New" panose="02070309020205020404" pitchFamily="49" charset="0"/>
              <a:buChar char="o"/>
            </a:pPr>
            <a:r>
              <a:rPr lang="en-IN" dirty="0"/>
              <a:t>Depth First Search</a:t>
            </a:r>
          </a:p>
          <a:p>
            <a:pPr marL="285750" indent="-285750">
              <a:buFont typeface="Courier New" panose="02070309020205020404" pitchFamily="49" charset="0"/>
              <a:buChar char="o"/>
            </a:pPr>
            <a:r>
              <a:rPr lang="en-IN" dirty="0"/>
              <a:t>Kruskal</a:t>
            </a:r>
          </a:p>
          <a:p>
            <a:pPr marL="285750" indent="-285750">
              <a:buFont typeface="Courier New" panose="02070309020205020404" pitchFamily="49" charset="0"/>
              <a:buChar char="o"/>
            </a:pPr>
            <a:r>
              <a:rPr lang="en-IN" dirty="0"/>
              <a:t>Dijkstra</a:t>
            </a:r>
          </a:p>
          <a:p>
            <a:pPr marL="285750" indent="-285750">
              <a:buFont typeface="Courier New" panose="02070309020205020404" pitchFamily="49" charset="0"/>
              <a:buChar char="o"/>
            </a:pPr>
            <a:r>
              <a:rPr lang="en-IN" dirty="0"/>
              <a:t>Greedy Best First Search</a:t>
            </a:r>
          </a:p>
          <a:p>
            <a:pPr marL="285750" indent="-285750">
              <a:buFont typeface="Courier New" panose="02070309020205020404" pitchFamily="49" charset="0"/>
              <a:buChar char="o"/>
            </a:pPr>
            <a:r>
              <a:rPr lang="en-IN" dirty="0"/>
              <a:t>A* Search</a:t>
            </a:r>
          </a:p>
          <a:p>
            <a:pPr marL="285750" indent="-285750">
              <a:buFont typeface="Courier New" panose="02070309020205020404" pitchFamily="49" charset="0"/>
              <a:buChar char="o"/>
            </a:pPr>
            <a:r>
              <a:rPr lang="en-IN" dirty="0"/>
              <a:t>Theta* Search</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71093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0DC4-BE86-4E16-BCA3-0DFEC995A6A6}"/>
              </a:ext>
            </a:extLst>
          </p:cNvPr>
          <p:cNvSpPr>
            <a:spLocks noGrp="1"/>
          </p:cNvSpPr>
          <p:nvPr>
            <p:ph type="title"/>
          </p:nvPr>
        </p:nvSpPr>
        <p:spPr/>
        <p:txBody>
          <a:bodyPr/>
          <a:lstStyle/>
          <a:p>
            <a:r>
              <a:rPr lang="en-IN" dirty="0"/>
              <a:t>BREADTH-FIRST &amp; DEPTH-FIRST SEARCH</a:t>
            </a:r>
          </a:p>
        </p:txBody>
      </p:sp>
      <p:sp>
        <p:nvSpPr>
          <p:cNvPr id="3" name="Content Placeholder 2">
            <a:extLst>
              <a:ext uri="{FF2B5EF4-FFF2-40B4-BE49-F238E27FC236}">
                <a16:creationId xmlns:a16="http://schemas.microsoft.com/office/drawing/2014/main" id="{6D47D796-5985-4DDA-9BF9-D3E228D8DB73}"/>
              </a:ext>
            </a:extLst>
          </p:cNvPr>
          <p:cNvSpPr>
            <a:spLocks noGrp="1"/>
          </p:cNvSpPr>
          <p:nvPr>
            <p:ph idx="1"/>
          </p:nvPr>
        </p:nvSpPr>
        <p:spPr/>
        <p:txBody>
          <a:bodyPr/>
          <a:lstStyle/>
          <a:p>
            <a:r>
              <a:rPr lang="en-IN" dirty="0"/>
              <a:t>These algorithms successfully find a path from source to destination given that such path exists.</a:t>
            </a:r>
          </a:p>
          <a:p>
            <a:r>
              <a:rPr lang="en-IN" dirty="0"/>
              <a:t>They are not optimal.</a:t>
            </a:r>
          </a:p>
        </p:txBody>
      </p:sp>
    </p:spTree>
    <p:extLst>
      <p:ext uri="{BB962C8B-B14F-4D97-AF65-F5344CB8AC3E}">
        <p14:creationId xmlns:p14="http://schemas.microsoft.com/office/powerpoint/2010/main" val="58284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66D8A2-06C1-41B4-B76B-2DE0966166D0}"/>
              </a:ext>
            </a:extLst>
          </p:cNvPr>
          <p:cNvSpPr>
            <a:spLocks noGrp="1"/>
          </p:cNvSpPr>
          <p:nvPr>
            <p:ph type="title"/>
          </p:nvPr>
        </p:nvSpPr>
        <p:spPr/>
        <p:txBody>
          <a:bodyPr/>
          <a:lstStyle/>
          <a:p>
            <a:r>
              <a:rPr lang="en-IN" dirty="0"/>
              <a:t>DIJKSTRA’S ALGORITHM</a:t>
            </a:r>
          </a:p>
        </p:txBody>
      </p:sp>
      <p:sp>
        <p:nvSpPr>
          <p:cNvPr id="6" name="Content Placeholder 5">
            <a:extLst>
              <a:ext uri="{FF2B5EF4-FFF2-40B4-BE49-F238E27FC236}">
                <a16:creationId xmlns:a16="http://schemas.microsoft.com/office/drawing/2014/main" id="{75B451C2-1EEF-4FD1-B594-E8E5ED43E45D}"/>
              </a:ext>
            </a:extLst>
          </p:cNvPr>
          <p:cNvSpPr>
            <a:spLocks noGrp="1"/>
          </p:cNvSpPr>
          <p:nvPr>
            <p:ph idx="1"/>
          </p:nvPr>
        </p:nvSpPr>
        <p:spPr/>
        <p:txBody>
          <a:bodyPr/>
          <a:lstStyle/>
          <a:p>
            <a:r>
              <a:rPr lang="en-IN" i="1" dirty="0"/>
              <a:t>This algorithm begins with a start node and an "open set" of candidate nodes. </a:t>
            </a:r>
          </a:p>
          <a:p>
            <a:r>
              <a:rPr lang="en-IN" i="1" dirty="0"/>
              <a:t>At each step, the node in the open set with the lowest distance from the start is examined. </a:t>
            </a:r>
          </a:p>
          <a:p>
            <a:r>
              <a:rPr lang="en-IN" i="1" dirty="0"/>
              <a:t>The node is marked "closed", and all nodes adjacent to it are added to the open set if they have not already been examined. </a:t>
            </a:r>
          </a:p>
          <a:p>
            <a:r>
              <a:rPr lang="en-IN" i="1" dirty="0"/>
              <a:t>This process repeats until a path to the destination has been found. Since the lowest distance nodes are examined first, the first time the destination is found, the path to it will be the shortest path.</a:t>
            </a:r>
            <a:endParaRPr lang="en-IN" dirty="0"/>
          </a:p>
          <a:p>
            <a:endParaRPr lang="en-IN" dirty="0"/>
          </a:p>
        </p:txBody>
      </p:sp>
    </p:spTree>
    <p:extLst>
      <p:ext uri="{BB962C8B-B14F-4D97-AF65-F5344CB8AC3E}">
        <p14:creationId xmlns:p14="http://schemas.microsoft.com/office/powerpoint/2010/main" val="147704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7929-430D-46A8-A118-6901AD69093C}"/>
              </a:ext>
            </a:extLst>
          </p:cNvPr>
          <p:cNvSpPr>
            <a:spLocks noGrp="1"/>
          </p:cNvSpPr>
          <p:nvPr>
            <p:ph type="title"/>
          </p:nvPr>
        </p:nvSpPr>
        <p:spPr/>
        <p:txBody>
          <a:bodyPr/>
          <a:lstStyle/>
          <a:p>
            <a:r>
              <a:rPr lang="en-IN" dirty="0"/>
              <a:t>GREEDY BEST FIRST SEARCH</a:t>
            </a:r>
          </a:p>
        </p:txBody>
      </p:sp>
      <p:sp>
        <p:nvSpPr>
          <p:cNvPr id="3" name="Content Placeholder 2">
            <a:extLst>
              <a:ext uri="{FF2B5EF4-FFF2-40B4-BE49-F238E27FC236}">
                <a16:creationId xmlns:a16="http://schemas.microsoft.com/office/drawing/2014/main" id="{8A758AB2-23F8-44FB-B35F-3DE2FC85CABC}"/>
              </a:ext>
            </a:extLst>
          </p:cNvPr>
          <p:cNvSpPr>
            <a:spLocks noGrp="1"/>
          </p:cNvSpPr>
          <p:nvPr>
            <p:ph idx="1"/>
          </p:nvPr>
        </p:nvSpPr>
        <p:spPr/>
        <p:txBody>
          <a:bodyPr/>
          <a:lstStyle/>
          <a:p>
            <a:r>
              <a:rPr lang="en-IN" i="1" dirty="0"/>
              <a:t>A* algorithm begins with a start node and an "open set" of candidate nodes. </a:t>
            </a:r>
          </a:p>
          <a:p>
            <a:r>
              <a:rPr lang="en-IN" i="1" dirty="0"/>
              <a:t>At each step, the node in the open set with the </a:t>
            </a:r>
            <a:r>
              <a:rPr lang="en-IN" i="1"/>
              <a:t>lowest </a:t>
            </a:r>
            <a:r>
              <a:rPr lang="en-IN" b="1" i="1"/>
              <a:t>heuristics.</a:t>
            </a:r>
            <a:endParaRPr lang="en-IN" dirty="0"/>
          </a:p>
        </p:txBody>
      </p:sp>
    </p:spTree>
    <p:extLst>
      <p:ext uri="{BB962C8B-B14F-4D97-AF65-F5344CB8AC3E}">
        <p14:creationId xmlns:p14="http://schemas.microsoft.com/office/powerpoint/2010/main" val="265592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885B-3E33-4819-A332-C744EE46541E}"/>
              </a:ext>
            </a:extLst>
          </p:cNvPr>
          <p:cNvSpPr>
            <a:spLocks noGrp="1"/>
          </p:cNvSpPr>
          <p:nvPr>
            <p:ph type="title"/>
          </p:nvPr>
        </p:nvSpPr>
        <p:spPr/>
        <p:txBody>
          <a:bodyPr/>
          <a:lstStyle/>
          <a:p>
            <a:r>
              <a:rPr lang="en-IN" dirty="0"/>
              <a:t>A* SEARCH ALGORITHM</a:t>
            </a:r>
          </a:p>
        </p:txBody>
      </p:sp>
      <p:sp>
        <p:nvSpPr>
          <p:cNvPr id="3" name="Content Placeholder 2">
            <a:extLst>
              <a:ext uri="{FF2B5EF4-FFF2-40B4-BE49-F238E27FC236}">
                <a16:creationId xmlns:a16="http://schemas.microsoft.com/office/drawing/2014/main" id="{AD34FFFF-8AD7-423E-9388-B8BF8F56D9D8}"/>
              </a:ext>
            </a:extLst>
          </p:cNvPr>
          <p:cNvSpPr>
            <a:spLocks noGrp="1"/>
          </p:cNvSpPr>
          <p:nvPr>
            <p:ph idx="1"/>
          </p:nvPr>
        </p:nvSpPr>
        <p:spPr/>
        <p:txBody>
          <a:bodyPr/>
          <a:lstStyle/>
          <a:p>
            <a:r>
              <a:rPr lang="en-IN" i="1" dirty="0"/>
              <a:t>A* algorithm begins with a start node and an "open set" of candidate nodes. </a:t>
            </a:r>
          </a:p>
          <a:p>
            <a:r>
              <a:rPr lang="en-IN" i="1" dirty="0"/>
              <a:t>At each step, the node in the open set with the lowest </a:t>
            </a:r>
            <a:r>
              <a:rPr lang="en-IN" b="1" i="1" dirty="0"/>
              <a:t>f-cost</a:t>
            </a:r>
            <a:r>
              <a:rPr lang="en-IN" i="1" dirty="0"/>
              <a:t>. </a:t>
            </a:r>
          </a:p>
          <a:p>
            <a:r>
              <a:rPr lang="en-IN" i="1" dirty="0"/>
              <a:t>F-cost is calculated as follows:</a:t>
            </a:r>
          </a:p>
          <a:p>
            <a:pPr marL="457200" lvl="1" indent="0">
              <a:buNone/>
            </a:pPr>
            <a:r>
              <a:rPr lang="en-IN" i="1" dirty="0"/>
              <a:t>								f(n) = g(n) + h(n)</a:t>
            </a:r>
          </a:p>
          <a:p>
            <a:pPr marL="457200" lvl="1" indent="0">
              <a:buNone/>
            </a:pPr>
            <a:r>
              <a:rPr lang="en-IN" i="1" dirty="0"/>
              <a:t>f(n)  = F-cost of the current node ‘n’</a:t>
            </a:r>
          </a:p>
          <a:p>
            <a:pPr marL="457200" lvl="1" indent="0">
              <a:buNone/>
            </a:pPr>
            <a:r>
              <a:rPr lang="en-IN" i="1" dirty="0"/>
              <a:t>g(n) = exact cost of the path from initial node to the current node ‘n’</a:t>
            </a:r>
          </a:p>
          <a:p>
            <a:pPr marL="457200" lvl="1" indent="0">
              <a:buNone/>
            </a:pPr>
            <a:r>
              <a:rPr lang="en-IN" i="1" dirty="0"/>
              <a:t>h(n) = heuristic function that estimates the cost of the cheapest path from current node ‘n’ to the goal</a:t>
            </a:r>
          </a:p>
        </p:txBody>
      </p:sp>
    </p:spTree>
    <p:extLst>
      <p:ext uri="{BB962C8B-B14F-4D97-AF65-F5344CB8AC3E}">
        <p14:creationId xmlns:p14="http://schemas.microsoft.com/office/powerpoint/2010/main" val="149697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7EC1-D570-41F6-AB37-32930B870BAA}"/>
              </a:ext>
            </a:extLst>
          </p:cNvPr>
          <p:cNvSpPr>
            <a:spLocks noGrp="1"/>
          </p:cNvSpPr>
          <p:nvPr>
            <p:ph type="title"/>
          </p:nvPr>
        </p:nvSpPr>
        <p:spPr/>
        <p:txBody>
          <a:bodyPr/>
          <a:lstStyle/>
          <a:p>
            <a:r>
              <a:rPr lang="en-IN" dirty="0"/>
              <a:t>HEURISTICS</a:t>
            </a:r>
          </a:p>
        </p:txBody>
      </p:sp>
      <p:sp>
        <p:nvSpPr>
          <p:cNvPr id="3" name="Content Placeholder 2">
            <a:extLst>
              <a:ext uri="{FF2B5EF4-FFF2-40B4-BE49-F238E27FC236}">
                <a16:creationId xmlns:a16="http://schemas.microsoft.com/office/drawing/2014/main" id="{BBD37675-FB52-4D14-B6E8-AD66CDC32E29}"/>
              </a:ext>
            </a:extLst>
          </p:cNvPr>
          <p:cNvSpPr>
            <a:spLocks noGrp="1"/>
          </p:cNvSpPr>
          <p:nvPr>
            <p:ph idx="1"/>
          </p:nvPr>
        </p:nvSpPr>
        <p:spPr/>
        <p:txBody>
          <a:bodyPr/>
          <a:lstStyle/>
          <a:p>
            <a:r>
              <a:rPr lang="en-IN" dirty="0" err="1"/>
              <a:t>Manhatten</a:t>
            </a:r>
            <a:r>
              <a:rPr lang="en-IN" dirty="0"/>
              <a:t> Distance:</a:t>
            </a:r>
          </a:p>
          <a:p>
            <a:pPr marL="457200" lvl="1" indent="0">
              <a:buNone/>
            </a:pPr>
            <a:r>
              <a:rPr lang="en-IN" dirty="0"/>
              <a:t>		h = abs( </a:t>
            </a:r>
            <a:r>
              <a:rPr lang="en-IN" dirty="0" err="1"/>
              <a:t>current_cell.x</a:t>
            </a:r>
            <a:r>
              <a:rPr lang="en-IN" dirty="0"/>
              <a:t> – </a:t>
            </a:r>
            <a:r>
              <a:rPr lang="en-IN" dirty="0" err="1"/>
              <a:t>goal.x</a:t>
            </a:r>
            <a:r>
              <a:rPr lang="en-IN" dirty="0"/>
              <a:t> )</a:t>
            </a:r>
            <a:r>
              <a:rPr lang="hi-IN" dirty="0"/>
              <a:t> </a:t>
            </a:r>
            <a:r>
              <a:rPr lang="en-IN" dirty="0"/>
              <a:t>+ abs( </a:t>
            </a:r>
            <a:r>
              <a:rPr lang="en-IN" dirty="0" err="1"/>
              <a:t>current_cell.y</a:t>
            </a:r>
            <a:r>
              <a:rPr lang="en-IN" dirty="0"/>
              <a:t> – </a:t>
            </a:r>
            <a:r>
              <a:rPr lang="en-IN" dirty="0" err="1"/>
              <a:t>goal.y</a:t>
            </a:r>
            <a:r>
              <a:rPr lang="en-IN" dirty="0"/>
              <a:t> )</a:t>
            </a:r>
          </a:p>
          <a:p>
            <a:pPr marL="457200" lvl="1" indent="0">
              <a:buNone/>
            </a:pPr>
            <a:endParaRPr lang="en-IN" dirty="0"/>
          </a:p>
          <a:p>
            <a:r>
              <a:rPr lang="en-IN" dirty="0"/>
              <a:t>Euclidean Distance:</a:t>
            </a:r>
          </a:p>
          <a:p>
            <a:pPr marL="457200" lvl="1" indent="0">
              <a:buNone/>
            </a:pPr>
            <a:r>
              <a:rPr lang="en-IN" dirty="0"/>
              <a:t>		h = sqrt( (</a:t>
            </a:r>
            <a:r>
              <a:rPr lang="en-IN" dirty="0" err="1"/>
              <a:t>current_cell.x</a:t>
            </a:r>
            <a:r>
              <a:rPr lang="en-IN" dirty="0"/>
              <a:t> – </a:t>
            </a:r>
            <a:r>
              <a:rPr lang="en-IN" dirty="0" err="1"/>
              <a:t>goal.x</a:t>
            </a:r>
            <a:r>
              <a:rPr lang="en-IN" dirty="0"/>
              <a:t>)^2 + (</a:t>
            </a:r>
            <a:r>
              <a:rPr lang="en-IN" dirty="0" err="1"/>
              <a:t>current_cell.y</a:t>
            </a:r>
            <a:r>
              <a:rPr lang="en-IN" dirty="0"/>
              <a:t> – </a:t>
            </a:r>
            <a:r>
              <a:rPr lang="en-IN" dirty="0" err="1"/>
              <a:t>goal.y</a:t>
            </a:r>
            <a:r>
              <a:rPr lang="en-IN" dirty="0"/>
              <a:t>)^2 )</a:t>
            </a:r>
          </a:p>
          <a:p>
            <a:pPr marL="457200" lvl="1" indent="0">
              <a:buNone/>
            </a:pPr>
            <a:endParaRPr lang="en-IN" dirty="0"/>
          </a:p>
          <a:p>
            <a:r>
              <a:rPr lang="en-IN" dirty="0"/>
              <a:t>Diagonal Distance</a:t>
            </a:r>
          </a:p>
          <a:p>
            <a:pPr marL="457200" lvl="1" indent="0">
              <a:buNone/>
            </a:pPr>
            <a:r>
              <a:rPr lang="en-IN" dirty="0"/>
              <a:t>		h = max( abs( </a:t>
            </a:r>
            <a:r>
              <a:rPr lang="en-IN" dirty="0" err="1"/>
              <a:t>current_cell.x</a:t>
            </a:r>
            <a:r>
              <a:rPr lang="en-IN" dirty="0"/>
              <a:t> – </a:t>
            </a:r>
            <a:r>
              <a:rPr lang="en-IN" dirty="0" err="1"/>
              <a:t>goal.x</a:t>
            </a:r>
            <a:r>
              <a:rPr lang="en-IN" dirty="0"/>
              <a:t> ), abs( </a:t>
            </a:r>
            <a:r>
              <a:rPr lang="en-IN" dirty="0" err="1"/>
              <a:t>current_cell.y</a:t>
            </a:r>
            <a:r>
              <a:rPr lang="en-IN" dirty="0"/>
              <a:t> – </a:t>
            </a:r>
            <a:r>
              <a:rPr lang="en-IN" dirty="0" err="1"/>
              <a:t>goal.y</a:t>
            </a:r>
            <a:r>
              <a:rPr lang="en-IN" dirty="0"/>
              <a:t> ) )</a:t>
            </a:r>
          </a:p>
        </p:txBody>
      </p:sp>
    </p:spTree>
    <p:extLst>
      <p:ext uri="{BB962C8B-B14F-4D97-AF65-F5344CB8AC3E}">
        <p14:creationId xmlns:p14="http://schemas.microsoft.com/office/powerpoint/2010/main" val="428806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F7B6AD-5159-491B-9A92-E1BE5F3813A0}"/>
              </a:ext>
            </a:extLst>
          </p:cNvPr>
          <p:cNvSpPr txBox="1"/>
          <p:nvPr/>
        </p:nvSpPr>
        <p:spPr>
          <a:xfrm>
            <a:off x="848435" y="1497842"/>
            <a:ext cx="10495129" cy="424731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lvl="0" defTabSz="914400" eaLnBrk="0" fontAlgn="base" hangingPunct="0">
              <a:spcBef>
                <a:spcPct val="0"/>
              </a:spcBef>
              <a:spcAft>
                <a:spcPct val="0"/>
              </a:spcAft>
            </a:pPr>
            <a:r>
              <a:rPr lang="en-US" altLang="en-US" dirty="0">
                <a:latin typeface="+mj-lt"/>
              </a:rPr>
              <a:t>1. Assign dis[v] for all nodes = INT_MAX (distance from </a:t>
            </a:r>
            <a:r>
              <a:rPr lang="en-US" altLang="en-US" i="1" dirty="0">
                <a:latin typeface="+mj-lt"/>
              </a:rPr>
              <a:t>root </a:t>
            </a:r>
            <a:r>
              <a:rPr lang="en-US" altLang="en-US" dirty="0">
                <a:latin typeface="+mj-lt"/>
              </a:rPr>
              <a:t>node + heuristics of every node).</a:t>
            </a:r>
            <a:br>
              <a:rPr lang="en-US" altLang="en-US" dirty="0">
                <a:latin typeface="+mj-lt"/>
              </a:rPr>
            </a:br>
            <a:r>
              <a:rPr lang="en-US" altLang="en-US" dirty="0">
                <a:latin typeface="+mj-lt"/>
              </a:rPr>
              <a:t>2. Assign dis[root] = 0 + heuristic(root, goal) (distance from </a:t>
            </a:r>
            <a:r>
              <a:rPr lang="en-US" altLang="en-US" i="1" dirty="0">
                <a:latin typeface="+mj-lt"/>
              </a:rPr>
              <a:t>root </a:t>
            </a:r>
            <a:r>
              <a:rPr lang="en-US" altLang="en-US" dirty="0">
                <a:latin typeface="+mj-lt"/>
              </a:rPr>
              <a:t>node to itself + heuristics).</a:t>
            </a:r>
            <a:br>
              <a:rPr lang="en-US" altLang="en-US" dirty="0">
                <a:latin typeface="+mj-lt"/>
              </a:rPr>
            </a:br>
            <a:r>
              <a:rPr lang="en-US" altLang="en-US" dirty="0">
                <a:latin typeface="+mj-lt"/>
              </a:rPr>
              <a:t>2. Add </a:t>
            </a:r>
            <a:r>
              <a:rPr lang="en-US" altLang="en-US" i="1" dirty="0">
                <a:latin typeface="+mj-lt"/>
              </a:rPr>
              <a:t>root</a:t>
            </a:r>
            <a:r>
              <a:rPr lang="en-US" altLang="en-US" dirty="0">
                <a:latin typeface="+mj-lt"/>
              </a:rPr>
              <a:t> node to priority queue.</a:t>
            </a:r>
            <a:br>
              <a:rPr lang="en-US" altLang="en-US" dirty="0">
                <a:latin typeface="+mj-lt"/>
              </a:rPr>
            </a:br>
            <a:r>
              <a:rPr lang="en-US" altLang="en-US" dirty="0">
                <a:latin typeface="+mj-lt"/>
              </a:rPr>
              <a:t>3. Loop on the queue as long as it's not empty.</a:t>
            </a:r>
            <a:br>
              <a:rPr lang="en-US" altLang="en-US" dirty="0">
                <a:latin typeface="+mj-lt"/>
              </a:rPr>
            </a:br>
            <a:r>
              <a:rPr lang="en-US" altLang="en-US" dirty="0">
                <a:latin typeface="+mj-lt"/>
              </a:rPr>
              <a:t>1. In every loop, choose the node with the minimum distance from the </a:t>
            </a:r>
            <a:r>
              <a:rPr lang="en-US" altLang="en-US" i="1" dirty="0">
                <a:latin typeface="+mj-lt"/>
              </a:rPr>
              <a:t>root </a:t>
            </a:r>
            <a:r>
              <a:rPr lang="en-US" altLang="en-US" dirty="0">
                <a:latin typeface="+mj-lt"/>
              </a:rPr>
              <a:t>node in the queue + heuristic (</a:t>
            </a:r>
            <a:r>
              <a:rPr lang="en-US" altLang="en-US" i="1" dirty="0">
                <a:latin typeface="+mj-lt"/>
              </a:rPr>
              <a:t>root </a:t>
            </a:r>
            <a:r>
              <a:rPr lang="en-US" altLang="en-US" dirty="0">
                <a:latin typeface="+mj-lt"/>
              </a:rPr>
              <a:t>node will be selected first).</a:t>
            </a:r>
            <a:br>
              <a:rPr lang="en-US" altLang="en-US" dirty="0">
                <a:latin typeface="+mj-lt"/>
              </a:rPr>
            </a:br>
            <a:r>
              <a:rPr lang="en-US" altLang="en-US" dirty="0">
                <a:latin typeface="+mj-lt"/>
              </a:rPr>
              <a:t>2. Remove the </a:t>
            </a:r>
            <a:r>
              <a:rPr lang="en-US" altLang="en-US" i="1" dirty="0">
                <a:latin typeface="+mj-lt"/>
              </a:rPr>
              <a:t>current </a:t>
            </a:r>
            <a:r>
              <a:rPr lang="en-US" altLang="en-US" dirty="0">
                <a:latin typeface="+mj-lt"/>
              </a:rPr>
              <a:t>chosen node from the queue (vis[</a:t>
            </a:r>
            <a:r>
              <a:rPr lang="en-US" altLang="en-US" i="1" dirty="0">
                <a:latin typeface="+mj-lt"/>
              </a:rPr>
              <a:t>current</a:t>
            </a:r>
            <a:r>
              <a:rPr lang="en-US" altLang="en-US" dirty="0">
                <a:latin typeface="+mj-lt"/>
              </a:rPr>
              <a:t>] = true). </a:t>
            </a:r>
            <a:br>
              <a:rPr lang="en-US" altLang="en-US" dirty="0">
                <a:latin typeface="+mj-lt"/>
              </a:rPr>
            </a:br>
            <a:r>
              <a:rPr lang="en-US" altLang="en-US" dirty="0">
                <a:latin typeface="+mj-lt"/>
              </a:rPr>
              <a:t>3. If the </a:t>
            </a:r>
            <a:r>
              <a:rPr lang="en-US" altLang="en-US" i="1" dirty="0">
                <a:latin typeface="+mj-lt"/>
              </a:rPr>
              <a:t>current </a:t>
            </a:r>
            <a:r>
              <a:rPr lang="en-US" altLang="en-US" dirty="0">
                <a:latin typeface="+mj-lt"/>
              </a:rPr>
              <a:t>node is the </a:t>
            </a:r>
            <a:r>
              <a:rPr lang="en-US" altLang="en-US" i="1" dirty="0">
                <a:latin typeface="+mj-lt"/>
              </a:rPr>
              <a:t>goal </a:t>
            </a:r>
            <a:r>
              <a:rPr lang="en-US" altLang="en-US" dirty="0">
                <a:latin typeface="+mj-lt"/>
              </a:rPr>
              <a:t>node, then return it.</a:t>
            </a:r>
            <a:br>
              <a:rPr lang="en-US" altLang="en-US" dirty="0">
                <a:latin typeface="+mj-lt"/>
              </a:rPr>
            </a:br>
            <a:r>
              <a:rPr lang="en-US" altLang="en-US" dirty="0">
                <a:latin typeface="+mj-lt"/>
              </a:rPr>
              <a:t>4. For every </a:t>
            </a:r>
            <a:r>
              <a:rPr lang="en-US" altLang="en-US" i="1" dirty="0">
                <a:latin typeface="+mj-lt"/>
              </a:rPr>
              <a:t>child </a:t>
            </a:r>
            <a:r>
              <a:rPr lang="en-US" altLang="en-US" dirty="0">
                <a:latin typeface="+mj-lt"/>
              </a:rPr>
              <a:t>of the </a:t>
            </a:r>
            <a:r>
              <a:rPr lang="en-US" altLang="en-US" i="1" dirty="0">
                <a:latin typeface="+mj-lt"/>
              </a:rPr>
              <a:t>current </a:t>
            </a:r>
            <a:r>
              <a:rPr lang="en-US" altLang="en-US" dirty="0">
                <a:latin typeface="+mj-lt"/>
              </a:rPr>
              <a:t>node, do the following:</a:t>
            </a:r>
            <a:br>
              <a:rPr lang="en-US" altLang="en-US" dirty="0">
                <a:latin typeface="+mj-lt"/>
              </a:rPr>
            </a:br>
            <a:r>
              <a:rPr lang="en-US" altLang="en-US" dirty="0">
                <a:latin typeface="+mj-lt"/>
              </a:rPr>
              <a:t>1. Assign temp = distance(root, </a:t>
            </a:r>
            <a:r>
              <a:rPr lang="en-US" altLang="en-US" i="1" dirty="0">
                <a:latin typeface="+mj-lt"/>
              </a:rPr>
              <a:t>current)</a:t>
            </a:r>
            <a:r>
              <a:rPr lang="en-US" altLang="en-US" dirty="0">
                <a:latin typeface="+mj-lt"/>
              </a:rPr>
              <a:t> + distance(current, child) + heuristic(child, goal).</a:t>
            </a:r>
            <a:br>
              <a:rPr lang="en-US" altLang="en-US" dirty="0">
                <a:latin typeface="+mj-lt"/>
              </a:rPr>
            </a:br>
            <a:r>
              <a:rPr lang="en-US" altLang="en-US" dirty="0">
                <a:latin typeface="+mj-lt"/>
              </a:rPr>
              <a:t>2. If temp &lt; dis[child], then, assign </a:t>
            </a:r>
            <a:r>
              <a:rPr lang="en-US" altLang="en-US" dirty="0" err="1">
                <a:latin typeface="+mj-lt"/>
              </a:rPr>
              <a:t>dist</a:t>
            </a:r>
            <a:r>
              <a:rPr lang="en-US" altLang="en-US" dirty="0">
                <a:latin typeface="+mj-lt"/>
              </a:rPr>
              <a:t>[</a:t>
            </a:r>
            <a:r>
              <a:rPr lang="en-US" altLang="en-US" i="1" dirty="0">
                <a:latin typeface="+mj-lt"/>
              </a:rPr>
              <a:t>child</a:t>
            </a:r>
            <a:r>
              <a:rPr lang="en-US" altLang="en-US" dirty="0">
                <a:latin typeface="+mj-lt"/>
              </a:rPr>
              <a:t>] = temp. This denotes a shorter path to </a:t>
            </a:r>
            <a:r>
              <a:rPr lang="en-US" altLang="en-US" i="1" dirty="0">
                <a:latin typeface="+mj-lt"/>
              </a:rPr>
              <a:t>child </a:t>
            </a:r>
            <a:r>
              <a:rPr lang="en-US" altLang="en-US" dirty="0">
                <a:latin typeface="+mj-lt"/>
              </a:rPr>
              <a:t>node has been found.</a:t>
            </a:r>
            <a:br>
              <a:rPr lang="en-US" altLang="en-US" dirty="0">
                <a:latin typeface="+mj-lt"/>
              </a:rPr>
            </a:br>
            <a:r>
              <a:rPr lang="en-US" altLang="en-US" dirty="0">
                <a:latin typeface="+mj-lt"/>
              </a:rPr>
              <a:t>3. And, add </a:t>
            </a:r>
            <a:r>
              <a:rPr lang="en-US" altLang="en-US" i="1" dirty="0">
                <a:latin typeface="+mj-lt"/>
              </a:rPr>
              <a:t>child </a:t>
            </a:r>
            <a:r>
              <a:rPr lang="en-US" altLang="en-US" dirty="0">
                <a:latin typeface="+mj-lt"/>
              </a:rPr>
              <a:t>node to the queue if not already in the queue (thus, it's now marked as not visited again).</a:t>
            </a:r>
            <a:br>
              <a:rPr lang="en-US" altLang="en-US" dirty="0">
                <a:latin typeface="+mj-lt"/>
              </a:rPr>
            </a:br>
            <a:r>
              <a:rPr lang="en-US" altLang="en-US" dirty="0">
                <a:latin typeface="+mj-lt"/>
              </a:rPr>
              <a:t>4. If queue is empty, then </a:t>
            </a:r>
            <a:r>
              <a:rPr lang="en-US" altLang="en-US" i="1" dirty="0">
                <a:latin typeface="+mj-lt"/>
              </a:rPr>
              <a:t>goal </a:t>
            </a:r>
            <a:r>
              <a:rPr lang="en-US" altLang="en-US" dirty="0">
                <a:latin typeface="+mj-lt"/>
              </a:rPr>
              <a:t>node was not found!</a:t>
            </a:r>
            <a:r>
              <a:rPr lang="en-US" altLang="en-US" sz="1600" dirty="0">
                <a:latin typeface="+mj-lt"/>
              </a:rPr>
              <a:t> </a:t>
            </a:r>
            <a:endParaRPr lang="en-US" altLang="en-US" sz="2800" dirty="0">
              <a:latin typeface="+mj-lt"/>
            </a:endParaRPr>
          </a:p>
        </p:txBody>
      </p:sp>
    </p:spTree>
    <p:extLst>
      <p:ext uri="{BB962C8B-B14F-4D97-AF65-F5344CB8AC3E}">
        <p14:creationId xmlns:p14="http://schemas.microsoft.com/office/powerpoint/2010/main" val="3650991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453</TotalTime>
  <Words>742</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Courier New</vt:lpstr>
      <vt:lpstr>Wingdings 2</vt:lpstr>
      <vt:lpstr>Quotable</vt:lpstr>
      <vt:lpstr>Analysis of  Pathfinding Algorithms</vt:lpstr>
      <vt:lpstr>Pathfinding</vt:lpstr>
      <vt:lpstr>Some popular Pathfinding Algorithms</vt:lpstr>
      <vt:lpstr>BREADTH-FIRST &amp; DEPTH-FIRST SEARCH</vt:lpstr>
      <vt:lpstr>DIJKSTRA’S ALGORITHM</vt:lpstr>
      <vt:lpstr>GREEDY BEST FIRST SEARCH</vt:lpstr>
      <vt:lpstr>A* SEARCH ALGORITHM</vt:lpstr>
      <vt:lpstr>HEURISTICS</vt:lpstr>
      <vt:lpstr>PowerPoint Presentation</vt:lpstr>
      <vt:lpstr>A* vs Dijkstra vs Greedy Best-first Search</vt:lpstr>
      <vt:lpstr>A* vs Dijkstra vs Greedy Best-first Search</vt:lpstr>
      <vt:lpstr>Optimization of A* search algorithm</vt:lpstr>
      <vt:lpstr>THETA* SEARCH ALGORITHM</vt:lpstr>
      <vt:lpstr>Some other A* variants</vt:lpstr>
      <vt:lpstr>Important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Pathfinding Algorithms</dc:title>
  <dc:creator>Ashwini Jha</dc:creator>
  <cp:lastModifiedBy>Ashwini Jha</cp:lastModifiedBy>
  <cp:revision>41</cp:revision>
  <dcterms:created xsi:type="dcterms:W3CDTF">2019-04-14T21:31:13Z</dcterms:created>
  <dcterms:modified xsi:type="dcterms:W3CDTF">2019-04-15T20:08:48Z</dcterms:modified>
</cp:coreProperties>
</file>