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4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8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3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1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2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27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1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3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6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3/14/2025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22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BF774-C905-1AA2-4002-3B95D1C4E9A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2294" r="8821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0EFD94-8EDC-35A3-F913-BB6D10668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Microprocessors	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651E7-524C-7659-971F-CAAA82EA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Jackson Hall</a:t>
            </a:r>
          </a:p>
        </p:txBody>
      </p:sp>
    </p:spTree>
    <p:extLst>
      <p:ext uri="{BB962C8B-B14F-4D97-AF65-F5344CB8AC3E}">
        <p14:creationId xmlns:p14="http://schemas.microsoft.com/office/powerpoint/2010/main" val="415005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C209-57C8-E983-09C7-DE1814D8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49524"/>
            <a:ext cx="7359174" cy="948759"/>
          </a:xfrm>
        </p:spPr>
        <p:txBody>
          <a:bodyPr/>
          <a:lstStyle/>
          <a:p>
            <a:r>
              <a:rPr lang="en-US" dirty="0"/>
              <a:t>Block Diagram</a:t>
            </a:r>
          </a:p>
        </p:txBody>
      </p:sp>
      <p:pic>
        <p:nvPicPr>
          <p:cNvPr id="5" name="Content Placeholder 4" descr="A diagram of a device&#10;&#10;AI-generated content may be incorrect.">
            <a:extLst>
              <a:ext uri="{FF2B5EF4-FFF2-40B4-BE49-F238E27FC236}">
                <a16:creationId xmlns:a16="http://schemas.microsoft.com/office/drawing/2014/main" id="{D1ACA2FF-5812-C72B-BE6B-4B4D1D9EB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602" y="1869863"/>
            <a:ext cx="4941676" cy="419576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A21245-9954-0E0B-E0A0-5D0A9BEAF032}"/>
              </a:ext>
            </a:extLst>
          </p:cNvPr>
          <p:cNvSpPr/>
          <p:nvPr/>
        </p:nvSpPr>
        <p:spPr>
          <a:xfrm>
            <a:off x="3039533" y="1869863"/>
            <a:ext cx="2683934" cy="167767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7B5368-72B2-2068-870C-8806990C295E}"/>
              </a:ext>
            </a:extLst>
          </p:cNvPr>
          <p:cNvSpPr/>
          <p:nvPr/>
        </p:nvSpPr>
        <p:spPr>
          <a:xfrm>
            <a:off x="3462601" y="4301067"/>
            <a:ext cx="1117865" cy="101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368750-2E80-0AF5-8481-3BC7D3A75E8C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1667933" y="2708697"/>
            <a:ext cx="1371600" cy="1296031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D17DFFA-0A49-29C4-2C5C-BD3412FBB9DB}"/>
              </a:ext>
            </a:extLst>
          </p:cNvPr>
          <p:cNvCxnSpPr>
            <a:cxnSpLocks/>
          </p:cNvCxnSpPr>
          <p:nvPr/>
        </p:nvCxnSpPr>
        <p:spPr>
          <a:xfrm rot="10800000">
            <a:off x="1667934" y="4004733"/>
            <a:ext cx="1794667" cy="804334"/>
          </a:xfrm>
          <a:prstGeom prst="curved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C3E33A-45E2-C847-2D3B-4D48E7CB1390}"/>
              </a:ext>
            </a:extLst>
          </p:cNvPr>
          <p:cNvSpPr txBox="1"/>
          <p:nvPr/>
        </p:nvSpPr>
        <p:spPr>
          <a:xfrm>
            <a:off x="355600" y="3681563"/>
            <a:ext cx="137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combined!</a:t>
            </a:r>
          </a:p>
        </p:txBody>
      </p:sp>
    </p:spTree>
    <p:extLst>
      <p:ext uri="{BB962C8B-B14F-4D97-AF65-F5344CB8AC3E}">
        <p14:creationId xmlns:p14="http://schemas.microsoft.com/office/powerpoint/2010/main" val="1308426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E1FB9-513D-63DC-F5F1-C0A12A8E1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C8E8-EF52-351E-54CA-047D35BA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549524"/>
            <a:ext cx="7359174" cy="948759"/>
          </a:xfrm>
        </p:spPr>
        <p:txBody>
          <a:bodyPr/>
          <a:lstStyle/>
          <a:p>
            <a:r>
              <a:rPr lang="en-US" dirty="0"/>
              <a:t>System Cost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3FB207-B1F1-A94A-3C75-CA076BDD8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927820"/>
              </p:ext>
            </p:extLst>
          </p:nvPr>
        </p:nvGraphicFramePr>
        <p:xfrm>
          <a:off x="859790" y="1862931"/>
          <a:ext cx="2425700" cy="3817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99968104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1155950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Original Design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46238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Cost ($)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89740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635189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56173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Humidity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10.95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24109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27.60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3781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Silicon Pressure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11.70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77595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1142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PCB Shield (assumed)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2.00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3684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25190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14094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594339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89.24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7683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4A6D5-478E-070D-DE77-069D6EA5D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57466"/>
              </p:ext>
            </p:extLst>
          </p:nvPr>
        </p:nvGraphicFramePr>
        <p:xfrm>
          <a:off x="4883150" y="1937809"/>
          <a:ext cx="2425700" cy="36347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2772261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1877433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 Design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71900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Cost ($)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08588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 BME280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14.95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389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TMP36GT9Z Temp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1.42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37530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MPU6050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6.99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82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16.95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943888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PCB Shield (assumed)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$ </a:t>
                      </a:r>
                    </a:p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2.00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922903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20.00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51228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0.08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76815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330 Ohm Resistor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9119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 $                  0.87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10794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 $               63.40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94845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9449E5-D493-736A-DC71-12A15BBC8DDD}"/>
              </a:ext>
            </a:extLst>
          </p:cNvPr>
          <p:cNvSpPr txBox="1"/>
          <p:nvPr/>
        </p:nvSpPr>
        <p:spPr>
          <a:xfrm>
            <a:off x="3285490" y="2963334"/>
            <a:ext cx="1088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Discontinued!</a:t>
            </a:r>
          </a:p>
        </p:txBody>
      </p:sp>
    </p:spTree>
    <p:extLst>
      <p:ext uri="{BB962C8B-B14F-4D97-AF65-F5344CB8AC3E}">
        <p14:creationId xmlns:p14="http://schemas.microsoft.com/office/powerpoint/2010/main" val="160565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8A225-217A-E492-3CBE-A2DE12D4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Weight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7E7343-9956-BA78-E64C-807708A1FC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0842650"/>
              </p:ext>
            </p:extLst>
          </p:nvPr>
        </p:nvGraphicFramePr>
        <p:xfrm>
          <a:off x="1443567" y="2095499"/>
          <a:ext cx="3145366" cy="322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77679">
                  <a:extLst>
                    <a:ext uri="{9D8B030D-6E8A-4147-A177-3AD203B41FA5}">
                      <a16:colId xmlns:a16="http://schemas.microsoft.com/office/drawing/2014/main" val="39269421"/>
                    </a:ext>
                  </a:extLst>
                </a:gridCol>
                <a:gridCol w="867687">
                  <a:extLst>
                    <a:ext uri="{9D8B030D-6E8A-4147-A177-3AD203B41FA5}">
                      <a16:colId xmlns:a16="http://schemas.microsoft.com/office/drawing/2014/main" val="41792324"/>
                    </a:ext>
                  </a:extLst>
                </a:gridCol>
              </a:tblGrid>
              <a:tr h="414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 (g)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3605238"/>
                  </a:ext>
                </a:extLst>
              </a:tr>
              <a:tr h="21170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1130284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6866488"/>
                  </a:ext>
                </a:extLst>
              </a:tr>
              <a:tr h="414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Humidity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401205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7636387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Silicon Pressure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27268141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8074770"/>
                  </a:ext>
                </a:extLst>
              </a:tr>
              <a:tr h="41420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 Shield (Assumed price)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9356688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8819572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096661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4292532"/>
                  </a:ext>
                </a:extLst>
              </a:tr>
              <a:tr h="22090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84366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1995D3-901E-430F-121E-7B0AE7444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836160"/>
              </p:ext>
            </p:extLst>
          </p:nvPr>
        </p:nvGraphicFramePr>
        <p:xfrm>
          <a:off x="5143499" y="2095499"/>
          <a:ext cx="3230034" cy="3221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38990">
                  <a:extLst>
                    <a:ext uri="{9D8B030D-6E8A-4147-A177-3AD203B41FA5}">
                      <a16:colId xmlns:a16="http://schemas.microsoft.com/office/drawing/2014/main" val="4005900787"/>
                    </a:ext>
                  </a:extLst>
                </a:gridCol>
                <a:gridCol w="891044">
                  <a:extLst>
                    <a:ext uri="{9D8B030D-6E8A-4147-A177-3AD203B41FA5}">
                      <a16:colId xmlns:a16="http://schemas.microsoft.com/office/drawing/2014/main" val="1483845413"/>
                    </a:ext>
                  </a:extLst>
                </a:gridCol>
              </a:tblGrid>
              <a:tr h="44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Weight (g)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95153899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Adafruit BME280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0390205"/>
                  </a:ext>
                </a:extLst>
              </a:tr>
              <a:tr h="44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TMP36GT9Z Temp Sensor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8732225"/>
                  </a:ext>
                </a:extLst>
              </a:tr>
              <a:tr h="44333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MPU6050 Accelerometer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61938687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Sparkfun Openlog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3961711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PCB Shield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0374045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Arduino Uno R4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60846389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LEDs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0215075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40928548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Pin Headers (16POS)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6771522"/>
                  </a:ext>
                </a:extLst>
              </a:tr>
              <a:tr h="23644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53.9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05392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BF91A4B-41A1-965D-3B5F-8396DB1DE3CD}"/>
              </a:ext>
            </a:extLst>
          </p:cNvPr>
          <p:cNvSpPr txBox="1"/>
          <p:nvPr/>
        </p:nvSpPr>
        <p:spPr>
          <a:xfrm>
            <a:off x="1443567" y="1691323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CF706-0DBA-E0CB-D765-9147C937C25B}"/>
              </a:ext>
            </a:extLst>
          </p:cNvPr>
          <p:cNvSpPr txBox="1"/>
          <p:nvPr/>
        </p:nvSpPr>
        <p:spPr>
          <a:xfrm>
            <a:off x="4983558" y="1687712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Design</a:t>
            </a:r>
          </a:p>
        </p:txBody>
      </p:sp>
    </p:spTree>
    <p:extLst>
      <p:ext uri="{BB962C8B-B14F-4D97-AF65-F5344CB8AC3E}">
        <p14:creationId xmlns:p14="http://schemas.microsoft.com/office/powerpoint/2010/main" val="306042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9E37-C20A-0672-A7FD-6A66D712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Power Consumption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CEE011-5A90-2DDA-4386-80F8EB594138}"/>
              </a:ext>
            </a:extLst>
          </p:cNvPr>
          <p:cNvSpPr txBox="1"/>
          <p:nvPr/>
        </p:nvSpPr>
        <p:spPr>
          <a:xfrm>
            <a:off x="7725409" y="6122908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~440mW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CB5765-AA2C-701C-399F-2049CDD92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842822"/>
              </p:ext>
            </p:extLst>
          </p:nvPr>
        </p:nvGraphicFramePr>
        <p:xfrm>
          <a:off x="1178560" y="2519680"/>
          <a:ext cx="4145280" cy="34239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1760">
                  <a:extLst>
                    <a:ext uri="{9D8B030D-6E8A-4147-A177-3AD203B41FA5}">
                      <a16:colId xmlns:a16="http://schemas.microsoft.com/office/drawing/2014/main" val="2384436018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2368634132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1561907869"/>
                    </a:ext>
                  </a:extLst>
                </a:gridCol>
              </a:tblGrid>
              <a:tr h="24901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3407986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6.60E-02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7192814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1.65E-02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892806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3.30E-03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5307391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0214664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2.50E-02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1203459"/>
                  </a:ext>
                </a:extLst>
              </a:tr>
              <a:tr h="4668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78358143"/>
                  </a:ext>
                </a:extLst>
              </a:tr>
              <a:tr h="46689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0.00E+00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63114966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3.00E-01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64530957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0497393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5414175"/>
                  </a:ext>
                </a:extLst>
              </a:tr>
              <a:tr h="249012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0.4608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2378947"/>
                  </a:ext>
                </a:extLst>
              </a:tr>
            </a:tbl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DBD87A8-195B-B09A-869D-F2F99F196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45625"/>
              </p:ext>
            </p:extLst>
          </p:nvPr>
        </p:nvGraphicFramePr>
        <p:xfrm>
          <a:off x="7609840" y="2519680"/>
          <a:ext cx="3505200" cy="3423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190257771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1593683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061129050"/>
                    </a:ext>
                  </a:extLst>
                </a:gridCol>
              </a:tblGrid>
              <a:tr h="31126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99210865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96853548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5.00E-05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0462234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0.01155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69641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0.066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0806547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3150488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76135677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50896148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136491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5437646"/>
                  </a:ext>
                </a:extLst>
              </a:tr>
              <a:tr h="311265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0.43968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31302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E6B820B-4CBF-BCC1-6226-A4E028452EC1}"/>
              </a:ext>
            </a:extLst>
          </p:cNvPr>
          <p:cNvSpPr txBox="1"/>
          <p:nvPr/>
        </p:nvSpPr>
        <p:spPr>
          <a:xfrm>
            <a:off x="1178560" y="6122908"/>
            <a:ext cx="36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~460mW</a:t>
            </a:r>
          </a:p>
        </p:txBody>
      </p:sp>
    </p:spTree>
    <p:extLst>
      <p:ext uri="{BB962C8B-B14F-4D97-AF65-F5344CB8AC3E}">
        <p14:creationId xmlns:p14="http://schemas.microsoft.com/office/powerpoint/2010/main" val="6109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2C40A-968D-A556-1FCD-8A183061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5D62B-0982-3CD7-B107-20CD1F159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few improvements can be made to the initial design.</a:t>
            </a:r>
          </a:p>
          <a:p>
            <a:pPr marL="0" indent="0">
              <a:buNone/>
            </a:pPr>
            <a:r>
              <a:rPr lang="en-US" dirty="0"/>
              <a:t>The temperature, pressure and humidity sensors can be consolidated to a single module, which drastically reduces costs.</a:t>
            </a:r>
          </a:p>
          <a:p>
            <a:pPr marL="0" indent="0">
              <a:buNone/>
            </a:pPr>
            <a:r>
              <a:rPr lang="en-US" dirty="0"/>
              <a:t>Better and cheaper components were also chosen in general without reducing the quality of the design.</a:t>
            </a:r>
          </a:p>
        </p:txBody>
      </p:sp>
    </p:spTree>
    <p:extLst>
      <p:ext uri="{BB962C8B-B14F-4D97-AF65-F5344CB8AC3E}">
        <p14:creationId xmlns:p14="http://schemas.microsoft.com/office/powerpoint/2010/main" val="229615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28C4-5F73-7A55-603B-765316D73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E57B-C8E8-F746-9D8D-38D02B3C1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157A-10AE-B273-C750-4EE54EE3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5796" y="436880"/>
            <a:ext cx="8923278" cy="62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9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B730C-FF13-1377-5602-35FC1BA96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65" y="405130"/>
            <a:ext cx="10895106" cy="1325563"/>
          </a:xfrm>
        </p:spPr>
        <p:txBody>
          <a:bodyPr/>
          <a:lstStyle/>
          <a:p>
            <a:r>
              <a:rPr lang="en-US" dirty="0"/>
              <a:t>PCB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191B8C3-1DD1-6DD9-24E9-515BDAE7D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466" y="1463129"/>
            <a:ext cx="4428861" cy="4195763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9A10ED-D59A-E646-5CCF-B469F53F8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48" y="1393369"/>
            <a:ext cx="5767758" cy="43352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C245B-99D9-E2C3-9306-20FE943DE492}"/>
              </a:ext>
            </a:extLst>
          </p:cNvPr>
          <p:cNvSpPr txBox="1"/>
          <p:nvPr/>
        </p:nvSpPr>
        <p:spPr>
          <a:xfrm>
            <a:off x="5161280" y="3059668"/>
            <a:ext cx="56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VS. </a:t>
            </a:r>
          </a:p>
        </p:txBody>
      </p:sp>
    </p:spTree>
    <p:extLst>
      <p:ext uri="{BB962C8B-B14F-4D97-AF65-F5344CB8AC3E}">
        <p14:creationId xmlns:p14="http://schemas.microsoft.com/office/powerpoint/2010/main" val="46470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E824E-DB45-018B-6191-237FC453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E1FF-44EC-7385-1E42-2FA25C4DB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https://www.colorado.edu/center/spacegrant/statewide-programs/remote-kits-learning-modules/high-altitude-balloon-payload-remote-skill-module-0#accordion-1065444066-1</a:t>
            </a:r>
          </a:p>
        </p:txBody>
      </p:sp>
    </p:spTree>
    <p:extLst>
      <p:ext uri="{BB962C8B-B14F-4D97-AF65-F5344CB8AC3E}">
        <p14:creationId xmlns:p14="http://schemas.microsoft.com/office/powerpoint/2010/main" val="3060175053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350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Avenir Next LT Pro</vt:lpstr>
      <vt:lpstr>AvenirNext LT Pro Medium</vt:lpstr>
      <vt:lpstr>Sabon Next LT</vt:lpstr>
      <vt:lpstr>DappledVTI</vt:lpstr>
      <vt:lpstr>Microprocessors  Final Project</vt:lpstr>
      <vt:lpstr>Block Diagram</vt:lpstr>
      <vt:lpstr>System Cost</vt:lpstr>
      <vt:lpstr>System Weight</vt:lpstr>
      <vt:lpstr>Max Power Consumption</vt:lpstr>
      <vt:lpstr>Alternative Design</vt:lpstr>
      <vt:lpstr>Schematic</vt:lpstr>
      <vt:lpstr>PCB Design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Hall</dc:creator>
  <cp:lastModifiedBy>Jackson Hall</cp:lastModifiedBy>
  <cp:revision>2</cp:revision>
  <dcterms:created xsi:type="dcterms:W3CDTF">2025-03-14T06:21:49Z</dcterms:created>
  <dcterms:modified xsi:type="dcterms:W3CDTF">2025-03-14T14:30:11Z</dcterms:modified>
</cp:coreProperties>
</file>