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90" r:id="rId3"/>
    <p:sldId id="333" r:id="rId4"/>
    <p:sldId id="351" r:id="rId5"/>
    <p:sldId id="334" r:id="rId6"/>
    <p:sldId id="349" r:id="rId7"/>
    <p:sldId id="350" r:id="rId8"/>
    <p:sldId id="335" r:id="rId9"/>
    <p:sldId id="336" r:id="rId10"/>
    <p:sldId id="337" r:id="rId11"/>
    <p:sldId id="338" r:id="rId12"/>
    <p:sldId id="340" r:id="rId13"/>
    <p:sldId id="341" r:id="rId14"/>
    <p:sldId id="342" r:id="rId15"/>
    <p:sldId id="343" r:id="rId16"/>
    <p:sldId id="344" r:id="rId17"/>
    <p:sldId id="346" r:id="rId18"/>
    <p:sldId id="332" r:id="rId19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298450" indent="15875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596900" indent="3175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895350" indent="47625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193800" indent="6350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2333E"/>
    <a:srgbClr val="FFCCCC"/>
    <a:srgbClr val="AEC04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0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970FEE5-8EEE-4ED8-AAFA-44CBC44A6ADD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3C1889C-01D7-4434-A210-2A2721EB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5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5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298506" indent="0" algn="ctr">
              <a:buNone/>
              <a:defRPr/>
            </a:lvl2pPr>
            <a:lvl3pPr marL="597012" indent="0" algn="ctr">
              <a:buNone/>
              <a:defRPr/>
            </a:lvl3pPr>
            <a:lvl4pPr marL="895518" indent="0" algn="ctr">
              <a:buNone/>
              <a:defRPr/>
            </a:lvl4pPr>
            <a:lvl5pPr marL="1194024" indent="0" algn="ctr">
              <a:buNone/>
              <a:defRPr/>
            </a:lvl5pPr>
            <a:lvl6pPr marL="1492529" indent="0" algn="ctr">
              <a:buNone/>
              <a:defRPr/>
            </a:lvl6pPr>
            <a:lvl7pPr marL="1791035" indent="0" algn="ctr">
              <a:buNone/>
              <a:defRPr/>
            </a:lvl7pPr>
            <a:lvl8pPr marL="2089541" indent="0" algn="ctr">
              <a:buNone/>
              <a:defRPr/>
            </a:lvl8pPr>
            <a:lvl9pPr marL="23880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0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206" y="750094"/>
            <a:ext cx="1986855" cy="44001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290" y="750094"/>
            <a:ext cx="5856759" cy="44001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39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5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298506" indent="0" algn="ctr">
              <a:buNone/>
              <a:defRPr/>
            </a:lvl2pPr>
            <a:lvl3pPr marL="597012" indent="0" algn="ctr">
              <a:buNone/>
              <a:defRPr/>
            </a:lvl3pPr>
            <a:lvl4pPr marL="895518" indent="0" algn="ctr">
              <a:buNone/>
              <a:defRPr/>
            </a:lvl4pPr>
            <a:lvl5pPr marL="1194024" indent="0" algn="ctr">
              <a:buNone/>
              <a:defRPr/>
            </a:lvl5pPr>
            <a:lvl6pPr marL="1492529" indent="0" algn="ctr">
              <a:buNone/>
              <a:defRPr/>
            </a:lvl6pPr>
            <a:lvl7pPr marL="1791035" indent="0" algn="ctr">
              <a:buNone/>
              <a:defRPr/>
            </a:lvl7pPr>
            <a:lvl8pPr marL="2089541" indent="0" algn="ctr">
              <a:buNone/>
              <a:defRPr/>
            </a:lvl8pPr>
            <a:lvl9pPr marL="23880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76AE-F445-431D-94A7-6FFF1AABD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8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3B354-1291-4FD6-84F3-A5F4E9D778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680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4"/>
            <a:ext cx="7772176" cy="1500187"/>
          </a:xfrm>
        </p:spPr>
        <p:txBody>
          <a:bodyPr anchor="b"/>
          <a:lstStyle>
            <a:lvl1pPr marL="0" indent="0">
              <a:buNone/>
              <a:defRPr sz="1300"/>
            </a:lvl1pPr>
            <a:lvl2pPr marL="298506" indent="0">
              <a:buNone/>
              <a:defRPr sz="1200"/>
            </a:lvl2pPr>
            <a:lvl3pPr marL="597012" indent="0">
              <a:buNone/>
              <a:defRPr sz="1000"/>
            </a:lvl3pPr>
            <a:lvl4pPr marL="895518" indent="0">
              <a:buNone/>
              <a:defRPr sz="900"/>
            </a:lvl4pPr>
            <a:lvl5pPr marL="1194024" indent="0">
              <a:buNone/>
              <a:defRPr sz="900"/>
            </a:lvl5pPr>
            <a:lvl6pPr marL="1492529" indent="0">
              <a:buNone/>
              <a:defRPr sz="900"/>
            </a:lvl6pPr>
            <a:lvl7pPr marL="1791035" indent="0">
              <a:buNone/>
              <a:defRPr sz="900"/>
            </a:lvl7pPr>
            <a:lvl8pPr marL="2089541" indent="0">
              <a:buNone/>
              <a:defRPr sz="900"/>
            </a:lvl8pPr>
            <a:lvl9pPr marL="23880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8B741-9A39-4D58-B8B6-D18EAF15D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95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1" y="1259086"/>
            <a:ext cx="4254996" cy="52294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184" y="1259086"/>
            <a:ext cx="4254996" cy="52294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54BA-6870-4E76-90B2-1EABE9C31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1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2"/>
            <a:ext cx="4039568" cy="63958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506" indent="0">
              <a:buNone/>
              <a:defRPr sz="1300" b="1"/>
            </a:lvl2pPr>
            <a:lvl3pPr marL="597012" indent="0">
              <a:buNone/>
              <a:defRPr sz="1200" b="1"/>
            </a:lvl3pPr>
            <a:lvl4pPr marL="895518" indent="0">
              <a:buNone/>
              <a:defRPr sz="1000" b="1"/>
            </a:lvl4pPr>
            <a:lvl5pPr marL="1194024" indent="0">
              <a:buNone/>
              <a:defRPr sz="1000" b="1"/>
            </a:lvl5pPr>
            <a:lvl6pPr marL="1492529" indent="0">
              <a:buNone/>
              <a:defRPr sz="1000" b="1"/>
            </a:lvl6pPr>
            <a:lvl7pPr marL="1791035" indent="0">
              <a:buNone/>
              <a:defRPr sz="1000" b="1"/>
            </a:lvl7pPr>
            <a:lvl8pPr marL="2089541" indent="0">
              <a:buNone/>
              <a:defRPr sz="1000" b="1"/>
            </a:lvl8pPr>
            <a:lvl9pPr marL="238804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6" y="1534792"/>
            <a:ext cx="4041799" cy="63958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506" indent="0">
              <a:buNone/>
              <a:defRPr sz="1300" b="1"/>
            </a:lvl2pPr>
            <a:lvl3pPr marL="597012" indent="0">
              <a:buNone/>
              <a:defRPr sz="1200" b="1"/>
            </a:lvl3pPr>
            <a:lvl4pPr marL="895518" indent="0">
              <a:buNone/>
              <a:defRPr sz="1000" b="1"/>
            </a:lvl4pPr>
            <a:lvl5pPr marL="1194024" indent="0">
              <a:buNone/>
              <a:defRPr sz="1000" b="1"/>
            </a:lvl5pPr>
            <a:lvl6pPr marL="1492529" indent="0">
              <a:buNone/>
              <a:defRPr sz="1000" b="1"/>
            </a:lvl6pPr>
            <a:lvl7pPr marL="1791035" indent="0">
              <a:buNone/>
              <a:defRPr sz="1000" b="1"/>
            </a:lvl7pPr>
            <a:lvl8pPr marL="2089541" indent="0">
              <a:buNone/>
              <a:defRPr sz="1000" b="1"/>
            </a:lvl8pPr>
            <a:lvl9pPr marL="238804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6" y="2174380"/>
            <a:ext cx="4041799" cy="395138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EC8CB-9B72-4788-B1B8-13FA915CB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711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F87E2-642E-49D3-9552-58BCDB8C3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638800" y="6518910"/>
            <a:ext cx="1371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Ehsan K. Ardestani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9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FCB4-59F3-423E-9B0B-640233C2F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973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3"/>
            <a:ext cx="3008189" cy="11619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4"/>
            <a:ext cx="5111130" cy="58522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9"/>
          </a:xfrm>
        </p:spPr>
        <p:txBody>
          <a:bodyPr/>
          <a:lstStyle>
            <a:lvl1pPr marL="0" indent="0">
              <a:buNone/>
              <a:defRPr sz="900"/>
            </a:lvl1pPr>
            <a:lvl2pPr marL="298506" indent="0">
              <a:buNone/>
              <a:defRPr sz="800"/>
            </a:lvl2pPr>
            <a:lvl3pPr marL="597012" indent="0">
              <a:buNone/>
              <a:defRPr sz="700"/>
            </a:lvl3pPr>
            <a:lvl4pPr marL="895518" indent="0">
              <a:buNone/>
              <a:defRPr sz="600"/>
            </a:lvl4pPr>
            <a:lvl5pPr marL="1194024" indent="0">
              <a:buNone/>
              <a:defRPr sz="600"/>
            </a:lvl5pPr>
            <a:lvl6pPr marL="1492529" indent="0">
              <a:buNone/>
              <a:defRPr sz="600"/>
            </a:lvl6pPr>
            <a:lvl7pPr marL="1791035" indent="0">
              <a:buNone/>
              <a:defRPr sz="600"/>
            </a:lvl7pPr>
            <a:lvl8pPr marL="2089541" indent="0">
              <a:buNone/>
              <a:defRPr sz="600"/>
            </a:lvl8pPr>
            <a:lvl9pPr marL="238804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FF23-AEDE-4CA9-AB2D-E25BFE54D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61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971800" y="3657600"/>
            <a:ext cx="37338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100"/>
            </a:lvl1pPr>
            <a:lvl2pPr marL="298506" indent="0">
              <a:buNone/>
              <a:defRPr sz="1800"/>
            </a:lvl2pPr>
            <a:lvl3pPr marL="597012" indent="0">
              <a:buNone/>
              <a:defRPr sz="1600"/>
            </a:lvl3pPr>
            <a:lvl4pPr marL="895518" indent="0">
              <a:buNone/>
              <a:defRPr sz="1300"/>
            </a:lvl4pPr>
            <a:lvl5pPr marL="1194024" indent="0">
              <a:buNone/>
              <a:defRPr sz="1300"/>
            </a:lvl5pPr>
            <a:lvl6pPr marL="1492529" indent="0">
              <a:buNone/>
              <a:defRPr sz="1300"/>
            </a:lvl6pPr>
            <a:lvl7pPr marL="1791035" indent="0">
              <a:buNone/>
              <a:defRPr sz="1300"/>
            </a:lvl7pPr>
            <a:lvl8pPr marL="2089541" indent="0">
              <a:buNone/>
              <a:defRPr sz="1300"/>
            </a:lvl8pPr>
            <a:lvl9pPr marL="2388047" indent="0">
              <a:buNone/>
              <a:defRPr sz="1300"/>
            </a:lvl9pPr>
          </a:lstStyle>
          <a:p>
            <a:pPr lvl="0"/>
            <a:endParaRPr lang="en-US" noProof="0" dirty="0" smtClean="0">
              <a:sym typeface="Helvetica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59"/>
            <a:ext cx="5486177" cy="804787"/>
          </a:xfrm>
        </p:spPr>
        <p:txBody>
          <a:bodyPr/>
          <a:lstStyle>
            <a:lvl1pPr marL="0" indent="0">
              <a:buNone/>
              <a:defRPr sz="900"/>
            </a:lvl1pPr>
            <a:lvl2pPr marL="298506" indent="0">
              <a:buNone/>
              <a:defRPr sz="800"/>
            </a:lvl2pPr>
            <a:lvl3pPr marL="597012" indent="0">
              <a:buNone/>
              <a:defRPr sz="700"/>
            </a:lvl3pPr>
            <a:lvl4pPr marL="895518" indent="0">
              <a:buNone/>
              <a:defRPr sz="600"/>
            </a:lvl4pPr>
            <a:lvl5pPr marL="1194024" indent="0">
              <a:buNone/>
              <a:defRPr sz="600"/>
            </a:lvl5pPr>
            <a:lvl6pPr marL="1492529" indent="0">
              <a:buNone/>
              <a:defRPr sz="600"/>
            </a:lvl6pPr>
            <a:lvl7pPr marL="1791035" indent="0">
              <a:buNone/>
              <a:defRPr sz="600"/>
            </a:lvl7pPr>
            <a:lvl8pPr marL="2089541" indent="0">
              <a:buNone/>
              <a:defRPr sz="600"/>
            </a:lvl8pPr>
            <a:lvl9pPr marL="238804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4B777-168D-438D-88A5-D0863FAA7A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56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B753-C0B0-411E-999B-5F8E6F3AD4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3623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8520" y="0"/>
            <a:ext cx="2158752" cy="64885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0"/>
            <a:ext cx="6371332" cy="6488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CBAC0-C4F9-4386-98C2-F9003D356B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486400" y="6518910"/>
            <a:ext cx="1524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j-lt"/>
              </a:rPr>
              <a:t>Ehsan K. Ardestani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12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4"/>
            <a:ext cx="7772176" cy="1500187"/>
          </a:xfrm>
        </p:spPr>
        <p:txBody>
          <a:bodyPr anchor="b"/>
          <a:lstStyle>
            <a:lvl1pPr marL="0" indent="0">
              <a:buNone/>
              <a:defRPr sz="1300"/>
            </a:lvl1pPr>
            <a:lvl2pPr marL="298506" indent="0">
              <a:buNone/>
              <a:defRPr sz="1200"/>
            </a:lvl2pPr>
            <a:lvl3pPr marL="597012" indent="0">
              <a:buNone/>
              <a:defRPr sz="1000"/>
            </a:lvl3pPr>
            <a:lvl4pPr marL="895518" indent="0">
              <a:buNone/>
              <a:defRPr sz="900"/>
            </a:lvl4pPr>
            <a:lvl5pPr marL="1194024" indent="0">
              <a:buNone/>
              <a:defRPr sz="900"/>
            </a:lvl5pPr>
            <a:lvl6pPr marL="1492529" indent="0">
              <a:buNone/>
              <a:defRPr sz="900"/>
            </a:lvl6pPr>
            <a:lvl7pPr marL="1791035" indent="0">
              <a:buNone/>
              <a:defRPr sz="900"/>
            </a:lvl7pPr>
            <a:lvl8pPr marL="2089541" indent="0">
              <a:buNone/>
              <a:defRPr sz="900"/>
            </a:lvl8pPr>
            <a:lvl9pPr marL="23880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97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031" y="3303985"/>
            <a:ext cx="3111996" cy="18462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184" y="3303985"/>
            <a:ext cx="3111996" cy="18462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2"/>
            <a:ext cx="4039568" cy="63958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506" indent="0">
              <a:buNone/>
              <a:defRPr sz="1300" b="1"/>
            </a:lvl2pPr>
            <a:lvl3pPr marL="597012" indent="0">
              <a:buNone/>
              <a:defRPr sz="1200" b="1"/>
            </a:lvl3pPr>
            <a:lvl4pPr marL="895518" indent="0">
              <a:buNone/>
              <a:defRPr sz="1000" b="1"/>
            </a:lvl4pPr>
            <a:lvl5pPr marL="1194024" indent="0">
              <a:buNone/>
              <a:defRPr sz="1000" b="1"/>
            </a:lvl5pPr>
            <a:lvl6pPr marL="1492529" indent="0">
              <a:buNone/>
              <a:defRPr sz="1000" b="1"/>
            </a:lvl6pPr>
            <a:lvl7pPr marL="1791035" indent="0">
              <a:buNone/>
              <a:defRPr sz="1000" b="1"/>
            </a:lvl7pPr>
            <a:lvl8pPr marL="2089541" indent="0">
              <a:buNone/>
              <a:defRPr sz="1000" b="1"/>
            </a:lvl8pPr>
            <a:lvl9pPr marL="238804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6" y="1534792"/>
            <a:ext cx="4041799" cy="63958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506" indent="0">
              <a:buNone/>
              <a:defRPr sz="1300" b="1"/>
            </a:lvl2pPr>
            <a:lvl3pPr marL="597012" indent="0">
              <a:buNone/>
              <a:defRPr sz="1200" b="1"/>
            </a:lvl3pPr>
            <a:lvl4pPr marL="895518" indent="0">
              <a:buNone/>
              <a:defRPr sz="1000" b="1"/>
            </a:lvl4pPr>
            <a:lvl5pPr marL="1194024" indent="0">
              <a:buNone/>
              <a:defRPr sz="1000" b="1"/>
            </a:lvl5pPr>
            <a:lvl6pPr marL="1492529" indent="0">
              <a:buNone/>
              <a:defRPr sz="1000" b="1"/>
            </a:lvl6pPr>
            <a:lvl7pPr marL="1791035" indent="0">
              <a:buNone/>
              <a:defRPr sz="1000" b="1"/>
            </a:lvl7pPr>
            <a:lvl8pPr marL="2089541" indent="0">
              <a:buNone/>
              <a:defRPr sz="1000" b="1"/>
            </a:lvl8pPr>
            <a:lvl9pPr marL="2388047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6" y="2174380"/>
            <a:ext cx="4041799" cy="395138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3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74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3"/>
            <a:ext cx="3008189" cy="11619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4"/>
            <a:ext cx="5111130" cy="58522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9"/>
          </a:xfrm>
        </p:spPr>
        <p:txBody>
          <a:bodyPr/>
          <a:lstStyle>
            <a:lvl1pPr marL="0" indent="0">
              <a:buNone/>
              <a:defRPr sz="900"/>
            </a:lvl1pPr>
            <a:lvl2pPr marL="298506" indent="0">
              <a:buNone/>
              <a:defRPr sz="800"/>
            </a:lvl2pPr>
            <a:lvl3pPr marL="597012" indent="0">
              <a:buNone/>
              <a:defRPr sz="700"/>
            </a:lvl3pPr>
            <a:lvl4pPr marL="895518" indent="0">
              <a:buNone/>
              <a:defRPr sz="600"/>
            </a:lvl4pPr>
            <a:lvl5pPr marL="1194024" indent="0">
              <a:buNone/>
              <a:defRPr sz="600"/>
            </a:lvl5pPr>
            <a:lvl6pPr marL="1492529" indent="0">
              <a:buNone/>
              <a:defRPr sz="600"/>
            </a:lvl6pPr>
            <a:lvl7pPr marL="1791035" indent="0">
              <a:buNone/>
              <a:defRPr sz="600"/>
            </a:lvl7pPr>
            <a:lvl8pPr marL="2089541" indent="0">
              <a:buNone/>
              <a:defRPr sz="600"/>
            </a:lvl8pPr>
            <a:lvl9pPr marL="238804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068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100"/>
            </a:lvl1pPr>
            <a:lvl2pPr marL="298506" indent="0">
              <a:buNone/>
              <a:defRPr sz="1800"/>
            </a:lvl2pPr>
            <a:lvl3pPr marL="597012" indent="0">
              <a:buNone/>
              <a:defRPr sz="1600"/>
            </a:lvl3pPr>
            <a:lvl4pPr marL="895518" indent="0">
              <a:buNone/>
              <a:defRPr sz="1300"/>
            </a:lvl4pPr>
            <a:lvl5pPr marL="1194024" indent="0">
              <a:buNone/>
              <a:defRPr sz="1300"/>
            </a:lvl5pPr>
            <a:lvl6pPr marL="1492529" indent="0">
              <a:buNone/>
              <a:defRPr sz="1300"/>
            </a:lvl6pPr>
            <a:lvl7pPr marL="1791035" indent="0">
              <a:buNone/>
              <a:defRPr sz="1300"/>
            </a:lvl7pPr>
            <a:lvl8pPr marL="2089541" indent="0">
              <a:buNone/>
              <a:defRPr sz="1300"/>
            </a:lvl8pPr>
            <a:lvl9pPr marL="2388047" indent="0">
              <a:buNone/>
              <a:defRPr sz="1300"/>
            </a:lvl9pPr>
          </a:lstStyle>
          <a:p>
            <a:pPr lvl="0"/>
            <a:endParaRPr lang="en-US" noProof="0" dirty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59"/>
            <a:ext cx="5486177" cy="804787"/>
          </a:xfrm>
        </p:spPr>
        <p:txBody>
          <a:bodyPr/>
          <a:lstStyle>
            <a:lvl1pPr marL="0" indent="0">
              <a:buNone/>
              <a:defRPr sz="900"/>
            </a:lvl1pPr>
            <a:lvl2pPr marL="298506" indent="0">
              <a:buNone/>
              <a:defRPr sz="800"/>
            </a:lvl2pPr>
            <a:lvl3pPr marL="597012" indent="0">
              <a:buNone/>
              <a:defRPr sz="700"/>
            </a:lvl3pPr>
            <a:lvl4pPr marL="895518" indent="0">
              <a:buNone/>
              <a:defRPr sz="600"/>
            </a:lvl4pPr>
            <a:lvl5pPr marL="1194024" indent="0">
              <a:buNone/>
              <a:defRPr sz="600"/>
            </a:lvl5pPr>
            <a:lvl6pPr marL="1492529" indent="0">
              <a:buNone/>
              <a:defRPr sz="600"/>
            </a:lvl6pPr>
            <a:lvl7pPr marL="1791035" indent="0">
              <a:buNone/>
              <a:defRPr sz="600"/>
            </a:lvl7pPr>
            <a:lvl8pPr marL="2089541" indent="0">
              <a:buNone/>
              <a:defRPr sz="600"/>
            </a:lvl8pPr>
            <a:lvl9pPr marL="238804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0372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8488" y="750570"/>
            <a:ext cx="7950200" cy="177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 rot="10800000" flipH="1">
            <a:off x="863600" y="1632586"/>
            <a:ext cx="7391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9701" tIns="29851" rIns="59701" bIns="29851"/>
          <a:lstStyle/>
          <a:p>
            <a:endParaRPr lang="en-US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5572126"/>
            <a:ext cx="2125662" cy="75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572126"/>
            <a:ext cx="5757862" cy="75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6" y="3821430"/>
            <a:ext cx="2536825" cy="48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3286126" y="3733800"/>
            <a:ext cx="2809874" cy="685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2239" y="3303271"/>
            <a:ext cx="633253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9751" tIns="49751" rIns="49751" bIns="49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+mj-lt"/>
          <a:ea typeface="+mj-ea"/>
          <a:cs typeface="+mj-cs"/>
          <a:sym typeface="Helvetica Neue" charset="0"/>
        </a:defRPr>
      </a:lvl1pPr>
      <a:lvl2pPr algn="ct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ct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ct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ct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298506" algn="ct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597012" algn="ct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895518" algn="ct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194024" algn="ct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342900" indent="-342900" algn="ctr" rtl="0" eaLnBrk="0" fontAlgn="base" hangingPunct="0">
        <a:lnSpc>
          <a:spcPct val="91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576263" indent="-312738" algn="ctr" rtl="0" eaLnBrk="0" fontAlgn="base" hangingPunct="0">
        <a:lnSpc>
          <a:spcPct val="87000"/>
        </a:lnSpc>
        <a:spcBef>
          <a:spcPts val="63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208088" indent="-628650" algn="ctr" rtl="0" eaLnBrk="0" fontAlgn="base" hangingPunct="0">
        <a:lnSpc>
          <a:spcPct val="89000"/>
        </a:lnSpc>
        <a:spcBef>
          <a:spcPts val="388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962150" indent="-1004888" algn="ctr" rtl="0" eaLnBrk="0" fontAlgn="base" hangingPunct="0">
        <a:lnSpc>
          <a:spcPct val="89000"/>
        </a:lnSpc>
        <a:spcBef>
          <a:spcPts val="85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2686050" indent="-1366838" algn="ctr" rtl="0" eaLnBrk="0" fontAlgn="base" hangingPunct="0">
        <a:lnSpc>
          <a:spcPct val="61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985059" indent="-1368152" algn="ctr" rtl="0" fontAlgn="base">
        <a:lnSpc>
          <a:spcPct val="61000"/>
        </a:lnSpc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3283565" indent="-1368152" algn="ctr" rtl="0" fontAlgn="base">
        <a:lnSpc>
          <a:spcPct val="61000"/>
        </a:lnSpc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582071" indent="-1368152" algn="ctr" rtl="0" fontAlgn="base">
        <a:lnSpc>
          <a:spcPct val="61000"/>
        </a:lnSpc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80576" indent="-1368152" algn="ctr" rtl="0" fontAlgn="base">
        <a:lnSpc>
          <a:spcPct val="61000"/>
        </a:lnSpc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506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7012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518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4024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529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1035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541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8047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"/>
            <a:ext cx="8636000" cy="106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9751" tIns="49751" rIns="49751" bIns="49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9" y="1259206"/>
            <a:ext cx="8618537" cy="522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9751" tIns="49751" rIns="49751" bIns="49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" pitchFamily="34" charset="0"/>
              </a:rPr>
              <a:t>Second level</a:t>
            </a:r>
          </a:p>
          <a:p>
            <a:pPr lvl="2"/>
            <a:r>
              <a:rPr lang="en-US" smtClean="0">
                <a:sym typeface="Helvetica" pitchFamily="34" charset="0"/>
              </a:rPr>
              <a:t>Third level</a:t>
            </a:r>
          </a:p>
          <a:p>
            <a:pPr lvl="3"/>
            <a:r>
              <a:rPr lang="en-US" smtClean="0">
                <a:sym typeface="Helvetica" pitchFamily="34" charset="0"/>
              </a:rPr>
              <a:t>Fourth level</a:t>
            </a:r>
          </a:p>
          <a:p>
            <a:pPr lvl="4"/>
            <a:r>
              <a:rPr lang="en-US" smtClean="0">
                <a:sym typeface="Helvetica" pitchFamily="34" charset="0"/>
              </a:rPr>
              <a:t>Fifth level</a:t>
            </a:r>
          </a:p>
        </p:txBody>
      </p:sp>
      <p:sp>
        <p:nvSpPr>
          <p:cNvPr id="2052" name="Rectangle 3"/>
          <p:cNvSpPr>
            <a:spLocks/>
          </p:cNvSpPr>
          <p:nvPr/>
        </p:nvSpPr>
        <p:spPr bwMode="auto">
          <a:xfrm>
            <a:off x="1465263" y="6518910"/>
            <a:ext cx="2311400" cy="24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7000"/>
              </a:lnSpc>
              <a:tabLst>
                <a:tab pos="0" algn="l"/>
                <a:tab pos="844550" algn="l"/>
                <a:tab pos="1698625" algn="l"/>
                <a:tab pos="2544763" algn="l"/>
              </a:tabLst>
            </a:pPr>
            <a:r>
              <a:rPr lang="en-US" sz="900">
                <a:latin typeface="Arial Narrow" charset="0"/>
                <a:ea typeface="Arial Narrow" charset="0"/>
                <a:cs typeface="Arial Narrow" charset="0"/>
                <a:sym typeface="Arial Narrow" charset="0"/>
              </a:rPr>
              <a:t>CMPE 110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518910"/>
            <a:ext cx="293688" cy="259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9701" tIns="29851" rIns="59701" bIns="298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6000"/>
              </a:lnSpc>
              <a:tabLst>
                <a:tab pos="0" algn="l"/>
              </a:tabLst>
              <a:defRPr sz="1200" b="1"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B5DA0B86-40E4-4934-A9F5-C7B87B604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5"/>
          <p:cNvSpPr>
            <a:spLocks/>
          </p:cNvSpPr>
          <p:nvPr/>
        </p:nvSpPr>
        <p:spPr bwMode="auto">
          <a:xfrm>
            <a:off x="5830888" y="6518910"/>
            <a:ext cx="647613" cy="1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tabLst>
                <a:tab pos="0" algn="l"/>
                <a:tab pos="844550" algn="l"/>
              </a:tabLst>
            </a:pPr>
            <a:r>
              <a:rPr lang="en-US" sz="900" b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Prof. Renau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" y="6385561"/>
            <a:ext cx="1374775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357314" y="1080136"/>
            <a:ext cx="7545387" cy="74294"/>
          </a:xfrm>
          <a:prstGeom prst="rect">
            <a:avLst/>
          </a:prstGeom>
          <a:solidFill>
            <a:srgbClr val="FF0000">
              <a:alpha val="8096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+mj-lt"/>
          <a:ea typeface="+mj-ea"/>
          <a:cs typeface="+mj-cs"/>
          <a:sym typeface="Helvetica" pitchFamily="34" charset="0"/>
        </a:defRPr>
      </a:lvl1pPr>
      <a:lvl2pPr algn="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2pPr>
      <a:lvl3pPr algn="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3pPr>
      <a:lvl4pPr algn="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4pPr>
      <a:lvl5pPr algn="r" rtl="0" eaLnBrk="0" fontAlgn="base" hangingPunct="0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5pPr>
      <a:lvl6pPr marL="298506" algn="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6pPr>
      <a:lvl7pPr marL="597012" algn="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7pPr>
      <a:lvl8pPr marL="895518" algn="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8pPr>
      <a:lvl9pPr marL="1194024" algn="r" rtl="0" fontAlgn="base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9pPr>
    </p:titleStyle>
    <p:bodyStyle>
      <a:lvl1pPr marL="169863" indent="-169863" algn="l" rtl="0" eaLnBrk="0" fontAlgn="base" hangingPunct="0">
        <a:lnSpc>
          <a:spcPct val="91000"/>
        </a:lnSpc>
        <a:spcBef>
          <a:spcPts val="713"/>
        </a:spcBef>
        <a:spcAft>
          <a:spcPct val="0"/>
        </a:spcAft>
        <a:buSzPct val="76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1pPr>
      <a:lvl2pPr marL="422275" indent="-158750" algn="l" rtl="0" eaLnBrk="0" fontAlgn="base" hangingPunct="0">
        <a:lnSpc>
          <a:spcPct val="87000"/>
        </a:lnSpc>
        <a:spcBef>
          <a:spcPts val="63"/>
        </a:spcBef>
        <a:spcAft>
          <a:spcPct val="0"/>
        </a:spcAft>
        <a:buSzPct val="7600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2pPr>
      <a:lvl3pPr marL="723900" indent="-144463" algn="l" rtl="0" eaLnBrk="0" fontAlgn="base" hangingPunct="0">
        <a:lnSpc>
          <a:spcPct val="89000"/>
        </a:lnSpc>
        <a:spcBef>
          <a:spcPts val="388"/>
        </a:spcBef>
        <a:spcAft>
          <a:spcPct val="0"/>
        </a:spcAft>
        <a:buSzPct val="76000"/>
        <a:buChar char="•"/>
        <a:defRPr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3pPr>
      <a:lvl4pPr marL="1101725" indent="-144463" algn="l" rtl="0" eaLnBrk="0" fontAlgn="base" hangingPunct="0">
        <a:lnSpc>
          <a:spcPct val="89000"/>
        </a:lnSpc>
        <a:spcBef>
          <a:spcPts val="850"/>
        </a:spcBef>
        <a:spcAft>
          <a:spcPct val="0"/>
        </a:spcAft>
        <a:buSzPct val="76000"/>
        <a:buChar char="•"/>
        <a:defRPr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4pPr>
      <a:lvl5pPr marL="1462088" indent="-144463" algn="l" rtl="0" eaLnBrk="0" fontAlgn="base" hangingPunct="0">
        <a:lnSpc>
          <a:spcPct val="61000"/>
        </a:lnSpc>
        <a:spcBef>
          <a:spcPts val="63"/>
        </a:spcBef>
        <a:spcAft>
          <a:spcPct val="0"/>
        </a:spcAft>
        <a:buSzPct val="76000"/>
        <a:buChar char="•"/>
        <a:defRPr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5pPr>
      <a:lvl6pPr marL="1762014" indent="-145107" algn="l" rtl="0" fontAlgn="base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6pPr>
      <a:lvl7pPr marL="2060520" indent="-145107" algn="l" rtl="0" fontAlgn="base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7pPr>
      <a:lvl8pPr marL="2359026" indent="-145107" algn="l" rtl="0" fontAlgn="base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8pPr>
      <a:lvl9pPr marL="2657532" indent="-145107" algn="l" rtl="0" fontAlgn="base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9pPr>
    </p:bodyStyle>
    <p:otherStyle>
      <a:defPPr>
        <a:defRPr lang="en-US"/>
      </a:defPPr>
      <a:lvl1pPr marL="0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506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7012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518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4024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529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1035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541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8047" algn="l" defTabSz="5970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tags" Target="../tags/tag69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image" Target="../media/image5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6" Type="http://schemas.openxmlformats.org/officeDocument/2006/relationships/image" Target="../media/image6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844550" algn="l"/>
                <a:tab pos="1698625" algn="l"/>
                <a:tab pos="2544763" algn="l"/>
                <a:tab pos="3398838" algn="l"/>
                <a:tab pos="4244975" algn="l"/>
                <a:tab pos="5091113" algn="l"/>
                <a:tab pos="5945188" algn="l"/>
                <a:tab pos="6789738" algn="l"/>
              </a:tabLst>
            </a:pPr>
            <a:r>
              <a:rPr lang="en-US" dirty="0" smtClean="0"/>
              <a:t>CMPE110: Computer Architecture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CMP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tabLst>
                <a:tab pos="0" algn="l"/>
                <a:tab pos="844550" algn="l"/>
                <a:tab pos="1698625" algn="l"/>
                <a:tab pos="2544763" algn="l"/>
                <a:tab pos="3398838" algn="l"/>
                <a:tab pos="4244975" algn="l"/>
                <a:tab pos="5091113" algn="l"/>
              </a:tabLst>
            </a:pPr>
            <a:r>
              <a:rPr lang="en-US" dirty="0" smtClean="0"/>
              <a:t>Ehsan K. Ardestani</a:t>
            </a:r>
          </a:p>
          <a:p>
            <a:pPr marL="0" indent="0" eaLnBrk="1" hangingPunct="1">
              <a:tabLst>
                <a:tab pos="0" algn="l"/>
                <a:tab pos="844550" algn="l"/>
                <a:tab pos="1698625" algn="l"/>
                <a:tab pos="2544763" algn="l"/>
                <a:tab pos="3398838" algn="l"/>
                <a:tab pos="4244975" algn="l"/>
                <a:tab pos="5091113" algn="l"/>
              </a:tabLst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57" y="3810000"/>
            <a:ext cx="17907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Cache Coherency</a:t>
            </a:r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Caches play key performance role</a:t>
            </a:r>
          </a:p>
          <a:p>
            <a:pPr lvl="1"/>
            <a:r>
              <a:rPr lang="en-US" dirty="0" smtClean="0"/>
              <a:t>reduce average data access time</a:t>
            </a:r>
          </a:p>
          <a:p>
            <a:pPr lvl="1"/>
            <a:r>
              <a:rPr lang="en-US" dirty="0" smtClean="0"/>
              <a:t>reduce bandwidth demands placed on shared interconnect and memory</a:t>
            </a:r>
          </a:p>
          <a:p>
            <a:endParaRPr lang="en-US" dirty="0" smtClean="0"/>
          </a:p>
          <a:p>
            <a:r>
              <a:rPr lang="en-US" dirty="0" smtClean="0"/>
              <a:t>But private processor caches create a problem</a:t>
            </a:r>
          </a:p>
          <a:p>
            <a:pPr lvl="1"/>
            <a:r>
              <a:rPr lang="en-US" dirty="0" smtClean="0"/>
              <a:t>copies of a variable can be present in multiple caches </a:t>
            </a:r>
          </a:p>
          <a:p>
            <a:pPr lvl="1"/>
            <a:r>
              <a:rPr lang="en-US" dirty="0" smtClean="0"/>
              <a:t>a write by one processor may not become visible to others</a:t>
            </a:r>
          </a:p>
          <a:p>
            <a:pPr lvl="2"/>
            <a:r>
              <a:rPr lang="en-US" dirty="0" smtClean="0"/>
              <a:t>they’ll keep accessing stale value in their caches</a:t>
            </a:r>
          </a:p>
          <a:p>
            <a:pPr lvl="1"/>
            <a:r>
              <a:rPr lang="en-US" dirty="0" smtClean="0"/>
              <a:t>cache coherence problem</a:t>
            </a:r>
          </a:p>
          <a:p>
            <a:pPr lvl="1"/>
            <a:r>
              <a:rPr lang="en-US" dirty="0" smtClean="0"/>
              <a:t>need to take actions to ensure visibility, preserve programmer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55785346-10CF-4544-8B72-F5EEAC4F7C2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Ex: Cache Coherence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193BD744-2B39-4BED-BCB8-ED9756530C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 bwMode="auto">
          <a:xfrm>
            <a:off x="1066800" y="2514600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L1 Cache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10000" y="2517360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L1 Cache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477000" y="2514600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L1 Cache</a:t>
            </a:r>
          </a:p>
        </p:txBody>
      </p:sp>
      <p:sp>
        <p:nvSpPr>
          <p:cNvPr id="3" name="Oval 2"/>
          <p:cNvSpPr/>
          <p:nvPr>
            <p:custDataLst>
              <p:tags r:id="rId6"/>
            </p:custDataLst>
          </p:nvPr>
        </p:nvSpPr>
        <p:spPr bwMode="auto">
          <a:xfrm>
            <a:off x="1600200" y="1600200"/>
            <a:ext cx="9144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core0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 bwMode="auto">
          <a:xfrm>
            <a:off x="4267200" y="1600200"/>
            <a:ext cx="9144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core1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10" name="Oval 9"/>
          <p:cNvSpPr/>
          <p:nvPr>
            <p:custDataLst>
              <p:tags r:id="rId8"/>
            </p:custDataLst>
          </p:nvPr>
        </p:nvSpPr>
        <p:spPr bwMode="auto">
          <a:xfrm>
            <a:off x="6934200" y="1600200"/>
            <a:ext cx="9144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core2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804634" y="5018314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MEMORY or L2</a:t>
            </a:r>
          </a:p>
        </p:txBody>
      </p:sp>
      <p:sp>
        <p:nvSpPr>
          <p:cNvPr id="5" name="Rectangle 4"/>
          <p:cNvSpPr/>
          <p:nvPr>
            <p:custDataLst>
              <p:tags r:id="rId10"/>
            </p:custDataLst>
          </p:nvPr>
        </p:nvSpPr>
        <p:spPr bwMode="auto">
          <a:xfrm>
            <a:off x="1066800" y="4114800"/>
            <a:ext cx="7239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BUS</a:t>
            </a:r>
          </a:p>
        </p:txBody>
      </p:sp>
      <p:sp>
        <p:nvSpPr>
          <p:cNvPr id="8" name="TextBox 7"/>
          <p:cNvSpPr txBox="1"/>
          <p:nvPr>
            <p:custDataLst>
              <p:tags r:id="rId11"/>
            </p:custDataLst>
          </p:nvPr>
        </p:nvSpPr>
        <p:spPr>
          <a:xfrm>
            <a:off x="304800" y="1295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 [100]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2895600" y="15723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 [100]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5676363" y="17665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 [100]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2971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M[100]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3234" y="2958441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[100]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9379" y="5508737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M[100]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2971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0825" y="1295400"/>
            <a:ext cx="0" cy="990600"/>
          </a:xfrm>
          <a:prstGeom prst="straightConnector1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8457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Snoopy Cache Coherence</a:t>
            </a:r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Transactions on bus are visible to all processors</a:t>
            </a:r>
          </a:p>
          <a:p>
            <a:pPr lvl="1"/>
            <a:r>
              <a:rPr lang="en-US" dirty="0" smtClean="0"/>
              <a:t>Processors or their representatives can snoop (monitor) bus and take action on relevant events (e.g. change state)</a:t>
            </a:r>
          </a:p>
          <a:p>
            <a:pPr lvl="1"/>
            <a:r>
              <a:rPr lang="en-US" dirty="0" smtClean="0"/>
              <a:t>Implementing a “Protocol”</a:t>
            </a:r>
          </a:p>
          <a:p>
            <a:pPr lvl="2"/>
            <a:r>
              <a:rPr lang="en-US" dirty="0"/>
              <a:t>Protocol is distributed algorithm: cooperating state </a:t>
            </a:r>
            <a:r>
              <a:rPr lang="en-US" dirty="0" smtClean="0"/>
              <a:t>machines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of states, state transition diagram, actions </a:t>
            </a:r>
          </a:p>
          <a:p>
            <a:pPr marL="263434" lvl="1" indent="0">
              <a:buNone/>
            </a:pPr>
            <a:endParaRPr lang="en-US" dirty="0" smtClean="0"/>
          </a:p>
          <a:p>
            <a:r>
              <a:rPr lang="en-US" dirty="0" smtClean="0"/>
              <a:t>Cache controller now receives inputs from both sides: </a:t>
            </a:r>
          </a:p>
          <a:p>
            <a:pPr lvl="1"/>
            <a:r>
              <a:rPr lang="en-US" dirty="0" smtClean="0"/>
              <a:t>requests from processor, bus requests/responses from snooper</a:t>
            </a:r>
          </a:p>
          <a:p>
            <a:pPr lvl="1"/>
            <a:r>
              <a:rPr lang="en-US" dirty="0" smtClean="0"/>
              <a:t>In either case, takes zero or more actions</a:t>
            </a:r>
          </a:p>
          <a:p>
            <a:pPr lvl="2"/>
            <a:r>
              <a:rPr lang="en-US" dirty="0" smtClean="0"/>
              <a:t>updates state, responds with data, generates new bus actions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Granularity of coherence is typically cache block</a:t>
            </a:r>
          </a:p>
          <a:p>
            <a:pPr lvl="1"/>
            <a:r>
              <a:rPr lang="en-US" dirty="0" smtClean="0"/>
              <a:t>like that of allocation in cache and transfer to/from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8860E6C2-27BC-46E0-B9B7-A58F44B795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Basic MSI Protocol</a:t>
            </a:r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(I)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Shared</a:t>
            </a:r>
            <a:r>
              <a:rPr lang="en-US" dirty="0" smtClean="0"/>
              <a:t> (S): one or more</a:t>
            </a:r>
          </a:p>
          <a:p>
            <a:pPr lvl="1"/>
            <a:r>
              <a:rPr lang="en-US" dirty="0" smtClean="0"/>
              <a:t>Dirty or </a:t>
            </a:r>
            <a:r>
              <a:rPr lang="en-US" dirty="0" smtClean="0">
                <a:solidFill>
                  <a:srgbClr val="0070C0"/>
                </a:solidFill>
              </a:rPr>
              <a:t>Modified</a:t>
            </a:r>
            <a:r>
              <a:rPr lang="en-US" dirty="0" smtClean="0"/>
              <a:t> (M): one only</a:t>
            </a:r>
          </a:p>
          <a:p>
            <a:r>
              <a:rPr lang="en-US" dirty="0" smtClean="0"/>
              <a:t>Processor events:  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PrRd</a:t>
            </a:r>
            <a:r>
              <a:rPr lang="en-US" dirty="0" smtClean="0"/>
              <a:t> (read)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PrWr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(write)</a:t>
            </a:r>
          </a:p>
          <a:p>
            <a:r>
              <a:rPr lang="en-US" dirty="0" smtClean="0"/>
              <a:t>Bus transactions</a:t>
            </a:r>
          </a:p>
          <a:p>
            <a:pPr lvl="1"/>
            <a:r>
              <a:rPr lang="en-US" dirty="0" err="1" smtClean="0">
                <a:solidFill>
                  <a:srgbClr val="22333E"/>
                </a:solidFill>
              </a:rPr>
              <a:t>BusRd</a:t>
            </a:r>
            <a:r>
              <a:rPr lang="en-US" dirty="0" smtClean="0"/>
              <a:t>: asks for copy with no intent to modify</a:t>
            </a:r>
          </a:p>
          <a:p>
            <a:pPr lvl="1"/>
            <a:r>
              <a:rPr lang="en-US" dirty="0" err="1" smtClean="0">
                <a:solidFill>
                  <a:srgbClr val="AEC040"/>
                </a:solidFill>
              </a:rPr>
              <a:t>BusRdX</a:t>
            </a:r>
            <a:r>
              <a:rPr lang="en-US" dirty="0" smtClean="0"/>
              <a:t>: asks for copy with intent to modify</a:t>
            </a:r>
          </a:p>
          <a:p>
            <a:pPr lvl="1"/>
            <a:r>
              <a:rPr lang="en-US" dirty="0" err="1" smtClean="0">
                <a:solidFill>
                  <a:srgbClr val="FF66FF"/>
                </a:solidFill>
              </a:rPr>
              <a:t>BusWB</a:t>
            </a:r>
            <a:r>
              <a:rPr lang="en-US" dirty="0" smtClean="0"/>
              <a:t>: updates memory</a:t>
            </a:r>
          </a:p>
          <a:p>
            <a:r>
              <a:rPr lang="en-US" smtClean="0"/>
              <a:t>Actions</a:t>
            </a:r>
            <a:endParaRPr lang="en-US" dirty="0" smtClean="0"/>
          </a:p>
          <a:p>
            <a:pPr lvl="1"/>
            <a:r>
              <a:rPr lang="en-US" dirty="0" smtClean="0"/>
              <a:t>update state, perform bus transaction, flush value onto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3BEC56C4-D49E-47F7-938E-A01FEBA42F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1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MSI State Diagram</a:t>
            </a:r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D7981AEA-97E4-43A1-B4A8-8A32B4FF25C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3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72" y="1295400"/>
            <a:ext cx="2251075" cy="212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418"/>
            <a:ext cx="6096000" cy="4876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4800600" y="3733800"/>
            <a:ext cx="304800" cy="4572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3417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MSI Sample Coherence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193BD744-2B39-4BED-BCB8-ED9756530C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 bwMode="auto">
          <a:xfrm>
            <a:off x="1066800" y="2514600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L1 Cache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10000" y="2517360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L1 Cache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477000" y="2514600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L1 Cache</a:t>
            </a:r>
          </a:p>
        </p:txBody>
      </p:sp>
      <p:sp>
        <p:nvSpPr>
          <p:cNvPr id="3" name="Oval 2"/>
          <p:cNvSpPr/>
          <p:nvPr>
            <p:custDataLst>
              <p:tags r:id="rId6"/>
            </p:custDataLst>
          </p:nvPr>
        </p:nvSpPr>
        <p:spPr bwMode="auto">
          <a:xfrm>
            <a:off x="1600200" y="1600200"/>
            <a:ext cx="9144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core0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 bwMode="auto">
          <a:xfrm>
            <a:off x="4267200" y="1600200"/>
            <a:ext cx="9144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core1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10" name="Oval 9"/>
          <p:cNvSpPr/>
          <p:nvPr>
            <p:custDataLst>
              <p:tags r:id="rId8"/>
            </p:custDataLst>
          </p:nvPr>
        </p:nvSpPr>
        <p:spPr bwMode="auto">
          <a:xfrm>
            <a:off x="6934200" y="1600200"/>
            <a:ext cx="9144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core2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ヒラギノ明朝 ProN W3" charset="0"/>
              <a:cs typeface="ヒラギノ明朝 ProN W3" charset="0"/>
              <a:sym typeface="Times" charset="0"/>
            </a:endParaRP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804634" y="5018314"/>
            <a:ext cx="1828800" cy="84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MEMORY or L2</a:t>
            </a:r>
          </a:p>
        </p:txBody>
      </p:sp>
      <p:sp>
        <p:nvSpPr>
          <p:cNvPr id="5" name="Rectangle 4"/>
          <p:cNvSpPr/>
          <p:nvPr>
            <p:custDataLst>
              <p:tags r:id="rId10"/>
            </p:custDataLst>
          </p:nvPr>
        </p:nvSpPr>
        <p:spPr bwMode="auto">
          <a:xfrm>
            <a:off x="1066800" y="4114800"/>
            <a:ext cx="7239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000" algn="l"/>
                <a:tab pos="1016000" algn="l"/>
                <a:tab pos="1511300" algn="l"/>
                <a:tab pos="2019300" algn="l"/>
                <a:tab pos="25273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706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ヒラギノ明朝 ProN W3" charset="0"/>
                <a:cs typeface="ヒラギノ明朝 ProN W3" charset="0"/>
                <a:sym typeface="Times" charset="0"/>
              </a:rPr>
              <a:t>BUS</a:t>
            </a:r>
          </a:p>
        </p:txBody>
      </p:sp>
      <p:sp>
        <p:nvSpPr>
          <p:cNvPr id="8" name="TextBox 7"/>
          <p:cNvSpPr txBox="1"/>
          <p:nvPr>
            <p:custDataLst>
              <p:tags r:id="rId11"/>
            </p:custDataLst>
          </p:nvPr>
        </p:nvSpPr>
        <p:spPr>
          <a:xfrm>
            <a:off x="304800" y="1295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 [100]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2895600" y="15723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 [100]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5676363" y="17665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LD [100]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3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MESI</a:t>
            </a: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One extra state to reduce traffic. Check [sharers or no sharers]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5E2AA86A-1156-4A23-9AE7-5147A02BEB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80" y="2570913"/>
            <a:ext cx="3731949" cy="35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216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Chip-level Multiprocessing (CMP)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3B354-1291-4FD6-84F3-A5F4E9D778E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1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Quiz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63525" lvl="1" indent="0">
              <a:buNone/>
            </a:pPr>
            <a:r>
              <a:rPr lang="en-US" dirty="0" smtClean="0"/>
              <a:t>Write Down one positive and one negative property for each of these VM/Cache integration schemes</a:t>
            </a:r>
          </a:p>
          <a:p>
            <a:pPr marL="263525" lvl="1" indent="0">
              <a:buNone/>
            </a:pPr>
            <a:endParaRPr lang="en-US" dirty="0"/>
          </a:p>
          <a:p>
            <a:pPr marL="263525" lvl="1" indent="0">
              <a:buNone/>
            </a:pPr>
            <a:r>
              <a:rPr lang="en-US" dirty="0" smtClean="0"/>
              <a:t>PIPT: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+ No aliasing 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- Translation before access to cache (Performance)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- Every access needs translation (Power/Energy)</a:t>
            </a:r>
            <a:endParaRPr lang="en-US" dirty="0" smtClean="0"/>
          </a:p>
          <a:p>
            <a:pPr marL="263525" lvl="1" indent="0">
              <a:buNone/>
            </a:pPr>
            <a:r>
              <a:rPr lang="en-US" dirty="0" smtClean="0"/>
              <a:t>VIVT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+ No translation needed before access (Performance)</a:t>
            </a:r>
            <a:endParaRPr lang="en-US" dirty="0" smtClean="0"/>
          </a:p>
          <a:p>
            <a:pPr marL="263525" lvl="1" indent="0">
              <a:buNone/>
            </a:pPr>
            <a:r>
              <a:rPr lang="en-US" dirty="0" smtClean="0"/>
              <a:t> 	+ No translation needed before access (Power/Energy)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- Aliasing</a:t>
            </a:r>
            <a:endParaRPr lang="en-US" dirty="0" smtClean="0"/>
          </a:p>
          <a:p>
            <a:pPr marL="263525" lvl="1" indent="0">
              <a:buNone/>
            </a:pPr>
            <a:r>
              <a:rPr lang="en-US" dirty="0" smtClean="0"/>
              <a:t>VIPT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+ No aliasing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+ No extra cycle for translation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- Translation needed for every access (Power/Energy)</a:t>
            </a:r>
            <a:endParaRPr lang="en-US" dirty="0" smtClean="0"/>
          </a:p>
          <a:p>
            <a:pPr marL="263525" lvl="1" indent="0">
              <a:buNone/>
            </a:pPr>
            <a:r>
              <a:rPr lang="en-US" dirty="0" smtClean="0"/>
              <a:t>Which </a:t>
            </a:r>
            <a:r>
              <a:rPr lang="en-US" dirty="0" smtClean="0"/>
              <a:t>one you recommend</a:t>
            </a:r>
            <a:r>
              <a:rPr lang="en-US" dirty="0" smtClean="0"/>
              <a:t>?</a:t>
            </a:r>
          </a:p>
          <a:p>
            <a:pPr marL="263525" lvl="1" indent="0">
              <a:buNone/>
            </a:pPr>
            <a:r>
              <a:rPr lang="en-US" dirty="0"/>
              <a:t>	</a:t>
            </a:r>
            <a:r>
              <a:rPr lang="en-US" dirty="0" smtClean="0"/>
              <a:t>Depends on application and constraints, but in general, </a:t>
            </a:r>
            <a:r>
              <a:rPr lang="en-US" smtClean="0"/>
              <a:t>VIPT has more pros.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D35F367-DBCF-4237-B6CA-491ACB1029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2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Performance Basics: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Latency: wall-clock time, elapsed time,…</a:t>
            </a:r>
          </a:p>
          <a:p>
            <a:pPr lvl="1"/>
            <a:r>
              <a:rPr lang="en-US" dirty="0" smtClean="0"/>
              <a:t>Medical dictionary definition: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interval between stimulation and response</a:t>
            </a:r>
            <a:endParaRPr lang="en-US" dirty="0" smtClean="0"/>
          </a:p>
          <a:p>
            <a:pPr lvl="1"/>
            <a:r>
              <a:rPr lang="en-US" dirty="0" smtClean="0"/>
              <a:t>How long it takes to do X?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D35F367-DBCF-4237-B6CA-491ACB1029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Performance Basics: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r>
              <a:rPr lang="en-US" dirty="0"/>
              <a:t> </a:t>
            </a:r>
            <a:r>
              <a:rPr lang="en-US" dirty="0" smtClean="0"/>
              <a:t>or bandwidth</a:t>
            </a:r>
          </a:p>
          <a:p>
            <a:pPr lvl="1"/>
            <a:r>
              <a:rPr lang="en-US" dirty="0" smtClean="0"/>
              <a:t>Webster definition:</a:t>
            </a:r>
          </a:p>
          <a:p>
            <a:pPr lvl="2"/>
            <a:r>
              <a:rPr lang="en-US" dirty="0"/>
              <a:t>the amount of material, data, etc., that enters and goes through </a:t>
            </a:r>
            <a:r>
              <a:rPr lang="en-US" dirty="0" smtClean="0"/>
              <a:t>something</a:t>
            </a:r>
          </a:p>
          <a:p>
            <a:pPr lvl="1"/>
            <a:r>
              <a:rPr lang="en-US" dirty="0" smtClean="0"/>
              <a:t>I would rather say:</a:t>
            </a:r>
          </a:p>
          <a:p>
            <a:pPr lvl="2"/>
            <a:r>
              <a:rPr lang="en-US" dirty="0" smtClean="0"/>
              <a:t>The rate that a unit of work is completed or started by a mechanism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much X work is done in a given time?</a:t>
            </a:r>
          </a:p>
          <a:p>
            <a:pPr marL="263525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D35F367-DBCF-4237-B6CA-491ACB1029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69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</a:t>
            </a:r>
            <a:r>
              <a:rPr lang="en-US" dirty="0" smtClean="0">
                <a:solidFill>
                  <a:srgbClr val="92D050"/>
                </a:solidFill>
              </a:rPr>
              <a:t>technology</a:t>
            </a:r>
            <a:r>
              <a:rPr lang="en-US" dirty="0" smtClean="0"/>
              <a:t> (higher clock frequency)</a:t>
            </a:r>
          </a:p>
          <a:p>
            <a:r>
              <a:rPr lang="en-US" dirty="0" smtClean="0"/>
              <a:t>Better </a:t>
            </a:r>
            <a:r>
              <a:rPr lang="en-US" dirty="0" smtClean="0">
                <a:solidFill>
                  <a:srgbClr val="00B050"/>
                </a:solidFill>
              </a:rPr>
              <a:t>compiler</a:t>
            </a:r>
            <a:r>
              <a:rPr lang="en-US" dirty="0" smtClean="0"/>
              <a:t> (lower IC)</a:t>
            </a:r>
          </a:p>
          <a:p>
            <a:r>
              <a:rPr lang="en-US" dirty="0" smtClean="0"/>
              <a:t>More efficient </a:t>
            </a:r>
            <a:r>
              <a:rPr lang="en-US" dirty="0" smtClean="0">
                <a:solidFill>
                  <a:srgbClr val="0070C0"/>
                </a:solidFill>
              </a:rPr>
              <a:t>pipelines</a:t>
            </a:r>
            <a:r>
              <a:rPr lang="en-US" dirty="0" smtClean="0"/>
              <a:t> (better CPI)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Parallelism </a:t>
            </a:r>
          </a:p>
          <a:p>
            <a:pPr lvl="1"/>
            <a:r>
              <a:rPr lang="en-US" dirty="0"/>
              <a:t>Instruction-level </a:t>
            </a:r>
            <a:r>
              <a:rPr lang="en-US" dirty="0" smtClean="0"/>
              <a:t>parallelism</a:t>
            </a:r>
          </a:p>
          <a:p>
            <a:pPr lvl="2"/>
            <a:r>
              <a:rPr lang="en-US" dirty="0" smtClean="0"/>
              <a:t>Out-of-Order techniques</a:t>
            </a:r>
          </a:p>
          <a:p>
            <a:pPr lvl="2"/>
            <a:r>
              <a:rPr lang="en-US" dirty="0" smtClean="0"/>
              <a:t>Super scalar pipelines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Parallel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Job-level parallelism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3B354-1291-4FD6-84F3-A5F4E9D778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0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51516"/>
              </p:ext>
            </p:extLst>
          </p:nvPr>
        </p:nvGraphicFramePr>
        <p:xfrm>
          <a:off x="249238" y="1258888"/>
          <a:ext cx="861853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4"/>
                <a:gridCol w="2154634"/>
                <a:gridCol w="2154634"/>
                <a:gridCol w="2154634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Streams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Single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Multiple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Instruction Streams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Single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SISD</a:t>
                      </a:r>
                      <a:r>
                        <a:rPr lang="en-US" dirty="0" smtClean="0"/>
                        <a:t>: Our processor, Intel Pentium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SIMD</a:t>
                      </a:r>
                      <a:r>
                        <a:rPr lang="en-US" dirty="0" smtClean="0"/>
                        <a:t>: SSE instructions, multimedia</a:t>
                      </a:r>
                      <a:r>
                        <a:rPr lang="en-US" baseline="0" dirty="0" smtClean="0"/>
                        <a:t> extensions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Multiple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MISD: No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MIMD</a:t>
                      </a:r>
                      <a:r>
                        <a:rPr lang="en-US" dirty="0" smtClean="0"/>
                        <a:t>: Intel Xeon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3B354-1291-4FD6-84F3-A5F4E9D778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14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Chip-level 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processor </a:t>
            </a:r>
            <a:r>
              <a:rPr lang="en-US" dirty="0" smtClean="0">
                <a:solidFill>
                  <a:srgbClr val="FFC000"/>
                </a:solidFill>
              </a:rPr>
              <a:t>on the same chip</a:t>
            </a:r>
          </a:p>
          <a:p>
            <a:pPr lvl="1"/>
            <a:r>
              <a:rPr lang="en-US" dirty="0"/>
              <a:t>Collection of processing elements that co-operate to solve a problem</a:t>
            </a:r>
          </a:p>
          <a:p>
            <a:pPr lvl="1"/>
            <a:r>
              <a:rPr lang="en-US" dirty="0"/>
              <a:t>hopefully faster than one core alone</a:t>
            </a:r>
          </a:p>
          <a:p>
            <a:endParaRPr lang="en-US" dirty="0" smtClean="0"/>
          </a:p>
          <a:p>
            <a:r>
              <a:rPr lang="en-US" dirty="0" smtClean="0"/>
              <a:t>Why do we care about multiprocessing?</a:t>
            </a:r>
          </a:p>
          <a:p>
            <a:pPr lvl="1"/>
            <a:r>
              <a:rPr lang="en-US" dirty="0" smtClean="0"/>
              <a:t>Getting harder to improve performance by lowering latency</a:t>
            </a:r>
          </a:p>
          <a:p>
            <a:pPr lvl="2"/>
            <a:r>
              <a:rPr lang="en-US" dirty="0" smtClean="0"/>
              <a:t>Power and thermal issues</a:t>
            </a:r>
          </a:p>
          <a:p>
            <a:pPr lvl="1"/>
            <a:r>
              <a:rPr lang="en-US" dirty="0" smtClean="0"/>
              <a:t>Increase throughput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communication and synchronization</a:t>
            </a:r>
          </a:p>
          <a:p>
            <a:pPr lvl="2"/>
            <a:r>
              <a:rPr lang="en-US" dirty="0"/>
              <a:t>how is data shared among cores?</a:t>
            </a:r>
          </a:p>
          <a:p>
            <a:pPr lvl="2"/>
            <a:r>
              <a:rPr lang="en-US" dirty="0"/>
              <a:t>how is co-operation achieved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Shared Memory Model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Message Passing Model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sizing</a:t>
            </a:r>
            <a:endParaRPr lang="en-US" dirty="0"/>
          </a:p>
          <a:p>
            <a:pPr lvl="2"/>
            <a:r>
              <a:rPr lang="en-US" dirty="0"/>
              <a:t>how large a collection of cores?</a:t>
            </a:r>
          </a:p>
          <a:p>
            <a:pPr lvl="2"/>
            <a:r>
              <a:rPr lang="en-US" dirty="0"/>
              <a:t>how powerful is each core?</a:t>
            </a:r>
          </a:p>
          <a:p>
            <a:pPr lvl="2"/>
            <a:r>
              <a:rPr lang="en-US" dirty="0"/>
              <a:t>how much memory?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and scalability</a:t>
            </a:r>
          </a:p>
          <a:p>
            <a:pPr lvl="2"/>
            <a:r>
              <a:rPr lang="en-US" dirty="0"/>
              <a:t>how does this scale?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3B354-1291-4FD6-84F3-A5F4E9D778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99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Speedup?</a:t>
            </a:r>
          </a:p>
          <a:p>
            <a:pPr lvl="1"/>
            <a:r>
              <a:rPr lang="en-US" dirty="0" smtClean="0"/>
              <a:t>measured against execution time of best available sequential code</a:t>
            </a:r>
          </a:p>
          <a:p>
            <a:pPr lvl="1"/>
            <a:r>
              <a:rPr lang="en-US" dirty="0" smtClean="0"/>
              <a:t>data set remains constant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A2D455C6-7087-4D30-8A4E-C11ABA4A60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16" y="2438400"/>
            <a:ext cx="1692382" cy="95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6497773" y="4633603"/>
            <a:ext cx="2031409" cy="1617103"/>
            <a:chOff x="4280075" y="2457097"/>
            <a:chExt cx="2856734" cy="2274103"/>
          </a:xfrm>
        </p:grpSpPr>
        <p:sp>
          <p:nvSpPr>
            <p:cNvPr id="10243" name="Rectangle 3" hidden="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28550" y="4319447"/>
              <a:ext cx="512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tabLst>
                  <a:tab pos="0" algn="l"/>
                  <a:tab pos="642823" algn="l"/>
                  <a:tab pos="1285646" algn="l"/>
                  <a:tab pos="1928470" algn="l"/>
                  <a:tab pos="2571293" algn="l"/>
                  <a:tab pos="3214116" algn="l"/>
                  <a:tab pos="3856939" algn="l"/>
                  <a:tab pos="4499762" algn="l"/>
                  <a:tab pos="5142586" algn="l"/>
                  <a:tab pos="5785409" algn="l"/>
                  <a:tab pos="6428232" algn="l"/>
                  <a:tab pos="7071055" algn="l"/>
                </a:tabLst>
              </a:pPr>
              <a:r>
                <a:rPr lang="en-US" dirty="0">
                  <a:solidFill>
                    <a:srgbClr val="000000"/>
                  </a:solidFill>
                  <a:cs typeface="Times New Roman" pitchFamily="16" charset="0"/>
                </a:rPr>
                <a:t>1</a:t>
              </a:r>
            </a:p>
          </p:txBody>
        </p:sp>
        <p:sp>
          <p:nvSpPr>
            <p:cNvPr id="10244" name="Rectangle 4" hidden="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80075" y="4114131"/>
              <a:ext cx="512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tabLst>
                  <a:tab pos="0" algn="l"/>
                  <a:tab pos="642823" algn="l"/>
                  <a:tab pos="1285646" algn="l"/>
                  <a:tab pos="1928470" algn="l"/>
                  <a:tab pos="2571293" algn="l"/>
                  <a:tab pos="3214116" algn="l"/>
                  <a:tab pos="3856939" algn="l"/>
                  <a:tab pos="4499762" algn="l"/>
                  <a:tab pos="5142586" algn="l"/>
                  <a:tab pos="5785409" algn="l"/>
                  <a:tab pos="6428232" algn="l"/>
                  <a:tab pos="7071055" algn="l"/>
                </a:tabLst>
              </a:pPr>
              <a:r>
                <a:rPr lang="en-US" dirty="0">
                  <a:solidFill>
                    <a:srgbClr val="000000"/>
                  </a:solidFill>
                  <a:cs typeface="Times New Roman" pitchFamily="16" charset="0"/>
                </a:rPr>
                <a:t>1</a:t>
              </a:r>
            </a:p>
          </p:txBody>
        </p:sp>
        <p:sp>
          <p:nvSpPr>
            <p:cNvPr id="10245" name="Line 5" hidden="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4589304" y="2674687"/>
              <a:ext cx="1116" cy="1851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4282" tIns="32141" rIns="64282" bIns="32141"/>
            <a:lstStyle/>
            <a:p>
              <a:endParaRPr lang="en-US" dirty="0"/>
            </a:p>
          </p:txBody>
        </p:sp>
        <p:sp>
          <p:nvSpPr>
            <p:cNvPr id="10246" name="Line 6" hidden="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389478" y="4313867"/>
              <a:ext cx="1852020" cy="11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4282" tIns="32141" rIns="64282" bIns="32141"/>
            <a:lstStyle/>
            <a:p>
              <a:endParaRPr lang="en-US" dirty="0"/>
            </a:p>
          </p:txBody>
        </p:sp>
        <p:grpSp>
          <p:nvGrpSpPr>
            <p:cNvPr id="10248" name="Group 8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4594884" y="2457097"/>
              <a:ext cx="2002726" cy="1862350"/>
              <a:chOff x="4116" y="2202"/>
              <a:chExt cx="1794" cy="1669"/>
            </a:xfrm>
          </p:grpSpPr>
          <p:sp>
            <p:nvSpPr>
              <p:cNvPr id="10249" name="Line 9" hidden="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4116" y="2395"/>
                <a:ext cx="1472" cy="1476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50" name="Rectangle 10" hidden="1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728" y="2202"/>
                <a:ext cx="182" cy="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  <a:tabLst>
                    <a:tab pos="0" algn="l"/>
                    <a:tab pos="642823" algn="l"/>
                    <a:tab pos="1285646" algn="l"/>
                    <a:tab pos="1928470" algn="l"/>
                    <a:tab pos="2571293" algn="l"/>
                    <a:tab pos="3214116" algn="l"/>
                    <a:tab pos="3856939" algn="l"/>
                    <a:tab pos="4499762" algn="l"/>
                    <a:tab pos="5142586" algn="l"/>
                    <a:tab pos="5785409" algn="l"/>
                    <a:tab pos="6428232" algn="l"/>
                    <a:tab pos="7071055" algn="l"/>
                  </a:tabLst>
                </a:pPr>
                <a:r>
                  <a:rPr lang="en-US" dirty="0">
                    <a:solidFill>
                      <a:srgbClr val="000000"/>
                    </a:solidFill>
                    <a:cs typeface="Times New Roman" pitchFamily="16" charset="0"/>
                  </a:rPr>
                  <a:t>Ideal</a:t>
                </a:r>
              </a:p>
            </p:txBody>
          </p:sp>
        </p:grpSp>
        <p:grpSp>
          <p:nvGrpSpPr>
            <p:cNvPr id="10251" name="Group 11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4594886" y="3302909"/>
              <a:ext cx="2541923" cy="1035507"/>
              <a:chOff x="4116" y="2960"/>
              <a:chExt cx="2277" cy="928"/>
            </a:xfrm>
          </p:grpSpPr>
          <p:sp>
            <p:nvSpPr>
              <p:cNvPr id="10252" name="AutoShape 12" hidden="1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116" y="3072"/>
                <a:ext cx="1473" cy="816"/>
              </a:xfrm>
              <a:custGeom>
                <a:avLst/>
                <a:gdLst>
                  <a:gd name="G0" fmla="+- 0 0 0"/>
                  <a:gd name="G1" fmla="+- 0 0 0"/>
                  <a:gd name="G2" fmla="+- 0 0 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0 0 0"/>
                  <a:gd name="G9" fmla="+- 0 0 0"/>
                  <a:gd name="G10" fmla="+- 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0 0"/>
                  <a:gd name="G29" fmla="sin 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0"/>
                  <a:gd name="G36" fmla="sin G34 0"/>
                  <a:gd name="G37" fmla="+/ 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0 G39"/>
                  <a:gd name="G43" fmla="sin 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3163 w 21600"/>
                  <a:gd name="T5" fmla="*/ 3163 h 21600"/>
                  <a:gd name="T6" fmla="*/ 18437 w 21600"/>
                  <a:gd name="T7" fmla="*/ 18437 h 21600"/>
                </a:gdLst>
                <a:ahLst/>
                <a:cxnLst/>
                <a:rect l="T4" t="T5" r="T6" b="T7"/>
                <a:pathLst>
                  <a:path w="21600" h="21600">
                    <a:moveTo>
                      <a:pt x="0" y="21600"/>
                    </a:moveTo>
                    <a:cubicBezTo>
                      <a:pt x="516" y="19916"/>
                      <a:pt x="1278" y="14315"/>
                      <a:pt x="3121" y="11569"/>
                    </a:cubicBezTo>
                    <a:cubicBezTo>
                      <a:pt x="4964" y="8823"/>
                      <a:pt x="7962" y="7066"/>
                      <a:pt x="11033" y="5125"/>
                    </a:cubicBezTo>
                    <a:cubicBezTo>
                      <a:pt x="14105" y="3185"/>
                      <a:pt x="19413" y="1062"/>
                      <a:pt x="21600" y="0"/>
                    </a:cubicBezTo>
                  </a:path>
                </a:pathLst>
              </a:cu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253" name="Rectangle 13" hidden="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724" y="2960"/>
                <a:ext cx="669" cy="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  <a:tabLst>
                    <a:tab pos="0" algn="l"/>
                    <a:tab pos="642823" algn="l"/>
                    <a:tab pos="1285646" algn="l"/>
                    <a:tab pos="1928470" algn="l"/>
                    <a:tab pos="2571293" algn="l"/>
                    <a:tab pos="3214116" algn="l"/>
                    <a:tab pos="3856939" algn="l"/>
                    <a:tab pos="4499762" algn="l"/>
                    <a:tab pos="5142586" algn="l"/>
                    <a:tab pos="5785409" algn="l"/>
                    <a:tab pos="6428232" algn="l"/>
                    <a:tab pos="7071055" algn="l"/>
                  </a:tabLst>
                </a:pPr>
                <a:r>
                  <a:rPr lang="en-US" dirty="0">
                    <a:solidFill>
                      <a:srgbClr val="000000"/>
                    </a:solidFill>
                    <a:cs typeface="Times New Roman" pitchFamily="16" charset="0"/>
                  </a:rPr>
                  <a:t>Well programmed</a:t>
                </a:r>
              </a:p>
            </p:txBody>
          </p:sp>
        </p:grpSp>
        <p:grpSp>
          <p:nvGrpSpPr>
            <p:cNvPr id="10254" name="Group 14"/>
            <p:cNvGrpSpPr>
              <a:grpSpLocks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4628375" y="4331726"/>
              <a:ext cx="2480523" cy="399474"/>
              <a:chOff x="4146" y="3882"/>
              <a:chExt cx="2222" cy="358"/>
            </a:xfrm>
          </p:grpSpPr>
          <p:sp>
            <p:nvSpPr>
              <p:cNvPr id="10255" name="AutoShape 15" hidden="1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 rot="10800000" flipH="1">
                <a:off x="4146" y="3882"/>
                <a:ext cx="1402" cy="358"/>
              </a:xfrm>
              <a:custGeom>
                <a:avLst/>
                <a:gdLst>
                  <a:gd name="G0" fmla="+- 0 0 0"/>
                  <a:gd name="G1" fmla="+- 0 0 0"/>
                  <a:gd name="G2" fmla="+- 0 0 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0 0 0"/>
                  <a:gd name="G9" fmla="+- 0 0 0"/>
                  <a:gd name="G10" fmla="+- 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0 0"/>
                  <a:gd name="G29" fmla="sin 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0"/>
                  <a:gd name="G36" fmla="sin G34 0"/>
                  <a:gd name="G37" fmla="+/ 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0 G39"/>
                  <a:gd name="G43" fmla="sin 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3163 w 21600"/>
                  <a:gd name="T5" fmla="*/ 3163 h 21600"/>
                  <a:gd name="T6" fmla="*/ 18437 w 21600"/>
                  <a:gd name="T7" fmla="*/ 18437 h 21600"/>
                </a:gdLst>
                <a:ahLst/>
                <a:cxnLst/>
                <a:rect l="T4" t="T5" r="T6" b="T7"/>
                <a:pathLst>
                  <a:path w="21600" h="21600">
                    <a:moveTo>
                      <a:pt x="0" y="21600"/>
                    </a:moveTo>
                    <a:cubicBezTo>
                      <a:pt x="516" y="19916"/>
                      <a:pt x="1278" y="14315"/>
                      <a:pt x="3121" y="11569"/>
                    </a:cubicBezTo>
                    <a:cubicBezTo>
                      <a:pt x="4964" y="8823"/>
                      <a:pt x="7962" y="7066"/>
                      <a:pt x="11033" y="5125"/>
                    </a:cubicBezTo>
                    <a:cubicBezTo>
                      <a:pt x="14105" y="3185"/>
                      <a:pt x="19413" y="1062"/>
                      <a:pt x="21600" y="0"/>
                    </a:cubicBezTo>
                  </a:path>
                </a:pathLst>
              </a:cu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256" name="Rectangle 16" hidden="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729" y="4117"/>
                <a:ext cx="639" cy="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  <a:tabLst>
                    <a:tab pos="0" algn="l"/>
                    <a:tab pos="642823" algn="l"/>
                    <a:tab pos="1285646" algn="l"/>
                    <a:tab pos="1928470" algn="l"/>
                    <a:tab pos="2571293" algn="l"/>
                    <a:tab pos="3214116" algn="l"/>
                    <a:tab pos="3856939" algn="l"/>
                    <a:tab pos="4499762" algn="l"/>
                    <a:tab pos="5142586" algn="l"/>
                    <a:tab pos="5785409" algn="l"/>
                    <a:tab pos="6428232" algn="l"/>
                    <a:tab pos="7071055" algn="l"/>
                  </a:tabLst>
                </a:pPr>
                <a:r>
                  <a:rPr lang="en-US" dirty="0">
                    <a:solidFill>
                      <a:srgbClr val="000000"/>
                    </a:solidFill>
                    <a:cs typeface="Times New Roman" pitchFamily="16" charset="0"/>
                  </a:rPr>
                  <a:t>Bad programmed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08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Efficiency?</a:t>
            </a:r>
          </a:p>
          <a:p>
            <a:pPr lvl="1"/>
            <a:r>
              <a:rPr lang="en-US" dirty="0" smtClean="0"/>
              <a:t>Speedup over number of processors</a:t>
            </a:r>
          </a:p>
          <a:p>
            <a:pPr lvl="1"/>
            <a:r>
              <a:rPr lang="en-US" dirty="0" smtClean="0"/>
              <a:t>data set remains constant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40410CC0-8FFA-416E-ADE5-AAD7264F6F4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6781800" y="4403186"/>
            <a:ext cx="1961423" cy="1852307"/>
            <a:chOff x="4280075" y="2673571"/>
            <a:chExt cx="1961423" cy="1852307"/>
          </a:xfrm>
        </p:grpSpPr>
        <p:sp>
          <p:nvSpPr>
            <p:cNvPr id="11265" name="Rectangle 1" hidden="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349536" y="3634317"/>
              <a:ext cx="891962" cy="822379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64282" tIns="32141" rIns="64282" bIns="32141" anchor="ctr"/>
            <a:lstStyle/>
            <a:p>
              <a:endParaRPr lang="en-US" dirty="0"/>
            </a:p>
          </p:txBody>
        </p:sp>
        <p:sp>
          <p:nvSpPr>
            <p:cNvPr id="11266" name="Rectangle 2" hidden="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94885" y="2673571"/>
              <a:ext cx="754651" cy="959629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64282" tIns="32141" rIns="64282" bIns="32141" anchor="ctr"/>
            <a:lstStyle/>
            <a:p>
              <a:endParaRPr lang="en-US" dirty="0"/>
            </a:p>
          </p:txBody>
        </p:sp>
        <p:sp>
          <p:nvSpPr>
            <p:cNvPr id="11269" name="Rectangle 5" hidden="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28550" y="4319447"/>
              <a:ext cx="512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tabLst>
                  <a:tab pos="0" algn="l"/>
                  <a:tab pos="642823" algn="l"/>
                  <a:tab pos="1285646" algn="l"/>
                  <a:tab pos="1928470" algn="l"/>
                  <a:tab pos="2571293" algn="l"/>
                  <a:tab pos="3214116" algn="l"/>
                  <a:tab pos="3856939" algn="l"/>
                  <a:tab pos="4499762" algn="l"/>
                  <a:tab pos="5142586" algn="l"/>
                  <a:tab pos="5785409" algn="l"/>
                  <a:tab pos="6428232" algn="l"/>
                  <a:tab pos="7071055" algn="l"/>
                </a:tabLst>
              </a:pPr>
              <a:r>
                <a:rPr lang="en-US" dirty="0">
                  <a:solidFill>
                    <a:srgbClr val="000000"/>
                  </a:solidFill>
                  <a:cs typeface="Times New Roman" pitchFamily="16" charset="0"/>
                </a:rPr>
                <a:t>1</a:t>
              </a:r>
            </a:p>
          </p:txBody>
        </p:sp>
        <p:sp>
          <p:nvSpPr>
            <p:cNvPr id="11270" name="Rectangle 6" hidden="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80075" y="3427884"/>
              <a:ext cx="512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tabLst>
                  <a:tab pos="0" algn="l"/>
                  <a:tab pos="642823" algn="l"/>
                  <a:tab pos="1285646" algn="l"/>
                  <a:tab pos="1928470" algn="l"/>
                  <a:tab pos="2571293" algn="l"/>
                  <a:tab pos="3214116" algn="l"/>
                  <a:tab pos="3856939" algn="l"/>
                  <a:tab pos="4499762" algn="l"/>
                  <a:tab pos="5142586" algn="l"/>
                  <a:tab pos="5785409" algn="l"/>
                  <a:tab pos="6428232" algn="l"/>
                  <a:tab pos="7071055" algn="l"/>
                </a:tabLst>
              </a:pPr>
              <a:r>
                <a:rPr lang="en-US" dirty="0">
                  <a:solidFill>
                    <a:srgbClr val="000000"/>
                  </a:solidFill>
                  <a:cs typeface="Times New Roman" pitchFamily="16" charset="0"/>
                </a:rPr>
                <a:t>1</a:t>
              </a:r>
            </a:p>
          </p:txBody>
        </p:sp>
        <p:sp>
          <p:nvSpPr>
            <p:cNvPr id="11271" name="Line 7" hidden="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589304" y="2674687"/>
              <a:ext cx="1116" cy="1851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4282" tIns="32141" rIns="64282" bIns="32141"/>
            <a:lstStyle/>
            <a:p>
              <a:endParaRPr lang="en-US" dirty="0"/>
            </a:p>
          </p:txBody>
        </p:sp>
        <p:sp>
          <p:nvSpPr>
            <p:cNvPr id="11272" name="Line 8" hidden="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389477" y="3628737"/>
              <a:ext cx="205408" cy="1004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4282" tIns="32141" rIns="64282" bIns="32141"/>
            <a:lstStyle/>
            <a:p>
              <a:endParaRPr lang="en-US" dirty="0"/>
            </a:p>
          </p:txBody>
        </p:sp>
        <p:sp>
          <p:nvSpPr>
            <p:cNvPr id="11273" name="Line 9" hidden="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594885" y="3628737"/>
              <a:ext cx="1645496" cy="111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4282" tIns="32141" rIns="64282" bIns="32141"/>
            <a:lstStyle/>
            <a:p>
              <a:endParaRPr lang="en-US" dirty="0"/>
            </a:p>
          </p:txBody>
        </p:sp>
        <p:sp>
          <p:nvSpPr>
            <p:cNvPr id="11274" name="AutoShape 10" hidden="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94885" y="3497067"/>
              <a:ext cx="1645496" cy="686247"/>
            </a:xfrm>
            <a:custGeom>
              <a:avLst/>
              <a:gdLst>
                <a:gd name="G0" fmla="+- 0 0 0"/>
                <a:gd name="G1" fmla="+- 0 0 0"/>
                <a:gd name="G2" fmla="+- 0 0 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0 0 0"/>
                <a:gd name="G9" fmla="+- 0 0 0"/>
                <a:gd name="G10" fmla="+- 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0 0"/>
                <a:gd name="G29" fmla="sin 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0"/>
                <a:gd name="G36" fmla="sin G34 0"/>
                <a:gd name="G37" fmla="+/ 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0 G39"/>
                <a:gd name="G43" fmla="sin 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163 w 21600"/>
                <a:gd name="T5" fmla="*/ 3163 h 21600"/>
                <a:gd name="T6" fmla="*/ 18437 w 21600"/>
                <a:gd name="T7" fmla="*/ 18437 h 21600"/>
              </a:gdLst>
              <a:ahLst/>
              <a:cxnLst/>
              <a:rect l="T4" t="T5" r="T6" b="T7"/>
              <a:pathLst>
                <a:path w="21600" h="21600">
                  <a:moveTo>
                    <a:pt x="0" y="4320"/>
                  </a:moveTo>
                  <a:cubicBezTo>
                    <a:pt x="1425" y="2160"/>
                    <a:pt x="2850" y="0"/>
                    <a:pt x="4500" y="0"/>
                  </a:cubicBezTo>
                  <a:cubicBezTo>
                    <a:pt x="6150" y="0"/>
                    <a:pt x="7050" y="720"/>
                    <a:pt x="9900" y="4320"/>
                  </a:cubicBezTo>
                  <a:cubicBezTo>
                    <a:pt x="12750" y="7920"/>
                    <a:pt x="17175" y="14760"/>
                    <a:pt x="21600" y="21600"/>
                  </a:cubicBezTo>
                </a:path>
              </a:pathLst>
            </a:cu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4282" tIns="32141" rIns="64282" bIns="32141" anchor="ctr"/>
            <a:lstStyle/>
            <a:p>
              <a:endParaRPr lang="en-US" dirty="0"/>
            </a:p>
          </p:txBody>
        </p:sp>
      </p:grpSp>
      <p:pic>
        <p:nvPicPr>
          <p:cNvPr id="11275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92489"/>
            <a:ext cx="1394317" cy="94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746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"/>
        <a:ea typeface="ヒラギノ角ゴ ProN W6"/>
        <a:cs typeface="ヒラギノ角ゴ ProN W6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08000" algn="l"/>
            <a:tab pos="1016000" algn="l"/>
            <a:tab pos="1511300" algn="l"/>
            <a:tab pos="2019300" algn="l"/>
            <a:tab pos="2527300" algn="l"/>
            <a:tab pos="3035300" algn="l"/>
            <a:tab pos="3543300" algn="l"/>
            <a:tab pos="4051300" algn="l"/>
            <a:tab pos="4546600" algn="l"/>
            <a:tab pos="5054600" algn="l"/>
            <a:tab pos="5562600" algn="l"/>
            <a:tab pos="60706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08000" algn="l"/>
            <a:tab pos="1016000" algn="l"/>
            <a:tab pos="1511300" algn="l"/>
            <a:tab pos="2019300" algn="l"/>
            <a:tab pos="2527300" algn="l"/>
            <a:tab pos="3035300" algn="l"/>
            <a:tab pos="3543300" algn="l"/>
            <a:tab pos="4051300" algn="l"/>
            <a:tab pos="4546600" algn="l"/>
            <a:tab pos="5054600" algn="l"/>
            <a:tab pos="5562600" algn="l"/>
            <a:tab pos="60706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08000" algn="l"/>
            <a:tab pos="1016000" algn="l"/>
            <a:tab pos="1511300" algn="l"/>
            <a:tab pos="2019300" algn="l"/>
            <a:tab pos="2527300" algn="l"/>
            <a:tab pos="3035300" algn="l"/>
            <a:tab pos="3543300" algn="l"/>
            <a:tab pos="4051300" algn="l"/>
            <a:tab pos="4546600" algn="l"/>
            <a:tab pos="5054600" algn="l"/>
            <a:tab pos="5562600" algn="l"/>
            <a:tab pos="60706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08000" algn="l"/>
            <a:tab pos="1016000" algn="l"/>
            <a:tab pos="1511300" algn="l"/>
            <a:tab pos="2019300" algn="l"/>
            <a:tab pos="2527300" algn="l"/>
            <a:tab pos="3035300" algn="l"/>
            <a:tab pos="3543300" algn="l"/>
            <a:tab pos="4051300" algn="l"/>
            <a:tab pos="4546600" algn="l"/>
            <a:tab pos="5054600" algn="l"/>
            <a:tab pos="5562600" algn="l"/>
            <a:tab pos="60706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673</Words>
  <Characters>0</Characters>
  <Application>Microsoft Office PowerPoint</Application>
  <PresentationFormat>On-screen Show (4:3)</PresentationFormat>
  <Lines>0</Lines>
  <Paragraphs>181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Arial Narrow</vt:lpstr>
      <vt:lpstr>Calibri</vt:lpstr>
      <vt:lpstr>Courier New</vt:lpstr>
      <vt:lpstr>Helvetica</vt:lpstr>
      <vt:lpstr>Helvetica Neue</vt:lpstr>
      <vt:lpstr>Lucida Grande</vt:lpstr>
      <vt:lpstr>Times</vt:lpstr>
      <vt:lpstr>Times New Roman</vt:lpstr>
      <vt:lpstr>ヒラギノ明朝 ProN W3</vt:lpstr>
      <vt:lpstr>ヒラギノ角ゴ ProN W3</vt:lpstr>
      <vt:lpstr>ヒラギノ角ゴ ProN W6</vt:lpstr>
      <vt:lpstr>Title &amp; Subtitle</vt:lpstr>
      <vt:lpstr>Title &amp; Bullets</vt:lpstr>
      <vt:lpstr>CMPE110: Computer Architecture  CMP</vt:lpstr>
      <vt:lpstr>Quiz #4</vt:lpstr>
      <vt:lpstr>Performance Basics: Latency</vt:lpstr>
      <vt:lpstr>Performance Basics: Throughput</vt:lpstr>
      <vt:lpstr>Ways to improve performance</vt:lpstr>
      <vt:lpstr>PowerPoint Presentation</vt:lpstr>
      <vt:lpstr>Chip-level Multiprocessing</vt:lpstr>
      <vt:lpstr>Measuring Performance</vt:lpstr>
      <vt:lpstr>Measuring Performance</vt:lpstr>
      <vt:lpstr>Cache Coherency</vt:lpstr>
      <vt:lpstr>Ex: Cache Coherence Problem</vt:lpstr>
      <vt:lpstr>Snoopy Cache Coherence</vt:lpstr>
      <vt:lpstr>Basic MSI Protocol</vt:lpstr>
      <vt:lpstr>MSI State Diagram</vt:lpstr>
      <vt:lpstr>MSI Sample Coherence Messages</vt:lpstr>
      <vt:lpstr>MESI</vt:lpstr>
      <vt:lpstr>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2015-03-10T05:38:50Z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1425965648</vt:lpwstr>
  </property>
</Properties>
</file>