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322" r:id="rId3"/>
    <p:sldId id="298" r:id="rId4"/>
    <p:sldId id="325" r:id="rId5"/>
    <p:sldId id="323" r:id="rId6"/>
    <p:sldId id="324" r:id="rId7"/>
    <p:sldId id="3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/>
  </p:normalViewPr>
  <p:slideViewPr>
    <p:cSldViewPr snapToGrid="0">
      <p:cViewPr varScale="1">
        <p:scale>
          <a:sx n="107" d="100"/>
          <a:sy n="107" d="100"/>
        </p:scale>
        <p:origin x="3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E342-8F21-7A53-EA3C-57B223B01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F3984-C24A-6E51-121B-3B8A32DF0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8FAE-11A1-B9DA-C34D-07605595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F556-69E5-480A-B460-4EBDB67F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B2B7-2BC0-88EE-3561-F4B2F930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3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A577-CA55-2247-0CC4-94C8677F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8EE9B-A56B-1052-2432-743156DE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EC34-602A-9E98-1F20-4892FA4E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C8DC-3772-7118-3981-5389C005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3405-CE24-F3B0-95F4-227CD5C9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19B2C-2DB9-F5A6-932A-B5BCC5B11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326D9-394A-50CA-7331-7E44A8CDD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BA81-D654-FE2B-4821-77B27435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0513-2E57-E3C1-327C-56E16485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366D-B786-EF2C-A67F-EDCDEDA1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6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urdue University Logo" descr="Purdue University Logo"/>
          <p:cNvPicPr>
            <a:picLocks noChangeAspect="1"/>
          </p:cNvPicPr>
          <p:nvPr userDrawn="1"/>
        </p:nvPicPr>
        <p:blipFill rotWithShape="1">
          <a:blip r:embed="rId2"/>
          <a:srcRect t="4165" b="22037"/>
          <a:stretch/>
        </p:blipFill>
        <p:spPr>
          <a:xfrm>
            <a:off x="0" y="1478740"/>
            <a:ext cx="12192000" cy="38426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5202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b="0" cap="all" spc="-150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 Impact Regular 60 point</a:t>
            </a:r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b="0" cap="none" spc="-15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Section One Title Impact Regular 30 Point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06739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4E33F-1F6D-4796-97D1-91497D5743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2327"/>
          <a:stretch/>
        </p:blipFill>
        <p:spPr>
          <a:xfrm>
            <a:off x="12192000" y="1364441"/>
            <a:ext cx="3277568" cy="3842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1ED082-743F-46C7-BEFD-7F19A1091D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6000"/>
          </a:blip>
          <a:srcRect t="975"/>
          <a:stretch/>
        </p:blipFill>
        <p:spPr>
          <a:xfrm>
            <a:off x="8094859" y="1"/>
            <a:ext cx="458816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283090-DCC4-4EF8-9EFD-86FB13D0C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2327" b="22187"/>
          <a:stretch/>
        </p:blipFill>
        <p:spPr>
          <a:xfrm>
            <a:off x="8089862" y="1478740"/>
            <a:ext cx="4588164" cy="384268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052D645-BFC0-46AB-B495-AC6A21ACA9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9367" y="5869986"/>
            <a:ext cx="2064450" cy="616467"/>
          </a:xfrm>
          <a:prstGeom prst="rect">
            <a:avLst/>
          </a:prstGeom>
        </p:spPr>
      </p:pic>
      <p:sp>
        <p:nvSpPr>
          <p:cNvPr id="13" name="Campus Gold Bar">
            <a:extLst>
              <a:ext uri="{FF2B5EF4-FFF2-40B4-BE49-F238E27FC236}">
                <a16:creationId xmlns:a16="http://schemas.microsoft.com/office/drawing/2014/main" id="{7CE2785B-B08D-47AB-A57E-37CD54929F87}"/>
              </a:ext>
            </a:extLst>
          </p:cNvPr>
          <p:cNvSpPr/>
          <p:nvPr userDrawn="1"/>
        </p:nvSpPr>
        <p:spPr>
          <a:xfrm>
            <a:off x="1053526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1571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6"/>
            <a:ext cx="12192000" cy="985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5015" cy="817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26929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1" i="0" cap="none" spc="-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One Title Impact Regular 30 Point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12742" y="1238771"/>
            <a:ext cx="10972800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800" b="1" i="0" spc="-15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Impact Regular 28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612742" y="1916081"/>
            <a:ext cx="10972800" cy="4475292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2000" b="0" i="0" normalizeH="0" baseline="0">
                <a:latin typeface="Arial"/>
              </a:defRPr>
            </a:lvl1pPr>
          </a:lstStyle>
          <a:p>
            <a:pPr lvl="0"/>
            <a:r>
              <a:rPr lang="en-US" dirty="0"/>
              <a:t>Bulleted copy. Arial Regular 20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20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20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20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12208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>
            <a:extLst>
              <a:ext uri="{FF2B5EF4-FFF2-40B4-BE49-F238E27FC236}">
                <a16:creationId xmlns:a16="http://schemas.microsoft.com/office/drawing/2014/main" id="{09E409C3-0F3A-41B6-A252-98DD74915B01}"/>
              </a:ext>
            </a:extLst>
          </p:cNvPr>
          <p:cNvSpPr/>
          <p:nvPr userDrawn="1"/>
        </p:nvSpPr>
        <p:spPr>
          <a:xfrm>
            <a:off x="0" y="-2166"/>
            <a:ext cx="12192000" cy="985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>
            <a:extLst>
              <a:ext uri="{FF2B5EF4-FFF2-40B4-BE49-F238E27FC236}">
                <a16:creationId xmlns:a16="http://schemas.microsoft.com/office/drawing/2014/main" id="{41F9C33A-AA62-47BC-A2AF-322AE244F7B0}"/>
              </a:ext>
            </a:extLst>
          </p:cNvPr>
          <p:cNvSpPr/>
          <p:nvPr userDrawn="1"/>
        </p:nvSpPr>
        <p:spPr>
          <a:xfrm>
            <a:off x="1620663" y="2277"/>
            <a:ext cx="95015" cy="817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" descr="Description of Picture">
            <a:extLst>
              <a:ext uri="{FF2B5EF4-FFF2-40B4-BE49-F238E27FC236}">
                <a16:creationId xmlns:a16="http://schemas.microsoft.com/office/drawing/2014/main" id="{FF00E61E-0696-4D65-B142-CE6D6D30C0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2742" y="1254815"/>
            <a:ext cx="5069760" cy="5164839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6" name="Subhead">
            <a:extLst>
              <a:ext uri="{FF2B5EF4-FFF2-40B4-BE49-F238E27FC236}">
                <a16:creationId xmlns:a16="http://schemas.microsoft.com/office/drawing/2014/main" id="{8FB03B9B-974C-4845-B60B-B71DADCCB5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5999" y="1238771"/>
            <a:ext cx="5497109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 spc="-1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Impact Regular 24 Point Headline Gold</a:t>
            </a:r>
          </a:p>
        </p:txBody>
      </p:sp>
      <p:sp>
        <p:nvSpPr>
          <p:cNvPr id="17" name="Body Text">
            <a:extLst>
              <a:ext uri="{FF2B5EF4-FFF2-40B4-BE49-F238E27FC236}">
                <a16:creationId xmlns:a16="http://schemas.microsoft.com/office/drawing/2014/main" id="{83D177D2-B8A6-4D64-9BE5-D995F0DD5D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0" y="1923339"/>
            <a:ext cx="5497109" cy="449631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Section One Title">
            <a:extLst>
              <a:ext uri="{FF2B5EF4-FFF2-40B4-BE49-F238E27FC236}">
                <a16:creationId xmlns:a16="http://schemas.microsoft.com/office/drawing/2014/main" id="{4742E1FD-9778-4BFC-96DC-CB61E032F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582" y="26929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1" i="0" cap="none" spc="-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One Title Impact Regular 30 Point</a:t>
            </a:r>
          </a:p>
        </p:txBody>
      </p:sp>
    </p:spTree>
    <p:extLst>
      <p:ext uri="{BB962C8B-B14F-4D97-AF65-F5344CB8AC3E}">
        <p14:creationId xmlns:p14="http://schemas.microsoft.com/office/powerpoint/2010/main" val="2305725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0E74-581E-498D-C00D-F93E8F81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11931-70CA-096F-19C3-1EB75E66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63D7-F197-8783-8BCF-57230FDE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61AE-A94D-53A3-BE0E-E29D5807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58E7-E11B-9E55-0AD0-01F431DF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5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0513-4F8F-8E83-D7E3-0506B5F0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79BA9-D606-6E0A-3061-62DA918B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32C0-00FB-6AD8-9FCF-E58F7673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CDF7-4C86-7E47-03A5-FFD432A1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C397-6F34-B229-68DC-1F71BD3F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3D5D-4788-D7A9-7B23-81663692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46F6-3B07-76F4-DDA0-B7B6B6C30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D5B2D-B603-505C-819A-84E31A03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A1BB-E1DB-26C4-5466-19CCAB34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36BD-57C2-0E4E-55E7-D2B1E974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FF6D7-B8F8-91CE-6207-0A2DFC6B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AC1B-7A0A-EAED-D7F1-7BE1F80A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841C1-856A-77CA-9AB4-FCB1CDDAC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4B3E3-53EF-C870-55D4-98C88D791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15555-D5DC-C0F6-104D-586431866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0A38E-2E52-0817-80AC-0E46A5030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27E90-4D7E-EBA3-04D7-5E0ED4D2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4A1E1-09C1-47D8-9B82-CC33E209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26422-B8B8-860C-288E-D82D277A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9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054C-EB68-B6BB-1D74-A40ECEE4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F1AFC-F3F5-351C-7257-C28926C6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6358-B88B-D3EA-E46D-670DF31F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53706-48C5-3B3B-E274-8C877867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1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398B8-5141-79C1-7CB0-ECB99C90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3D5EC-8DC9-A09E-FA48-A22AF87F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95D98-7D5C-406B-9AE8-2DA60E0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AA27-201F-C1E2-E911-18CDA77A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403E-2401-902C-E4B0-B7E15D33A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8989-9A4E-6167-74C4-197C5CF05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9EEB6-2C7F-FCDD-59B8-7454A7A7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DE7E9-E49B-0FE1-4372-A71DF78E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EF207-CDF4-CCD0-FDCE-263EBCD5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F936-3C7C-7B06-6676-6FD3D1A8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0D9DA-BAD1-E833-A906-A067C1D79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8376D-0F40-C794-E9D1-A0DABB2C3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D65A-E060-A43D-C170-6327E2A3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73530-4B41-F632-D1BB-9D9E262F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8FD3F-E141-2413-CB93-D2B8A105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A73C9-1306-DA00-B00A-BE6F5359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BF7-FE0D-2107-F97E-715C3828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DBB3-0D7A-2B4C-0A7E-4375FC40B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02319-599C-7E44-9B22-88B92CC3CDF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8594-4DC8-EE6C-6CF7-E3019A581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0E3F-2C36-0EFF-2BA8-43258BCAF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mate.gov/maps-data/dataset/past-weather-zip-code-data-table" TargetMode="External"/><Relationship Id="rId7" Type="http://schemas.openxmlformats.org/officeDocument/2006/relationships/hyperlink" Target="https://lookerstudio.google.com/u/0/reporting/00b216a9-b9e3-4ba4-a8a1-739f389aefa4/page/KAd8D" TargetMode="External"/><Relationship Id="rId2" Type="http://schemas.openxmlformats.org/officeDocument/2006/relationships/hyperlink" Target="https://statics.teams.cdn.office.net/evergreen-assets/safelinks/1/atp-safelinks.html%5D(https:/catalog.data.gov/dataset/utility-energy-registry-monthly-zip-code-energy-use-beginning-2016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halsey87/BigData_Capstone824/tree/main" TargetMode="External"/><Relationship Id="rId5" Type="http://schemas.openxmlformats.org/officeDocument/2006/relationships/hyperlink" Target="https://epjdatascience.springeropen.com/articles/10.1140/epjds/s13688-016-0075-3#:~:text=An%20accurate%20prediction%20of%20energy,allowing%20an%20efficient%20energy%20storage" TargetMode="External"/><Relationship Id="rId4" Type="http://schemas.openxmlformats.org/officeDocument/2006/relationships/hyperlink" Target="https://api.weatherapi.com/v1/current.json?key=7c8218f18550417496b43123242902&amp;q=1335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97E74-0798-8241-AB19-EBE9BB65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76" y="1956657"/>
            <a:ext cx="8407328" cy="1295191"/>
          </a:xfrm>
        </p:spPr>
        <p:txBody>
          <a:bodyPr/>
          <a:lstStyle/>
          <a:p>
            <a:r>
              <a:rPr lang="en-US" sz="4000" dirty="0"/>
              <a:t>Leveraging Weather Data to Optimize Energy in New York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C83ED-0726-7C0C-D848-116CD0D3468D}"/>
              </a:ext>
            </a:extLst>
          </p:cNvPr>
          <p:cNvSpPr txBox="1"/>
          <p:nvPr/>
        </p:nvSpPr>
        <p:spPr>
          <a:xfrm>
            <a:off x="1306476" y="3879285"/>
            <a:ext cx="89332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Ninja-1: Michelle Armstrong,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Appal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Badi, David Haddad, Jacob Halsey, Mike Davis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MGMT 59000 – AI-Assisted Big Data Analytics in the Cloud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Purdue University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Professor Chaturvedi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August 16, 2024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4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467BD5-AEBD-C540-845E-8EDC9914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3E9A96-B739-464B-A7D4-50E35F5EC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62606"/>
            <a:ext cx="10972800" cy="5102568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Statement:</a:t>
            </a:r>
          </a:p>
          <a:p>
            <a:pPr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electrical grid in the United States does not have significant energy storage capacity, and there is a cost to transporting and storing fuel for consumption. This creates a cost burden for energy companies that produce too little or too much energy in each time window. </a:t>
            </a:r>
            <a:endParaRPr lang="en-US" sz="1800" b="1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 Objectives:</a:t>
            </a:r>
          </a:p>
          <a:p>
            <a:pPr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 the precision of energy consumption predictions by integrating real-time weather data into the analysis framework.</a:t>
            </a:r>
            <a:endParaRPr lang="en-US" sz="1800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 Goals:</a:t>
            </a:r>
          </a:p>
          <a:p>
            <a:r>
              <a:rPr lang="en-US" sz="1800" b="1" i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Optimization</a:t>
            </a:r>
            <a:r>
              <a:rPr lang="en-US" sz="1800" i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800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 the efficiency of energy production by aligning it more closely with actual demand.</a:t>
            </a:r>
          </a:p>
          <a:p>
            <a:r>
              <a:rPr lang="en-US" sz="1800" b="1" i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Reduction: </a:t>
            </a:r>
            <a:r>
              <a:rPr lang="en-US" sz="1800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 cost savings by minimizing energy waste and ensuring production aligns with consumption needs.</a:t>
            </a:r>
          </a:p>
          <a:p>
            <a:pPr marL="0" indent="0">
              <a:buNone/>
            </a:pPr>
            <a:endParaRPr lang="en-US" sz="1800" dirty="0">
              <a:solidFill>
                <a:srgbClr val="0E0E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E0E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Outcomes:</a:t>
            </a:r>
          </a:p>
          <a:p>
            <a:r>
              <a:rPr lang="en-US" sz="1800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reliable energy forecasts can lead to better resource allocation.</a:t>
            </a:r>
          </a:p>
          <a:p>
            <a:r>
              <a:rPr lang="en-US" sz="1800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Increased ability to manage energy production dynamically, based on real-time weather inputs, leading to a reduction in operational costs.</a:t>
            </a:r>
            <a:endParaRPr lang="en-US" sz="1800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5341-FCB3-D14B-96BB-3E652B91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41" name="Shape 354">
            <a:extLst>
              <a:ext uri="{FF2B5EF4-FFF2-40B4-BE49-F238E27FC236}">
                <a16:creationId xmlns:a16="http://schemas.microsoft.com/office/drawing/2014/main" id="{7933F52D-7634-0B47-A329-9D4B4655BCAA}"/>
              </a:ext>
            </a:extLst>
          </p:cNvPr>
          <p:cNvSpPr txBox="1"/>
          <p:nvPr/>
        </p:nvSpPr>
        <p:spPr>
          <a:xfrm>
            <a:off x="7882939" y="5278072"/>
            <a:ext cx="1784427" cy="56032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tabLst/>
              <a:defRPr/>
            </a:pPr>
            <a:r>
              <a:rPr lang="en-US" sz="1800" b="1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Predictive Modeling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pic>
        <p:nvPicPr>
          <p:cNvPr id="38" name="Shape 342" descr="Cloud-Virtual-Network_256px.png">
            <a:extLst>
              <a:ext uri="{FF2B5EF4-FFF2-40B4-BE49-F238E27FC236}">
                <a16:creationId xmlns:a16="http://schemas.microsoft.com/office/drawing/2014/main" id="{B073865A-030F-9A4B-8EB6-394B0EEC7E3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tretch/>
        </p:blipFill>
        <p:spPr>
          <a:xfrm>
            <a:off x="6397823" y="4967545"/>
            <a:ext cx="1167914" cy="118137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329">
            <a:extLst>
              <a:ext uri="{FF2B5EF4-FFF2-40B4-BE49-F238E27FC236}">
                <a16:creationId xmlns:a16="http://schemas.microsoft.com/office/drawing/2014/main" id="{00F2708A-ED0A-8040-A438-05D8753AC054}"/>
              </a:ext>
            </a:extLst>
          </p:cNvPr>
          <p:cNvSpPr txBox="1"/>
          <p:nvPr/>
        </p:nvSpPr>
        <p:spPr>
          <a:xfrm>
            <a:off x="3060957" y="3314886"/>
            <a:ext cx="3406339" cy="108169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Assessed the relationship between temperature and energy consumption to identify actionable patterns. </a:t>
            </a:r>
          </a:p>
        </p:txBody>
      </p:sp>
      <p:pic>
        <p:nvPicPr>
          <p:cNvPr id="47" name="Shape 337" descr="BigQuery_256px.png">
            <a:extLst>
              <a:ext uri="{FF2B5EF4-FFF2-40B4-BE49-F238E27FC236}">
                <a16:creationId xmlns:a16="http://schemas.microsoft.com/office/drawing/2014/main" id="{8E8CEA57-843E-234C-A43E-E806E596EA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6899415" y="3133576"/>
            <a:ext cx="1167914" cy="118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412" descr="Generic-GCP_256px.png">
            <a:extLst>
              <a:ext uri="{FF2B5EF4-FFF2-40B4-BE49-F238E27FC236}">
                <a16:creationId xmlns:a16="http://schemas.microsoft.com/office/drawing/2014/main" id="{4C762B42-6851-4E4E-8513-274F36A6B63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6397823" y="1325711"/>
            <a:ext cx="1167914" cy="11813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6C67B03-133C-1644-9FDC-538C03D73B9E}"/>
              </a:ext>
            </a:extLst>
          </p:cNvPr>
          <p:cNvCxnSpPr>
            <a:cxnSpLocks/>
          </p:cNvCxnSpPr>
          <p:nvPr/>
        </p:nvCxnSpPr>
        <p:spPr>
          <a:xfrm>
            <a:off x="3060957" y="4816957"/>
            <a:ext cx="6061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hape 354">
            <a:extLst>
              <a:ext uri="{FF2B5EF4-FFF2-40B4-BE49-F238E27FC236}">
                <a16:creationId xmlns:a16="http://schemas.microsoft.com/office/drawing/2014/main" id="{F85025E8-118A-5E43-A606-5B4AA17170C6}"/>
              </a:ext>
            </a:extLst>
          </p:cNvPr>
          <p:cNvSpPr txBox="1"/>
          <p:nvPr/>
        </p:nvSpPr>
        <p:spPr>
          <a:xfrm>
            <a:off x="7854060" y="3246352"/>
            <a:ext cx="1784427" cy="9606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tabLst/>
              <a:defRPr/>
            </a:pPr>
            <a:r>
              <a:rPr lang="en-US" sz="1800" b="1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Correlation Analysis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60" name="Shape 354">
            <a:extLst>
              <a:ext uri="{FF2B5EF4-FFF2-40B4-BE49-F238E27FC236}">
                <a16:creationId xmlns:a16="http://schemas.microsoft.com/office/drawing/2014/main" id="{5A18FA5C-B011-8544-B98A-D217833926BC}"/>
              </a:ext>
            </a:extLst>
          </p:cNvPr>
          <p:cNvSpPr txBox="1"/>
          <p:nvPr/>
        </p:nvSpPr>
        <p:spPr>
          <a:xfrm>
            <a:off x="7854060" y="1469781"/>
            <a:ext cx="1784427" cy="9606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tabLst/>
              <a:defRPr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en-US" sz="1800" b="1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84B62DF-91A0-D64F-8F65-73299B719176}"/>
              </a:ext>
            </a:extLst>
          </p:cNvPr>
          <p:cNvSpPr/>
          <p:nvPr/>
        </p:nvSpPr>
        <p:spPr>
          <a:xfrm>
            <a:off x="2524632" y="1125414"/>
            <a:ext cx="7142730" cy="5463290"/>
          </a:xfrm>
          <a:prstGeom prst="roundRect">
            <a:avLst>
              <a:gd name="adj" fmla="val 544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67AEE1-D21F-B15E-D683-F706D5E27ABC}"/>
              </a:ext>
            </a:extLst>
          </p:cNvPr>
          <p:cNvCxnSpPr>
            <a:cxnSpLocks/>
          </p:cNvCxnSpPr>
          <p:nvPr/>
        </p:nvCxnSpPr>
        <p:spPr>
          <a:xfrm>
            <a:off x="3060957" y="2928468"/>
            <a:ext cx="6061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hape 329">
            <a:extLst>
              <a:ext uri="{FF2B5EF4-FFF2-40B4-BE49-F238E27FC236}">
                <a16:creationId xmlns:a16="http://schemas.microsoft.com/office/drawing/2014/main" id="{AAF847EC-3BB5-17B8-F637-C75243759D2F}"/>
              </a:ext>
            </a:extLst>
          </p:cNvPr>
          <p:cNvSpPr txBox="1"/>
          <p:nvPr/>
        </p:nvSpPr>
        <p:spPr>
          <a:xfrm>
            <a:off x="3060957" y="1403530"/>
            <a:ext cx="3406339" cy="108169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Combined historical weather and energy consumption data with real-time weather information via a live API. </a:t>
            </a:r>
          </a:p>
        </p:txBody>
      </p:sp>
      <p:sp>
        <p:nvSpPr>
          <p:cNvPr id="5" name="Shape 329">
            <a:extLst>
              <a:ext uri="{FF2B5EF4-FFF2-40B4-BE49-F238E27FC236}">
                <a16:creationId xmlns:a16="http://schemas.microsoft.com/office/drawing/2014/main" id="{F8D828EA-53BA-14E9-8E69-A548333DAC80}"/>
              </a:ext>
            </a:extLst>
          </p:cNvPr>
          <p:cNvSpPr txBox="1"/>
          <p:nvPr/>
        </p:nvSpPr>
        <p:spPr>
          <a:xfrm>
            <a:off x="2991480" y="4942231"/>
            <a:ext cx="3406339" cy="1521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Developed a proof-of-concept model to project energy consumption based on live weather inputs, serving as a foundation for enhancing future prediction accuracy. </a:t>
            </a:r>
          </a:p>
        </p:txBody>
      </p:sp>
    </p:spTree>
    <p:extLst>
      <p:ext uri="{BB962C8B-B14F-4D97-AF65-F5344CB8AC3E}">
        <p14:creationId xmlns:p14="http://schemas.microsoft.com/office/powerpoint/2010/main" val="404180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B03-4AC9-02B8-6086-4D5CE32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6443-F651-FA2F-652C-A62138A3C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137" y="1176844"/>
            <a:ext cx="1412001" cy="423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Pipeline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3F50D0-BECD-6AEC-B361-03B944E39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7" y="1388374"/>
            <a:ext cx="3897241" cy="129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A77497-07F4-DA83-2D61-E642DDF285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9" y="3655640"/>
            <a:ext cx="3657600" cy="29330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0431A0B-AC27-5D5E-9DE5-5E50B8F33D4B}"/>
              </a:ext>
            </a:extLst>
          </p:cNvPr>
          <p:cNvSpPr txBox="1">
            <a:spLocks/>
          </p:cNvSpPr>
          <p:nvPr/>
        </p:nvSpPr>
        <p:spPr>
          <a:xfrm>
            <a:off x="480280" y="3232580"/>
            <a:ext cx="4034098" cy="4230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20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Function for a One-Time Load of Data from Cloud Storage to Big Query Table: </a:t>
            </a:r>
            <a:endParaRPr lang="en-US" sz="12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Wingdings" charset="2"/>
              <a:buNone/>
            </a:pP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87233-5475-846A-96AC-A484CF3EC6BA}"/>
              </a:ext>
            </a:extLst>
          </p:cNvPr>
          <p:cNvSpPr txBox="1"/>
          <p:nvPr/>
        </p:nvSpPr>
        <p:spPr>
          <a:xfrm>
            <a:off x="6753722" y="981194"/>
            <a:ext cx="4806631" cy="28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Scheduler to Run the API Call Function Every 5 Minutes: </a:t>
            </a:r>
            <a:endParaRPr lang="en-US" sz="12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A1DC11-E8E9-1E67-0FCF-6C2EF194E3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818" y="1428546"/>
            <a:ext cx="36576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A02FB42-9C38-C902-E14E-08CDB876DC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818" y="2572351"/>
            <a:ext cx="3657600" cy="1718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FC8DA7-A866-F07C-4CCC-52A74271CA6A}"/>
              </a:ext>
            </a:extLst>
          </p:cNvPr>
          <p:cNvSpPr txBox="1"/>
          <p:nvPr/>
        </p:nvSpPr>
        <p:spPr>
          <a:xfrm>
            <a:off x="6753722" y="2292146"/>
            <a:ext cx="6097978" cy="280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 Query Table Loading Streaming Data </a:t>
            </a:r>
            <a:endParaRPr lang="en-US" sz="1200" b="1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29D7EE-CD29-E5C0-B1F5-1402E4BBED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93" y="4506015"/>
            <a:ext cx="3389429" cy="23519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5EF707-CCE4-5710-B6F8-3785BABC0F63}"/>
              </a:ext>
            </a:extLst>
          </p:cNvPr>
          <p:cNvSpPr txBox="1"/>
          <p:nvPr/>
        </p:nvSpPr>
        <p:spPr>
          <a:xfrm>
            <a:off x="6929251" y="4291168"/>
            <a:ext cx="2107870" cy="28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Looker Dashboard</a:t>
            </a:r>
            <a:endParaRPr lang="en-US" sz="11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2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E4E7-F283-79CD-3CD6-2591E9F8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42" y="201382"/>
            <a:ext cx="10414658" cy="530490"/>
          </a:xfrm>
        </p:spPr>
        <p:txBody>
          <a:bodyPr/>
          <a:lstStyle/>
          <a:p>
            <a:r>
              <a:rPr lang="en-US" dirty="0"/>
              <a:t>Model Findings, Strengths, Limitations, and 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F4841-7D1E-4900-154C-81636A1F0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191354"/>
            <a:ext cx="10972800" cy="44752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Key Findings:</a:t>
            </a: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Strong, negative correlation (-0.82) between temperature and energy consumption.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Colder months require significantly more energy than cooler months.</a:t>
            </a:r>
          </a:p>
          <a:p>
            <a:pPr marL="0" indent="0">
              <a:buNone/>
            </a:pPr>
            <a:endParaRPr lang="en-US" sz="2400" b="1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Model Strengths:</a:t>
            </a: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Temperature is a significant factor in predicting energy usage.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Other prediction models, like those based on cell phone usage, cannot adjust for seasonal factors.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The model has the potential to augment other models, addressing their limitations.</a:t>
            </a:r>
          </a:p>
          <a:p>
            <a:pPr marL="0" indent="0">
              <a:buNone/>
            </a:pP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Model Limitations:</a:t>
            </a: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Limited tracking of energy below the state level.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Few weather stations keep local temperature records in public data sets.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The model is location-specific and currently tailored to New York’s climate.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Correlation may differ in warmer climates, requiring model adjustments.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More research is necessary to improve and generalize the model.</a:t>
            </a:r>
          </a:p>
          <a:p>
            <a:pPr marL="0" indent="0">
              <a:buNone/>
            </a:pPr>
            <a:endParaRPr lang="en-US" sz="2400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72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3CE7-8B54-1CE1-061D-55BAB35A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CAFA-83F5-47BD-03ED-21CB0F2DB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191354"/>
            <a:ext cx="10972800" cy="447529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Recommendations:</a:t>
            </a:r>
            <a:endParaRPr lang="en-US" sz="28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Track local weather and energy consumption data more closely.</a:t>
            </a:r>
          </a:p>
          <a:p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Expand the model to more locations with available data.</a:t>
            </a:r>
          </a:p>
          <a:p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Use the model to augment existing models for maximum accuracy.</a:t>
            </a:r>
          </a:p>
          <a:p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Develop an optimization model for utility companies based on the final prediction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6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6BD4-BF9A-869F-A78D-08A76984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756E5-CAE0-530A-2E2E-06D617957E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191354"/>
            <a:ext cx="10972800" cy="4475292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Data: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Historical Energy Data: </a:t>
            </a:r>
            <a:r>
              <a:rPr lang="en-US" sz="1800" u="sng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https://statics.teams.cdn.office.net/evergreen-assets/safelinks/1/atp-safelinks.html](https://catalog.data.gov/dataset/utility-energy-registry-monthly-zip-code-energy-use-beginning-2016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Historical Weather Data: </a:t>
            </a:r>
            <a:r>
              <a:rPr lang="en-US" sz="1800" u="sng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https://www.climate.gov/maps-data/dataset/past-weather-zip-code-data-table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 Data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Weather API: </a:t>
            </a:r>
            <a:r>
              <a:rPr lang="en-US" sz="1800" u="sng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https://api.weatherapi.com/v1/current.json?key=7c8218f18550417496b43123242902&amp;q={area}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Competing Models (Cell phone data)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u="sng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https://epjdatascience.springeropen.com/articles/10.1140/epjds/s13688-016-0075-3#:~:text=An%20accurate%20prediction%20of%20energy,allowing%20an%20efficient%20energy%20storage</a:t>
            </a:r>
            <a:r>
              <a:rPr lang="en-US" sz="1800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Repository Link: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u="sng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https://github.com/jhalsey87/BigData_Capstone824/tree/main</a:t>
            </a:r>
            <a:r>
              <a:rPr lang="en-US" sz="1800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Lookerstudio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Dashboard: </a:t>
            </a:r>
            <a:r>
              <a:rPr lang="en-US" sz="1800" u="sng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https://lookerstudio.google.com/u/0/reporting/00b216a9-b9e3-4ba4-a8a1-739f389aefa4/page/KAd8D</a:t>
            </a:r>
            <a:r>
              <a:rPr lang="en-US" sz="1800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151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646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.SF NS</vt:lpstr>
      <vt:lpstr>Aptos</vt:lpstr>
      <vt:lpstr>Aptos Display</vt:lpstr>
      <vt:lpstr>Arial</vt:lpstr>
      <vt:lpstr>Calibri</vt:lpstr>
      <vt:lpstr>Courier New</vt:lpstr>
      <vt:lpstr>Impact</vt:lpstr>
      <vt:lpstr>Open Sans</vt:lpstr>
      <vt:lpstr>Symbol</vt:lpstr>
      <vt:lpstr>Times New Roman</vt:lpstr>
      <vt:lpstr>Wingdings</vt:lpstr>
      <vt:lpstr>Office Theme</vt:lpstr>
      <vt:lpstr>Leveraging Weather Data to Optimize Energy in New York  </vt:lpstr>
      <vt:lpstr>Overview</vt:lpstr>
      <vt:lpstr>Methodologies</vt:lpstr>
      <vt:lpstr>Analysis Examples</vt:lpstr>
      <vt:lpstr>Model Findings, Strengths, Limitations, and Recommendations</vt:lpstr>
      <vt:lpstr>Recommendations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Haddad</dc:creator>
  <cp:lastModifiedBy>David Haddad</cp:lastModifiedBy>
  <cp:revision>14</cp:revision>
  <dcterms:created xsi:type="dcterms:W3CDTF">2024-08-15T01:02:39Z</dcterms:created>
  <dcterms:modified xsi:type="dcterms:W3CDTF">2024-08-15T02:19:52Z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2024-08-15T01:03:35Z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2661011e-3698-477e-94a6-aec833080037</vt:lpwstr>
  </property>
  <property fmtid="{D5CDD505-2E9C-101B-9397-08002B2CF9AE}" pid="8" name="MSIP_Label_4044bd30-2ed7-4c9d-9d12-46200872a97b_ContentBits">
    <vt:lpwstr>0</vt:lpwstr>
  </property>
</Properties>
</file>