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6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hyperlink" Target="https://www.nasdaq.com/market-activity/stocks/goog" TargetMode="External"/><Relationship Id="rId3" Type="http://schemas.openxmlformats.org/officeDocument/2006/relationships/hyperlink" Target="https://machinelearningmastery.com/start-here/#getstarted" TargetMode="External"/><Relationship Id="rId7" Type="http://schemas.openxmlformats.org/officeDocument/2006/relationships/hyperlink" Target="https://www.investopedia.com/terms/d/deep-learning.as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roww.in/us-stocks/googl" TargetMode="External"/><Relationship Id="rId5" Type="http://schemas.openxmlformats.org/officeDocument/2006/relationships/hyperlink" Target="https://www.sas.com/en_us/insights/analytics/machine-learning.html" TargetMode="External"/><Relationship Id="rId4" Type="http://schemas.openxmlformats.org/officeDocument/2006/relationships/hyperlink" Target="https://colah.github.io/posts/2015-08-Understanding-LST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a/artificial-intelligence-ai.as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investopedia.com/terms/m/machine-learning.a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b/big-data.a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investopedia.com/tech/worlds-top-10-fintech-companies-baba/" TargetMode="External"/><Relationship Id="rId4" Type="http://schemas.openxmlformats.org/officeDocument/2006/relationships/hyperlink" Target="https://www.investopedia.com/terms/e/ecommerce.as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8582D4-3B38-47A3-A38F-29BDCF5FFBBA}"/>
              </a:ext>
            </a:extLst>
          </p:cNvPr>
          <p:cNvPicPr>
            <a:picLocks noChangeAspect="1"/>
          </p:cNvPicPr>
          <p:nvPr/>
        </p:nvPicPr>
        <p:blipFill>
          <a:blip r:embed="rId2"/>
          <a:stretch>
            <a:fillRect/>
          </a:stretch>
        </p:blipFill>
        <p:spPr>
          <a:xfrm>
            <a:off x="0" y="0"/>
            <a:ext cx="9144000" cy="5143501"/>
          </a:xfrm>
          <a:prstGeom prst="rect">
            <a:avLst/>
          </a:prstGeom>
        </p:spPr>
      </p:pic>
      <p:sp>
        <p:nvSpPr>
          <p:cNvPr id="2" name="Title 1">
            <a:extLst>
              <a:ext uri="{FF2B5EF4-FFF2-40B4-BE49-F238E27FC236}">
                <a16:creationId xmlns:a16="http://schemas.microsoft.com/office/drawing/2014/main" id="{BBBA68C0-42A7-4375-AA12-5046436B97C2}"/>
              </a:ext>
            </a:extLst>
          </p:cNvPr>
          <p:cNvSpPr>
            <a:spLocks noGrp="1"/>
          </p:cNvSpPr>
          <p:nvPr>
            <p:ph type="title"/>
          </p:nvPr>
        </p:nvSpPr>
        <p:spPr/>
        <p:txBody>
          <a:bodyPr>
            <a:normAutofit fontScale="90000"/>
          </a:bodyPr>
          <a:lstStyle/>
          <a:p>
            <a:r>
              <a:rPr lang="en-US" dirty="0"/>
              <a:t>Stock Market Data Prediction</a:t>
            </a:r>
          </a:p>
        </p:txBody>
      </p:sp>
      <p:sp>
        <p:nvSpPr>
          <p:cNvPr id="3" name="Text Placeholder 2">
            <a:extLst>
              <a:ext uri="{FF2B5EF4-FFF2-40B4-BE49-F238E27FC236}">
                <a16:creationId xmlns:a16="http://schemas.microsoft.com/office/drawing/2014/main" id="{F834B641-CC0B-4B7B-8F82-977ACB185B2F}"/>
              </a:ext>
            </a:extLst>
          </p:cNvPr>
          <p:cNvSpPr>
            <a:spLocks noGrp="1"/>
          </p:cNvSpPr>
          <p:nvPr>
            <p:ph type="body" idx="1"/>
          </p:nvPr>
        </p:nvSpPr>
        <p:spPr/>
        <p:txBody>
          <a:bodyPr/>
          <a:lstStyle/>
          <a:p>
            <a:r>
              <a:rPr lang="en-US" i="1" dirty="0">
                <a:solidFill>
                  <a:schemeClr val="tx1">
                    <a:lumMod val="60000"/>
                    <a:lumOff val="40000"/>
                  </a:schemeClr>
                </a:solidFill>
              </a:rPr>
              <a:t>Zobayer Arman Nadim</a:t>
            </a:r>
          </a:p>
          <a:p>
            <a:r>
              <a:rPr lang="en-US" sz="1400" i="1" dirty="0">
                <a:solidFill>
                  <a:schemeClr val="tx1">
                    <a:lumMod val="60000"/>
                    <a:lumOff val="40000"/>
                  </a:schemeClr>
                </a:solidFill>
              </a:rPr>
              <a:t>Id: 202002039</a:t>
            </a:r>
          </a:p>
          <a:p>
            <a:r>
              <a:rPr lang="en-US" sz="1400" i="1" dirty="0">
                <a:solidFill>
                  <a:schemeClr val="tx1">
                    <a:lumMod val="60000"/>
                    <a:lumOff val="40000"/>
                  </a:schemeClr>
                </a:solidFill>
              </a:rPr>
              <a:t>Sec: 202d2</a:t>
            </a:r>
          </a:p>
          <a:p>
            <a:endParaRPr lang="en-US" dirty="0"/>
          </a:p>
        </p:txBody>
      </p:sp>
      <p:sp>
        <p:nvSpPr>
          <p:cNvPr id="4" name="Text Placeholder 3">
            <a:extLst>
              <a:ext uri="{FF2B5EF4-FFF2-40B4-BE49-F238E27FC236}">
                <a16:creationId xmlns:a16="http://schemas.microsoft.com/office/drawing/2014/main" id="{DF55FAB1-7891-4E8E-B26E-B85395B911F1}"/>
              </a:ext>
            </a:extLst>
          </p:cNvPr>
          <p:cNvSpPr>
            <a:spLocks noGrp="1"/>
          </p:cNvSpPr>
          <p:nvPr>
            <p:ph type="body" idx="2"/>
          </p:nvPr>
        </p:nvSpPr>
        <p:spPr>
          <a:xfrm>
            <a:off x="6155100" y="3448363"/>
            <a:ext cx="2677200" cy="1801225"/>
          </a:xfrm>
        </p:spPr>
        <p:txBody>
          <a:bodyPr/>
          <a:lstStyle/>
          <a:p>
            <a:r>
              <a:rPr lang="en-US" dirty="0">
                <a:solidFill>
                  <a:schemeClr val="tx1">
                    <a:lumMod val="85000"/>
                    <a:lumOff val="15000"/>
                  </a:schemeClr>
                </a:solidFill>
              </a:rPr>
              <a:t>Presented to,</a:t>
            </a:r>
          </a:p>
          <a:p>
            <a:r>
              <a:rPr lang="en-US" sz="1400" dirty="0">
                <a:solidFill>
                  <a:schemeClr val="tx1">
                    <a:lumMod val="85000"/>
                    <a:lumOff val="15000"/>
                  </a:schemeClr>
                </a:solidFill>
              </a:rPr>
              <a:t>Lecturer</a:t>
            </a:r>
            <a:endParaRPr lang="en-US" dirty="0"/>
          </a:p>
          <a:p>
            <a:r>
              <a:rPr lang="en-US" sz="1400" dirty="0">
                <a:solidFill>
                  <a:schemeClr val="tx1">
                    <a:lumMod val="85000"/>
                    <a:lumOff val="15000"/>
                  </a:schemeClr>
                </a:solidFill>
              </a:rPr>
              <a:t>Saiful Is</a:t>
            </a:r>
            <a:r>
              <a:rPr lang="en-US" dirty="0">
                <a:solidFill>
                  <a:schemeClr val="tx1">
                    <a:lumMod val="85000"/>
                    <a:lumOff val="15000"/>
                  </a:schemeClr>
                </a:solidFill>
              </a:rPr>
              <a:t>lam</a:t>
            </a:r>
          </a:p>
        </p:txBody>
      </p:sp>
    </p:spTree>
    <p:extLst>
      <p:ext uri="{BB962C8B-B14F-4D97-AF65-F5344CB8AC3E}">
        <p14:creationId xmlns:p14="http://schemas.microsoft.com/office/powerpoint/2010/main" val="214974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REFRENCES </a:t>
            </a:r>
            <a:endParaRPr/>
          </a:p>
        </p:txBody>
      </p:sp>
      <p:sp>
        <p:nvSpPr>
          <p:cNvPr id="139" name="Google Shape;139;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u="sng">
                <a:solidFill>
                  <a:schemeClr val="hlink"/>
                </a:solidFill>
                <a:hlinkClick r:id="rId3"/>
              </a:rPr>
              <a:t>https://machinelearningmastery.com/start-here/#getstarted</a:t>
            </a:r>
            <a:endParaRPr/>
          </a:p>
          <a:p>
            <a:pPr marL="457200" lvl="0" indent="-342900" algn="l" rtl="0">
              <a:spcBef>
                <a:spcPts val="0"/>
              </a:spcBef>
              <a:spcAft>
                <a:spcPts val="0"/>
              </a:spcAft>
              <a:buSzPts val="1800"/>
              <a:buAutoNum type="arabicPeriod"/>
            </a:pPr>
            <a:r>
              <a:rPr lang="en-GB" u="sng">
                <a:solidFill>
                  <a:schemeClr val="hlink"/>
                </a:solidFill>
                <a:hlinkClick r:id="rId4"/>
              </a:rPr>
              <a:t>https://colah.github.io/posts/2015-08-Understanding-LSTMs/</a:t>
            </a:r>
            <a:endParaRPr/>
          </a:p>
          <a:p>
            <a:pPr marL="457200" lvl="0" indent="-342900" algn="l" rtl="0">
              <a:spcBef>
                <a:spcPts val="0"/>
              </a:spcBef>
              <a:spcAft>
                <a:spcPts val="0"/>
              </a:spcAft>
              <a:buSzPts val="1800"/>
              <a:buAutoNum type="arabicPeriod"/>
            </a:pPr>
            <a:r>
              <a:rPr lang="en-GB" u="sng">
                <a:solidFill>
                  <a:schemeClr val="hlink"/>
                </a:solidFill>
                <a:hlinkClick r:id="rId5"/>
              </a:rPr>
              <a:t>https://www.sas.com/en_us/insights/analytics/machine-learning.html</a:t>
            </a:r>
            <a:endParaRPr/>
          </a:p>
          <a:p>
            <a:pPr marL="457200" lvl="0" indent="-342900" algn="l" rtl="0">
              <a:spcBef>
                <a:spcPts val="0"/>
              </a:spcBef>
              <a:spcAft>
                <a:spcPts val="0"/>
              </a:spcAft>
              <a:buSzPts val="1800"/>
              <a:buAutoNum type="arabicPeriod"/>
            </a:pPr>
            <a:r>
              <a:rPr lang="en-GB" u="sng">
                <a:solidFill>
                  <a:schemeClr val="hlink"/>
                </a:solidFill>
                <a:hlinkClick r:id="rId6"/>
              </a:rPr>
              <a:t>https://groww.in/us-stocks/googl</a:t>
            </a:r>
            <a:endParaRPr/>
          </a:p>
          <a:p>
            <a:pPr marL="457200" lvl="0" indent="-342900" algn="l" rtl="0">
              <a:spcBef>
                <a:spcPts val="0"/>
              </a:spcBef>
              <a:spcAft>
                <a:spcPts val="0"/>
              </a:spcAft>
              <a:buSzPts val="1800"/>
              <a:buAutoNum type="arabicPeriod"/>
            </a:pPr>
            <a:r>
              <a:rPr lang="en-GB" u="sng">
                <a:solidFill>
                  <a:schemeClr val="hlink"/>
                </a:solidFill>
                <a:hlinkClick r:id="rId7"/>
              </a:rPr>
              <a:t>https://www.investopedia.com/terms/d/deep-learning.asp</a:t>
            </a:r>
            <a:r>
              <a:rPr lang="en-GB"/>
              <a:t> </a:t>
            </a:r>
            <a:endParaRPr/>
          </a:p>
          <a:p>
            <a:pPr marL="457200" lvl="0" indent="-342900" algn="l" rtl="0">
              <a:spcBef>
                <a:spcPts val="0"/>
              </a:spcBef>
              <a:spcAft>
                <a:spcPts val="0"/>
              </a:spcAft>
              <a:buSzPts val="1800"/>
              <a:buAutoNum type="arabicPeriod"/>
            </a:pPr>
            <a:r>
              <a:rPr lang="en-GB" u="sng">
                <a:solidFill>
                  <a:schemeClr val="hlink"/>
                </a:solidFill>
                <a:hlinkClick r:id="rId8"/>
              </a:rPr>
              <a:t>https://www.nasdaq.com/market-activity/stocks/goog</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latin typeface="+mj-lt"/>
              </a:rPr>
              <a:t>CONTENT</a:t>
            </a:r>
            <a:endParaRPr sz="2800" dirty="0">
              <a:latin typeface="+mj-lt"/>
            </a:endParaRPr>
          </a:p>
        </p:txBody>
      </p:sp>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sz="2000" dirty="0">
                <a:latin typeface="+mn-lt"/>
              </a:rPr>
              <a:t>Machine Learning</a:t>
            </a:r>
            <a:endParaRPr sz="2000" dirty="0">
              <a:latin typeface="+mn-lt"/>
            </a:endParaRPr>
          </a:p>
          <a:p>
            <a:pPr marL="457200" lvl="0" indent="-342900" algn="l" rtl="0">
              <a:spcBef>
                <a:spcPts val="0"/>
              </a:spcBef>
              <a:spcAft>
                <a:spcPts val="0"/>
              </a:spcAft>
              <a:buSzPts val="1800"/>
              <a:buAutoNum type="arabicPeriod"/>
            </a:pPr>
            <a:r>
              <a:rPr lang="en-GB" sz="2000" dirty="0">
                <a:latin typeface="+mn-lt"/>
              </a:rPr>
              <a:t>Deep Learning</a:t>
            </a:r>
            <a:endParaRPr sz="2000" dirty="0">
              <a:latin typeface="+mn-lt"/>
            </a:endParaRPr>
          </a:p>
          <a:p>
            <a:pPr marL="457200" lvl="0" indent="-342900" algn="l" rtl="0">
              <a:spcBef>
                <a:spcPts val="0"/>
              </a:spcBef>
              <a:spcAft>
                <a:spcPts val="0"/>
              </a:spcAft>
              <a:buSzPts val="1800"/>
              <a:buAutoNum type="arabicPeriod"/>
            </a:pPr>
            <a:r>
              <a:rPr lang="en-GB" sz="2000" dirty="0">
                <a:latin typeface="+mn-lt"/>
              </a:rPr>
              <a:t>Deep Learning Necessity </a:t>
            </a:r>
            <a:endParaRPr sz="2000" dirty="0">
              <a:latin typeface="+mn-lt"/>
            </a:endParaRPr>
          </a:p>
          <a:p>
            <a:pPr marL="457200" lvl="0" indent="-342900" algn="l" rtl="0">
              <a:spcBef>
                <a:spcPts val="0"/>
              </a:spcBef>
              <a:spcAft>
                <a:spcPts val="0"/>
              </a:spcAft>
              <a:buSzPts val="1800"/>
              <a:buAutoNum type="arabicPeriod"/>
            </a:pPr>
            <a:r>
              <a:rPr lang="en-GB" sz="2000" dirty="0">
                <a:latin typeface="+mn-lt"/>
              </a:rPr>
              <a:t>Google Stock Price Dataset</a:t>
            </a:r>
            <a:endParaRPr sz="2000" dirty="0">
              <a:latin typeface="+mn-lt"/>
            </a:endParaRPr>
          </a:p>
          <a:p>
            <a:pPr marL="457200" lvl="0" indent="-342900" algn="l" rtl="0">
              <a:spcBef>
                <a:spcPts val="0"/>
              </a:spcBef>
              <a:spcAft>
                <a:spcPts val="0"/>
              </a:spcAft>
              <a:buSzPts val="1800"/>
              <a:buAutoNum type="arabicPeriod"/>
            </a:pPr>
            <a:r>
              <a:rPr lang="en-GB" sz="2000" dirty="0">
                <a:latin typeface="+mn-lt"/>
              </a:rPr>
              <a:t>Algorithm</a:t>
            </a:r>
            <a:endParaRPr sz="2000" dirty="0">
              <a:latin typeface="+mn-lt"/>
            </a:endParaRPr>
          </a:p>
          <a:p>
            <a:pPr marL="457200" lvl="0" indent="-342900" algn="l" rtl="0">
              <a:spcBef>
                <a:spcPts val="0"/>
              </a:spcBef>
              <a:spcAft>
                <a:spcPts val="0"/>
              </a:spcAft>
              <a:buSzPts val="1800"/>
              <a:buAutoNum type="arabicPeriod"/>
            </a:pPr>
            <a:r>
              <a:rPr lang="en-GB" sz="2000" dirty="0">
                <a:latin typeface="+mn-lt"/>
              </a:rPr>
              <a:t>Conclusion </a:t>
            </a:r>
            <a:endParaRPr sz="2000" dirty="0">
              <a:latin typeface="+mn-lt"/>
            </a:endParaRPr>
          </a:p>
          <a:p>
            <a:pPr marL="457200" lvl="0" indent="-342900" algn="l" rtl="0">
              <a:spcBef>
                <a:spcPts val="0"/>
              </a:spcBef>
              <a:spcAft>
                <a:spcPts val="0"/>
              </a:spcAft>
              <a:buSzPts val="1800"/>
              <a:buAutoNum type="arabicPeriod"/>
            </a:pPr>
            <a:r>
              <a:rPr lang="en-GB" sz="2000" dirty="0">
                <a:latin typeface="+mn-lt"/>
              </a:rPr>
              <a:t>References</a:t>
            </a:r>
            <a:endParaRPr sz="20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t>Demand of Stock have become huge with Increased in popularity of Stock in Digital world. Prediction and Analysing stock can benefit People to think before buying or selling stocks. So, A New Stock Price Prediction through Deep Learning Algorithms has been analysed and visualized. Through This System we can predict of any Company stock in the world. </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latin typeface="+mj-lt"/>
              </a:rPr>
              <a:t>MACHINE LEARNING</a:t>
            </a:r>
            <a:endParaRPr sz="2800" dirty="0">
              <a:latin typeface="+mj-lt"/>
            </a:endParaRPr>
          </a:p>
        </p:txBody>
      </p:sp>
      <p:sp>
        <p:nvSpPr>
          <p:cNvPr id="103" name="Google Shape;103;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dirty="0">
                <a:highlight>
                  <a:srgbClr val="FFFFFF"/>
                </a:highlight>
                <a:latin typeface="+mn-lt"/>
              </a:rPr>
              <a:t>Machine learning is the science of getting computers to act without being explicitly programmed.</a:t>
            </a:r>
            <a:endParaRPr sz="1600" dirty="0">
              <a:highlight>
                <a:srgbClr val="FFFFFF"/>
              </a:highlight>
              <a:latin typeface="+mn-lt"/>
            </a:endParaRPr>
          </a:p>
          <a:p>
            <a:pPr marL="0" lvl="0" indent="0" algn="just" rtl="0">
              <a:spcBef>
                <a:spcPts val="1200"/>
              </a:spcBef>
              <a:spcAft>
                <a:spcPts val="0"/>
              </a:spcAft>
              <a:buNone/>
            </a:pPr>
            <a:r>
              <a:rPr lang="en-GB" sz="1600" dirty="0">
                <a:highlight>
                  <a:srgbClr val="FFFFFF"/>
                </a:highlight>
                <a:latin typeface="+mn-lt"/>
              </a:rPr>
              <a:t>Machine learning is a method of data analysis that automates analytical model building</a:t>
            </a:r>
            <a:endParaRPr sz="1600" dirty="0">
              <a:highlight>
                <a:srgbClr val="FFFFFF"/>
              </a:highlight>
              <a:latin typeface="+mn-lt"/>
            </a:endParaRPr>
          </a:p>
          <a:p>
            <a:pPr marL="0" lvl="0" indent="0" algn="just" rtl="0">
              <a:spcBef>
                <a:spcPts val="1200"/>
              </a:spcBef>
              <a:spcAft>
                <a:spcPts val="1200"/>
              </a:spcAft>
              <a:buNone/>
            </a:pPr>
            <a:r>
              <a:rPr lang="en-GB" sz="1600" dirty="0">
                <a:highlight>
                  <a:srgbClr val="FFFFFF"/>
                </a:highlight>
                <a:latin typeface="+mn-lt"/>
                <a:ea typeface="Arial"/>
                <a:cs typeface="Arial"/>
                <a:sym typeface="Arial"/>
              </a:rPr>
              <a:t>Machine learning is important because it gives enterprises a view of trends in customer </a:t>
            </a:r>
            <a:r>
              <a:rPr lang="en-GB" sz="1600" dirty="0" err="1">
                <a:highlight>
                  <a:srgbClr val="FFFFFF"/>
                </a:highlight>
                <a:latin typeface="+mn-lt"/>
                <a:ea typeface="Arial"/>
                <a:cs typeface="Arial"/>
                <a:sym typeface="Arial"/>
              </a:rPr>
              <a:t>behavior</a:t>
            </a:r>
            <a:r>
              <a:rPr lang="en-GB" sz="1600" dirty="0">
                <a:highlight>
                  <a:srgbClr val="FFFFFF"/>
                </a:highlight>
                <a:latin typeface="+mn-lt"/>
                <a:ea typeface="Arial"/>
                <a:cs typeface="Arial"/>
                <a:sym typeface="Arial"/>
              </a:rPr>
              <a:t> and business operational patterns, as well as supports the development of new products</a:t>
            </a:r>
            <a:endParaRPr sz="1600" dirty="0">
              <a:highlight>
                <a:srgbClr val="FFFFFF"/>
              </a:highlight>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DEEP LEARNING</a:t>
            </a:r>
            <a:endParaRPr/>
          </a:p>
        </p:txBody>
      </p:sp>
      <p:sp>
        <p:nvSpPr>
          <p:cNvPr id="109" name="Google Shape;109;p17"/>
          <p:cNvSpPr txBox="1">
            <a:spLocks noGrp="1"/>
          </p:cNvSpPr>
          <p:nvPr>
            <p:ph type="body" idx="1"/>
          </p:nvPr>
        </p:nvSpPr>
        <p:spPr>
          <a:xfrm>
            <a:off x="311700" y="880175"/>
            <a:ext cx="8717100" cy="38533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latin typeface="+mn-lt"/>
                <a:sym typeface="Times New Roman"/>
              </a:rPr>
              <a:t>Deep learning is an </a:t>
            </a:r>
            <a:r>
              <a:rPr lang="en-GB" sz="1600" dirty="0">
                <a:latin typeface="+mn-lt"/>
                <a:sym typeface="Times New Roman"/>
                <a:hlinkClick r:id="rId3">
                  <a:extLst>
                    <a:ext uri="{A12FA001-AC4F-418D-AE19-62706E023703}">
                      <ahyp:hlinkClr xmlns:ahyp="http://schemas.microsoft.com/office/drawing/2018/hyperlinkcolor" val="tx"/>
                    </a:ext>
                  </a:extLst>
                </a:hlinkClick>
              </a:rPr>
              <a:t>artificial intelligence (AI)</a:t>
            </a:r>
            <a:r>
              <a:rPr lang="en-GB" sz="1600" dirty="0">
                <a:latin typeface="+mn-lt"/>
                <a:sym typeface="Times New Roman"/>
              </a:rPr>
              <a:t> function that imitates the workings of the human brain in processing data and creating patterns for use in decision making.</a:t>
            </a:r>
            <a:endParaRPr sz="1600" dirty="0">
              <a:latin typeface="+mn-lt"/>
              <a:sym typeface="Times New Roman"/>
            </a:endParaRPr>
          </a:p>
          <a:p>
            <a:pPr marL="0" lvl="0" indent="0" algn="just" rtl="0">
              <a:spcBef>
                <a:spcPts val="1200"/>
              </a:spcBef>
              <a:spcAft>
                <a:spcPts val="0"/>
              </a:spcAft>
              <a:buNone/>
            </a:pPr>
            <a:r>
              <a:rPr lang="en-GB" sz="1600" dirty="0">
                <a:latin typeface="+mn-lt"/>
                <a:sym typeface="Times New Roman"/>
              </a:rPr>
              <a:t>Deep learning is a subset of </a:t>
            </a:r>
            <a:r>
              <a:rPr lang="en-GB" sz="1600" dirty="0">
                <a:latin typeface="+mn-lt"/>
                <a:sym typeface="Times New Roman"/>
                <a:hlinkClick r:id="rId4">
                  <a:extLst>
                    <a:ext uri="{A12FA001-AC4F-418D-AE19-62706E023703}">
                      <ahyp:hlinkClr xmlns:ahyp="http://schemas.microsoft.com/office/drawing/2018/hyperlinkcolor" val="tx"/>
                    </a:ext>
                  </a:extLst>
                </a:hlinkClick>
              </a:rPr>
              <a:t>machine learning</a:t>
            </a:r>
            <a:r>
              <a:rPr lang="en-GB" sz="1600" dirty="0">
                <a:latin typeface="+mn-lt"/>
                <a:sym typeface="Times New Roman"/>
              </a:rPr>
              <a:t> in artificial intelligence that has networks capable of learning unsupervised from data that is unstructured or </a:t>
            </a:r>
            <a:r>
              <a:rPr lang="en-GB" sz="1600" dirty="0" err="1">
                <a:latin typeface="+mn-lt"/>
                <a:sym typeface="Times New Roman"/>
              </a:rPr>
              <a:t>unlabeled</a:t>
            </a:r>
            <a:r>
              <a:rPr lang="en-GB" sz="1600" dirty="0">
                <a:latin typeface="+mn-lt"/>
                <a:sym typeface="Times New Roman"/>
              </a:rPr>
              <a:t>. Also known as deep neural learning or deep neural network.</a:t>
            </a:r>
            <a:endParaRPr sz="1600" dirty="0">
              <a:latin typeface="+mn-lt"/>
              <a:sym typeface="Times New Roman"/>
            </a:endParaRPr>
          </a:p>
          <a:p>
            <a:pPr marL="0" lvl="0" indent="0" algn="just" rtl="0">
              <a:spcBef>
                <a:spcPts val="1200"/>
              </a:spcBef>
              <a:spcAft>
                <a:spcPts val="1200"/>
              </a:spcAft>
              <a:buNone/>
            </a:pPr>
            <a:r>
              <a:rPr lang="en-GB" sz="1600" dirty="0">
                <a:latin typeface="+mn-lt"/>
                <a:sym typeface="Times New Roman"/>
              </a:rPr>
              <a:t>Deep learning attempts to mimic the human brain—albeit far from matching its ability—enabling systems to cluster data and make predictions with incredible accuracy.</a:t>
            </a:r>
            <a:endParaRPr sz="1600" dirty="0">
              <a:latin typeface="+mn-lt"/>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mj-lt"/>
              </a:rPr>
              <a:t>DEEP LEARNING NECESSITY   </a:t>
            </a:r>
            <a:endParaRPr dirty="0">
              <a:latin typeface="+mj-lt"/>
            </a:endParaRPr>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dirty="0">
                <a:latin typeface="+mn-lt"/>
                <a:sym typeface="Arial"/>
              </a:rPr>
              <a:t>Deep learning has evolved hand-in-hand with the digital era, which has brought about an explosion of data in all forms and from every region of the world. This data, known simply as </a:t>
            </a:r>
            <a:r>
              <a:rPr lang="en-GB" sz="1600" dirty="0">
                <a:latin typeface="+mn-lt"/>
                <a:sym typeface="Arial"/>
                <a:hlinkClick r:id="rId3">
                  <a:extLst>
                    <a:ext uri="{A12FA001-AC4F-418D-AE19-62706E023703}">
                      <ahyp:hlinkClr xmlns:ahyp="http://schemas.microsoft.com/office/drawing/2018/hyperlinkcolor" val="tx"/>
                    </a:ext>
                  </a:extLst>
                </a:hlinkClick>
              </a:rPr>
              <a:t>big data</a:t>
            </a:r>
            <a:r>
              <a:rPr lang="en-GB" sz="1600" dirty="0">
                <a:latin typeface="+mn-lt"/>
                <a:sym typeface="Arial"/>
              </a:rPr>
              <a:t>, is drawn from sources like social media, internet search engines, </a:t>
            </a:r>
            <a:r>
              <a:rPr lang="en-GB" sz="1600" dirty="0">
                <a:latin typeface="+mn-lt"/>
                <a:sym typeface="Arial"/>
                <a:hlinkClick r:id="rId4">
                  <a:extLst>
                    <a:ext uri="{A12FA001-AC4F-418D-AE19-62706E023703}">
                      <ahyp:hlinkClr xmlns:ahyp="http://schemas.microsoft.com/office/drawing/2018/hyperlinkcolor" val="tx"/>
                    </a:ext>
                  </a:extLst>
                </a:hlinkClick>
              </a:rPr>
              <a:t>e-commerce</a:t>
            </a:r>
            <a:r>
              <a:rPr lang="en-GB" sz="1600" dirty="0">
                <a:latin typeface="+mn-lt"/>
                <a:sym typeface="Arial"/>
              </a:rPr>
              <a:t> platforms, and online cinemas, among others. This enormous amount of data is readily accessible and can be shared through </a:t>
            </a:r>
            <a:r>
              <a:rPr lang="en-GB" sz="1600" dirty="0">
                <a:latin typeface="+mn-lt"/>
                <a:sym typeface="Arial"/>
                <a:hlinkClick r:id="rId5">
                  <a:extLst>
                    <a:ext uri="{A12FA001-AC4F-418D-AE19-62706E023703}">
                      <ahyp:hlinkClr xmlns:ahyp="http://schemas.microsoft.com/office/drawing/2018/hyperlinkcolor" val="tx"/>
                    </a:ext>
                  </a:extLst>
                </a:hlinkClick>
              </a:rPr>
              <a:t>fintech</a:t>
            </a:r>
            <a:r>
              <a:rPr lang="en-GB" sz="1600" dirty="0">
                <a:latin typeface="+mn-lt"/>
                <a:sym typeface="Arial"/>
              </a:rPr>
              <a:t> applications like cloud computing.</a:t>
            </a:r>
            <a:endParaRPr sz="1600" dirty="0">
              <a:latin typeface="+mn-lt"/>
              <a:sym typeface="Arial"/>
            </a:endParaRPr>
          </a:p>
          <a:p>
            <a:pPr marL="0" lvl="0" indent="0" algn="just" rtl="0">
              <a:spcBef>
                <a:spcPts val="1200"/>
              </a:spcBef>
              <a:spcAft>
                <a:spcPts val="1200"/>
              </a:spcAft>
              <a:buNone/>
            </a:pPr>
            <a:r>
              <a:rPr lang="en-GB" sz="1600" dirty="0">
                <a:latin typeface="+mn-lt"/>
                <a:sym typeface="Arial"/>
              </a:rPr>
              <a:t>However, the data, which normally is unstructured, is so vast that it could take decades for humans to comprehend it and extract relevant information. Companies realize the incredible potential that can result from </a:t>
            </a:r>
            <a:r>
              <a:rPr lang="en-GB" sz="1600" dirty="0" err="1">
                <a:latin typeface="+mn-lt"/>
                <a:sym typeface="Arial"/>
              </a:rPr>
              <a:t>unraveling</a:t>
            </a:r>
            <a:r>
              <a:rPr lang="en-GB" sz="1600" dirty="0">
                <a:latin typeface="+mn-lt"/>
                <a:sym typeface="Arial"/>
              </a:rPr>
              <a:t> this wealth of information and are increasingly adapting to AI systems for automated support.</a:t>
            </a:r>
            <a:endParaRPr sz="1600" dirty="0">
              <a:latin typeface="+mn-lt"/>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800" dirty="0">
                <a:latin typeface="+mj-lt"/>
              </a:rPr>
              <a:t>GOOGLE STOCK PRICE DATASET</a:t>
            </a:r>
            <a:endParaRPr sz="2800" dirty="0">
              <a:latin typeface="+mj-lt"/>
            </a:endParaRPr>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ym typeface="Arial"/>
              </a:rPr>
              <a:t>Google LLC is an American multinational technology company that specializes in Internet-related services and products, which include online advertising technologies, a search engine, cloud computing, software, and hardware. </a:t>
            </a:r>
            <a:endParaRPr dirty="0">
              <a:sym typeface="Arial"/>
            </a:endParaRPr>
          </a:p>
          <a:p>
            <a:pPr marL="0" lvl="0" indent="0" algn="l" rtl="0">
              <a:spcBef>
                <a:spcPts val="1200"/>
              </a:spcBef>
              <a:spcAft>
                <a:spcPts val="0"/>
              </a:spcAft>
              <a:buNone/>
            </a:pPr>
            <a:r>
              <a:rPr lang="en-GB" dirty="0">
                <a:sym typeface="Arial"/>
              </a:rPr>
              <a:t>It is considered one of the big four Internet stocks along with Amazon, Facebook, and Apple</a:t>
            </a:r>
            <a:endParaRPr dirty="0"/>
          </a:p>
          <a:p>
            <a:pPr marL="0" lvl="0" indent="0" algn="l" rtl="0">
              <a:spcBef>
                <a:spcPts val="1200"/>
              </a:spcBef>
              <a:spcAft>
                <a:spcPts val="0"/>
              </a:spcAft>
              <a:buNone/>
            </a:pPr>
            <a:r>
              <a:rPr lang="en-GB" dirty="0">
                <a:sym typeface="Arial"/>
              </a:rPr>
              <a:t>The company is listed on the NASDAQ stock exchange under the ticker symbol GOOG.</a:t>
            </a:r>
            <a:endParaRPr dirty="0">
              <a:sym typeface="Arial"/>
            </a:endParaRPr>
          </a:p>
          <a:p>
            <a:pPr marL="0" lvl="0" indent="0" algn="l" rtl="0">
              <a:spcBef>
                <a:spcPts val="1200"/>
              </a:spcBef>
              <a:spcAft>
                <a:spcPts val="1200"/>
              </a:spcAft>
              <a:buNone/>
            </a:pPr>
            <a:r>
              <a:rPr lang="en-GB" dirty="0">
                <a:sym typeface="Arial"/>
              </a:rPr>
              <a:t>We have Included 5 year Stock Price of Google for this Project.</a:t>
            </a:r>
            <a:endParaRPr dirty="0">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a:p>
        </p:txBody>
      </p:sp>
      <p:sp>
        <p:nvSpPr>
          <p:cNvPr id="127" name="Google Shape;12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SEQUENTIAL </a:t>
            </a:r>
            <a:endParaRPr/>
          </a:p>
          <a:p>
            <a:pPr marL="457200" lvl="0" indent="-342900" algn="l" rtl="0">
              <a:spcBef>
                <a:spcPts val="0"/>
              </a:spcBef>
              <a:spcAft>
                <a:spcPts val="0"/>
              </a:spcAft>
              <a:buSzPts val="1800"/>
              <a:buAutoNum type="arabicPeriod"/>
            </a:pPr>
            <a:r>
              <a:rPr lang="en-GB"/>
              <a:t>DENSE </a:t>
            </a:r>
            <a:endParaRPr/>
          </a:p>
          <a:p>
            <a:pPr marL="457200" lvl="0" indent="-342900" algn="l" rtl="0">
              <a:spcBef>
                <a:spcPts val="0"/>
              </a:spcBef>
              <a:spcAft>
                <a:spcPts val="0"/>
              </a:spcAft>
              <a:buSzPts val="1800"/>
              <a:buAutoNum type="arabicPeriod"/>
            </a:pPr>
            <a:r>
              <a:rPr lang="en-GB"/>
              <a:t>LSTM </a:t>
            </a:r>
            <a:endParaRPr/>
          </a:p>
          <a:p>
            <a:pPr marL="457200" lvl="0" indent="-342900" algn="l" rtl="0">
              <a:spcBef>
                <a:spcPts val="0"/>
              </a:spcBef>
              <a:spcAft>
                <a:spcPts val="0"/>
              </a:spcAft>
              <a:buSzPts val="1800"/>
              <a:buAutoNum type="arabicPeriod"/>
            </a:pPr>
            <a:r>
              <a:rPr lang="en-GB"/>
              <a:t>DROPOUT</a:t>
            </a:r>
            <a:endParaRPr/>
          </a:p>
          <a:p>
            <a:pPr marL="45720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dirty="0">
                <a:latin typeface="+mj-lt"/>
              </a:rPr>
              <a:t>CONCLUSION </a:t>
            </a:r>
            <a:endParaRPr dirty="0">
              <a:latin typeface="+mj-lt"/>
            </a:endParaRPr>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latin typeface="+mn-lt"/>
              </a:rPr>
              <a:t>We can see the Prediction, analysis and Visualization of Google stock Price </a:t>
            </a:r>
            <a:r>
              <a:rPr lang="en-GB" sz="1600" dirty="0" err="1">
                <a:latin typeface="+mn-lt"/>
              </a:rPr>
              <a:t>hough</a:t>
            </a:r>
            <a:r>
              <a:rPr lang="en-GB" sz="1600" dirty="0">
                <a:latin typeface="+mn-lt"/>
              </a:rPr>
              <a:t> applying Deep learning algorithms such as LSTM, DENSE, DROP OUT and SEQUENTIAL.</a:t>
            </a:r>
            <a:endParaRPr sz="1600" dirty="0">
              <a:latin typeface="+mn-lt"/>
            </a:endParaRPr>
          </a:p>
          <a:p>
            <a:pPr marL="0" lvl="0" indent="0" algn="l" rtl="0">
              <a:spcBef>
                <a:spcPts val="1200"/>
              </a:spcBef>
              <a:spcAft>
                <a:spcPts val="0"/>
              </a:spcAft>
              <a:buNone/>
            </a:pPr>
            <a:r>
              <a:rPr lang="en-GB" sz="1600" dirty="0">
                <a:latin typeface="+mn-lt"/>
              </a:rPr>
              <a:t>Same way we can use any company Stock Dataset directly apply this algorithms it will give us the correct prediction.</a:t>
            </a:r>
            <a:endParaRPr sz="1600" dirty="0">
              <a:latin typeface="+mn-lt"/>
            </a:endParaRPr>
          </a:p>
          <a:p>
            <a:pPr marL="0" lvl="0" indent="0" algn="l" rtl="0">
              <a:spcBef>
                <a:spcPts val="1200"/>
              </a:spcBef>
              <a:spcAft>
                <a:spcPts val="1200"/>
              </a:spcAft>
              <a:buNone/>
            </a:pPr>
            <a:r>
              <a:rPr lang="en-GB" sz="1600" dirty="0">
                <a:latin typeface="+mn-lt"/>
              </a:rPr>
              <a:t>This System is Successfully runs on any system even on Cloud platforms.</a:t>
            </a:r>
            <a:endParaRPr sz="1600" dirty="0">
              <a:latin typeface="+mn-lt"/>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619</Words>
  <Application>Microsoft Office PowerPoint</Application>
  <PresentationFormat>On-screen Show (16:9)</PresentationFormat>
  <Paragraphs>49</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Roboto</vt:lpstr>
      <vt:lpstr>Arial</vt:lpstr>
      <vt:lpstr>Geometric</vt:lpstr>
      <vt:lpstr>Stock Market Data Prediction</vt:lpstr>
      <vt:lpstr>CONTENT</vt:lpstr>
      <vt:lpstr>ABSTRACT</vt:lpstr>
      <vt:lpstr>MACHINE LEARNING</vt:lpstr>
      <vt:lpstr>DEEP LEARNING</vt:lpstr>
      <vt:lpstr>DEEP LEARNING NECESSITY   </vt:lpstr>
      <vt:lpstr>GOOGLE STOCK PRICE DATASET</vt:lpstr>
      <vt:lpstr>ALGORITHM</vt:lpstr>
      <vt:lpstr>CONCLUSION </vt:lpstr>
      <vt:lpstr>REFRENCES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nishat sharmily misty</dc:creator>
  <cp:lastModifiedBy>Zobayer Arman</cp:lastModifiedBy>
  <cp:revision>3</cp:revision>
  <dcterms:modified xsi:type="dcterms:W3CDTF">2024-01-11T17:47:32Z</dcterms:modified>
</cp:coreProperties>
</file>