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72" r:id="rId8"/>
    <p:sldId id="258" r:id="rId9"/>
    <p:sldId id="259" r:id="rId10"/>
    <p:sldId id="265" r:id="rId11"/>
    <p:sldId id="273" r:id="rId12"/>
    <p:sldId id="274" r:id="rId13"/>
    <p:sldId id="275" r:id="rId14"/>
    <p:sldId id="276" r:id="rId15"/>
    <p:sldId id="277" r:id="rId16"/>
    <p:sldId id="278" r:id="rId17"/>
    <p:sldId id="279" r:id="rId18"/>
    <p:sldId id="281" r:id="rId19"/>
    <p:sldId id="280" r:id="rId20"/>
    <p:sldId id="282" r:id="rId21"/>
    <p:sldId id="283" r:id="rId22"/>
    <p:sldId id="286" r:id="rId23"/>
    <p:sldId id="266" r:id="rId24"/>
    <p:sldId id="284" r:id="rId25"/>
    <p:sldId id="285" r:id="rId26"/>
    <p:sldId id="268" r:id="rId27"/>
    <p:sldId id="269" r:id="rId28"/>
    <p:sldId id="270"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525F-8EE4-49C3-A18D-12CE8D0E60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AB0288-B7A6-43D4-9A00-0669346E3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282C6-71EF-4E37-9C26-81A8A32D139D}"/>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5" name="Footer Placeholder 4">
            <a:extLst>
              <a:ext uri="{FF2B5EF4-FFF2-40B4-BE49-F238E27FC236}">
                <a16:creationId xmlns:a16="http://schemas.microsoft.com/office/drawing/2014/main" id="{37EC8511-253D-4556-A362-ED159088F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C4026-447E-47C9-BCFA-E937E53C25FE}"/>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285065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3C87-8D03-43D8-B1FF-60C6384F3D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457113-658A-438C-A412-EE9D7A819C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5119C-7117-46F4-8C61-13691AB14CBA}"/>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5" name="Footer Placeholder 4">
            <a:extLst>
              <a:ext uri="{FF2B5EF4-FFF2-40B4-BE49-F238E27FC236}">
                <a16:creationId xmlns:a16="http://schemas.microsoft.com/office/drawing/2014/main" id="{52BB91BE-1533-4030-B120-7F34A6FA1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DDA96-7D63-4020-8AB4-910F49D26A32}"/>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2457448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971D2-6FAB-41E2-BB2C-4BFD3C618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AED198-EA02-45E6-98EA-6CF0D5D144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1549A-D31E-4F8B-B623-54C0A144E092}"/>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5" name="Footer Placeholder 4">
            <a:extLst>
              <a:ext uri="{FF2B5EF4-FFF2-40B4-BE49-F238E27FC236}">
                <a16:creationId xmlns:a16="http://schemas.microsoft.com/office/drawing/2014/main" id="{B81C0F6E-AB8C-42BF-B5C4-E796556CC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02044-B8B5-4BB8-9CA3-1CF16C4C5A0F}"/>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339121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D1DA-BBBD-4AB7-92E7-4013EF5670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F4805-FF1D-4918-999F-3616E5B99F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76B03-5794-4DFC-A12B-7906DEFA3AA9}"/>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5" name="Footer Placeholder 4">
            <a:extLst>
              <a:ext uri="{FF2B5EF4-FFF2-40B4-BE49-F238E27FC236}">
                <a16:creationId xmlns:a16="http://schemas.microsoft.com/office/drawing/2014/main" id="{A7E3EADE-B9F7-4F14-BD48-1861855C4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E33C8-D09E-4BB7-A9D6-EEF66E6447EF}"/>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306621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4568-1270-4954-87A0-CBD8F1026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C8FD1C-B4BB-4C34-9095-5EC5E7ADA9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ABFF60-DFC5-43DC-8F3A-AE5797C1080A}"/>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5" name="Footer Placeholder 4">
            <a:extLst>
              <a:ext uri="{FF2B5EF4-FFF2-40B4-BE49-F238E27FC236}">
                <a16:creationId xmlns:a16="http://schemas.microsoft.com/office/drawing/2014/main" id="{633C8837-18E0-4253-B819-F0AAAF2A0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97DDF-EDF1-4065-BDDA-2BDF889A0FA4}"/>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104971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455B-08A3-41AA-A07B-0D5E31038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E718A-4032-4356-A448-5C814FEE9A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07D8A-5F86-433D-BBDC-70FEEDCCAD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936BDE-B792-42FD-947F-441948301347}"/>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6" name="Footer Placeholder 5">
            <a:extLst>
              <a:ext uri="{FF2B5EF4-FFF2-40B4-BE49-F238E27FC236}">
                <a16:creationId xmlns:a16="http://schemas.microsoft.com/office/drawing/2014/main" id="{D684CA55-4F4A-4285-8232-12EFB5A08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FB786-9633-4BE5-B4B1-6C7192C21CA1}"/>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2769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186A-0B8B-4A24-8DE8-92683416BB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CF90E5-9F7D-49E0-B54E-4D2EEA389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D2D9D2-AE57-44A5-AFC3-BC6CC33410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7F9D46-76BF-4EC4-B47A-168D8008F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8FBFAF-E6B6-4C2B-9224-2544DD77F1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0135FC-5CF2-4961-85DF-80D824D5F4BE}"/>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8" name="Footer Placeholder 7">
            <a:extLst>
              <a:ext uri="{FF2B5EF4-FFF2-40B4-BE49-F238E27FC236}">
                <a16:creationId xmlns:a16="http://schemas.microsoft.com/office/drawing/2014/main" id="{CBC680BF-4FB1-48EC-A7B2-900AC11DE8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560F9C-964C-45E8-9201-C5F17BA296A1}"/>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118481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E656-4AA5-48BE-BF9C-63A800954E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F197B1-AAD6-4DFC-AD87-1699918D6177}"/>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4" name="Footer Placeholder 3">
            <a:extLst>
              <a:ext uri="{FF2B5EF4-FFF2-40B4-BE49-F238E27FC236}">
                <a16:creationId xmlns:a16="http://schemas.microsoft.com/office/drawing/2014/main" id="{5BC231B2-9B39-4580-B8DB-0B5ACD0D64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5A9F34-7261-41DD-B468-82B9CF6BA83E}"/>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178009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D8228-7284-41D4-9896-BE9B4A47E574}"/>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3" name="Footer Placeholder 2">
            <a:extLst>
              <a:ext uri="{FF2B5EF4-FFF2-40B4-BE49-F238E27FC236}">
                <a16:creationId xmlns:a16="http://schemas.microsoft.com/office/drawing/2014/main" id="{F4E15734-A0FC-45E2-B1CC-BB4D63608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03B654-1A78-4163-891B-1B63FF047D11}"/>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119414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57B9-8643-46C6-871E-C35BFBE94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7D12D7-DC09-4ABD-822A-E1AC8C91D7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288A2B-DAE5-4159-8710-E70C26733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6EEBA5-CE0E-4920-8ADC-DBA75783AFC0}"/>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6" name="Footer Placeholder 5">
            <a:extLst>
              <a:ext uri="{FF2B5EF4-FFF2-40B4-BE49-F238E27FC236}">
                <a16:creationId xmlns:a16="http://schemas.microsoft.com/office/drawing/2014/main" id="{8F7175F6-E333-4E88-84CA-076B960C1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C2EB6-2DBD-468C-B132-9637F091BA3B}"/>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152719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39D3-6767-4F73-BC06-7E2C9FB30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C6F05-2D09-4855-83BB-80B01EB21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2C7586-BABD-43BC-8C38-62E42510D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79051B-F363-4191-B12B-1BD6E96351A8}"/>
              </a:ext>
            </a:extLst>
          </p:cNvPr>
          <p:cNvSpPr>
            <a:spLocks noGrp="1"/>
          </p:cNvSpPr>
          <p:nvPr>
            <p:ph type="dt" sz="half" idx="10"/>
          </p:nvPr>
        </p:nvSpPr>
        <p:spPr/>
        <p:txBody>
          <a:bodyPr/>
          <a:lstStyle/>
          <a:p>
            <a:fld id="{0B8F7216-0E86-4FDD-AC0F-0C04ACEB0E09}" type="datetimeFigureOut">
              <a:rPr lang="en-US" smtClean="0"/>
              <a:t>3/8/2018</a:t>
            </a:fld>
            <a:endParaRPr lang="en-US"/>
          </a:p>
        </p:txBody>
      </p:sp>
      <p:sp>
        <p:nvSpPr>
          <p:cNvPr id="6" name="Footer Placeholder 5">
            <a:extLst>
              <a:ext uri="{FF2B5EF4-FFF2-40B4-BE49-F238E27FC236}">
                <a16:creationId xmlns:a16="http://schemas.microsoft.com/office/drawing/2014/main" id="{5027C52E-153E-4006-B6E1-BC41B86D3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146B6-A5C4-4398-8317-3E2E312CE69F}"/>
              </a:ext>
            </a:extLst>
          </p:cNvPr>
          <p:cNvSpPr>
            <a:spLocks noGrp="1"/>
          </p:cNvSpPr>
          <p:nvPr>
            <p:ph type="sldNum" sz="quarter" idx="12"/>
          </p:nvPr>
        </p:nvSpPr>
        <p:spPr/>
        <p:txBody>
          <a:bodyPr/>
          <a:lstStyle/>
          <a:p>
            <a:fld id="{49718952-BF42-4FCE-AB3B-460B3B7E79C9}" type="slidenum">
              <a:rPr lang="en-US" smtClean="0"/>
              <a:t>‹#›</a:t>
            </a:fld>
            <a:endParaRPr lang="en-US"/>
          </a:p>
        </p:txBody>
      </p:sp>
    </p:spTree>
    <p:extLst>
      <p:ext uri="{BB962C8B-B14F-4D97-AF65-F5344CB8AC3E}">
        <p14:creationId xmlns:p14="http://schemas.microsoft.com/office/powerpoint/2010/main" val="226465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90300-77CF-41EA-A490-92D7A9939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16506E-FA4F-43B4-BB55-0296FC988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920FF-CA14-4A08-AE6B-175088067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F7216-0E86-4FDD-AC0F-0C04ACEB0E09}" type="datetimeFigureOut">
              <a:rPr lang="en-US" smtClean="0"/>
              <a:t>3/8/2018</a:t>
            </a:fld>
            <a:endParaRPr lang="en-US"/>
          </a:p>
        </p:txBody>
      </p:sp>
      <p:sp>
        <p:nvSpPr>
          <p:cNvPr id="5" name="Footer Placeholder 4">
            <a:extLst>
              <a:ext uri="{FF2B5EF4-FFF2-40B4-BE49-F238E27FC236}">
                <a16:creationId xmlns:a16="http://schemas.microsoft.com/office/drawing/2014/main" id="{9C18B288-48A1-4A8F-9FF1-D42163C36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AD9BD6-0378-4375-8C04-458F951E3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18952-BF42-4FCE-AB3B-460B3B7E79C9}" type="slidenum">
              <a:rPr lang="en-US" smtClean="0"/>
              <a:t>‹#›</a:t>
            </a:fld>
            <a:endParaRPr lang="en-US"/>
          </a:p>
        </p:txBody>
      </p:sp>
    </p:spTree>
    <p:extLst>
      <p:ext uri="{BB962C8B-B14F-4D97-AF65-F5344CB8AC3E}">
        <p14:creationId xmlns:p14="http://schemas.microsoft.com/office/powerpoint/2010/main" val="3326977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arpathy.github.io/2015/05/21/rnn-effectiveness/" TargetMode="External"/><Relationship Id="rId2" Type="http://schemas.openxmlformats.org/officeDocument/2006/relationships/hyperlink" Target="http://www.wildml.com/2015/09/recurrent-neural-networks-tutorial-part-1-introduction-to-rnns/"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s://iamtrask.github.io/2015/11/15/anyone-can-code-lst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6DFF5-DEF2-423E-A60B-A8350978E610}"/>
              </a:ext>
            </a:extLst>
          </p:cNvPr>
          <p:cNvSpPr txBox="1"/>
          <p:nvPr/>
        </p:nvSpPr>
        <p:spPr>
          <a:xfrm>
            <a:off x="88776" y="26633"/>
            <a:ext cx="5126724" cy="1569660"/>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Recurrent Neural Networks</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9F305ED-439E-45A8-936D-24BF0A787113}"/>
              </a:ext>
            </a:extLst>
          </p:cNvPr>
          <p:cNvSpPr txBox="1"/>
          <p:nvPr/>
        </p:nvSpPr>
        <p:spPr>
          <a:xfrm>
            <a:off x="1016081" y="5427019"/>
            <a:ext cx="10337633" cy="1600438"/>
          </a:xfrm>
          <a:prstGeom prst="rect">
            <a:avLst/>
          </a:prstGeom>
          <a:noFill/>
        </p:spPr>
        <p:txBody>
          <a:bodyPr wrap="square" rtlCol="0">
            <a:spAutoFit/>
          </a:bodyPr>
          <a:lstStyle/>
          <a:p>
            <a:r>
              <a:rPr lang="en-US" sz="1400" u="sng" dirty="0">
                <a:solidFill>
                  <a:schemeClr val="bg1">
                    <a:lumMod val="65000"/>
                  </a:schemeClr>
                </a:solidFill>
                <a:latin typeface="Arial" panose="020B0604020202020204" pitchFamily="34" charset="0"/>
                <a:cs typeface="Arial" panose="020B0604020202020204" pitchFamily="34" charset="0"/>
              </a:rPr>
              <a:t>Material from:</a:t>
            </a:r>
          </a:p>
          <a:p>
            <a:r>
              <a:rPr lang="en-US" sz="1400" dirty="0" err="1">
                <a:solidFill>
                  <a:schemeClr val="bg1">
                    <a:lumMod val="65000"/>
                  </a:schemeClr>
                </a:solidFill>
                <a:latin typeface="Arial" panose="020B0604020202020204" pitchFamily="34" charset="0"/>
                <a:cs typeface="Arial" panose="020B0604020202020204" pitchFamily="34" charset="0"/>
              </a:rPr>
              <a:t>WildML</a:t>
            </a:r>
            <a:r>
              <a:rPr lang="en-US" sz="1400" dirty="0">
                <a:solidFill>
                  <a:schemeClr val="bg1">
                    <a:lumMod val="65000"/>
                  </a:schemeClr>
                </a:solidFill>
                <a:latin typeface="Arial" panose="020B0604020202020204" pitchFamily="34" charset="0"/>
                <a:cs typeface="Arial" panose="020B0604020202020204" pitchFamily="34" charset="0"/>
              </a:rPr>
              <a:t> (</a:t>
            </a:r>
            <a:r>
              <a:rPr lang="en-US" sz="1400" dirty="0">
                <a:solidFill>
                  <a:schemeClr val="bg1">
                    <a:lumMod val="65000"/>
                  </a:schemeClr>
                </a:solidFill>
                <a:latin typeface="Arial" panose="020B0604020202020204" pitchFamily="34" charset="0"/>
                <a:cs typeface="Arial" panose="020B0604020202020204" pitchFamily="34" charset="0"/>
                <a:hlinkClick r:id="rId2"/>
              </a:rPr>
              <a:t>http://www.wildml.com/2015/09/recurrent-neural-networks-tutorial-part-1-introduction-to-rnns/</a:t>
            </a:r>
            <a:r>
              <a:rPr lang="en-US" sz="1400" dirty="0">
                <a:solidFill>
                  <a:schemeClr val="bg1">
                    <a:lumMod val="65000"/>
                  </a:schemeClr>
                </a:solidFill>
                <a:latin typeface="Arial" panose="020B0604020202020204" pitchFamily="34" charset="0"/>
                <a:cs typeface="Arial" panose="020B0604020202020204" pitchFamily="34" charset="0"/>
              </a:rPr>
              <a:t>) </a:t>
            </a:r>
          </a:p>
          <a:p>
            <a:r>
              <a:rPr lang="en-US" sz="1400" dirty="0">
                <a:solidFill>
                  <a:schemeClr val="bg1">
                    <a:lumMod val="65000"/>
                  </a:schemeClr>
                </a:solidFill>
                <a:latin typeface="Arial" panose="020B0604020202020204" pitchFamily="34" charset="0"/>
                <a:cs typeface="Arial" panose="020B0604020202020204" pitchFamily="34" charset="0"/>
              </a:rPr>
              <a:t>Andrej </a:t>
            </a:r>
            <a:r>
              <a:rPr lang="en-US" sz="1400" dirty="0" err="1">
                <a:solidFill>
                  <a:schemeClr val="bg1">
                    <a:lumMod val="65000"/>
                  </a:schemeClr>
                </a:solidFill>
                <a:latin typeface="Arial" panose="020B0604020202020204" pitchFamily="34" charset="0"/>
                <a:cs typeface="Arial" panose="020B0604020202020204" pitchFamily="34" charset="0"/>
              </a:rPr>
              <a:t>Karpathy</a:t>
            </a:r>
            <a:r>
              <a:rPr lang="en-US" sz="1400" dirty="0">
                <a:solidFill>
                  <a:schemeClr val="bg1">
                    <a:lumMod val="65000"/>
                  </a:schemeClr>
                </a:solidFill>
                <a:latin typeface="Arial" panose="020B0604020202020204" pitchFamily="34" charset="0"/>
                <a:cs typeface="Arial" panose="020B0604020202020204" pitchFamily="34" charset="0"/>
              </a:rPr>
              <a:t> (</a:t>
            </a:r>
            <a:r>
              <a:rPr lang="en-US" sz="1400" dirty="0">
                <a:solidFill>
                  <a:schemeClr val="bg1">
                    <a:lumMod val="65000"/>
                  </a:schemeClr>
                </a:solidFill>
                <a:latin typeface="Arial" panose="020B0604020202020204" pitchFamily="34" charset="0"/>
                <a:cs typeface="Arial" panose="020B0604020202020204" pitchFamily="34" charset="0"/>
                <a:hlinkClick r:id="rId3"/>
              </a:rPr>
              <a:t>http://karpathy.github.io/2015/05/21/rnn-effectiveness/</a:t>
            </a:r>
            <a:r>
              <a:rPr lang="en-US" sz="1400" dirty="0">
                <a:solidFill>
                  <a:schemeClr val="bg1">
                    <a:lumMod val="65000"/>
                  </a:schemeClr>
                </a:solidFill>
                <a:latin typeface="Arial" panose="020B0604020202020204" pitchFamily="34" charset="0"/>
                <a:cs typeface="Arial" panose="020B0604020202020204" pitchFamily="34" charset="0"/>
              </a:rPr>
              <a:t>)</a:t>
            </a:r>
          </a:p>
          <a:p>
            <a:r>
              <a:rPr lang="en-US" sz="1400" dirty="0">
                <a:solidFill>
                  <a:schemeClr val="bg1">
                    <a:lumMod val="65000"/>
                  </a:schemeClr>
                </a:solidFill>
                <a:latin typeface="Arial" panose="020B0604020202020204" pitchFamily="34" charset="0"/>
                <a:cs typeface="Arial" panose="020B0604020202020204" pitchFamily="34" charset="0"/>
              </a:rPr>
              <a:t>Trask (</a:t>
            </a:r>
            <a:r>
              <a:rPr lang="en-US" sz="1400" dirty="0">
                <a:solidFill>
                  <a:schemeClr val="bg1">
                    <a:lumMod val="65000"/>
                  </a:schemeClr>
                </a:solidFill>
                <a:latin typeface="Arial" panose="020B0604020202020204" pitchFamily="34" charset="0"/>
                <a:cs typeface="Arial" panose="020B0604020202020204" pitchFamily="34" charset="0"/>
                <a:hlinkClick r:id="rId4"/>
              </a:rPr>
              <a:t>https://iamtrask.github.io/2015/11/15/anyone-can-code-lstm/</a:t>
            </a:r>
            <a:r>
              <a:rPr lang="en-US" sz="1400" dirty="0">
                <a:solidFill>
                  <a:schemeClr val="bg1">
                    <a:lumMod val="65000"/>
                  </a:schemeClr>
                </a:solidFill>
                <a:latin typeface="Arial" panose="020B0604020202020204" pitchFamily="34" charset="0"/>
                <a:cs typeface="Arial" panose="020B0604020202020204" pitchFamily="34" charset="0"/>
              </a:rPr>
              <a:t>)</a:t>
            </a:r>
          </a:p>
          <a:p>
            <a:r>
              <a:rPr lang="en-US" sz="1400" dirty="0">
                <a:solidFill>
                  <a:schemeClr val="bg1">
                    <a:lumMod val="65000"/>
                  </a:schemeClr>
                </a:solidFill>
                <a:latin typeface="Arial" panose="020B0604020202020204" pitchFamily="34" charset="0"/>
                <a:cs typeface="Arial" panose="020B0604020202020204" pitchFamily="34" charset="0"/>
              </a:rPr>
              <a:t>Colah (http://colah.github.io/posts/2015-08-Understanding-LSTMs/)</a:t>
            </a:r>
          </a:p>
          <a:p>
            <a:r>
              <a:rPr lang="en-US" sz="1400" dirty="0">
                <a:solidFill>
                  <a:schemeClr val="bg1">
                    <a:lumMod val="65000"/>
                  </a:schemeClr>
                </a:solidFill>
                <a:latin typeface="Arial" panose="020B0604020202020204" pitchFamily="34" charset="0"/>
                <a:cs typeface="Arial" panose="020B0604020202020204" pitchFamily="34" charset="0"/>
              </a:rPr>
              <a:t>Figure from </a:t>
            </a:r>
            <a:r>
              <a:rPr lang="en-US" sz="1400" i="1" dirty="0">
                <a:solidFill>
                  <a:schemeClr val="bg1">
                    <a:lumMod val="65000"/>
                  </a:schemeClr>
                </a:solidFill>
                <a:latin typeface="Arial" panose="020B0604020202020204" pitchFamily="34" charset="0"/>
                <a:cs typeface="Arial" panose="020B0604020202020204" pitchFamily="34" charset="0"/>
              </a:rPr>
              <a:t>Nature</a:t>
            </a:r>
            <a:endParaRPr lang="en-US" sz="1400" dirty="0">
              <a:solidFill>
                <a:schemeClr val="bg1">
                  <a:lumMod val="65000"/>
                </a:schemeClr>
              </a:solidFill>
              <a:latin typeface="Arial" panose="020B0604020202020204" pitchFamily="34" charset="0"/>
              <a:cs typeface="Arial" panose="020B0604020202020204" pitchFamily="34" charset="0"/>
            </a:endParaRPr>
          </a:p>
          <a:p>
            <a:endParaRPr lang="en-US" sz="1400" dirty="0">
              <a:solidFill>
                <a:schemeClr val="bg1">
                  <a:lumMod val="65000"/>
                </a:schemeClr>
              </a:solidFill>
              <a:latin typeface="Arial" panose="020B0604020202020204" pitchFamily="34" charset="0"/>
              <a:cs typeface="Arial" panose="020B0604020202020204" pitchFamily="34" charset="0"/>
            </a:endParaRPr>
          </a:p>
        </p:txBody>
      </p:sp>
      <p:pic>
        <p:nvPicPr>
          <p:cNvPr id="1028" name="Picture 4" descr="A recurrent neural network and the unfolding in time of the computation involved in its forward computation.">
            <a:extLst>
              <a:ext uri="{FF2B5EF4-FFF2-40B4-BE49-F238E27FC236}">
                <a16:creationId xmlns:a16="http://schemas.microsoft.com/office/drawing/2014/main" id="{065F2AF3-3204-49E9-A5A3-A6A653AE0E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811" y="1909761"/>
            <a:ext cx="757237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00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Sometimes, we only need to look at recent information to perform the present task. </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For example, consider a language model trying to predict the next word based on the previous ones. </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If we are trying to predict the last word in “the clouds are in the sky,” we don’t need any further context – it’s pretty obvious the next word is going to be sky. </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 such cases, where the gap between the relevant information and the place that it’s needed is small, RNNs can learn to use the past information.</a:t>
            </a:r>
            <a:endParaRPr lang="en-US" sz="2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248657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a:t>
            </a:r>
          </a:p>
        </p:txBody>
      </p:sp>
      <p:pic>
        <p:nvPicPr>
          <p:cNvPr id="2050" name="Picture 2" descr="http://colah.github.io/posts/2015-08-Understanding-LSTMs/img/RNN-shorttermdepdencies.png">
            <a:extLst>
              <a:ext uri="{FF2B5EF4-FFF2-40B4-BE49-F238E27FC236}">
                <a16:creationId xmlns:a16="http://schemas.microsoft.com/office/drawing/2014/main" id="{0F9A1029-BFC7-4EC3-AEA2-B5014123D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061" y="4644197"/>
            <a:ext cx="4443663" cy="204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06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But consider trying to predict the last word in the text “I grew up in France… I speak fluent French.”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Recent information suggests that the next word is probably the name of a language, but if we want to narrow down which language, we need the context of France, from further back.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It’s entirely possible for the gap between the relevant information and the point where it is needed to become very large.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Unfortunately, as that gap grows, RNNs become unable to learn to connect the information.</a:t>
            </a:r>
            <a:endParaRPr lang="en-US" sz="2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248657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a:t>
            </a:r>
          </a:p>
        </p:txBody>
      </p:sp>
      <p:pic>
        <p:nvPicPr>
          <p:cNvPr id="4098" name="Picture 2" descr="Neural networks struggle with long term dependencies.">
            <a:extLst>
              <a:ext uri="{FF2B5EF4-FFF2-40B4-BE49-F238E27FC236}">
                <a16:creationId xmlns:a16="http://schemas.microsoft.com/office/drawing/2014/main" id="{4DB32FEF-EFAA-47FE-AA3A-6F43CA41A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124" y="4465499"/>
            <a:ext cx="5919537" cy="203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41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Long Short Term Memory networks – usually just called “LSTMs” – are a special kind of RNN, capable of learning long-term dependencies.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LSTMs are explicitly designed to avoid the long-term dependency problem.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All recurrent neural networks have the form of a chain of repeating modules of neural network. In standard RNNs, this repeating module will have a very simple structure, such as a single tanh layer:</a:t>
            </a:r>
            <a:endParaRPr lang="en-US" sz="2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248657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a:t>
            </a:r>
          </a:p>
        </p:txBody>
      </p:sp>
      <p:pic>
        <p:nvPicPr>
          <p:cNvPr id="3" name="Picture 2">
            <a:extLst>
              <a:ext uri="{FF2B5EF4-FFF2-40B4-BE49-F238E27FC236}">
                <a16:creationId xmlns:a16="http://schemas.microsoft.com/office/drawing/2014/main" id="{C540D3C2-D1CE-4F4A-962C-B295D0BDA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096" y="4152670"/>
            <a:ext cx="6167593" cy="2308034"/>
          </a:xfrm>
          <a:prstGeom prst="rect">
            <a:avLst/>
          </a:prstGeom>
        </p:spPr>
      </p:pic>
    </p:spTree>
    <p:extLst>
      <p:ext uri="{BB962C8B-B14F-4D97-AF65-F5344CB8AC3E}">
        <p14:creationId xmlns:p14="http://schemas.microsoft.com/office/powerpoint/2010/main" val="338936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LSTMs also have this chain like structure, but the repeating module has a different structure. Instead of having a single neural network layer, there are four, interacting in a very special way.</a:t>
            </a:r>
            <a:endParaRPr lang="en-US" sz="2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248657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a:t>
            </a:r>
          </a:p>
        </p:txBody>
      </p:sp>
      <p:pic>
        <p:nvPicPr>
          <p:cNvPr id="5" name="Picture 4">
            <a:extLst>
              <a:ext uri="{FF2B5EF4-FFF2-40B4-BE49-F238E27FC236}">
                <a16:creationId xmlns:a16="http://schemas.microsoft.com/office/drawing/2014/main" id="{8B9844CC-0886-4465-866C-B398D6400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89" y="2306011"/>
            <a:ext cx="7940407" cy="2983431"/>
          </a:xfrm>
          <a:prstGeom prst="rect">
            <a:avLst/>
          </a:prstGeom>
        </p:spPr>
      </p:pic>
      <p:pic>
        <p:nvPicPr>
          <p:cNvPr id="8" name="Picture 7">
            <a:extLst>
              <a:ext uri="{FF2B5EF4-FFF2-40B4-BE49-F238E27FC236}">
                <a16:creationId xmlns:a16="http://schemas.microsoft.com/office/drawing/2014/main" id="{5EFAD588-1482-4B89-99F4-095D1CB1B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689" y="5467947"/>
            <a:ext cx="7460736" cy="1390053"/>
          </a:xfrm>
          <a:prstGeom prst="rect">
            <a:avLst/>
          </a:prstGeom>
        </p:spPr>
      </p:pic>
    </p:spTree>
    <p:extLst>
      <p:ext uri="{BB962C8B-B14F-4D97-AF65-F5344CB8AC3E}">
        <p14:creationId xmlns:p14="http://schemas.microsoft.com/office/powerpoint/2010/main" val="98028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LSTMs also have this chain like structure, but the repeating module has a different structure. Instead of having a single neural network layer, there are four, interacting in a very special way.</a:t>
            </a:r>
            <a:endParaRPr lang="en-US" sz="2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248657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a:t>
            </a:r>
          </a:p>
        </p:txBody>
      </p:sp>
      <p:pic>
        <p:nvPicPr>
          <p:cNvPr id="5" name="Picture 4">
            <a:extLst>
              <a:ext uri="{FF2B5EF4-FFF2-40B4-BE49-F238E27FC236}">
                <a16:creationId xmlns:a16="http://schemas.microsoft.com/office/drawing/2014/main" id="{8B9844CC-0886-4465-866C-B398D6400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89" y="2306011"/>
            <a:ext cx="7940407" cy="2983431"/>
          </a:xfrm>
          <a:prstGeom prst="rect">
            <a:avLst/>
          </a:prstGeom>
        </p:spPr>
      </p:pic>
      <p:pic>
        <p:nvPicPr>
          <p:cNvPr id="8" name="Picture 7">
            <a:extLst>
              <a:ext uri="{FF2B5EF4-FFF2-40B4-BE49-F238E27FC236}">
                <a16:creationId xmlns:a16="http://schemas.microsoft.com/office/drawing/2014/main" id="{5EFAD588-1482-4B89-99F4-095D1CB1B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689" y="5467947"/>
            <a:ext cx="7460736" cy="1390053"/>
          </a:xfrm>
          <a:prstGeom prst="rect">
            <a:avLst/>
          </a:prstGeom>
        </p:spPr>
      </p:pic>
    </p:spTree>
    <p:extLst>
      <p:ext uri="{BB962C8B-B14F-4D97-AF65-F5344CB8AC3E}">
        <p14:creationId xmlns:p14="http://schemas.microsoft.com/office/powerpoint/2010/main" val="54922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569386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key to LSTMs is the cell state, the horizontal line running through the top of the diagram.</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cell state is kind of like a conveyor belt. It’s very easy for information to just flow along it unchanged.</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LSTM does have the ability to remove or add information to the cell state, carefully regulated by structures called gates.</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c serves as the memory, while h acts a copy of it that can be passed to further process the inputs in the next time-step.</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248657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a:t>
            </a:r>
          </a:p>
        </p:txBody>
      </p:sp>
      <p:pic>
        <p:nvPicPr>
          <p:cNvPr id="3" name="Picture 2">
            <a:extLst>
              <a:ext uri="{FF2B5EF4-FFF2-40B4-BE49-F238E27FC236}">
                <a16:creationId xmlns:a16="http://schemas.microsoft.com/office/drawing/2014/main" id="{EF57B7BA-8CCE-47C7-9B5A-5904C67C8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672" y="2515648"/>
            <a:ext cx="7644441" cy="2361152"/>
          </a:xfrm>
          <a:prstGeom prst="rect">
            <a:avLst/>
          </a:prstGeom>
        </p:spPr>
      </p:pic>
    </p:spTree>
    <p:extLst>
      <p:ext uri="{BB962C8B-B14F-4D97-AF65-F5344CB8AC3E}">
        <p14:creationId xmlns:p14="http://schemas.microsoft.com/office/powerpoint/2010/main" val="18476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Gates are a way to optionally let information through. They are composed out of a sigmoid neural net layer and a pointwise multiplication operation.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sigmoid layer outputs numbers between zero and one, describing how much of each component should be let through. A value of zero means “let nothing through,” while a value of one means “let everything through!”</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An LSTM has three gates.</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248657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a:t>
            </a:r>
          </a:p>
        </p:txBody>
      </p:sp>
      <p:pic>
        <p:nvPicPr>
          <p:cNvPr id="5" name="Picture 4">
            <a:extLst>
              <a:ext uri="{FF2B5EF4-FFF2-40B4-BE49-F238E27FC236}">
                <a16:creationId xmlns:a16="http://schemas.microsoft.com/office/drawing/2014/main" id="{A1354B09-C43E-44B7-8F80-B1CFF24AF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483" y="3613724"/>
            <a:ext cx="1702820" cy="2081224"/>
          </a:xfrm>
          <a:prstGeom prst="rect">
            <a:avLst/>
          </a:prstGeom>
        </p:spPr>
      </p:pic>
    </p:spTree>
    <p:extLst>
      <p:ext uri="{BB962C8B-B14F-4D97-AF65-F5344CB8AC3E}">
        <p14:creationId xmlns:p14="http://schemas.microsoft.com/office/powerpoint/2010/main" val="2576547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first step in our LSTM is to decide what information we’re going to throw away from the cell state. This decision is made by a sigmoid layer called the “forget gate layer.” It looks at h</a:t>
            </a:r>
            <a:r>
              <a:rPr lang="en-US" sz="2400" baseline="-25000" dirty="0">
                <a:latin typeface="Arial" panose="020B0604020202020204" pitchFamily="34" charset="0"/>
                <a:cs typeface="Arial" panose="020B0604020202020204" pitchFamily="34" charset="0"/>
              </a:rPr>
              <a:t>t-1 </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x</a:t>
            </a:r>
            <a:r>
              <a:rPr lang="en-US" sz="2400" baseline="-25000" dirty="0" err="1">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and outputs a number between 0 and 1 for each number in the cell state C</a:t>
            </a:r>
            <a:r>
              <a:rPr lang="en-US" sz="2400" baseline="-25000" dirty="0">
                <a:latin typeface="Arial" panose="020B0604020202020204" pitchFamily="34" charset="0"/>
                <a:cs typeface="Arial" panose="020B0604020202020204" pitchFamily="34" charset="0"/>
              </a:rPr>
              <a:t>t-1</a:t>
            </a:r>
            <a:r>
              <a:rPr lang="en-US" sz="24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1 represents “completely keep this” while a 0 represents “completely get rid of this.”</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4171335"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 – Gate 1</a:t>
            </a:r>
          </a:p>
        </p:txBody>
      </p:sp>
      <p:pic>
        <p:nvPicPr>
          <p:cNvPr id="3" name="Picture 2">
            <a:extLst>
              <a:ext uri="{FF2B5EF4-FFF2-40B4-BE49-F238E27FC236}">
                <a16:creationId xmlns:a16="http://schemas.microsoft.com/office/drawing/2014/main" id="{EFF29925-D823-45EB-A1FC-31E906F07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185" y="3247079"/>
            <a:ext cx="8348489" cy="2578613"/>
          </a:xfrm>
          <a:prstGeom prst="rect">
            <a:avLst/>
          </a:prstGeom>
        </p:spPr>
      </p:pic>
    </p:spTree>
    <p:extLst>
      <p:ext uri="{BB962C8B-B14F-4D97-AF65-F5344CB8AC3E}">
        <p14:creationId xmlns:p14="http://schemas.microsoft.com/office/powerpoint/2010/main" val="122686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Let’s go back to our example of a language model trying to predict the next word based on all the previous ones: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cell state might include the gender of the present subject, so that the correct pronouns can be used. When we see a new subject, we want to forget the gender of the old subject.</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5581977"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 – Gate 1 - forget</a:t>
            </a:r>
          </a:p>
        </p:txBody>
      </p:sp>
      <p:pic>
        <p:nvPicPr>
          <p:cNvPr id="3" name="Picture 2">
            <a:extLst>
              <a:ext uri="{FF2B5EF4-FFF2-40B4-BE49-F238E27FC236}">
                <a16:creationId xmlns:a16="http://schemas.microsoft.com/office/drawing/2014/main" id="{EFF29925-D823-45EB-A1FC-31E906F07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185" y="3166869"/>
            <a:ext cx="8348489" cy="2578613"/>
          </a:xfrm>
          <a:prstGeom prst="rect">
            <a:avLst/>
          </a:prstGeom>
        </p:spPr>
      </p:pic>
    </p:spTree>
    <p:extLst>
      <p:ext uri="{BB962C8B-B14F-4D97-AF65-F5344CB8AC3E}">
        <p14:creationId xmlns:p14="http://schemas.microsoft.com/office/powerpoint/2010/main" val="2207455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next step is to decide what new information we’re going to store in the cell state. This has two parts. First, a sigmoid layer called the “input gate layer” decides which values we’ll update. Next, a tanh layer creates a vector of new candidate values,  ~C</a:t>
            </a:r>
            <a:r>
              <a:rPr lang="en-US" sz="24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that could be added to the state. In the next step, we’ll combine these two to create an update to the state.</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 the example of our language model, we’d want to add the gender of the new subject to the cell state, to replace the old one we’re forgetting.</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5423280"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 – Gate 2 - input</a:t>
            </a:r>
          </a:p>
        </p:txBody>
      </p:sp>
      <p:pic>
        <p:nvPicPr>
          <p:cNvPr id="5" name="Picture 4">
            <a:extLst>
              <a:ext uri="{FF2B5EF4-FFF2-40B4-BE49-F238E27FC236}">
                <a16:creationId xmlns:a16="http://schemas.microsoft.com/office/drawing/2014/main" id="{097176BE-AFE5-4C63-A08B-E58FB729D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376" y="4016619"/>
            <a:ext cx="8348489" cy="2578613"/>
          </a:xfrm>
          <a:prstGeom prst="rect">
            <a:avLst/>
          </a:prstGeom>
        </p:spPr>
      </p:pic>
    </p:spTree>
    <p:extLst>
      <p:ext uri="{BB962C8B-B14F-4D97-AF65-F5344CB8AC3E}">
        <p14:creationId xmlns:p14="http://schemas.microsoft.com/office/powerpoint/2010/main" val="7802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6DFF5-DEF2-423E-A60B-A8350978E610}"/>
              </a:ext>
            </a:extLst>
          </p:cNvPr>
          <p:cNvSpPr txBox="1"/>
          <p:nvPr/>
        </p:nvSpPr>
        <p:spPr>
          <a:xfrm>
            <a:off x="88776" y="26633"/>
            <a:ext cx="5126724" cy="1569660"/>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Recurrent Neural Networks</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ABD98A0-4A0D-4472-A260-46336CC570E6}"/>
              </a:ext>
            </a:extLst>
          </p:cNvPr>
          <p:cNvSpPr txBox="1"/>
          <p:nvPr/>
        </p:nvSpPr>
        <p:spPr>
          <a:xfrm>
            <a:off x="1007746" y="896645"/>
            <a:ext cx="10617694" cy="507831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 a traditional neural network we assume that all inputs (and outputs) are independent of each other.</a:t>
            </a: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RNNs are called </a:t>
            </a:r>
            <a:r>
              <a:rPr lang="en-US" sz="2400" i="1" dirty="0">
                <a:latin typeface="Arial" panose="020B0604020202020204" pitchFamily="34" charset="0"/>
                <a:cs typeface="Arial" panose="020B0604020202020204" pitchFamily="34" charset="0"/>
              </a:rPr>
              <a:t>recurrent</a:t>
            </a:r>
            <a:r>
              <a:rPr lang="en-US" sz="2400" dirty="0">
                <a:latin typeface="Arial" panose="020B0604020202020204" pitchFamily="34" charset="0"/>
                <a:cs typeface="Arial" panose="020B0604020202020204" pitchFamily="34" charset="0"/>
              </a:rPr>
              <a:t> because they perform the same task for every element of a sequence, with the output being depended on the previous computations.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RNNs is have a “memory” which captures information about what has been calculated so far.</a:t>
            </a:r>
            <a:endParaRPr lang="en-US" sz="2200" dirty="0">
              <a:latin typeface="Arial" panose="020B0604020202020204" pitchFamily="34" charset="0"/>
              <a:cs typeface="Arial" panose="020B0604020202020204" pitchFamily="34" charset="0"/>
            </a:endParaRPr>
          </a:p>
        </p:txBody>
      </p:sp>
      <p:sp>
        <p:nvSpPr>
          <p:cNvPr id="3" name="Oval 2">
            <a:extLst>
              <a:ext uri="{FF2B5EF4-FFF2-40B4-BE49-F238E27FC236}">
                <a16:creationId xmlns:a16="http://schemas.microsoft.com/office/drawing/2014/main" id="{E4E1BDB9-2010-4E01-AE3E-4FF78CDCF2C4}"/>
              </a:ext>
            </a:extLst>
          </p:cNvPr>
          <p:cNvSpPr/>
          <p:nvPr/>
        </p:nvSpPr>
        <p:spPr>
          <a:xfrm>
            <a:off x="5482739" y="2044615"/>
            <a:ext cx="843379" cy="8433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EBD9A246-A722-4009-BF35-861AAB35E358}"/>
              </a:ext>
            </a:extLst>
          </p:cNvPr>
          <p:cNvSpPr/>
          <p:nvPr/>
        </p:nvSpPr>
        <p:spPr>
          <a:xfrm>
            <a:off x="5573879" y="2269656"/>
            <a:ext cx="661098" cy="393295"/>
          </a:xfrm>
          <a:custGeom>
            <a:avLst/>
            <a:gdLst>
              <a:gd name="connsiteX0" fmla="*/ 0 w 1204023"/>
              <a:gd name="connsiteY0" fmla="*/ 631420 h 685496"/>
              <a:gd name="connsiteX1" fmla="*/ 428625 w 1204023"/>
              <a:gd name="connsiteY1" fmla="*/ 631420 h 685496"/>
              <a:gd name="connsiteX2" fmla="*/ 752475 w 1204023"/>
              <a:gd name="connsiteY2" fmla="*/ 69445 h 685496"/>
              <a:gd name="connsiteX3" fmla="*/ 1162050 w 1204023"/>
              <a:gd name="connsiteY3" fmla="*/ 2770 h 685496"/>
              <a:gd name="connsiteX4" fmla="*/ 1190625 w 1204023"/>
              <a:gd name="connsiteY4" fmla="*/ 12295 h 685496"/>
              <a:gd name="connsiteX5" fmla="*/ 1181100 w 1204023"/>
              <a:gd name="connsiteY5" fmla="*/ 12295 h 685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4023" h="685496">
                <a:moveTo>
                  <a:pt x="0" y="631420"/>
                </a:moveTo>
                <a:cubicBezTo>
                  <a:pt x="151606" y="678251"/>
                  <a:pt x="303213" y="725083"/>
                  <a:pt x="428625" y="631420"/>
                </a:cubicBezTo>
                <a:cubicBezTo>
                  <a:pt x="554038" y="537757"/>
                  <a:pt x="630238" y="174220"/>
                  <a:pt x="752475" y="69445"/>
                </a:cubicBezTo>
                <a:cubicBezTo>
                  <a:pt x="874713" y="-35330"/>
                  <a:pt x="1089025" y="12295"/>
                  <a:pt x="1162050" y="2770"/>
                </a:cubicBezTo>
                <a:cubicBezTo>
                  <a:pt x="1235075" y="-6755"/>
                  <a:pt x="1190625" y="12295"/>
                  <a:pt x="1190625" y="12295"/>
                </a:cubicBezTo>
                <a:cubicBezTo>
                  <a:pt x="1193800" y="13882"/>
                  <a:pt x="1187450" y="13088"/>
                  <a:pt x="1181100" y="1229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1AB149A-9A0A-43B8-AF9D-BDF52282D9ED}"/>
              </a:ext>
            </a:extLst>
          </p:cNvPr>
          <p:cNvCxnSpPr>
            <a:cxnSpLocks/>
          </p:cNvCxnSpPr>
          <p:nvPr/>
        </p:nvCxnSpPr>
        <p:spPr>
          <a:xfrm>
            <a:off x="3686175" y="2149390"/>
            <a:ext cx="15388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C49A24-07E3-4366-AE85-1080358A71B7}"/>
              </a:ext>
            </a:extLst>
          </p:cNvPr>
          <p:cNvCxnSpPr>
            <a:cxnSpLocks/>
          </p:cNvCxnSpPr>
          <p:nvPr/>
        </p:nvCxnSpPr>
        <p:spPr>
          <a:xfrm>
            <a:off x="3686175" y="2473240"/>
            <a:ext cx="15388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073A01-EC57-47B0-9547-E94CB137DE93}"/>
              </a:ext>
            </a:extLst>
          </p:cNvPr>
          <p:cNvCxnSpPr>
            <a:cxnSpLocks/>
          </p:cNvCxnSpPr>
          <p:nvPr/>
        </p:nvCxnSpPr>
        <p:spPr>
          <a:xfrm>
            <a:off x="3686175" y="2767726"/>
            <a:ext cx="15388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877BC6D-D399-4D15-BC97-5990430BC013}"/>
              </a:ext>
            </a:extLst>
          </p:cNvPr>
          <p:cNvCxnSpPr>
            <a:cxnSpLocks/>
          </p:cNvCxnSpPr>
          <p:nvPr/>
        </p:nvCxnSpPr>
        <p:spPr>
          <a:xfrm>
            <a:off x="6543675" y="2149390"/>
            <a:ext cx="15388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7B1C77-0EB9-441E-93B7-6B9DA504BB09}"/>
              </a:ext>
            </a:extLst>
          </p:cNvPr>
          <p:cNvCxnSpPr>
            <a:cxnSpLocks/>
          </p:cNvCxnSpPr>
          <p:nvPr/>
        </p:nvCxnSpPr>
        <p:spPr>
          <a:xfrm>
            <a:off x="6543675" y="2473240"/>
            <a:ext cx="15388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B7F8D2-A48C-4248-831D-311A753BBD4D}"/>
              </a:ext>
            </a:extLst>
          </p:cNvPr>
          <p:cNvCxnSpPr>
            <a:cxnSpLocks/>
          </p:cNvCxnSpPr>
          <p:nvPr/>
        </p:nvCxnSpPr>
        <p:spPr>
          <a:xfrm>
            <a:off x="6543675" y="2767726"/>
            <a:ext cx="15388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D356158-8A06-4B23-81B0-846CF08723D0}"/>
              </a:ext>
            </a:extLst>
          </p:cNvPr>
          <p:cNvSpPr txBox="1"/>
          <p:nvPr/>
        </p:nvSpPr>
        <p:spPr>
          <a:xfrm>
            <a:off x="3277433" y="1895110"/>
            <a:ext cx="55977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x</a:t>
            </a:r>
            <a:r>
              <a:rPr lang="en-US" sz="2000" dirty="0">
                <a:latin typeface="Arial" panose="020B0604020202020204" pitchFamily="34" charset="0"/>
                <a:cs typeface="Arial" panose="020B0604020202020204" pitchFamily="34" charset="0"/>
              </a:rPr>
              <a:t>0</a:t>
            </a:r>
            <a:endParaRPr lang="en-US" sz="22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7A2805F-5010-42E6-A4E2-5FC476A5B62A}"/>
              </a:ext>
            </a:extLst>
          </p:cNvPr>
          <p:cNvSpPr txBox="1"/>
          <p:nvPr/>
        </p:nvSpPr>
        <p:spPr>
          <a:xfrm>
            <a:off x="3277433" y="2580277"/>
            <a:ext cx="49851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x</a:t>
            </a:r>
            <a:r>
              <a:rPr lang="en-US" sz="2000" dirty="0">
                <a:latin typeface="Arial" panose="020B0604020202020204" pitchFamily="34" charset="0"/>
                <a:cs typeface="Arial" panose="020B0604020202020204" pitchFamily="34" charset="0"/>
              </a:rPr>
              <a:t>2</a:t>
            </a:r>
            <a:endParaRPr lang="en-US" sz="22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AF5A30BB-8679-4F2E-8009-5CE47F601F0D}"/>
              </a:ext>
            </a:extLst>
          </p:cNvPr>
          <p:cNvSpPr txBox="1"/>
          <p:nvPr/>
        </p:nvSpPr>
        <p:spPr>
          <a:xfrm>
            <a:off x="3277433" y="2247735"/>
            <a:ext cx="49851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x</a:t>
            </a:r>
            <a:r>
              <a:rPr lang="en-US" sz="2000" dirty="0">
                <a:latin typeface="Arial" panose="020B0604020202020204" pitchFamily="34" charset="0"/>
                <a:cs typeface="Arial" panose="020B0604020202020204" pitchFamily="34" charset="0"/>
              </a:rPr>
              <a:t>1</a:t>
            </a:r>
            <a:endParaRPr lang="en-US" sz="22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C1749CCF-1AAA-44A6-97F5-D76A8BDB0D33}"/>
              </a:ext>
            </a:extLst>
          </p:cNvPr>
          <p:cNvSpPr txBox="1"/>
          <p:nvPr/>
        </p:nvSpPr>
        <p:spPr>
          <a:xfrm>
            <a:off x="8067518" y="1895110"/>
            <a:ext cx="55977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y</a:t>
            </a:r>
            <a:r>
              <a:rPr lang="en-US" sz="2000" dirty="0">
                <a:latin typeface="Arial" panose="020B0604020202020204" pitchFamily="34" charset="0"/>
                <a:cs typeface="Arial" panose="020B0604020202020204" pitchFamily="34" charset="0"/>
              </a:rPr>
              <a:t>0</a:t>
            </a:r>
            <a:endParaRPr lang="en-US" sz="22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7DC2AD9F-2A59-43AA-9EF3-DEE19FE723DE}"/>
              </a:ext>
            </a:extLst>
          </p:cNvPr>
          <p:cNvSpPr txBox="1"/>
          <p:nvPr/>
        </p:nvSpPr>
        <p:spPr>
          <a:xfrm>
            <a:off x="8067518" y="2580277"/>
            <a:ext cx="49851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y</a:t>
            </a:r>
            <a:r>
              <a:rPr lang="en-US" sz="2000" dirty="0">
                <a:latin typeface="Arial" panose="020B0604020202020204" pitchFamily="34" charset="0"/>
                <a:cs typeface="Arial" panose="020B0604020202020204" pitchFamily="34" charset="0"/>
              </a:rPr>
              <a:t>2</a:t>
            </a:r>
            <a:endParaRPr lang="en-US" sz="22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178BED41-563D-43A7-A72A-709604A8FB2D}"/>
              </a:ext>
            </a:extLst>
          </p:cNvPr>
          <p:cNvSpPr txBox="1"/>
          <p:nvPr/>
        </p:nvSpPr>
        <p:spPr>
          <a:xfrm>
            <a:off x="8067518" y="2247735"/>
            <a:ext cx="49851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y</a:t>
            </a:r>
            <a:r>
              <a:rPr lang="en-US" sz="2000" dirty="0">
                <a:latin typeface="Arial" panose="020B0604020202020204" pitchFamily="34" charset="0"/>
                <a:cs typeface="Arial" panose="020B0604020202020204" pitchFamily="34" charset="0"/>
              </a:rPr>
              <a:t>1</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2988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It’s now time to update the old cell state, C</a:t>
            </a:r>
            <a:r>
              <a:rPr lang="en-US" sz="2400" baseline="-25000" dirty="0">
                <a:latin typeface="Arial" panose="020B0604020202020204" pitchFamily="34" charset="0"/>
                <a:cs typeface="Arial" panose="020B0604020202020204" pitchFamily="34" charset="0"/>
              </a:rPr>
              <a:t>t-1</a:t>
            </a:r>
            <a:r>
              <a:rPr lang="en-US" sz="2400" dirty="0">
                <a:latin typeface="Arial" panose="020B0604020202020204" pitchFamily="34" charset="0"/>
                <a:cs typeface="Arial" panose="020B0604020202020204" pitchFamily="34" charset="0"/>
              </a:rPr>
              <a:t> into the new cell state C</a:t>
            </a:r>
            <a:r>
              <a:rPr lang="en-US" sz="2400" baseline="-25000" dirty="0">
                <a:latin typeface="Arial" panose="020B0604020202020204"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We multiply the old state by </a:t>
            </a:r>
            <a:r>
              <a:rPr lang="en-US" sz="2400" dirty="0" err="1">
                <a:latin typeface="Arial" panose="020B0604020202020204" pitchFamily="34" charset="0"/>
                <a:cs typeface="Arial" panose="020B0604020202020204" pitchFamily="34" charset="0"/>
              </a:rPr>
              <a:t>f</a:t>
            </a:r>
            <a:r>
              <a:rPr lang="en-US" sz="2400" baseline="-25000" dirty="0" err="1">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forgetting the things we decided to forget earlier. Then we add i</a:t>
            </a:r>
            <a:r>
              <a:rPr lang="en-US" sz="24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~C</a:t>
            </a:r>
            <a:r>
              <a:rPr lang="en-US" sz="24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This is the new candidate values, scaled by how much we decided to update each state value.</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 the case of the language model, this is where we’d actually drop the information about the old subject’s gender and add the new information, as we decided in the previous steps.</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4262705"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 – Update</a:t>
            </a:r>
          </a:p>
        </p:txBody>
      </p:sp>
      <p:pic>
        <p:nvPicPr>
          <p:cNvPr id="3" name="Picture 2">
            <a:extLst>
              <a:ext uri="{FF2B5EF4-FFF2-40B4-BE49-F238E27FC236}">
                <a16:creationId xmlns:a16="http://schemas.microsoft.com/office/drawing/2014/main" id="{8A00B753-AA09-422C-8CCC-99FCE86B0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648" y="4279387"/>
            <a:ext cx="8348489" cy="2578613"/>
          </a:xfrm>
          <a:prstGeom prst="rect">
            <a:avLst/>
          </a:prstGeom>
        </p:spPr>
      </p:pic>
    </p:spTree>
    <p:extLst>
      <p:ext uri="{BB962C8B-B14F-4D97-AF65-F5344CB8AC3E}">
        <p14:creationId xmlns:p14="http://schemas.microsoft.com/office/powerpoint/2010/main" val="241998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Finally, we need to decide what we’re going to output. First, we run a sigmoid layer which decides what parts of the cell state we’re going to output. Then, we put the cell state through tanh and multiply it by the output of the sigmoid gate, so that we only output the parts we decided to.</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For the language model example, since it just saw a subject, it might want to output information relevant to a verb, in case that’s what is coming next. </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567334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 – Gate 3 - output</a:t>
            </a:r>
          </a:p>
        </p:txBody>
      </p:sp>
      <p:pic>
        <p:nvPicPr>
          <p:cNvPr id="5" name="Picture 4">
            <a:extLst>
              <a:ext uri="{FF2B5EF4-FFF2-40B4-BE49-F238E27FC236}">
                <a16:creationId xmlns:a16="http://schemas.microsoft.com/office/drawing/2014/main" id="{013FA749-1417-4026-B852-CEEBC3355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55" y="4093553"/>
            <a:ext cx="8348489" cy="2578613"/>
          </a:xfrm>
          <a:prstGeom prst="rect">
            <a:avLst/>
          </a:prstGeom>
        </p:spPr>
      </p:pic>
    </p:spTree>
    <p:extLst>
      <p:ext uri="{BB962C8B-B14F-4D97-AF65-F5344CB8AC3E}">
        <p14:creationId xmlns:p14="http://schemas.microsoft.com/office/powerpoint/2010/main" val="3636355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previous diagrams can be summarized with this pseudocode block:</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248657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LSTM RNNs</a:t>
            </a:r>
          </a:p>
        </p:txBody>
      </p:sp>
      <p:sp>
        <p:nvSpPr>
          <p:cNvPr id="2" name="Rectangle 1">
            <a:extLst>
              <a:ext uri="{FF2B5EF4-FFF2-40B4-BE49-F238E27FC236}">
                <a16:creationId xmlns:a16="http://schemas.microsoft.com/office/drawing/2014/main" id="{0F3E13A8-DFE5-454B-B580-F078808202FD}"/>
              </a:ext>
            </a:extLst>
          </p:cNvPr>
          <p:cNvSpPr>
            <a:spLocks noChangeArrowheads="1"/>
          </p:cNvSpPr>
          <p:nvPr/>
        </p:nvSpPr>
        <p:spPr bwMode="auto">
          <a:xfrm>
            <a:off x="304799" y="1398162"/>
            <a:ext cx="11742821" cy="5312963"/>
          </a:xfrm>
          <a:prstGeom prst="rect">
            <a:avLst/>
          </a:prstGeom>
          <a:solidFill>
            <a:srgbClr val="F7F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input_gate</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tanh</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dot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input_vector</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W_input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 dot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prev_hidden</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U_input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b_input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b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b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forget_gate</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tanh</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dot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input_vector</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W_forget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 dot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prev_hidden</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U_forget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b_forget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b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b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output_gate</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tanh</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dot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input_vector</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W_output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 dot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prev_hidden</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U_output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b_output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b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br>
            <a:b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b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candidate_state</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tanh</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dot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x,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W_hidden</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 dot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prev_hidden</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U_hidden</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b_hidden</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b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memory_unit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prev_candidate_state</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1"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forget_gate</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candidate_state</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1"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input_gate</a:t>
            </a:r>
            <a:b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br>
            <a:b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b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new_hidden_state</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tanh</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memory_unit</a:t>
            </a:r>
            <a:r>
              <a:rPr kumimoji="0" lang="en-US" altLang="en-US" sz="24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1"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112211"/>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a:ln>
                  <a:noFill/>
                </a:ln>
                <a:solidFill>
                  <a:srgbClr val="112211"/>
                </a:solidFill>
                <a:effectLst/>
                <a:latin typeface="Consolas" panose="020B0609020204030204" pitchFamily="49" charset="0"/>
                <a:cs typeface="Consolas" panose="020B0609020204030204" pitchFamily="49" charset="0"/>
              </a:rPr>
              <a:t>output_gate</a:t>
            </a:r>
            <a:r>
              <a:rPr kumimoji="0" lang="en-US" altLang="en-US" sz="2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643103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Let’s start by giving the RNN a huge chunk of text and ask it to model the probability distribution of the next character in the sequence given a sequence of previous characters.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This will then allow us to generate new text one character at a time.</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5830442"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Language generation/modeling</a:t>
            </a:r>
          </a:p>
        </p:txBody>
      </p:sp>
    </p:spTree>
    <p:extLst>
      <p:ext uri="{BB962C8B-B14F-4D97-AF65-F5344CB8AC3E}">
        <p14:creationId xmlns:p14="http://schemas.microsoft.com/office/powerpoint/2010/main" val="830759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As a working example, suppose we only had a vocabulary of four possible letters “</a:t>
            </a:r>
            <a:r>
              <a:rPr lang="en-US" sz="2400" dirty="0" err="1">
                <a:latin typeface="Arial" panose="020B0604020202020204" pitchFamily="34" charset="0"/>
                <a:cs typeface="Arial" panose="020B0604020202020204" pitchFamily="34" charset="0"/>
              </a:rPr>
              <a:t>helo</a:t>
            </a:r>
            <a:r>
              <a:rPr lang="en-US" sz="2400" dirty="0">
                <a:latin typeface="Arial" panose="020B0604020202020204" pitchFamily="34" charset="0"/>
                <a:cs typeface="Arial" panose="020B0604020202020204" pitchFamily="34" charset="0"/>
              </a:rPr>
              <a:t>”, and wanted to train an RNN on the training sequence “hello”.</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 This training sequence is in fact a source of 4 separate training examples: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1. The probability of “e” should be likely given the context of “h”</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2. “l” should be likely in the context of “he”</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 “l” should also be likely given the context of “</a:t>
            </a:r>
            <a:r>
              <a:rPr lang="en-US" sz="2400" dirty="0" err="1">
                <a:latin typeface="Arial" panose="020B0604020202020204" pitchFamily="34" charset="0"/>
                <a:cs typeface="Arial" panose="020B0604020202020204" pitchFamily="34" charset="0"/>
              </a:rPr>
              <a:t>hel</a:t>
            </a:r>
            <a:r>
              <a:rPr lang="en-US" sz="2400" dirty="0">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4. “o” should be likely given the context of “hell”.</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5830442"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Language generation/modeling</a:t>
            </a:r>
          </a:p>
        </p:txBody>
      </p:sp>
    </p:spTree>
    <p:extLst>
      <p:ext uri="{BB962C8B-B14F-4D97-AF65-F5344CB8AC3E}">
        <p14:creationId xmlns:p14="http://schemas.microsoft.com/office/powerpoint/2010/main" val="4225919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1. we will encode each character into a vector using 1-of-k encoding (i.e. all zero except for a single one at the index of the character in the vocabulary)</a:t>
            </a:r>
          </a:p>
          <a:p>
            <a:r>
              <a:rPr lang="en-US" sz="24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2. and feed them into the RNN one at a time with the step function</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 We will then observe a sequence of 4-dimensional output vectors (one dimension per character), which we interpret as the confidence the RNN currently assigns to each character coming next in the sequence. </a:t>
            </a:r>
            <a:endParaRPr lang="en-US" sz="2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5830442"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Language generation/modeling</a:t>
            </a:r>
          </a:p>
        </p:txBody>
      </p:sp>
    </p:spTree>
    <p:extLst>
      <p:ext uri="{BB962C8B-B14F-4D97-AF65-F5344CB8AC3E}">
        <p14:creationId xmlns:p14="http://schemas.microsoft.com/office/powerpoint/2010/main" val="4293440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4EF724-82C9-473D-9806-D3D4BC076681}"/>
              </a:ext>
            </a:extLst>
          </p:cNvPr>
          <p:cNvSpPr txBox="1"/>
          <p:nvPr/>
        </p:nvSpPr>
        <p:spPr>
          <a:xfrm>
            <a:off x="88776" y="26633"/>
            <a:ext cx="5830442"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Language generation/modeling</a:t>
            </a:r>
          </a:p>
        </p:txBody>
      </p:sp>
      <p:pic>
        <p:nvPicPr>
          <p:cNvPr id="3" name="Picture 2">
            <a:extLst>
              <a:ext uri="{FF2B5EF4-FFF2-40B4-BE49-F238E27FC236}">
                <a16:creationId xmlns:a16="http://schemas.microsoft.com/office/drawing/2014/main" id="{87F1CC2A-5838-406D-8A1A-F751D6202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142" y="711200"/>
            <a:ext cx="7187716" cy="5777267"/>
          </a:xfrm>
          <a:prstGeom prst="rect">
            <a:avLst/>
          </a:prstGeom>
        </p:spPr>
      </p:pic>
    </p:spTree>
    <p:extLst>
      <p:ext uri="{BB962C8B-B14F-4D97-AF65-F5344CB8AC3E}">
        <p14:creationId xmlns:p14="http://schemas.microsoft.com/office/powerpoint/2010/main" val="2891734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For example, we see that in the first time step when the RNN saw the character “h” it assigned confidence of 1.0 to the next letter being “h”, 2.2 to letter “e”, -3.0 to “l”, and 4.1 to “o”.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Since in our training data (the string “hello”) the next correct character is “e”, we would like to increase its confidence (green) and decrease the confidence of all other letters (red).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Similarly, we have a desired target character at every one of the 4 time steps that we’d like the network to assign a greater confidence to. </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5830442"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Language generation/modeling</a:t>
            </a:r>
          </a:p>
        </p:txBody>
      </p:sp>
    </p:spTree>
    <p:extLst>
      <p:ext uri="{BB962C8B-B14F-4D97-AF65-F5344CB8AC3E}">
        <p14:creationId xmlns:p14="http://schemas.microsoft.com/office/powerpoint/2010/main" val="1456617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Since the RNN consists entirely of differentiable operations we can run the backpropagation algorithm to figure out in what direction we should adjust every one of its weights to increase the scores of the correct targets (green bold numbers).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We can then perform a parameter update, which nudges every weight a tiny amount in this gradient direction.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If we were to feed the same inputs to the RNN after the parameter update we would find that the scores of the correct characters (e.g. “e” in the first time step) would be slightly higher (e.g. 2.3 instead of 2.2), and the scores of incorrect characters would be slightly lower. We then repeat this process over and over many times until the network converges.</a:t>
            </a: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5830442"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Language generation/modeling</a:t>
            </a:r>
          </a:p>
        </p:txBody>
      </p:sp>
    </p:spTree>
    <p:extLst>
      <p:ext uri="{BB962C8B-B14F-4D97-AF65-F5344CB8AC3E}">
        <p14:creationId xmlns:p14="http://schemas.microsoft.com/office/powerpoint/2010/main" val="125510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503C4-2497-4A2B-A956-8F875C306E89}"/>
              </a:ext>
            </a:extLst>
          </p:cNvPr>
          <p:cNvSpPr txBox="1"/>
          <p:nvPr/>
        </p:nvSpPr>
        <p:spPr>
          <a:xfrm>
            <a:off x="995046" y="858545"/>
            <a:ext cx="10617694"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 more technical explanation is that we use the standard </a:t>
            </a:r>
            <a:r>
              <a:rPr lang="en-US" sz="2400" dirty="0" err="1">
                <a:latin typeface="Arial" panose="020B0604020202020204" pitchFamily="34" charset="0"/>
                <a:cs typeface="Arial" panose="020B0604020202020204" pitchFamily="34" charset="0"/>
              </a:rPr>
              <a:t>Softmax</a:t>
            </a:r>
            <a:r>
              <a:rPr lang="en-US" sz="2400" dirty="0">
                <a:latin typeface="Arial" panose="020B0604020202020204" pitchFamily="34" charset="0"/>
                <a:cs typeface="Arial" panose="020B0604020202020204" pitchFamily="34" charset="0"/>
              </a:rPr>
              <a:t> classifier (also commonly referred to as the cross-entropy loss) on every output vector simultaneously. The RNN is trained with mini-batch Stochastic Gradient Descent and I like to use </a:t>
            </a:r>
            <a:r>
              <a:rPr lang="en-US" sz="2400" dirty="0" err="1">
                <a:latin typeface="Arial" panose="020B0604020202020204" pitchFamily="34" charset="0"/>
                <a:cs typeface="Arial" panose="020B0604020202020204" pitchFamily="34" charset="0"/>
              </a:rPr>
              <a:t>RMSProp</a:t>
            </a:r>
            <a:r>
              <a:rPr lang="en-US" sz="2400" dirty="0">
                <a:latin typeface="Arial" panose="020B0604020202020204" pitchFamily="34" charset="0"/>
                <a:cs typeface="Arial" panose="020B0604020202020204" pitchFamily="34" charset="0"/>
              </a:rPr>
              <a:t> or Adam (per-parameter adaptive learning rate methods) to </a:t>
            </a:r>
            <a:r>
              <a:rPr lang="en-US" sz="2400" dirty="0" err="1">
                <a:latin typeface="Arial" panose="020B0604020202020204" pitchFamily="34" charset="0"/>
                <a:cs typeface="Arial" panose="020B0604020202020204" pitchFamily="34" charset="0"/>
              </a:rPr>
              <a:t>stablilize</a:t>
            </a:r>
            <a:r>
              <a:rPr lang="en-US" sz="2400" dirty="0">
                <a:latin typeface="Arial" panose="020B0604020202020204" pitchFamily="34" charset="0"/>
                <a:cs typeface="Arial" panose="020B0604020202020204" pitchFamily="34" charset="0"/>
              </a:rPr>
              <a:t> the updates.</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Notice also that the first time the character “l” is input, the target is “l”, but the second time the target is “o”. The RNN therefore cannot rely on the input alone and must use its recurrent connection to keep track of the context to achieve this task.</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At test time, we feed a character into the RNN and get a distribution over what characters are likely to come next. We sample from this distribution, and feed it right back in to get the next letter. Repeat this process and you’re sampling text! </a:t>
            </a:r>
            <a:endParaRPr lang="en-US" sz="2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44EF724-82C9-473D-9806-D3D4BC076681}"/>
              </a:ext>
            </a:extLst>
          </p:cNvPr>
          <p:cNvSpPr txBox="1"/>
          <p:nvPr/>
        </p:nvSpPr>
        <p:spPr>
          <a:xfrm>
            <a:off x="88776" y="26633"/>
            <a:ext cx="5830442"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Language generation/modeling</a:t>
            </a:r>
          </a:p>
        </p:txBody>
      </p:sp>
    </p:spTree>
    <p:extLst>
      <p:ext uri="{BB962C8B-B14F-4D97-AF65-F5344CB8AC3E}">
        <p14:creationId xmlns:p14="http://schemas.microsoft.com/office/powerpoint/2010/main" val="71373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6DFF5-DEF2-423E-A60B-A8350978E610}"/>
              </a:ext>
            </a:extLst>
          </p:cNvPr>
          <p:cNvSpPr txBox="1"/>
          <p:nvPr/>
        </p:nvSpPr>
        <p:spPr>
          <a:xfrm>
            <a:off x="88776" y="26633"/>
            <a:ext cx="5126724" cy="1569660"/>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Recurrent Neural Networks</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99CF5C9A-E352-4270-A2E2-8B282C9C5ADE}"/>
              </a:ext>
            </a:extLst>
          </p:cNvPr>
          <p:cNvSpPr txBox="1"/>
          <p:nvPr/>
        </p:nvSpPr>
        <p:spPr>
          <a:xfrm>
            <a:off x="995046" y="858545"/>
            <a:ext cx="10617694"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 glaring limitation of Vanilla Neural Networks is that they are too constrained: they accept a fixed-sized vector as input and produce a fixed-sized vector as output</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Not only that: These models perform this mapping using a fixed amount of computational steps (e.g. the number of layers in the model).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core reason that recurrent nets are more exciting is that they allow us to operate over </a:t>
            </a:r>
            <a:r>
              <a:rPr lang="en-US" sz="2400" i="1" dirty="0">
                <a:latin typeface="Arial" panose="020B0604020202020204" pitchFamily="34" charset="0"/>
                <a:cs typeface="Arial" panose="020B0604020202020204" pitchFamily="34" charset="0"/>
              </a:rPr>
              <a:t>sequences</a:t>
            </a:r>
            <a:r>
              <a:rPr lang="en-US" sz="2400" dirty="0">
                <a:latin typeface="Arial" panose="020B0604020202020204" pitchFamily="34" charset="0"/>
                <a:cs typeface="Arial" panose="020B0604020202020204" pitchFamily="34" charset="0"/>
              </a:rPr>
              <a:t> of vectors: Sequences in the input, the output, or in the most general case both.</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1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6DFF5-DEF2-423E-A60B-A8350978E610}"/>
              </a:ext>
            </a:extLst>
          </p:cNvPr>
          <p:cNvSpPr txBox="1"/>
          <p:nvPr/>
        </p:nvSpPr>
        <p:spPr>
          <a:xfrm>
            <a:off x="88776" y="26633"/>
            <a:ext cx="5126724" cy="1569660"/>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Recurrent Neural Networks</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99CF5C9A-E352-4270-A2E2-8B282C9C5ADE}"/>
              </a:ext>
            </a:extLst>
          </p:cNvPr>
          <p:cNvSpPr txBox="1"/>
          <p:nvPr/>
        </p:nvSpPr>
        <p:spPr>
          <a:xfrm>
            <a:off x="1007746" y="896645"/>
            <a:ext cx="10617694" cy="375487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RNNs have a deceptively simple API: They accept an input vector x and give you an output vector y.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However, crucially this output vector’s contents are influenced not only by the input you just fed in, but also on the entire history of inputs you’ve fed in in the past.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Written as a class, the RNN’s API consists of a single step function:</a:t>
            </a:r>
          </a:p>
          <a:p>
            <a:endParaRPr lang="en-US" sz="24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1820B80-349B-4029-A349-FCF3A2B9FFDE}"/>
              </a:ext>
            </a:extLst>
          </p:cNvPr>
          <p:cNvPicPr>
            <a:picLocks noChangeAspect="1"/>
          </p:cNvPicPr>
          <p:nvPr/>
        </p:nvPicPr>
        <p:blipFill>
          <a:blip r:embed="rId2"/>
          <a:stretch>
            <a:fillRect/>
          </a:stretch>
        </p:blipFill>
        <p:spPr>
          <a:xfrm>
            <a:off x="865391" y="4065731"/>
            <a:ext cx="10461218" cy="815975"/>
          </a:xfrm>
          <a:prstGeom prst="rect">
            <a:avLst/>
          </a:prstGeom>
        </p:spPr>
      </p:pic>
    </p:spTree>
    <p:extLst>
      <p:ext uri="{BB962C8B-B14F-4D97-AF65-F5344CB8AC3E}">
        <p14:creationId xmlns:p14="http://schemas.microsoft.com/office/powerpoint/2010/main" val="141286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6DFF5-DEF2-423E-A60B-A8350978E610}"/>
              </a:ext>
            </a:extLst>
          </p:cNvPr>
          <p:cNvSpPr txBox="1"/>
          <p:nvPr/>
        </p:nvSpPr>
        <p:spPr>
          <a:xfrm>
            <a:off x="88776" y="26633"/>
            <a:ext cx="5126724" cy="1569660"/>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Recurrent Neural Networks</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C9149B3-13B2-4077-A5DB-E373A3EF7B5B}"/>
              </a:ext>
            </a:extLst>
          </p:cNvPr>
          <p:cNvPicPr>
            <a:picLocks noChangeAspect="1"/>
          </p:cNvPicPr>
          <p:nvPr/>
        </p:nvPicPr>
        <p:blipFill>
          <a:blip r:embed="rId2"/>
          <a:stretch>
            <a:fillRect/>
          </a:stretch>
        </p:blipFill>
        <p:spPr>
          <a:xfrm>
            <a:off x="583660" y="1105909"/>
            <a:ext cx="11608340" cy="1220999"/>
          </a:xfrm>
          <a:prstGeom prst="rect">
            <a:avLst/>
          </a:prstGeom>
        </p:spPr>
      </p:pic>
      <p:pic>
        <p:nvPicPr>
          <p:cNvPr id="6" name="Picture 5">
            <a:extLst>
              <a:ext uri="{FF2B5EF4-FFF2-40B4-BE49-F238E27FC236}">
                <a16:creationId xmlns:a16="http://schemas.microsoft.com/office/drawing/2014/main" id="{A0C9E308-9954-493E-A1E2-EFFB8ACB63C7}"/>
              </a:ext>
            </a:extLst>
          </p:cNvPr>
          <p:cNvPicPr>
            <a:picLocks noChangeAspect="1"/>
          </p:cNvPicPr>
          <p:nvPr/>
        </p:nvPicPr>
        <p:blipFill>
          <a:blip r:embed="rId3"/>
          <a:stretch>
            <a:fillRect/>
          </a:stretch>
        </p:blipFill>
        <p:spPr>
          <a:xfrm>
            <a:off x="1333500" y="2679971"/>
            <a:ext cx="9525000" cy="2678906"/>
          </a:xfrm>
          <a:prstGeom prst="rect">
            <a:avLst/>
          </a:prstGeom>
        </p:spPr>
      </p:pic>
    </p:spTree>
    <p:extLst>
      <p:ext uri="{BB962C8B-B14F-4D97-AF65-F5344CB8AC3E}">
        <p14:creationId xmlns:p14="http://schemas.microsoft.com/office/powerpoint/2010/main" val="156825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6DFF5-DEF2-423E-A60B-A8350978E610}"/>
              </a:ext>
            </a:extLst>
          </p:cNvPr>
          <p:cNvSpPr txBox="1"/>
          <p:nvPr/>
        </p:nvSpPr>
        <p:spPr>
          <a:xfrm>
            <a:off x="88776" y="26633"/>
            <a:ext cx="5126724" cy="1569660"/>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Recurrent Neural Networks</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707C194A-7A64-4125-8084-C5BAE7B2DF1C}"/>
              </a:ext>
            </a:extLst>
          </p:cNvPr>
          <p:cNvPicPr>
            <a:picLocks noChangeAspect="1"/>
          </p:cNvPicPr>
          <p:nvPr/>
        </p:nvPicPr>
        <p:blipFill rotWithShape="1">
          <a:blip r:embed="rId2"/>
          <a:srcRect b="51406"/>
          <a:stretch/>
        </p:blipFill>
        <p:spPr>
          <a:xfrm>
            <a:off x="524067" y="962325"/>
            <a:ext cx="11579157" cy="1569661"/>
          </a:xfrm>
          <a:prstGeom prst="rect">
            <a:avLst/>
          </a:prstGeom>
        </p:spPr>
      </p:pic>
      <p:pic>
        <p:nvPicPr>
          <p:cNvPr id="7" name="Picture 6">
            <a:extLst>
              <a:ext uri="{FF2B5EF4-FFF2-40B4-BE49-F238E27FC236}">
                <a16:creationId xmlns:a16="http://schemas.microsoft.com/office/drawing/2014/main" id="{3CC692E6-6D22-4B04-9B6A-2FEC2F296B05}"/>
              </a:ext>
            </a:extLst>
          </p:cNvPr>
          <p:cNvPicPr>
            <a:picLocks noChangeAspect="1"/>
          </p:cNvPicPr>
          <p:nvPr/>
        </p:nvPicPr>
        <p:blipFill rotWithShape="1">
          <a:blip r:embed="rId2"/>
          <a:srcRect t="38067"/>
          <a:stretch/>
        </p:blipFill>
        <p:spPr>
          <a:xfrm>
            <a:off x="524066" y="3550595"/>
            <a:ext cx="11579157" cy="2000521"/>
          </a:xfrm>
          <a:prstGeom prst="rect">
            <a:avLst/>
          </a:prstGeom>
        </p:spPr>
      </p:pic>
      <p:sp>
        <p:nvSpPr>
          <p:cNvPr id="8" name="Rectangle 7">
            <a:extLst>
              <a:ext uri="{FF2B5EF4-FFF2-40B4-BE49-F238E27FC236}">
                <a16:creationId xmlns:a16="http://schemas.microsoft.com/office/drawing/2014/main" id="{9D3D155F-792F-4DFD-9143-965C7B098402}"/>
              </a:ext>
            </a:extLst>
          </p:cNvPr>
          <p:cNvSpPr/>
          <p:nvPr/>
        </p:nvSpPr>
        <p:spPr>
          <a:xfrm>
            <a:off x="1011677" y="2266545"/>
            <a:ext cx="10933889" cy="348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BB62A50-9932-4131-8599-8886C0F4E5B7}"/>
              </a:ext>
            </a:extLst>
          </p:cNvPr>
          <p:cNvSpPr/>
          <p:nvPr/>
        </p:nvSpPr>
        <p:spPr>
          <a:xfrm>
            <a:off x="270754" y="3461656"/>
            <a:ext cx="740923" cy="481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27F94C1C-EA2E-4990-A0F4-1BFE52E8404D}"/>
              </a:ext>
            </a:extLst>
          </p:cNvPr>
          <p:cNvSpPr>
            <a:spLocks noChangeArrowheads="1"/>
          </p:cNvSpPr>
          <p:nvPr/>
        </p:nvSpPr>
        <p:spPr bwMode="auto">
          <a:xfrm>
            <a:off x="217644" y="-1449176"/>
            <a:ext cx="12192000" cy="457200"/>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RNNs are neural networks and everything works monotonically better (if done right) if you put on your deep learning hat and start stacking models up like pancakes. For instance, we can form a 2-layer recurrent network as follows: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y1</a:t>
            </a:r>
            <a:r>
              <a:rPr kumimoji="0" lang="en-US" altLang="en-US" sz="1100" b="0" i="0" u="none" strike="noStrike" cap="none" normalizeH="0" baseline="0">
                <a:ln>
                  <a:noFill/>
                </a:ln>
                <a:solidFill>
                  <a:srgbClr val="000000"/>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100" b="0" i="0" u="none" strike="noStrike" cap="none" normalizeH="0" baseline="0">
                <a:ln>
                  <a:noFill/>
                </a:ln>
                <a:solidFill>
                  <a:srgbClr val="000000"/>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rnn1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step</a:t>
            </a:r>
            <a:r>
              <a:rPr kumimoji="0" lang="en-US" altLang="en-US" sz="1100" b="0" i="0" u="none" strike="noStrike" cap="none" normalizeH="0" baseline="0">
                <a:ln>
                  <a:noFill/>
                </a:ln>
                <a:solidFill>
                  <a:srgbClr val="000000"/>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x</a:t>
            </a:r>
            <a:r>
              <a:rPr kumimoji="0" lang="en-US" altLang="en-US" sz="1100" b="0" i="0" u="none" strike="noStrike" cap="none" normalizeH="0" baseline="0">
                <a:ln>
                  <a:noFill/>
                </a:ln>
                <a:solidFill>
                  <a:srgbClr val="000000"/>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y</a:t>
            </a:r>
            <a:r>
              <a:rPr kumimoji="0" lang="en-US" altLang="en-US" sz="1100" b="0" i="0" u="none" strike="noStrike" cap="none" normalizeH="0" baseline="0">
                <a:ln>
                  <a:noFill/>
                </a:ln>
                <a:solidFill>
                  <a:srgbClr val="000000"/>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100" b="0" i="0" u="none" strike="noStrike" cap="none" normalizeH="0" baseline="0">
                <a:ln>
                  <a:noFill/>
                </a:ln>
                <a:solidFill>
                  <a:srgbClr val="000000"/>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rnn2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step</a:t>
            </a:r>
            <a:r>
              <a:rPr kumimoji="0" lang="en-US" altLang="en-US" sz="1100" b="0" i="0" u="none" strike="noStrike" cap="none" normalizeH="0" baseline="0">
                <a:ln>
                  <a:noFill/>
                </a:ln>
                <a:solidFill>
                  <a:srgbClr val="000000"/>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y1</a:t>
            </a:r>
            <a:r>
              <a:rPr kumimoji="0" lang="en-US" altLang="en-US" sz="1100" b="0" i="0" u="none" strike="noStrike" cap="none" normalizeH="0" baseline="0">
                <a:ln>
                  <a:noFill/>
                </a:ln>
                <a:solidFill>
                  <a:srgbClr val="000000"/>
                </a:solidFill>
                <a:effectLst/>
                <a:latin typeface="Arial Unicode MS"/>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In other words we have two separate RNNs: One RNN is receiving the input vectors and the second RNN is receiving the output of the first RNN as its input. Except neither of these RNNs know or care - it’s all just vectors coming in and going out, and some gradients flowing through each module during backpropagation.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595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B7269B-49BD-43E5-81E1-5D0B8DF98EA2}"/>
              </a:ext>
            </a:extLst>
          </p:cNvPr>
          <p:cNvPicPr>
            <a:picLocks noChangeAspect="1"/>
          </p:cNvPicPr>
          <p:nvPr/>
        </p:nvPicPr>
        <p:blipFill>
          <a:blip r:embed="rId2"/>
          <a:stretch>
            <a:fillRect/>
          </a:stretch>
        </p:blipFill>
        <p:spPr>
          <a:xfrm>
            <a:off x="345450" y="1148449"/>
            <a:ext cx="11575173" cy="4152298"/>
          </a:xfrm>
          <a:prstGeom prst="rect">
            <a:avLst/>
          </a:prstGeom>
        </p:spPr>
      </p:pic>
      <p:sp>
        <p:nvSpPr>
          <p:cNvPr id="4" name="TextBox 3">
            <a:extLst>
              <a:ext uri="{FF2B5EF4-FFF2-40B4-BE49-F238E27FC236}">
                <a16:creationId xmlns:a16="http://schemas.microsoft.com/office/drawing/2014/main" id="{6D46DFF5-DEF2-423E-A60B-A8350978E610}"/>
              </a:ext>
            </a:extLst>
          </p:cNvPr>
          <p:cNvSpPr txBox="1"/>
          <p:nvPr/>
        </p:nvSpPr>
        <p:spPr>
          <a:xfrm>
            <a:off x="88776" y="26633"/>
            <a:ext cx="7972054"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Recurrent Neural Networks – going deeper</a:t>
            </a:r>
          </a:p>
        </p:txBody>
      </p:sp>
      <p:sp>
        <p:nvSpPr>
          <p:cNvPr id="3" name="Rectangle 1">
            <a:extLst>
              <a:ext uri="{FF2B5EF4-FFF2-40B4-BE49-F238E27FC236}">
                <a16:creationId xmlns:a16="http://schemas.microsoft.com/office/drawing/2014/main" id="{27F94C1C-EA2E-4990-A0F4-1BFE52E8404D}"/>
              </a:ext>
            </a:extLst>
          </p:cNvPr>
          <p:cNvSpPr>
            <a:spLocks noChangeArrowheads="1"/>
          </p:cNvSpPr>
          <p:nvPr/>
        </p:nvSpPr>
        <p:spPr bwMode="auto">
          <a:xfrm>
            <a:off x="217644" y="-1449176"/>
            <a:ext cx="12192000" cy="457200"/>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RNNs are neural networks and everything works monotonically better (if done right) if you put on your deep learning hat and start stacking models up like pancakes. For instance, we can form a 2-layer recurrent network as follows: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y1</a:t>
            </a:r>
            <a:r>
              <a:rPr kumimoji="0" lang="en-US" altLang="en-US" sz="1100" b="0" i="0" u="none" strike="noStrike" cap="none" normalizeH="0" baseline="0">
                <a:ln>
                  <a:noFill/>
                </a:ln>
                <a:solidFill>
                  <a:srgbClr val="000000"/>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100" b="0" i="0" u="none" strike="noStrike" cap="none" normalizeH="0" baseline="0">
                <a:ln>
                  <a:noFill/>
                </a:ln>
                <a:solidFill>
                  <a:srgbClr val="000000"/>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rnn1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step</a:t>
            </a:r>
            <a:r>
              <a:rPr kumimoji="0" lang="en-US" altLang="en-US" sz="1100" b="0" i="0" u="none" strike="noStrike" cap="none" normalizeH="0" baseline="0">
                <a:ln>
                  <a:noFill/>
                </a:ln>
                <a:solidFill>
                  <a:srgbClr val="000000"/>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x</a:t>
            </a:r>
            <a:r>
              <a:rPr kumimoji="0" lang="en-US" altLang="en-US" sz="1100" b="0" i="0" u="none" strike="noStrike" cap="none" normalizeH="0" baseline="0">
                <a:ln>
                  <a:noFill/>
                </a:ln>
                <a:solidFill>
                  <a:srgbClr val="000000"/>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y</a:t>
            </a:r>
            <a:r>
              <a:rPr kumimoji="0" lang="en-US" altLang="en-US" sz="1100" b="0" i="0" u="none" strike="noStrike" cap="none" normalizeH="0" baseline="0">
                <a:ln>
                  <a:noFill/>
                </a:ln>
                <a:solidFill>
                  <a:srgbClr val="000000"/>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100" b="0" i="0" u="none" strike="noStrike" cap="none" normalizeH="0" baseline="0">
                <a:ln>
                  <a:noFill/>
                </a:ln>
                <a:solidFill>
                  <a:srgbClr val="000000"/>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rnn2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step</a:t>
            </a:r>
            <a:r>
              <a:rPr kumimoji="0" lang="en-US" altLang="en-US" sz="1100" b="0" i="0" u="none" strike="noStrike" cap="none" normalizeH="0" baseline="0">
                <a:ln>
                  <a:noFill/>
                </a:ln>
                <a:solidFill>
                  <a:srgbClr val="000000"/>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y1</a:t>
            </a:r>
            <a:r>
              <a:rPr kumimoji="0" lang="en-US" altLang="en-US" sz="1100" b="0" i="0" u="none" strike="noStrike" cap="none" normalizeH="0" baseline="0">
                <a:ln>
                  <a:noFill/>
                </a:ln>
                <a:solidFill>
                  <a:srgbClr val="000000"/>
                </a:solidFill>
                <a:effectLst/>
                <a:latin typeface="Arial Unicode MS"/>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Helvetica" panose="020B0604020202020204" pitchFamily="34" charset="0"/>
              </a:rPr>
              <a:t>In other words we have two separate RNNs: One RNN is receiving the input vectors and the second RNN is receiving the output of the first RNN as its input. Except neither of these RNNs know or care - it’s all just vectors coming in and going out, and some gradients flowing through each module during backpropagation.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5BB62A50-9932-4131-8599-8886C0F4E5B7}"/>
              </a:ext>
            </a:extLst>
          </p:cNvPr>
          <p:cNvSpPr/>
          <p:nvPr/>
        </p:nvSpPr>
        <p:spPr>
          <a:xfrm>
            <a:off x="345450" y="1148449"/>
            <a:ext cx="1371055" cy="455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09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70E6B8-B7ED-4F93-B45D-6AE2C9A8EBE3}"/>
              </a:ext>
            </a:extLst>
          </p:cNvPr>
          <p:cNvSpPr txBox="1"/>
          <p:nvPr/>
        </p:nvSpPr>
        <p:spPr>
          <a:xfrm>
            <a:off x="1029971" y="3570290"/>
            <a:ext cx="10617694" cy="2677656"/>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33333"/>
                </a:solidFill>
                <a:effectLst/>
                <a:latin typeface="Arial" panose="020B0604020202020204" pitchFamily="34" charset="0"/>
                <a:cs typeface="Arial" panose="020B0604020202020204" pitchFamily="34" charset="0"/>
              </a:rPr>
              <a:t>The above diagram shows a RNN being </a:t>
            </a:r>
            <a:r>
              <a:rPr lang="en-US" sz="2400" b="0" i="1" dirty="0">
                <a:solidFill>
                  <a:srgbClr val="333333"/>
                </a:solidFill>
                <a:effectLst/>
                <a:latin typeface="Arial" panose="020B0604020202020204" pitchFamily="34" charset="0"/>
                <a:cs typeface="Arial" panose="020B0604020202020204" pitchFamily="34" charset="0"/>
              </a:rPr>
              <a:t>unrolled</a:t>
            </a:r>
            <a:r>
              <a:rPr lang="en-US" sz="2400" b="0" i="0" dirty="0">
                <a:solidFill>
                  <a:srgbClr val="333333"/>
                </a:solidFill>
                <a:effectLst/>
                <a:latin typeface="Arial" panose="020B0604020202020204" pitchFamily="34" charset="0"/>
                <a:cs typeface="Arial" panose="020B0604020202020204" pitchFamily="34" charset="0"/>
              </a:rPr>
              <a:t> (or unfolded) into a full network. By unrolling we simply mean that we write out the network for the complete sequence. </a:t>
            </a:r>
          </a:p>
          <a:p>
            <a:endParaRPr lang="en-US" sz="2400" dirty="0">
              <a:solidFill>
                <a:srgbClr val="333333"/>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333333"/>
                </a:solidFill>
                <a:effectLst/>
                <a:latin typeface="Arial" panose="020B0604020202020204" pitchFamily="34" charset="0"/>
                <a:cs typeface="Arial" panose="020B0604020202020204" pitchFamily="34" charset="0"/>
              </a:rPr>
              <a:t>For example, if the sequence we care about is a sentence of 5 words, the network would be unrolled into a 5-layer neural network, one layer for each word.</a:t>
            </a:r>
            <a:endParaRPr lang="en-US" sz="2200" dirty="0">
              <a:latin typeface="Arial" panose="020B0604020202020204" pitchFamily="34" charset="0"/>
              <a:cs typeface="Arial" panose="020B0604020202020204" pitchFamily="34" charset="0"/>
            </a:endParaRPr>
          </a:p>
        </p:txBody>
      </p:sp>
      <p:pic>
        <p:nvPicPr>
          <p:cNvPr id="19" name="Picture 4" descr="A recurrent neural network and the unfolding in time of the computation involved in its forward computation.">
            <a:extLst>
              <a:ext uri="{FF2B5EF4-FFF2-40B4-BE49-F238E27FC236}">
                <a16:creationId xmlns:a16="http://schemas.microsoft.com/office/drawing/2014/main" id="{6721FFB0-DB1C-40FC-B285-77C080F9A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2" y="249236"/>
            <a:ext cx="757237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65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A recurrent neural network and the unfolding in time of the computation involved in its forward computation.">
            <a:extLst>
              <a:ext uri="{FF2B5EF4-FFF2-40B4-BE49-F238E27FC236}">
                <a16:creationId xmlns:a16="http://schemas.microsoft.com/office/drawing/2014/main" id="{6721FFB0-DB1C-40FC-B285-77C080F9A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2" y="100011"/>
            <a:ext cx="7572375" cy="30384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F6F9045-AB39-4966-9434-9B7BF4F4CEA4}"/>
              </a:ext>
            </a:extLst>
          </p:cNvPr>
          <p:cNvPicPr>
            <a:picLocks noChangeAspect="1"/>
          </p:cNvPicPr>
          <p:nvPr/>
        </p:nvPicPr>
        <p:blipFill>
          <a:blip r:embed="rId3"/>
          <a:stretch>
            <a:fillRect/>
          </a:stretch>
        </p:blipFill>
        <p:spPr>
          <a:xfrm>
            <a:off x="41070" y="3477126"/>
            <a:ext cx="12109858" cy="3132221"/>
          </a:xfrm>
          <a:prstGeom prst="rect">
            <a:avLst/>
          </a:prstGeom>
        </p:spPr>
      </p:pic>
    </p:spTree>
    <p:extLst>
      <p:ext uri="{BB962C8B-B14F-4D97-AF65-F5344CB8AC3E}">
        <p14:creationId xmlns:p14="http://schemas.microsoft.com/office/powerpoint/2010/main" val="3260246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2264</Words>
  <Application>Microsoft Office PowerPoint</Application>
  <PresentationFormat>Widescreen</PresentationFormat>
  <Paragraphs>153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Unicode MS</vt:lpstr>
      <vt:lpstr>Calibri</vt:lpstr>
      <vt:lpstr>Calibri Light</vt:lpstr>
      <vt:lpstr>Consolas</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Stacey</dc:creator>
  <cp:lastModifiedBy>Stacey, Timothy</cp:lastModifiedBy>
  <cp:revision>21</cp:revision>
  <dcterms:created xsi:type="dcterms:W3CDTF">2018-03-08T03:09:31Z</dcterms:created>
  <dcterms:modified xsi:type="dcterms:W3CDTF">2018-03-08T19:40:16Z</dcterms:modified>
</cp:coreProperties>
</file>