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8" r:id="rId17"/>
    <p:sldId id="281" r:id="rId18"/>
    <p:sldId id="277" r:id="rId19"/>
    <p:sldId id="282" r:id="rId20"/>
    <p:sldId id="283" r:id="rId21"/>
    <p:sldId id="285" r:id="rId22"/>
    <p:sldId id="288" r:id="rId23"/>
    <p:sldId id="280" r:id="rId24"/>
    <p:sldId id="276" r:id="rId25"/>
    <p:sldId id="28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1F1-5D9E-4F92-BFE1-F197A999C5C4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6641-DB30-4C32-B127-609882B8B7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7BA9-E42B-479B-A3F0-E2AB7C7948FD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E004-3708-45F7-8429-B5DAF26A2E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AE004-3708-45F7-8429-B5DAF26A2E7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A36CA8-3CA0-436F-8BB3-38FA931C2057}" type="datetimeFigureOut">
              <a:rPr lang="ko-KR" altLang="en-US" smtClean="0"/>
              <a:pPr/>
              <a:t>2023-01-07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F556EAC-4382-4ABF-B0E3-53C3126EB3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Class (Chap 6-7)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오버로딩</a:t>
            </a:r>
            <a:r>
              <a:rPr lang="en-US" altLang="ko-KR" sz="2000" dirty="0"/>
              <a:t>(Overloading) VS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(Overriding)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오버로딩의 정의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정의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왜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오버라이딩의</a:t>
            </a:r>
            <a:r>
              <a:rPr lang="ko-KR" altLang="en-US" sz="2000" dirty="0"/>
              <a:t> 조건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1) </a:t>
            </a:r>
            <a:r>
              <a:rPr lang="ko-KR" altLang="en-US" sz="2000" dirty="0"/>
              <a:t>상속관계에 있는 두 클래스 사이에서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2)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이름과 </a:t>
            </a:r>
            <a:r>
              <a:rPr lang="en-US" altLang="ko-KR" sz="2000" dirty="0"/>
              <a:t>signature</a:t>
            </a:r>
            <a:r>
              <a:rPr lang="ko-KR" altLang="en-US" sz="2000" dirty="0"/>
              <a:t>가 반드시 동일 해야 한다</a:t>
            </a:r>
            <a:r>
              <a:rPr lang="en-US" altLang="ko-KR" sz="2000" dirty="0"/>
              <a:t>. ( </a:t>
            </a:r>
            <a:r>
              <a:rPr lang="ko-KR" altLang="en-US" sz="2000" dirty="0"/>
              <a:t>만약 달라진다면</a:t>
            </a:r>
            <a:r>
              <a:rPr lang="en-US" altLang="ko-KR" sz="2000" dirty="0"/>
              <a:t>? )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3) </a:t>
            </a:r>
            <a:r>
              <a:rPr lang="ko-KR" altLang="en-US" sz="2000" dirty="0"/>
              <a:t>부모클래스의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보다 접근제어자가 더 좁게 설정되면 </a:t>
            </a:r>
            <a:r>
              <a:rPr lang="ko-KR" altLang="en-US" sz="2000" dirty="0" err="1"/>
              <a:t>안된다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4) </a:t>
            </a:r>
            <a:r>
              <a:rPr lang="ko-KR" altLang="en-US" sz="2000" dirty="0"/>
              <a:t>부모 클래스의 </a:t>
            </a:r>
            <a:r>
              <a:rPr lang="ko-KR" altLang="en-US" sz="2000" dirty="0" err="1"/>
              <a:t>메소드보다</a:t>
            </a:r>
            <a:r>
              <a:rPr lang="ko-KR" altLang="en-US" sz="2000" dirty="0"/>
              <a:t> 더 많은 예외를 지정할 수 없다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5)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바꿀 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그 반대도</a:t>
            </a:r>
            <a:r>
              <a:rPr lang="en-US" altLang="ko-KR" sz="2000" dirty="0"/>
              <a:t>…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</a:t>
            </a:r>
            <a:r>
              <a:rPr lang="ko-KR" altLang="en-US" sz="2000" dirty="0"/>
              <a:t> 클래스의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(), </a:t>
            </a:r>
            <a:r>
              <a:rPr lang="en-US" altLang="ko-KR" sz="2000" dirty="0">
                <a:solidFill>
                  <a:srgbClr val="FF0000"/>
                </a:solidFill>
              </a:rPr>
              <a:t>equals(Object O)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해보자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3 - super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super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생성자의 첫 문장에는 항상 </a:t>
            </a:r>
            <a:r>
              <a:rPr lang="ko-KR" altLang="en-US" sz="2000" dirty="0" err="1"/>
              <a:t>부모생성자</a:t>
            </a:r>
            <a:r>
              <a:rPr lang="ko-KR" altLang="en-US" sz="2000" dirty="0"/>
              <a:t> </a:t>
            </a:r>
            <a:r>
              <a:rPr lang="en-US" altLang="ko-KR" sz="2000" dirty="0"/>
              <a:t>super()</a:t>
            </a:r>
            <a:r>
              <a:rPr lang="ko-KR" altLang="en-US" sz="2000" dirty="0"/>
              <a:t>를 호출한다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super.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자식의 멤버 변수와 부모의 멤버변수의 이름이 동일한 경우 그 구분을 위하여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자식에서 이미 </a:t>
            </a:r>
            <a:r>
              <a:rPr lang="ko-KR" altLang="en-US" sz="2000" dirty="0" err="1"/>
              <a:t>오버라이딩된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존재 하는 경우 부모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호출하고자 하는 경우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</a:t>
            </a:r>
            <a:r>
              <a:rPr lang="en-US" altLang="ko-KR" sz="2000" dirty="0"/>
              <a:t>(Inheritance) VS </a:t>
            </a:r>
            <a:r>
              <a:rPr lang="ko-KR" altLang="en-US" sz="2000" dirty="0"/>
              <a:t>포함</a:t>
            </a:r>
            <a:r>
              <a:rPr lang="en-US" altLang="ko-KR" sz="2000" dirty="0"/>
              <a:t>(Composition)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상속은</a:t>
            </a:r>
            <a:r>
              <a:rPr lang="en-US" altLang="ko-KR" sz="2000" dirty="0"/>
              <a:t> </a:t>
            </a:r>
            <a:r>
              <a:rPr lang="ko-KR" altLang="en-US" sz="2000" dirty="0"/>
              <a:t>기존 클래스를 물려받아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포함은 기존 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새로운 클래스의 멤버 변수로 만드는 경우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</a:t>
            </a:r>
            <a:r>
              <a:rPr lang="ko-KR" altLang="en-US" sz="2000" dirty="0"/>
              <a:t> </a:t>
            </a:r>
            <a:r>
              <a:rPr lang="en-US" altLang="ko-KR" sz="2000" dirty="0"/>
              <a:t>is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 has a B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Card</a:t>
            </a:r>
            <a:r>
              <a:rPr lang="ko-KR" altLang="en-US" sz="2000" dirty="0"/>
              <a:t> </a:t>
            </a:r>
            <a:r>
              <a:rPr lang="en-US" altLang="ko-KR" sz="2000" dirty="0"/>
              <a:t>class </a:t>
            </a:r>
            <a:r>
              <a:rPr lang="ko-KR" altLang="en-US" sz="2000" dirty="0"/>
              <a:t>와</a:t>
            </a:r>
            <a:r>
              <a:rPr lang="en-US" altLang="ko-KR" sz="2000" dirty="0"/>
              <a:t> Deck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</a:t>
            </a:r>
            <a:r>
              <a:rPr lang="en-US" altLang="ko-KR" sz="2000" dirty="0"/>
              <a:t> </a:t>
            </a:r>
            <a:r>
              <a:rPr lang="ko-KR" altLang="en-US" sz="2000" dirty="0"/>
              <a:t>상속의 장</a:t>
            </a:r>
            <a:r>
              <a:rPr lang="en-US" altLang="ko-KR" sz="2000" dirty="0"/>
              <a:t>,</a:t>
            </a:r>
            <a:r>
              <a:rPr lang="ko-KR" altLang="en-US" sz="2000" dirty="0"/>
              <a:t> 단점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단일 상속은 단점을 어떻게 극복하는가</a:t>
            </a:r>
            <a:r>
              <a:rPr lang="en-US" altLang="ko-KR" sz="2000" dirty="0"/>
              <a:t>? </a:t>
            </a:r>
            <a:r>
              <a:rPr lang="ko-KR" altLang="en-US" sz="2000" dirty="0"/>
              <a:t>극복해야만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Composition ,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도형의 넓이를 구하는 </a:t>
            </a:r>
            <a:r>
              <a:rPr lang="en-US" altLang="ko-KR" sz="2000" dirty="0"/>
              <a:t>area(), </a:t>
            </a:r>
            <a:r>
              <a:rPr lang="ko-KR" altLang="en-US" sz="2000" dirty="0"/>
              <a:t>도형의</a:t>
            </a:r>
            <a:r>
              <a:rPr lang="en-US" altLang="ko-KR" sz="2000" dirty="0"/>
              <a:t> </a:t>
            </a:r>
            <a:r>
              <a:rPr lang="ko-KR" altLang="en-US" sz="2000" dirty="0"/>
              <a:t>둘레의 길이를 구하는 </a:t>
            </a:r>
            <a:r>
              <a:rPr lang="en-US" altLang="ko-KR" sz="2000" dirty="0"/>
              <a:t>circumference()</a:t>
            </a:r>
            <a:r>
              <a:rPr lang="ko-KR" altLang="en-US" sz="2000" dirty="0"/>
              <a:t>를  </a:t>
            </a:r>
            <a:r>
              <a:rPr lang="ko-KR" altLang="en-US" sz="2000" dirty="0" err="1"/>
              <a:t>메소드로</a:t>
            </a:r>
            <a:r>
              <a:rPr lang="ko-KR" altLang="en-US" sz="2000" dirty="0"/>
              <a:t> 가지는 </a:t>
            </a: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특정한 모양이 없는 </a:t>
            </a:r>
            <a:r>
              <a:rPr lang="en-US" altLang="ko-KR" sz="2000" dirty="0" err="1"/>
              <a:t>MyShpae</a:t>
            </a:r>
            <a:r>
              <a:rPr lang="ko-KR" altLang="en-US" sz="2000" dirty="0"/>
              <a:t>에 </a:t>
            </a:r>
            <a:r>
              <a:rPr lang="en-US" altLang="ko-KR" sz="2000" dirty="0"/>
              <a:t>area(), circumference()</a:t>
            </a:r>
            <a:r>
              <a:rPr lang="ko-KR" altLang="en-US" sz="2000" dirty="0"/>
              <a:t>를 어떻게 구현할 것인가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기타</a:t>
            </a:r>
            <a:r>
              <a:rPr lang="en-US" altLang="ko-KR" sz="2000" dirty="0"/>
              <a:t> </a:t>
            </a:r>
            <a:r>
              <a:rPr lang="ko-KR" altLang="en-US" sz="2000" dirty="0"/>
              <a:t>제어자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에 대하여 생각해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상속하는 </a:t>
            </a:r>
            <a:r>
              <a:rPr lang="en-US" altLang="ko-KR" sz="2000" dirty="0"/>
              <a:t>Circle, Triangle, </a:t>
            </a:r>
            <a:r>
              <a:rPr lang="en-US" altLang="ko-KR" sz="2000" dirty="0" err="1"/>
              <a:t>Rect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 상속하는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class</a:t>
            </a:r>
            <a:r>
              <a:rPr lang="ko-KR" altLang="en-US" sz="2000" dirty="0"/>
              <a:t>를 만들어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</a:t>
            </a:r>
            <a:r>
              <a:rPr lang="en-US" altLang="ko-KR" sz="2000" dirty="0"/>
              <a:t> </a:t>
            </a:r>
            <a:r>
              <a:rPr lang="ko-KR" altLang="en-US" sz="2000" dirty="0"/>
              <a:t>만든 모든 </a:t>
            </a:r>
            <a:r>
              <a:rPr lang="en-US" altLang="ko-KR" sz="2000" dirty="0"/>
              <a:t>class</a:t>
            </a:r>
            <a:r>
              <a:rPr lang="ko-KR" altLang="en-US" sz="2000" dirty="0"/>
              <a:t>를 하나의 패키지로 만들어 보자</a:t>
            </a:r>
            <a:r>
              <a:rPr lang="en-US" altLang="ko-KR" sz="2000" dirty="0"/>
              <a:t>. 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조상 </a:t>
            </a:r>
            <a:r>
              <a:rPr lang="en-US" altLang="ko-KR" sz="2000" dirty="0"/>
              <a:t>Object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Online API Document </a:t>
            </a:r>
            <a:r>
              <a:rPr lang="ko-KR" altLang="en-US" sz="2000" dirty="0"/>
              <a:t>문서</a:t>
            </a:r>
            <a:r>
              <a:rPr lang="en-US" altLang="ko-KR" sz="2000" dirty="0"/>
              <a:t>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18</a:t>
            </a:r>
            <a:r>
              <a:rPr lang="en-US" altLang="ko-KR" sz="2000" dirty="0"/>
              <a:t>/docs/api/index.html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https://docs.oracle.com/en/java/javase/</a:t>
            </a:r>
            <a:r>
              <a:rPr lang="en-US" altLang="ko-KR" sz="2000" b="1" dirty="0">
                <a:solidFill>
                  <a:srgbClr val="FF0000"/>
                </a:solidFill>
              </a:rPr>
              <a:t>19</a:t>
            </a:r>
            <a:r>
              <a:rPr lang="en-US" altLang="ko-KR" sz="2000" dirty="0"/>
              <a:t>/docs/api/index.html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WinHelp</a:t>
            </a:r>
            <a:r>
              <a:rPr lang="en-US" altLang="ko-KR" sz="2000" dirty="0"/>
              <a:t> format API Document </a:t>
            </a:r>
            <a:r>
              <a:rPr lang="ko-KR" altLang="en-US" sz="2000" dirty="0"/>
              <a:t>참조하기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http://www.allimant.org/javadoc/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Polymorphism(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class</a:t>
            </a:r>
            <a:r>
              <a:rPr lang="ko-KR" altLang="en-US" sz="2000" dirty="0"/>
              <a:t> 참조변수</a:t>
            </a:r>
            <a:r>
              <a:rPr lang="en-US" altLang="ko-KR" sz="2000" dirty="0"/>
              <a:t> </a:t>
            </a:r>
            <a:r>
              <a:rPr lang="ko-KR" altLang="en-US" sz="2000" dirty="0"/>
              <a:t>간의 형 변환 </a:t>
            </a:r>
            <a:r>
              <a:rPr lang="en-US" altLang="ko-KR" sz="2000" dirty="0"/>
              <a:t>: up casting,  down casting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a=new Circle();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b=new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();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a=b;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b=a; </a:t>
            </a:r>
            <a:r>
              <a:rPr lang="ko-KR" altLang="en-US" sz="2000" dirty="0"/>
              <a:t>가능</a:t>
            </a:r>
            <a:r>
              <a:rPr lang="en-US" altLang="ko-KR" sz="2000" dirty="0"/>
              <a:t>? </a:t>
            </a:r>
            <a:r>
              <a:rPr lang="ko-KR" altLang="en-US" sz="2000" dirty="0"/>
              <a:t>불가능</a:t>
            </a:r>
            <a:r>
              <a:rPr lang="en-US" altLang="ko-KR" sz="2000" dirty="0"/>
              <a:t>?  Why?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연산자 </a:t>
            </a:r>
            <a:r>
              <a:rPr lang="en-US" altLang="ko-KR" sz="2000" dirty="0"/>
              <a:t>: </a:t>
            </a:r>
            <a:r>
              <a:rPr lang="ko-KR" altLang="en-US" sz="2000" dirty="0"/>
              <a:t>참조 변수가 참조하고 있는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실제 타입을 알아 보기 위해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사용법</a:t>
            </a:r>
            <a:r>
              <a:rPr lang="en-US" altLang="ko-KR" sz="2000" dirty="0"/>
              <a:t> : </a:t>
            </a:r>
            <a:r>
              <a:rPr lang="ko-KR" altLang="en-US" sz="2000" dirty="0"/>
              <a:t>참조 변수 </a:t>
            </a:r>
            <a:r>
              <a:rPr lang="en-US" altLang="ko-KR" sz="2000" dirty="0" err="1"/>
              <a:t>instanceof</a:t>
            </a:r>
            <a:r>
              <a:rPr lang="ko-KR" altLang="en-US" sz="2000" dirty="0"/>
              <a:t> 타입</a:t>
            </a:r>
            <a:r>
              <a:rPr lang="en-US" altLang="ko-KR" sz="2000" dirty="0"/>
              <a:t> (Ex: a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Circle)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 클래스의 참조 변수가 자식클래스의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참조하는 경우 참조변수로 </a:t>
            </a:r>
            <a:r>
              <a:rPr lang="ko-KR" altLang="en-US" sz="2000" dirty="0" err="1"/>
              <a:t>오버라이딩되어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호출하면 부모클래스의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호츨되는가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자식 클래스의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호출되는가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Object class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Object class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클래스의 조상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hashCode</a:t>
            </a:r>
            <a:r>
              <a:rPr lang="ko-KR" altLang="en-US" sz="2000" dirty="0"/>
              <a:t>의 역할과 오버라이딩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toString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r>
              <a:rPr lang="en-US" altLang="ko-KR" sz="2000" dirty="0"/>
              <a:t>, </a:t>
            </a:r>
            <a:r>
              <a:rPr lang="ko-KR" altLang="en-US" sz="2000" dirty="0"/>
              <a:t>다른 </a:t>
            </a:r>
            <a:r>
              <a:rPr lang="ko-KR" altLang="en-US" sz="2000" dirty="0" err="1"/>
              <a:t>메소드와의</a:t>
            </a:r>
            <a:r>
              <a:rPr lang="ko-KR" altLang="en-US" sz="2000" dirty="0"/>
              <a:t> 구별점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equals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역할과 </a:t>
            </a:r>
            <a:r>
              <a:rPr lang="ko-KR" altLang="en-US" sz="2000" dirty="0" err="1"/>
              <a:t>오버라이딩</a:t>
            </a: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인자가 있는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오버라이딩</a:t>
            </a:r>
            <a:r>
              <a:rPr lang="ko-KR" altLang="en-US" sz="2000" dirty="0"/>
              <a:t> 하는 방법의 연습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public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equals(Object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){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if(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!=null &amp;&amp; </a:t>
            </a:r>
            <a:r>
              <a:rPr lang="en-US" altLang="ko-KR" sz="2000" dirty="0" err="1"/>
              <a:t>obj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instanceof</a:t>
            </a:r>
            <a:r>
              <a:rPr lang="en-US" altLang="ko-KR" sz="2000" dirty="0"/>
              <a:t> </a:t>
            </a:r>
            <a:r>
              <a:rPr lang="ko-KR" altLang="en-US" sz="2000" dirty="0"/>
              <a:t>현재클래스</a:t>
            </a:r>
            <a:r>
              <a:rPr lang="en-US" altLang="ko-KR" sz="2000" dirty="0"/>
              <a:t>) {</a:t>
            </a:r>
            <a:r>
              <a:rPr lang="ko-KR" altLang="en-US" sz="2000" dirty="0"/>
              <a:t>다운캐스팅</a:t>
            </a:r>
            <a:r>
              <a:rPr lang="en-US" altLang="ko-KR" sz="2000" dirty="0"/>
              <a:t>; </a:t>
            </a:r>
            <a:r>
              <a:rPr lang="ko-KR" altLang="en-US" sz="2000" dirty="0"/>
              <a:t>조건 처리</a:t>
            </a:r>
            <a:r>
              <a:rPr lang="en-US" altLang="ko-KR" sz="2000" dirty="0"/>
              <a:t>}</a:t>
            </a:r>
          </a:p>
          <a:p>
            <a:pPr marL="1691640" lvl="3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else return false;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Access modifier : public,</a:t>
            </a:r>
            <a:r>
              <a:rPr lang="ko-KR" altLang="en-US" sz="2000" dirty="0"/>
              <a:t> </a:t>
            </a:r>
            <a:r>
              <a:rPr lang="en-US" altLang="ko-KR" sz="2000" dirty="0"/>
              <a:t>protected,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(default), private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private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내에서만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protected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같은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패키지내에서</a:t>
            </a:r>
            <a:r>
              <a:rPr lang="en-US" altLang="ko-KR" sz="2000" dirty="0"/>
              <a:t>, </a:t>
            </a:r>
            <a:r>
              <a:rPr lang="ko-KR" altLang="en-US" sz="2000"/>
              <a:t>다른 </a:t>
            </a:r>
            <a:r>
              <a:rPr lang="ko-KR" altLang="en-US" sz="2000" dirty="0"/>
              <a:t>패키지의 자손 클래스에서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public : </a:t>
            </a:r>
            <a:r>
              <a:rPr lang="ko-KR" altLang="en-US" sz="2000" dirty="0"/>
              <a:t>누구나</a:t>
            </a:r>
            <a:r>
              <a:rPr lang="en-US" altLang="ko-KR" sz="2000" dirty="0"/>
              <a:t> </a:t>
            </a:r>
            <a:r>
              <a:rPr lang="ko-KR" altLang="en-US" sz="2000" dirty="0"/>
              <a:t>접근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클래스에는 </a:t>
            </a:r>
            <a:r>
              <a:rPr lang="en-US" altLang="ko-KR" sz="2000" dirty="0"/>
              <a:t>public</a:t>
            </a:r>
            <a:r>
              <a:rPr lang="ko-KR" altLang="en-US" sz="2000" dirty="0"/>
              <a:t> 과</a:t>
            </a:r>
            <a:r>
              <a:rPr lang="en-US" altLang="ko-KR" sz="2000" dirty="0"/>
              <a:t> </a:t>
            </a:r>
            <a:r>
              <a:rPr lang="ko-KR" altLang="en-US" sz="2000" dirty="0"/>
              <a:t>생략</a:t>
            </a:r>
            <a:r>
              <a:rPr lang="en-US" altLang="ko-KR" sz="2000" dirty="0"/>
              <a:t>(default) </a:t>
            </a:r>
            <a:r>
              <a:rPr lang="ko-KR" altLang="en-US" sz="2000" dirty="0"/>
              <a:t>만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 변수에는 </a:t>
            </a:r>
            <a:r>
              <a:rPr lang="en-US" altLang="ko-KR" sz="2000" dirty="0"/>
              <a:t>4</a:t>
            </a:r>
            <a:r>
              <a:rPr lang="ko-KR" altLang="en-US" sz="2000" dirty="0"/>
              <a:t>개 모두 사용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지역변수는 접근제어자 사용하지 않음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Modifier(</a:t>
            </a:r>
            <a:r>
              <a:rPr lang="ko-KR" altLang="en-US" dirty="0"/>
              <a:t>제어자</a:t>
            </a:r>
            <a:r>
              <a:rPr lang="en-US" altLang="ko-KR" dirty="0"/>
              <a:t>)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Other modifier : static, final, abstract, native, transient, synchronized, volatile, </a:t>
            </a:r>
            <a:r>
              <a:rPr lang="en-US" altLang="ko-KR" sz="2000" dirty="0" err="1"/>
              <a:t>strictfp</a:t>
            </a:r>
            <a:r>
              <a:rPr lang="en-US" altLang="ko-KR" sz="2000" dirty="0"/>
              <a:t> </a:t>
            </a:r>
            <a:r>
              <a:rPr lang="ko-KR" altLang="en-US" sz="2000" dirty="0"/>
              <a:t>등 다양하나 </a:t>
            </a:r>
            <a:r>
              <a:rPr lang="en-US" altLang="ko-KR" sz="2000" dirty="0"/>
              <a:t>static, final, abstract</a:t>
            </a:r>
            <a:r>
              <a:rPr lang="ko-KR" altLang="en-US" sz="2000" dirty="0"/>
              <a:t>만 이해 할것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static :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/>
              <a:t>변수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초기화 </a:t>
            </a:r>
            <a:r>
              <a:rPr lang="ko-KR" altLang="en-US" sz="2000" dirty="0" err="1"/>
              <a:t>블럭에서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final 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멤버변수</a:t>
            </a:r>
            <a:r>
              <a:rPr lang="en-US" altLang="ko-KR" sz="2000" dirty="0"/>
              <a:t>, </a:t>
            </a: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Modifier</a:t>
            </a:r>
            <a:r>
              <a:rPr lang="ko-KR" altLang="en-US" sz="2000" dirty="0"/>
              <a:t>의 조합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</a:t>
            </a:r>
            <a:r>
              <a:rPr lang="en-US" altLang="ko-KR" sz="2000" dirty="0"/>
              <a:t>static</a:t>
            </a:r>
            <a:r>
              <a:rPr lang="ko-KR" altLang="en-US" sz="2000" dirty="0"/>
              <a:t>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를 함께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abstract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동시에 사용할 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메소드에서의</a:t>
            </a:r>
            <a:r>
              <a:rPr lang="en-US" altLang="ko-KR" sz="2000" dirty="0"/>
              <a:t> </a:t>
            </a:r>
            <a:r>
              <a:rPr lang="ko-KR" altLang="en-US" sz="2000" dirty="0"/>
              <a:t>접근 제어자가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일</a:t>
            </a:r>
            <a:r>
              <a:rPr lang="en-US" altLang="ko-KR" sz="2000" dirty="0"/>
              <a:t> </a:t>
            </a:r>
            <a:r>
              <a:rPr lang="ko-KR" altLang="en-US" sz="2000" dirty="0"/>
              <a:t>수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메소드에</a:t>
            </a:r>
            <a:r>
              <a:rPr lang="ko-KR" altLang="en-US" sz="2000" dirty="0"/>
              <a:t> </a:t>
            </a:r>
            <a:r>
              <a:rPr lang="en-US" altLang="ko-KR" sz="2000" dirty="0"/>
              <a:t>private</a:t>
            </a:r>
            <a:r>
              <a:rPr lang="ko-KR" altLang="en-US" sz="2000" dirty="0"/>
              <a:t>와</a:t>
            </a:r>
            <a:r>
              <a:rPr lang="en-US" altLang="ko-KR" sz="2000" dirty="0"/>
              <a:t> final</a:t>
            </a:r>
            <a:r>
              <a:rPr lang="ko-KR" altLang="en-US" sz="2000" dirty="0"/>
              <a:t>을 같이 사용할 필요가 없다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제어자의 가장 중요한 용도는 </a:t>
            </a:r>
            <a:r>
              <a:rPr lang="en-US" altLang="ko-KR" sz="2000" dirty="0"/>
              <a:t>information</a:t>
            </a:r>
            <a:r>
              <a:rPr lang="ko-KR" altLang="en-US" sz="2000" dirty="0"/>
              <a:t> </a:t>
            </a:r>
            <a:r>
              <a:rPr lang="en-US" altLang="ko-KR" sz="2000" dirty="0"/>
              <a:t>hiding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통한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 의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class(</a:t>
            </a:r>
            <a:r>
              <a:rPr lang="ko-KR" altLang="en-US" dirty="0"/>
              <a:t>추상클래스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 : </a:t>
            </a:r>
            <a:r>
              <a:rPr lang="ko-KR" altLang="en-US" sz="2000" dirty="0"/>
              <a:t>완성되지</a:t>
            </a:r>
            <a:r>
              <a:rPr lang="en-US" altLang="ko-KR" sz="2000" dirty="0"/>
              <a:t> </a:t>
            </a:r>
            <a:r>
              <a:rPr lang="ko-KR" altLang="en-US" sz="2000" dirty="0"/>
              <a:t>못한 부분이 있는 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만약 클래스 중 헤더만 있고 바디가 완성되지 못한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있다면 그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됨</a:t>
            </a:r>
            <a:r>
              <a:rPr lang="en-US" altLang="ko-KR" sz="2000" dirty="0"/>
              <a:t>.</a:t>
            </a:r>
          </a:p>
          <a:p>
            <a:pPr marL="12344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EX : abstract</a:t>
            </a:r>
            <a:r>
              <a:rPr lang="ko-KR" altLang="en-US" sz="2000" dirty="0"/>
              <a:t> </a:t>
            </a:r>
            <a:r>
              <a:rPr lang="en-US" altLang="ko-KR" sz="2000" dirty="0"/>
              <a:t>double area()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만약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메소드가</a:t>
            </a:r>
            <a:r>
              <a:rPr lang="en-US" altLang="ko-KR" sz="2000" dirty="0"/>
              <a:t> </a:t>
            </a:r>
            <a:r>
              <a:rPr lang="ko-KR" altLang="en-US" sz="2000" dirty="0"/>
              <a:t>하나 이상이라도 존재하면 그 클래스는 </a:t>
            </a:r>
            <a:r>
              <a:rPr lang="en-US" altLang="ko-KR" sz="2000" dirty="0"/>
              <a:t>abstract</a:t>
            </a:r>
            <a:r>
              <a:rPr lang="ko-KR" altLang="en-US" sz="2000" dirty="0"/>
              <a:t> </a:t>
            </a:r>
            <a:r>
              <a:rPr lang="en-US" altLang="ko-KR" sz="2000" dirty="0"/>
              <a:t>class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추상클래스는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만들 수 없음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상속에서 부모가 되어 자손 클래스에게 완성되지 못한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구현을 강제하게 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class</a:t>
            </a:r>
            <a:r>
              <a:rPr lang="ko-KR" altLang="en-US" sz="2000" dirty="0"/>
              <a:t>의</a:t>
            </a:r>
            <a:r>
              <a:rPr lang="en-US" altLang="ko-KR" sz="2000" dirty="0"/>
              <a:t> area()</a:t>
            </a:r>
            <a:r>
              <a:rPr lang="ko-KR" altLang="en-US" sz="2000" dirty="0"/>
              <a:t>와</a:t>
            </a:r>
            <a:r>
              <a:rPr lang="en-US" altLang="ko-KR" sz="2000" dirty="0"/>
              <a:t> circumference()</a:t>
            </a:r>
            <a:r>
              <a:rPr lang="ko-KR" altLang="en-US" sz="2000" dirty="0"/>
              <a:t>를</a:t>
            </a:r>
            <a:r>
              <a:rPr lang="en-US" altLang="ko-KR" sz="2000" dirty="0"/>
              <a:t> abstract</a:t>
            </a:r>
            <a:r>
              <a:rPr lang="ko-KR" altLang="en-US" sz="2000" dirty="0"/>
              <a:t>로 바꾸고</a:t>
            </a:r>
            <a:r>
              <a:rPr lang="en-US" altLang="ko-KR" sz="2000" dirty="0"/>
              <a:t> </a:t>
            </a:r>
            <a:r>
              <a:rPr lang="ko-KR" altLang="en-US" sz="2000" dirty="0"/>
              <a:t>모든 클래스들을 재 구성하시오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Autofit/>
          </a:bodyPr>
          <a:lstStyle/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package</a:t>
            </a:r>
            <a:r>
              <a:rPr lang="ko-KR" altLang="en-US" sz="1200" dirty="0"/>
              <a:t> </a:t>
            </a:r>
            <a:r>
              <a:rPr lang="en-US" altLang="ko-KR" sz="1200" dirty="0"/>
              <a:t>pkgname1[.pkgname2[…]] 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 import pkgname1.[pkgname2[…].]</a:t>
            </a:r>
            <a:r>
              <a:rPr lang="en-US" altLang="ko-KR" sz="1200" dirty="0" err="1"/>
              <a:t>classname</a:t>
            </a:r>
            <a:r>
              <a:rPr lang="en-US" altLang="ko-KR" sz="1200" dirty="0"/>
              <a:t> or *; ]</a:t>
            </a:r>
          </a:p>
          <a:p>
            <a:pPr marL="457200" lvl="2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altLang="ko-KR" sz="1200" dirty="0"/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class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 [extends </a:t>
            </a:r>
            <a:r>
              <a:rPr lang="ko-KR" altLang="en-US" sz="1200" dirty="0"/>
              <a:t>부모클래스</a:t>
            </a:r>
            <a:r>
              <a:rPr lang="en-US" altLang="ko-KR" sz="1200" dirty="0"/>
              <a:t>] [implements </a:t>
            </a:r>
            <a:r>
              <a:rPr lang="ko-KR" altLang="en-US" sz="1200" dirty="0"/>
              <a:t>인터페이스</a:t>
            </a:r>
            <a:r>
              <a:rPr lang="en-US" altLang="ko-KR" sz="1200" dirty="0"/>
              <a:t>1,  …]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멤버변수</a:t>
            </a:r>
            <a:r>
              <a:rPr lang="en-US" altLang="ko-KR" sz="1200" dirty="0"/>
              <a:t>] =&gt;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data_type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vName</a:t>
            </a:r>
            <a:r>
              <a:rPr lang="en-US" altLang="ko-KR" sz="1200" dirty="0"/>
              <a:t>;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] =&gt;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</a:t>
            </a:r>
            <a:r>
              <a:rPr lang="en-US" altLang="ko-KR" sz="1200" dirty="0" err="1"/>
              <a:t>Cname</a:t>
            </a:r>
            <a:r>
              <a:rPr lang="en-US" altLang="ko-KR" sz="1200" dirty="0"/>
              <a:t>( [argument(s)] ) { [</a:t>
            </a:r>
            <a:r>
              <a:rPr lang="ko-KR" altLang="en-US" sz="1200" dirty="0"/>
              <a:t>문장</a:t>
            </a:r>
            <a:r>
              <a:rPr lang="en-US" altLang="ko-KR" sz="1200" dirty="0"/>
              <a:t>; ]}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 err="1"/>
              <a:t>메소드</a:t>
            </a:r>
            <a:r>
              <a:rPr lang="en-US" altLang="ko-KR" sz="1200" dirty="0"/>
              <a:t>]  =&gt;   [</a:t>
            </a:r>
            <a:r>
              <a:rPr lang="ko-KR" altLang="en-US" sz="1200" dirty="0"/>
              <a:t>접근제어자</a:t>
            </a:r>
            <a:r>
              <a:rPr lang="en-US" altLang="ko-KR" sz="1200" dirty="0"/>
              <a:t>] [</a:t>
            </a:r>
            <a:r>
              <a:rPr lang="ko-KR" altLang="en-US" sz="1200" dirty="0"/>
              <a:t>기타제어자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리턴타입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mName</a:t>
            </a:r>
            <a:r>
              <a:rPr lang="en-US" altLang="ko-KR" sz="1200" dirty="0"/>
              <a:t>( [argument(s)] ) [throws </a:t>
            </a:r>
            <a:r>
              <a:rPr lang="ko-KR" altLang="en-US" sz="1200" dirty="0"/>
              <a:t>예외클래스</a:t>
            </a:r>
            <a:r>
              <a:rPr lang="en-US" altLang="ko-KR" sz="1200" dirty="0"/>
              <a:t>1, …]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{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	[</a:t>
            </a:r>
            <a:r>
              <a:rPr lang="ko-KR" altLang="en-US" sz="1200" dirty="0"/>
              <a:t>문장</a:t>
            </a:r>
            <a:r>
              <a:rPr lang="en-US" altLang="ko-KR" sz="1200" dirty="0"/>
              <a:t>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</a:t>
            </a:r>
            <a:r>
              <a:rPr lang="en-US" altLang="ko-KR" sz="1200"/>
              <a:t>	[return </a:t>
            </a:r>
            <a:r>
              <a:rPr lang="en-US" altLang="ko-KR" sz="1200" dirty="0"/>
              <a:t>[ </a:t>
            </a:r>
            <a:r>
              <a:rPr lang="ko-KR" altLang="en-US" sz="1200" dirty="0"/>
              <a:t>리턴 값 </a:t>
            </a:r>
            <a:r>
              <a:rPr lang="en-US" altLang="ko-KR" sz="1200" dirty="0"/>
              <a:t>] ;]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                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내부클래스</a:t>
            </a:r>
            <a:r>
              <a:rPr lang="en-US" altLang="ko-KR" sz="1200" dirty="0"/>
              <a:t>]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=&gt;         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2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[</a:t>
            </a:r>
            <a:r>
              <a:rPr lang="ko-KR" altLang="en-US" sz="1200" dirty="0"/>
              <a:t>블록 초기화 루틴</a:t>
            </a:r>
            <a:r>
              <a:rPr lang="en-US" altLang="ko-KR" sz="1200" dirty="0"/>
              <a:t>-</a:t>
            </a:r>
            <a:r>
              <a:rPr lang="ko-KR" altLang="en-US" sz="1200" dirty="0"/>
              <a:t>클래스 </a:t>
            </a:r>
            <a:r>
              <a:rPr lang="en-US" altLang="ko-KR" sz="1200" dirty="0"/>
              <a:t> </a:t>
            </a:r>
            <a:r>
              <a:rPr lang="ko-KR" altLang="en-US" sz="1200" dirty="0"/>
              <a:t>블록초기화 루틴</a:t>
            </a:r>
            <a:r>
              <a:rPr lang="en-US" altLang="ko-KR" sz="1200" dirty="0"/>
              <a:t>]  =&gt;  static { </a:t>
            </a:r>
            <a:r>
              <a:rPr lang="ko-KR" altLang="en-US" sz="1200" dirty="0"/>
              <a:t>문장</a:t>
            </a:r>
            <a:r>
              <a:rPr lang="en-US" altLang="ko-KR" sz="1200" dirty="0"/>
              <a:t>; }</a:t>
            </a:r>
          </a:p>
          <a:p>
            <a:pPr lvl="1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altLang="ko-KR" sz="1200"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 : </a:t>
            </a:r>
            <a:r>
              <a:rPr lang="ko-KR" altLang="en-US" sz="2000" dirty="0"/>
              <a:t>순수</a:t>
            </a:r>
            <a:r>
              <a:rPr lang="en-US" altLang="ko-KR" sz="2000" dirty="0"/>
              <a:t> </a:t>
            </a:r>
            <a:r>
              <a:rPr lang="ko-KR" altLang="en-US" sz="2000" dirty="0"/>
              <a:t>추상 클래스</a:t>
            </a:r>
            <a:r>
              <a:rPr lang="en-US" altLang="ko-KR" sz="2000" dirty="0"/>
              <a:t>, class</a:t>
            </a:r>
            <a:r>
              <a:rPr lang="ko-KR" altLang="en-US" sz="2000" dirty="0"/>
              <a:t> 대신</a:t>
            </a:r>
            <a:r>
              <a:rPr lang="en-US" altLang="ko-KR" sz="2000" dirty="0"/>
              <a:t> interface</a:t>
            </a:r>
            <a:r>
              <a:rPr lang="ko-KR" altLang="en-US" sz="2000" dirty="0"/>
              <a:t> 키워드</a:t>
            </a:r>
            <a:r>
              <a:rPr lang="en-US" altLang="ko-KR" sz="2000" dirty="0"/>
              <a:t>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일종의 추상클래스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스태틱한</a:t>
            </a:r>
            <a:r>
              <a:rPr lang="ko-KR" altLang="en-US" sz="2000" dirty="0"/>
              <a:t> 상수를 제외하면 모든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추상 </a:t>
            </a:r>
            <a:r>
              <a:rPr lang="ko-KR" altLang="en-US" sz="2000" dirty="0" err="1"/>
              <a:t>메소드여야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type const-name=value;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 변수에서</a:t>
            </a:r>
            <a:r>
              <a:rPr lang="en-US" altLang="ko-KR" sz="2000" dirty="0"/>
              <a:t> public</a:t>
            </a:r>
            <a:r>
              <a:rPr lang="ko-KR" altLang="en-US" sz="2000" dirty="0"/>
              <a:t> </a:t>
            </a:r>
            <a:r>
              <a:rPr lang="en-US" altLang="ko-KR" sz="2000" dirty="0"/>
              <a:t>static final </a:t>
            </a:r>
            <a:r>
              <a:rPr lang="ko-KR" altLang="en-US" sz="2000" dirty="0"/>
              <a:t>은 생략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en-US" altLang="ko-KR" sz="2000" dirty="0"/>
              <a:t>: public</a:t>
            </a:r>
            <a:r>
              <a:rPr lang="ko-KR" altLang="en-US" sz="2000" dirty="0"/>
              <a:t> </a:t>
            </a:r>
            <a:r>
              <a:rPr lang="en-US" altLang="ko-KR" sz="2000" dirty="0"/>
              <a:t>abstract return-type </a:t>
            </a:r>
            <a:r>
              <a:rPr lang="en-US" altLang="ko-KR" sz="2000" dirty="0" err="1"/>
              <a:t>methodName</a:t>
            </a:r>
            <a:r>
              <a:rPr lang="en-US" altLang="ko-KR" sz="2000" dirty="0"/>
              <a:t>([</a:t>
            </a:r>
            <a:r>
              <a:rPr lang="en-US" altLang="ko-KR" sz="2000" dirty="0" err="1"/>
              <a:t>Argu</a:t>
            </a:r>
            <a:r>
              <a:rPr lang="en-US" altLang="ko-KR" sz="2000" dirty="0"/>
              <a:t>(s)]) ;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멤버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메소드에서</a:t>
            </a:r>
            <a:r>
              <a:rPr lang="ko-KR" altLang="en-US" sz="2000" dirty="0"/>
              <a:t>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abstact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생략이 가능하다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외는 </a:t>
            </a:r>
            <a:r>
              <a:rPr lang="en-US" altLang="ko-KR" sz="2000" dirty="0"/>
              <a:t>public </a:t>
            </a:r>
            <a:r>
              <a:rPr lang="en-US" altLang="ko-KR" sz="2000" dirty="0" err="1"/>
              <a:t>statc</a:t>
            </a:r>
            <a:r>
              <a:rPr lang="en-US" altLang="ko-KR" sz="2000" dirty="0"/>
              <a:t> class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InnerClass</a:t>
            </a:r>
            <a:r>
              <a:rPr lang="en-US" altLang="ko-KR" sz="2000" dirty="0"/>
              <a:t> { } 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있을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Why</a:t>
            </a:r>
            <a:r>
              <a:rPr lang="ko-KR" altLang="en-US" sz="2000" dirty="0"/>
              <a:t> </a:t>
            </a: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en-US" altLang="ko-KR" sz="2000" dirty="0" err="1"/>
              <a:t>abstact</a:t>
            </a:r>
            <a:r>
              <a:rPr lang="en-US" altLang="ko-KR" sz="2000" dirty="0"/>
              <a:t> class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같은 용도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다중 상속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 그 이상의 의미는</a:t>
            </a:r>
            <a:r>
              <a:rPr lang="en-US" altLang="ko-KR" sz="2000" dirty="0"/>
              <a:t>? – </a:t>
            </a:r>
            <a:r>
              <a:rPr lang="ko-KR" altLang="en-US" sz="2000" dirty="0" err="1"/>
              <a:t>다형성</a:t>
            </a:r>
            <a:r>
              <a:rPr lang="en-US" altLang="ko-KR" sz="2000" dirty="0"/>
              <a:t>, </a:t>
            </a:r>
            <a:r>
              <a:rPr lang="ko-KR" altLang="en-US" sz="2000" dirty="0"/>
              <a:t>개발시간 단축</a:t>
            </a:r>
            <a:r>
              <a:rPr lang="en-US" altLang="ko-KR" sz="2000" dirty="0"/>
              <a:t>, </a:t>
            </a:r>
            <a:r>
              <a:rPr lang="ko-KR" altLang="en-US" sz="2000" dirty="0"/>
              <a:t>표준화</a:t>
            </a:r>
            <a:r>
              <a:rPr lang="en-US" altLang="ko-KR" sz="2000" dirty="0"/>
              <a:t>, </a:t>
            </a:r>
            <a:r>
              <a:rPr lang="ko-KR" altLang="en-US" sz="2000" dirty="0"/>
              <a:t>독립적인 프로그래밍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무관한 클래스들 간에 관계를 맺어줄 수 있다</a:t>
            </a:r>
            <a:r>
              <a:rPr lang="en-US" altLang="ko-KR" sz="2000" dirty="0"/>
              <a:t>.(P261)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인터페이스를 구현하는 경우는 </a:t>
            </a:r>
            <a:r>
              <a:rPr lang="en-US" altLang="ko-KR" sz="2000" dirty="0"/>
              <a:t>implements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인터페이스 간의 상속에도 상속이 일어날 수 있으며 이 경우에는 </a:t>
            </a:r>
            <a:r>
              <a:rPr lang="en-US" altLang="ko-KR" sz="2000" dirty="0"/>
              <a:t>extends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FlyerMain.java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interface(</a:t>
            </a:r>
            <a:r>
              <a:rPr lang="ko-KR" altLang="en-US" dirty="0"/>
              <a:t>인터페이스</a:t>
            </a:r>
            <a:r>
              <a:rPr lang="en-US" altLang="ko-KR" dirty="0"/>
              <a:t>) - 3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정수</a:t>
            </a:r>
            <a:r>
              <a:rPr lang="en-US" altLang="ko-KR" sz="2000" dirty="0"/>
              <a:t> </a:t>
            </a:r>
            <a:r>
              <a:rPr lang="ko-KR" altLang="en-US" sz="2000" dirty="0"/>
              <a:t>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배열을</a:t>
            </a:r>
            <a:r>
              <a:rPr lang="en-US" altLang="ko-KR" sz="2000" dirty="0"/>
              <a:t> </a:t>
            </a:r>
            <a:r>
              <a:rPr lang="ko-KR" altLang="en-US" sz="2000" dirty="0"/>
              <a:t>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Circle,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, Triangle, </a:t>
            </a:r>
            <a:r>
              <a:rPr lang="en-US" altLang="ko-KR" sz="2000" dirty="0" err="1"/>
              <a:t>Rect</a:t>
            </a:r>
            <a:r>
              <a:rPr lang="ko-KR" altLang="en-US" sz="2000" dirty="0"/>
              <a:t>의 인스턴스가 원소로 혼재된 배열을 만든 후 그 배열을 정렬하는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만드시오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Rhambus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클래스가 있다고 가정할 때 도형 클래스의 </a:t>
            </a:r>
            <a:r>
              <a:rPr lang="ko-KR" altLang="en-US" sz="2000" dirty="0" err="1"/>
              <a:t>인스턴스들과</a:t>
            </a:r>
            <a:r>
              <a:rPr lang="ko-KR" altLang="en-US" sz="2000" dirty="0"/>
              <a:t> </a:t>
            </a:r>
            <a:r>
              <a:rPr lang="en-US" altLang="ko-KR" sz="2000" dirty="0"/>
              <a:t>Rhombus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동시에 원소로 가지는 배열을 만들고자 한다면 어떤 절차를 거쳐야 하는가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와 모든 자손 클래스를 </a:t>
            </a:r>
            <a:r>
              <a:rPr lang="en-US" altLang="ko-KR" sz="2000" dirty="0"/>
              <a:t>Interface </a:t>
            </a:r>
            <a:r>
              <a:rPr lang="en-US" altLang="ko-KR" sz="2000" dirty="0" err="1"/>
              <a:t>Comparble</a:t>
            </a:r>
            <a:r>
              <a:rPr lang="ko-KR" altLang="en-US" sz="2000" dirty="0"/>
              <a:t>를</a:t>
            </a:r>
            <a:r>
              <a:rPr lang="en-US" altLang="ko-KR" sz="2000" dirty="0"/>
              <a:t> implements </a:t>
            </a:r>
            <a:r>
              <a:rPr lang="ko-KR" altLang="en-US" sz="2000" dirty="0"/>
              <a:t>하시오</a:t>
            </a:r>
            <a:r>
              <a:rPr lang="en-US" altLang="ko-KR" sz="2000" dirty="0"/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 err="1"/>
              <a:t>MyShape</a:t>
            </a:r>
            <a:r>
              <a:rPr lang="en-US" altLang="ko-KR" sz="2000" dirty="0"/>
              <a:t> </a:t>
            </a:r>
            <a:r>
              <a:rPr lang="ko-KR" altLang="en-US" sz="2000" dirty="0"/>
              <a:t>배열이</a:t>
            </a:r>
            <a:r>
              <a:rPr lang="en-US" altLang="ko-KR" sz="2000" dirty="0"/>
              <a:t> </a:t>
            </a:r>
            <a:r>
              <a:rPr lang="ko-KR" altLang="en-US" sz="2000" dirty="0"/>
              <a:t>각 도형의 </a:t>
            </a:r>
            <a:r>
              <a:rPr lang="ko-KR" altLang="en-US" sz="2000" dirty="0" err="1"/>
              <a:t>인스턴스가</a:t>
            </a:r>
            <a:r>
              <a:rPr lang="ko-KR" altLang="en-US" sz="2000" dirty="0"/>
              <a:t> 섞인 배열일 경우 </a:t>
            </a:r>
            <a:r>
              <a:rPr lang="en-US" altLang="ko-KR" sz="2000" dirty="0" err="1"/>
              <a:t>Arrays.sort</a:t>
            </a:r>
            <a:r>
              <a:rPr lang="en-US" altLang="ko-KR" sz="2000" dirty="0"/>
              <a:t>(</a:t>
            </a:r>
            <a:r>
              <a:rPr lang="ko-KR" altLang="en-US" sz="2000" dirty="0"/>
              <a:t>인수</a:t>
            </a:r>
            <a:r>
              <a:rPr lang="en-US" altLang="ko-KR" sz="2000" dirty="0"/>
              <a:t>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정렬되게 하려면 각 클래스의 내부 구성이 어떠해야 하는가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: </a:t>
            </a:r>
            <a:r>
              <a:rPr lang="ko-KR" altLang="en-US" sz="2000" dirty="0"/>
              <a:t>클래스의 묶음 </a:t>
            </a:r>
            <a:r>
              <a:rPr lang="en-US" altLang="ko-KR" sz="2000" dirty="0"/>
              <a:t>( </a:t>
            </a:r>
            <a:r>
              <a:rPr lang="ko-KR" altLang="en-US" sz="2000" dirty="0"/>
              <a:t>인터페이스 포함 </a:t>
            </a:r>
            <a:r>
              <a:rPr lang="en-US" altLang="ko-KR" sz="2000" dirty="0"/>
              <a:t>, </a:t>
            </a:r>
            <a:r>
              <a:rPr lang="ko-KR" altLang="en-US" sz="2000" dirty="0"/>
              <a:t>하부 패키지 포함 </a:t>
            </a:r>
            <a:r>
              <a:rPr lang="en-US" altLang="ko-KR" sz="2000" dirty="0"/>
              <a:t>), </a:t>
            </a:r>
            <a:r>
              <a:rPr lang="ko-KR" altLang="en-US" sz="2000" dirty="0"/>
              <a:t>물리적으로는 </a:t>
            </a:r>
            <a:r>
              <a:rPr lang="ko-KR" altLang="en-US" sz="2000" dirty="0" err="1"/>
              <a:t>디렉토리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서로 관련된 클래스끼리 그룹단위로 묶어 효율적 관리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주석문을</a:t>
            </a:r>
            <a:r>
              <a:rPr lang="ko-KR" altLang="en-US" sz="2000" dirty="0"/>
              <a:t> 제외하면 </a:t>
            </a:r>
            <a:r>
              <a:rPr lang="en-US" altLang="ko-KR" sz="2000" dirty="0"/>
              <a:t>, </a:t>
            </a:r>
            <a:r>
              <a:rPr lang="ko-KR" altLang="en-US" sz="2000" dirty="0"/>
              <a:t>소스 파일 첫 줄에 명시 </a:t>
            </a:r>
            <a:r>
              <a:rPr lang="en-US" altLang="ko-KR" sz="2000" dirty="0"/>
              <a:t>( </a:t>
            </a:r>
            <a:r>
              <a:rPr lang="ko-KR" altLang="en-US" sz="2000" dirty="0"/>
              <a:t>그 다음이 </a:t>
            </a:r>
            <a:r>
              <a:rPr lang="en-US" altLang="ko-KR" sz="2000" dirty="0"/>
              <a:t>import, class 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이름의 충돌을 피할 수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클래스의 실제 이름</a:t>
            </a:r>
            <a:r>
              <a:rPr lang="en-US" altLang="ko-KR" sz="2000" dirty="0"/>
              <a:t> : “</a:t>
            </a:r>
            <a:r>
              <a:rPr lang="ko-KR" altLang="en-US" sz="2000" dirty="0" err="1"/>
              <a:t>패키지명</a:t>
            </a:r>
            <a:r>
              <a:rPr lang="en-US" altLang="ko-KR" sz="2000" dirty="0"/>
              <a:t>.</a:t>
            </a:r>
            <a:r>
              <a:rPr lang="ko-KR" altLang="en-US" sz="2000" dirty="0"/>
              <a:t>클래스이름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일반적으로 </a:t>
            </a:r>
            <a:r>
              <a:rPr lang="en-US" altLang="ko-KR" sz="2000" dirty="0"/>
              <a:t>Domain Name</a:t>
            </a:r>
            <a:r>
              <a:rPr lang="ko-KR" altLang="en-US" sz="2000" dirty="0"/>
              <a:t>의 역순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패키지명은</a:t>
            </a:r>
            <a:r>
              <a:rPr lang="ko-KR" altLang="en-US" sz="2000" dirty="0"/>
              <a:t> 모두 </a:t>
            </a:r>
            <a:r>
              <a:rPr lang="ko-KR" altLang="en-US" sz="2000" dirty="0" err="1"/>
              <a:t>소문자로하는</a:t>
            </a:r>
            <a:r>
              <a:rPr lang="en-US" altLang="ko-KR" sz="2000" dirty="0"/>
              <a:t> </a:t>
            </a:r>
            <a:r>
              <a:rPr lang="ko-KR" altLang="en-US" sz="2000" dirty="0"/>
              <a:t>것을 </a:t>
            </a:r>
            <a:r>
              <a:rPr lang="ko-KR" altLang="en-US" sz="2000" dirty="0" err="1"/>
              <a:t>윈칙으로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문법 </a:t>
            </a:r>
            <a:r>
              <a:rPr lang="en-US" altLang="ko-KR" sz="2000" dirty="0"/>
              <a:t>: “package</a:t>
            </a:r>
            <a:r>
              <a:rPr lang="ko-KR" altLang="en-US" sz="2000" dirty="0"/>
              <a:t> </a:t>
            </a:r>
            <a:r>
              <a:rPr lang="en-US" altLang="ko-KR" sz="2000" dirty="0"/>
              <a:t>pkgname1[.pkgname2[…]] 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클래스는 하나의 패키지에 속해야 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 err="1"/>
              <a:t>패키지명이</a:t>
            </a:r>
            <a:r>
              <a:rPr lang="ko-KR" altLang="en-US" sz="2000" dirty="0"/>
              <a:t> 없는 모든 클래스는</a:t>
            </a:r>
            <a:r>
              <a:rPr lang="en-US" altLang="ko-KR" sz="2000" dirty="0"/>
              <a:t>? =&gt; </a:t>
            </a:r>
            <a:r>
              <a:rPr lang="ko-KR" altLang="en-US" sz="2000" dirty="0"/>
              <a:t>모두 이름없는 패키지에 속함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package</a:t>
            </a:r>
            <a:r>
              <a:rPr lang="ko-KR" altLang="en-US" dirty="0"/>
              <a:t>와 </a:t>
            </a:r>
            <a:r>
              <a:rPr lang="en-US" altLang="ko-KR" dirty="0"/>
              <a:t>import -2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import : 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 클래스를 사용하고자 할 때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문법 </a:t>
            </a:r>
            <a:r>
              <a:rPr lang="en-US" altLang="ko-KR" sz="2000" dirty="0"/>
              <a:t>: “import pkgname1.[pkgname2[…].]</a:t>
            </a:r>
            <a:r>
              <a:rPr lang="en-US" altLang="ko-KR" sz="2000" dirty="0" err="1"/>
              <a:t>classname</a:t>
            </a:r>
            <a:r>
              <a:rPr lang="en-US" altLang="ko-KR" sz="2000" dirty="0"/>
              <a:t> or *;”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모든 자바 파일에는 </a:t>
            </a:r>
            <a:r>
              <a:rPr lang="en-US" altLang="ko-KR" sz="2000" dirty="0"/>
              <a:t>import “</a:t>
            </a:r>
            <a:r>
              <a:rPr lang="en-US" altLang="ko-KR" sz="2000" dirty="0" err="1"/>
              <a:t>java.lang</a:t>
            </a:r>
            <a:r>
              <a:rPr lang="en-US" altLang="ko-KR" sz="2000" dirty="0"/>
              <a:t>.*;” </a:t>
            </a:r>
            <a:r>
              <a:rPr lang="ko-KR" altLang="en-US" sz="2000" dirty="0"/>
              <a:t>이 생략되어 있다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모든 클래스의 패키지를 알아내어 패키지 명을 붙여 준다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package </a:t>
            </a:r>
            <a:r>
              <a:rPr lang="ko-KR" altLang="en-US" sz="2000" dirty="0"/>
              <a:t>와 </a:t>
            </a:r>
            <a:r>
              <a:rPr lang="en-US" altLang="ko-KR" sz="2000" dirty="0"/>
              <a:t>import</a:t>
            </a:r>
            <a:r>
              <a:rPr lang="ko-KR" altLang="en-US" sz="2000" dirty="0"/>
              <a:t> 사용</a:t>
            </a:r>
            <a:r>
              <a:rPr lang="en-US" altLang="ko-KR" sz="2000" dirty="0"/>
              <a:t> </a:t>
            </a:r>
            <a:r>
              <a:rPr lang="ko-KR" altLang="en-US" sz="2000" dirty="0"/>
              <a:t>연습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만들어둔</a:t>
            </a:r>
            <a:r>
              <a:rPr lang="en-US" altLang="ko-KR" sz="2000" dirty="0"/>
              <a:t> </a:t>
            </a:r>
            <a:r>
              <a:rPr lang="ko-KR" altLang="en-US" sz="2000" dirty="0"/>
              <a:t>도형 클래스들을 하나의 패키지로 정리해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컴파일 시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javac</a:t>
            </a:r>
            <a:r>
              <a:rPr lang="en-US" altLang="ko-KR" sz="2000" dirty="0"/>
              <a:t> –d </a:t>
            </a:r>
            <a:r>
              <a:rPr lang="ko-KR" altLang="en-US" sz="2000" dirty="0"/>
              <a:t>패키지루트 자바파일</a:t>
            </a:r>
            <a:r>
              <a:rPr lang="en-US" altLang="ko-KR" sz="2000" dirty="0"/>
              <a:t>”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패키지의 루트 디렉토리를 </a:t>
            </a:r>
            <a:r>
              <a:rPr lang="en-US" altLang="ko-KR" sz="2000" dirty="0" err="1"/>
              <a:t>classpath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추가 해야 함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- </a:t>
            </a:r>
            <a:r>
              <a:rPr lang="ko-KR" altLang="en-US" sz="2000" dirty="0"/>
              <a:t>만든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패키지를 이용하는 프로그램을 작성해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Files\Java\jdk1.6.0_04\</a:t>
            </a:r>
            <a:r>
              <a:rPr lang="en-US" altLang="ko-KR" sz="2000" dirty="0" err="1"/>
              <a:t>jre</a:t>
            </a:r>
            <a:r>
              <a:rPr lang="en-US" altLang="ko-KR" sz="2000" dirty="0"/>
              <a:t>\lib\rt.jar 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구조 </a:t>
            </a:r>
            <a:r>
              <a:rPr lang="en-US" altLang="ko-KR" sz="2000" dirty="0"/>
              <a:t>&lt;= old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C:\Program Files\Java\jdk-12.0.1\</a:t>
            </a:r>
            <a:r>
              <a:rPr lang="en-US" altLang="ko-KR" sz="2000" dirty="0" err="1"/>
              <a:t>jmods</a:t>
            </a:r>
            <a:r>
              <a:rPr lang="en-US" altLang="ko-KR" sz="2000" dirty="0"/>
              <a:t>\</a:t>
            </a:r>
            <a:r>
              <a:rPr lang="en-US" altLang="ko-KR" sz="2000" dirty="0" err="1"/>
              <a:t>java.base.jmod</a:t>
            </a:r>
            <a:r>
              <a:rPr lang="en-US" altLang="ko-KR" sz="2000" dirty="0"/>
              <a:t> </a:t>
            </a:r>
            <a:r>
              <a:rPr lang="ko-KR" altLang="en-US" sz="2000" dirty="0"/>
              <a:t>의 구조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Question -1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Instance</a:t>
            </a:r>
            <a:r>
              <a:rPr lang="ko-KR" altLang="en-US" sz="2000" dirty="0"/>
              <a:t>의</a:t>
            </a:r>
            <a:r>
              <a:rPr lang="en-US" altLang="ko-KR" sz="2000" dirty="0"/>
              <a:t>  </a:t>
            </a:r>
            <a:r>
              <a:rPr lang="ko-KR" altLang="en-US" sz="2000" dirty="0"/>
              <a:t>개수를 제한하는 클래스는 어떻게 설계해야 하는가</a:t>
            </a:r>
            <a:r>
              <a:rPr lang="en-US" altLang="ko-KR" sz="2000" dirty="0"/>
              <a:t>?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참고 </a:t>
            </a:r>
            <a:r>
              <a:rPr lang="en-US" altLang="ko-KR" sz="2000" dirty="0"/>
              <a:t>: LimitInstance.java LimitInstanceTest.java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</a:t>
            </a:r>
            <a:r>
              <a:rPr lang="ko-KR" altLang="en-US" sz="2000" dirty="0"/>
              <a:t>한 </a:t>
            </a:r>
            <a:r>
              <a:rPr lang="en-US" altLang="ko-KR" sz="2000" dirty="0"/>
              <a:t>class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다른 클래스의 조상이 될 수 있는가</a:t>
            </a:r>
            <a:r>
              <a:rPr lang="en-US" altLang="ko-KR" sz="2000" dirty="0"/>
              <a:t>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대 주요사항 </a:t>
            </a:r>
            <a:r>
              <a:rPr lang="en-US" altLang="ko-KR" dirty="0"/>
              <a:t>=&gt; For REUSABILTY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1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3</a:t>
            </a:r>
            <a:r>
              <a:rPr lang="ko-KR" altLang="en-US" sz="2000" dirty="0"/>
              <a:t>대 주요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Encapsulation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Inheritance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Polymorphism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5</a:t>
            </a:r>
            <a:r>
              <a:rPr lang="ko-KR" altLang="en-US" sz="2000" dirty="0"/>
              <a:t>대 부수 개념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Overloading </a:t>
            </a:r>
            <a:r>
              <a:rPr lang="en-US" altLang="ko-KR" sz="2000" dirty="0" err="1"/>
              <a:t>vs</a:t>
            </a:r>
            <a:r>
              <a:rPr lang="en-US" altLang="ko-KR" sz="2000" dirty="0"/>
              <a:t> Overriding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Interface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Abstraction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Modularity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Hierarchy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반지름과 원주율을 멤버 변수로</a:t>
            </a:r>
            <a:r>
              <a:rPr lang="en-US" altLang="ko-KR" sz="2000" dirty="0"/>
              <a:t> </a:t>
            </a:r>
            <a:r>
              <a:rPr lang="ko-KR" altLang="en-US" sz="2000" dirty="0"/>
              <a:t>가지며 원 넓이와 원 둘레를 </a:t>
            </a:r>
            <a:r>
              <a:rPr lang="ko-KR" altLang="en-US" sz="2000"/>
              <a:t>구하는 기능의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가장 단순한 형태의 </a:t>
            </a:r>
            <a:r>
              <a:rPr lang="en-US" altLang="ko-KR" sz="2000" dirty="0"/>
              <a:t>Circle </a:t>
            </a:r>
            <a:r>
              <a:rPr lang="ko-KR" altLang="en-US" sz="2000" dirty="0"/>
              <a:t>클래스를 만드시오</a:t>
            </a:r>
            <a:r>
              <a:rPr lang="en-US" altLang="ko-KR" sz="2000" dirty="0"/>
              <a:t>. 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위에서 만든 클래스에서 멤버변수들을 보호하기 위한 수단을 고안해 보시오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멤버 변수들을 보호한 경우 추가적으로 필요한 </a:t>
            </a:r>
            <a:r>
              <a:rPr lang="ko-KR" altLang="en-US" sz="2000" dirty="0" err="1"/>
              <a:t>메소드들을</a:t>
            </a:r>
            <a:r>
              <a:rPr lang="ko-KR" altLang="en-US" sz="2000" dirty="0"/>
              <a:t> 생각하고 추가해 보시오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새로 보안 된 클래스를 이용하는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Information Hiding</a:t>
            </a:r>
            <a:r>
              <a:rPr lang="ko-KR" altLang="en-US" sz="2000" dirty="0"/>
              <a:t>과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에 대하여 정의하여 보자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기본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(Default Constructor)</a:t>
            </a:r>
            <a:r>
              <a:rPr lang="ko-KR" altLang="en-US" sz="2000" dirty="0"/>
              <a:t>가 아닌 생성자를 추가하시오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인자를 가지는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복사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(Copy Constructor)</a:t>
            </a:r>
            <a:r>
              <a:rPr lang="ko-KR" altLang="en-US" sz="2000" dirty="0"/>
              <a:t>를 추가하시오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만든 클래스를 이용하는 프로그램을 작성하시오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Constructor( or Method )</a:t>
            </a:r>
            <a:r>
              <a:rPr lang="ko-KR" altLang="en-US" sz="2000" dirty="0"/>
              <a:t> </a:t>
            </a:r>
            <a:r>
              <a:rPr lang="en-US" altLang="ko-KR" sz="2000" dirty="0"/>
              <a:t>Overloading</a:t>
            </a:r>
            <a:r>
              <a:rPr lang="ko-KR" altLang="en-US" sz="2000" dirty="0"/>
              <a:t>의 개념과</a:t>
            </a:r>
            <a:r>
              <a:rPr lang="en-US" altLang="ko-KR" sz="2000" dirty="0"/>
              <a:t> </a:t>
            </a:r>
            <a:r>
              <a:rPr lang="ko-KR" altLang="en-US" sz="2000" dirty="0"/>
              <a:t>조건을 정리하여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생성자가 </a:t>
            </a:r>
            <a:r>
              <a:rPr lang="en-US" altLang="ko-KR" sz="2000" dirty="0"/>
              <a:t>private </a:t>
            </a:r>
            <a:r>
              <a:rPr lang="ko-KR" altLang="en-US" sz="2000" dirty="0"/>
              <a:t>속성을 가진다면 어떤 일이 벌어질까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클래스의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인스턴스의</a:t>
            </a:r>
            <a:r>
              <a:rPr lang="ko-KR" altLang="en-US" sz="2000" dirty="0"/>
              <a:t> 개수를 세는 변수를 멤버 변수로 하나 설계하시오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변수가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변수들의 종류를 구분하고 각각의 생성 시기와 소멸 시기를 비교하시오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인스턴스 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스태틱</a:t>
            </a:r>
            <a:r>
              <a:rPr lang="en-US" altLang="ko-KR" sz="2000" dirty="0"/>
              <a:t>) </a:t>
            </a:r>
            <a:r>
              <a:rPr lang="ko-KR" altLang="en-US" sz="2000" dirty="0"/>
              <a:t>멤버변수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지역변수</a:t>
            </a: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 </a:t>
            </a:r>
            <a:r>
              <a:rPr lang="en-US" altLang="ko-KR" sz="2000" dirty="0"/>
              <a:t>static </a:t>
            </a:r>
            <a:r>
              <a:rPr lang="ko-KR" altLang="en-US" sz="2000" dirty="0"/>
              <a:t>속성을 가진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추가적으로 설계하시오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그 </a:t>
            </a:r>
            <a:r>
              <a:rPr lang="ko-KR" altLang="en-US" sz="2000" dirty="0" err="1"/>
              <a:t>메소드가</a:t>
            </a:r>
            <a:r>
              <a:rPr lang="ko-KR" altLang="en-US" sz="2000" dirty="0"/>
              <a:t> 제대로 동작하는 지를 테스트 하시오</a:t>
            </a:r>
            <a:r>
              <a:rPr lang="en-US" altLang="ko-KR" sz="2000" dirty="0"/>
              <a:t>.</a:t>
            </a:r>
          </a:p>
          <a:p>
            <a:pPr marL="777240" lvl="2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메소드와</a:t>
            </a:r>
            <a:r>
              <a:rPr lang="ko-KR" altLang="en-US" sz="2000" dirty="0"/>
              <a:t> 클래스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비교하여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</a:t>
            </a:r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변수를 사용할 수 없는데 그 이유는 무엇인가</a:t>
            </a:r>
            <a:r>
              <a:rPr lang="en-US" altLang="ko-KR" sz="200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4 - this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</a:t>
            </a:r>
            <a:r>
              <a:rPr lang="ko-KR" altLang="en-US" sz="2000" dirty="0"/>
              <a:t>의 용법에 관하여 이해해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this()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이미 만들어 둔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</a:t>
            </a:r>
            <a:r>
              <a:rPr lang="en-US" altLang="ko-KR" sz="2000" dirty="0"/>
              <a:t>this</a:t>
            </a:r>
            <a:r>
              <a:rPr lang="ko-KR" altLang="en-US" sz="2000" dirty="0"/>
              <a:t>를 이용하여 재구성 하여 보자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this() </a:t>
            </a:r>
            <a:r>
              <a:rPr lang="ko-KR" altLang="en-US" sz="2000" dirty="0"/>
              <a:t>이용하여 상호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 반드시 가장 처음에 호출하여야 한다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로서의</a:t>
            </a:r>
            <a:r>
              <a:rPr lang="ko-KR" altLang="en-US" sz="2000" dirty="0"/>
              <a:t> </a:t>
            </a:r>
            <a:r>
              <a:rPr lang="en-US" altLang="ko-KR" sz="2000" dirty="0"/>
              <a:t>this.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 내에서 </a:t>
            </a:r>
            <a:r>
              <a:rPr lang="ko-KR" altLang="en-US" sz="2000" dirty="0" err="1"/>
              <a:t>메소드의</a:t>
            </a:r>
            <a:r>
              <a:rPr lang="ko-KR" altLang="en-US" sz="2000" dirty="0"/>
              <a:t> 인자가 멤버변수의 이름과 동일 한 경우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모든 클래스 </a:t>
            </a:r>
            <a:r>
              <a:rPr lang="ko-KR" altLang="en-US" sz="2000" dirty="0" err="1"/>
              <a:t>인스턴스들의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호출시</a:t>
            </a:r>
            <a:r>
              <a:rPr lang="ko-KR" altLang="en-US" sz="2000" dirty="0"/>
              <a:t> 그 구분을 위하여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설계 연습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</a:t>
            </a:r>
            <a:r>
              <a:rPr lang="ko-KR" altLang="en-US" sz="2000" dirty="0"/>
              <a:t>클래스에서 멤버변수들을 블록 초기화 루틴으로 초기화 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 err="1"/>
              <a:t>인스턴스</a:t>
            </a:r>
            <a:r>
              <a:rPr lang="ko-KR" altLang="en-US" sz="2000" dirty="0"/>
              <a:t> 초기화 루틴과 </a:t>
            </a:r>
            <a:r>
              <a:rPr lang="ko-KR" altLang="en-US" sz="2000" dirty="0" err="1"/>
              <a:t>스태틱</a:t>
            </a:r>
            <a:r>
              <a:rPr lang="ko-KR" altLang="en-US" sz="2000" dirty="0"/>
              <a:t> 초기화 루틴의 차이점을 이해하자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자동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명시적 초기화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통한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루틴을 통한 초기화의 순서를 정하여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6</a:t>
            </a:r>
            <a:r>
              <a:rPr lang="ko-KR" altLang="en-US" sz="2000" dirty="0"/>
              <a:t>장에 배운 설계 기법을  총 동원하여 삼각형</a:t>
            </a:r>
            <a:r>
              <a:rPr lang="en-US" altLang="ko-KR" sz="2000" dirty="0"/>
              <a:t>, </a:t>
            </a:r>
            <a:r>
              <a:rPr lang="ko-KR" altLang="en-US" sz="2000" dirty="0"/>
              <a:t>사각형</a:t>
            </a:r>
            <a:r>
              <a:rPr lang="en-US" altLang="ko-KR" sz="2000" dirty="0"/>
              <a:t>(</a:t>
            </a:r>
            <a:r>
              <a:rPr lang="ko-KR" altLang="en-US" sz="2000" dirty="0"/>
              <a:t>직사각형</a:t>
            </a:r>
            <a:r>
              <a:rPr lang="en-US" altLang="ko-KR" sz="2000" dirty="0"/>
              <a:t>, </a:t>
            </a:r>
            <a:r>
              <a:rPr lang="ko-KR" altLang="en-US" sz="2000" dirty="0"/>
              <a:t>평행사변형</a:t>
            </a:r>
            <a:r>
              <a:rPr lang="en-US" altLang="ko-KR" sz="2000" dirty="0"/>
              <a:t>, </a:t>
            </a:r>
            <a:r>
              <a:rPr lang="ko-KR" altLang="en-US" sz="2000" dirty="0"/>
              <a:t>마름모 중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  <a:r>
              <a:rPr lang="ko-KR" altLang="en-US" sz="2000" dirty="0"/>
              <a:t>를 클래스로 설계하고 코드로 제작하여 보자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상속 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9592" y="1628800"/>
            <a:ext cx="7772400" cy="4501480"/>
          </a:xfrm>
          <a:prstGeom prst="rect">
            <a:avLst/>
          </a:prstGeom>
          <a:ln>
            <a:solidFill>
              <a:schemeClr val="tx1">
                <a:alpha val="90000"/>
              </a:schemeClr>
            </a:solidFill>
          </a:ln>
        </p:spPr>
        <p:txBody>
          <a:bodyPr vert="horz">
            <a:normAutofit fontScale="92500" lnSpcReduction="2000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반지름</a:t>
            </a:r>
            <a:r>
              <a:rPr lang="en-US" altLang="ko-KR" sz="2000" dirty="0"/>
              <a:t>, </a:t>
            </a:r>
            <a:r>
              <a:rPr lang="ko-KR" altLang="en-US" sz="2000" dirty="0"/>
              <a:t>원주율</a:t>
            </a:r>
            <a:r>
              <a:rPr lang="en-US" altLang="ko-KR" sz="2000" dirty="0"/>
              <a:t>, </a:t>
            </a:r>
            <a:r>
              <a:rPr lang="ko-KR" altLang="en-US" sz="2000" dirty="0"/>
              <a:t>중심각을 멤버변수로 하며 넓이와 둘레를 구하는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가진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ko-KR" sz="2000" dirty="0"/>
              <a:t>Circle class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상속하며</a:t>
            </a:r>
            <a:r>
              <a:rPr lang="en-US" altLang="ko-KR" sz="2000" dirty="0"/>
              <a:t> </a:t>
            </a:r>
            <a:r>
              <a:rPr lang="ko-KR" altLang="en-US" sz="2000" dirty="0"/>
              <a:t>중심각을 추가적인 멤버변수로 가지는 </a:t>
            </a:r>
            <a:r>
              <a:rPr lang="en-US" altLang="ko-KR" sz="2000" dirty="0" err="1"/>
              <a:t>PartialCircle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</a:t>
            </a:r>
            <a:r>
              <a:rPr lang="en-US" altLang="ko-KR" sz="2000" dirty="0"/>
              <a:t> </a:t>
            </a:r>
            <a:r>
              <a:rPr lang="ko-KR" altLang="en-US" sz="2000" dirty="0"/>
              <a:t>설계하라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클래스를 새로 만드는 것과 상속하여 만드는 것의 차이 점을 이해한다</a:t>
            </a:r>
            <a:r>
              <a:rPr lang="en-US" altLang="ko-KR" sz="2000" dirty="0"/>
              <a:t>.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조상클래스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부모</a:t>
            </a:r>
            <a:r>
              <a:rPr lang="en-US" altLang="ko-KR" sz="2000" dirty="0"/>
              <a:t>(parent)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상위</a:t>
            </a:r>
            <a:r>
              <a:rPr lang="en-US" altLang="ko-KR" sz="2000" dirty="0"/>
              <a:t>(super)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기반</a:t>
            </a:r>
            <a:r>
              <a:rPr lang="en-US" altLang="ko-KR" sz="2000" dirty="0"/>
              <a:t>(base)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자손클래스 </a:t>
            </a:r>
            <a:r>
              <a:rPr lang="en-US" altLang="ko-KR" sz="2000" dirty="0"/>
              <a:t>: </a:t>
            </a:r>
            <a:r>
              <a:rPr lang="ko-KR" altLang="en-US" sz="2000" dirty="0"/>
              <a:t>자식</a:t>
            </a:r>
            <a:r>
              <a:rPr lang="en-US" altLang="ko-KR" sz="2000" dirty="0"/>
              <a:t>(child) 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하위</a:t>
            </a:r>
            <a:r>
              <a:rPr lang="en-US" altLang="ko-KR" sz="2000" dirty="0"/>
              <a:t>(sub)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파생</a:t>
            </a:r>
            <a:r>
              <a:rPr lang="en-US" altLang="ko-KR" sz="2000" dirty="0"/>
              <a:t>(derived)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부모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클래스의 변화  </a:t>
            </a:r>
            <a:r>
              <a:rPr lang="en-US" altLang="ko-KR" sz="2000" dirty="0"/>
              <a:t>-&gt; </a:t>
            </a:r>
            <a:r>
              <a:rPr lang="ko-KR" altLang="en-US" sz="2000" dirty="0"/>
              <a:t>자식클래스에 영향을 줌</a:t>
            </a:r>
            <a:r>
              <a:rPr lang="en-US" altLang="ko-KR" sz="2000" dirty="0"/>
              <a:t>, </a:t>
            </a:r>
            <a:r>
              <a:rPr lang="ko-KR" altLang="en-US" sz="2000" dirty="0"/>
              <a:t>자식클래스의 변화 </a:t>
            </a:r>
            <a:r>
              <a:rPr lang="en-US" altLang="ko-KR" sz="2000" dirty="0"/>
              <a:t>-&gt; </a:t>
            </a:r>
            <a:r>
              <a:rPr lang="ko-KR" altLang="en-US" sz="2000" dirty="0"/>
              <a:t>부모 클래스에 영향을 주지 않음</a:t>
            </a:r>
            <a:r>
              <a:rPr lang="en-US" altLang="ko-KR" sz="2000" dirty="0"/>
              <a:t>.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자식 클래스의 내부 구현이 </a:t>
            </a:r>
            <a:r>
              <a:rPr lang="en-US" altLang="ko-KR" sz="2000" dirty="0"/>
              <a:t>encapsulation</a:t>
            </a:r>
            <a:r>
              <a:rPr lang="ko-KR" altLang="en-US" sz="2000" dirty="0"/>
              <a:t>이 완전치 않은 부모 클래스의 멤버 변수를 직접 엑세스 해야 하는 코드를 쓴다면 부모 클래스에 변화가 생기면 문제가 발생한다</a:t>
            </a:r>
            <a:r>
              <a:rPr lang="en-US" altLang="ko-KR" sz="2000" dirty="0"/>
              <a:t>.(Why? 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ko-KR" sz="2000" dirty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ko-KR" altLang="en-US" sz="2000" dirty="0"/>
              <a:t>클래스</a:t>
            </a:r>
            <a:r>
              <a:rPr lang="en-US" altLang="ko-KR" sz="2000" dirty="0"/>
              <a:t> </a:t>
            </a:r>
            <a:r>
              <a:rPr lang="ko-KR" altLang="en-US" sz="2000" dirty="0"/>
              <a:t>구성 요소 중 상속되지 않는 요소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생성자</a:t>
            </a:r>
            <a:r>
              <a:rPr lang="en-US" altLang="ko-KR" sz="2000" dirty="0"/>
              <a:t>, </a:t>
            </a:r>
            <a:r>
              <a:rPr lang="ko-KR" altLang="en-US" sz="2000" dirty="0"/>
              <a:t>블록 초기화 루틴</a:t>
            </a:r>
            <a:endParaRPr lang="en-US" altLang="ko-KR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2540</TotalTime>
  <Words>2003</Words>
  <Application>Microsoft Office PowerPoint</Application>
  <PresentationFormat>화면 슬라이드 쇼(4:3)</PresentationFormat>
  <Paragraphs>296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Tw Cen MT</vt:lpstr>
      <vt:lpstr>Wingdings</vt:lpstr>
      <vt:lpstr>Wingdings 2</vt:lpstr>
      <vt:lpstr>가을</vt:lpstr>
      <vt:lpstr>Class (chap 6-7)</vt:lpstr>
      <vt:lpstr>Class1</vt:lpstr>
      <vt:lpstr>OOP의 8대 주요사항 =&gt; For REUSABILTY</vt:lpstr>
      <vt:lpstr>Class 설계 연습 1</vt:lpstr>
      <vt:lpstr>Class 설계 연습 2</vt:lpstr>
      <vt:lpstr>Class 설계 연습 3</vt:lpstr>
      <vt:lpstr>Class 설계 연습 4 - this</vt:lpstr>
      <vt:lpstr>Class 설계 연습 5</vt:lpstr>
      <vt:lpstr>Class 상속 연습 1</vt:lpstr>
      <vt:lpstr>Class 상속 연습 2</vt:lpstr>
      <vt:lpstr>Class 상속 연습 3 - super</vt:lpstr>
      <vt:lpstr>Class 상속 연습 4</vt:lpstr>
      <vt:lpstr>Class 상속 연습 5</vt:lpstr>
      <vt:lpstr>Class 상속 연습 6</vt:lpstr>
      <vt:lpstr>Polymorphism(다형성) -1</vt:lpstr>
      <vt:lpstr>Object class</vt:lpstr>
      <vt:lpstr>Modifier(제어자) -1</vt:lpstr>
      <vt:lpstr>Modifier(제어자) -2</vt:lpstr>
      <vt:lpstr>abstract class(추상클래스)</vt:lpstr>
      <vt:lpstr>interface(인터페이스) - 1</vt:lpstr>
      <vt:lpstr>interface(인터페이스) - 2</vt:lpstr>
      <vt:lpstr>interface(인터페이스) - 3</vt:lpstr>
      <vt:lpstr>package와 import -1</vt:lpstr>
      <vt:lpstr>package와 import -2</vt:lpstr>
      <vt:lpstr>Question -1</vt:lpstr>
    </vt:vector>
  </TitlesOfParts>
  <Company>KMLA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KCH</dc:creator>
  <cp:lastModifiedBy>창환 김</cp:lastModifiedBy>
  <cp:revision>275</cp:revision>
  <dcterms:created xsi:type="dcterms:W3CDTF">2010-09-06T06:20:04Z</dcterms:created>
  <dcterms:modified xsi:type="dcterms:W3CDTF">2023-01-07T08:39:23Z</dcterms:modified>
</cp:coreProperties>
</file>