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42" r:id="rId3"/>
    <p:sldId id="345" r:id="rId4"/>
    <p:sldId id="340" r:id="rId5"/>
    <p:sldId id="348" r:id="rId6"/>
    <p:sldId id="349" r:id="rId7"/>
    <p:sldId id="350" r:id="rId8"/>
    <p:sldId id="351" r:id="rId9"/>
    <p:sldId id="352" r:id="rId10"/>
    <p:sldId id="353" r:id="rId11"/>
    <p:sldId id="35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46"/>
  </p:normalViewPr>
  <p:slideViewPr>
    <p:cSldViewPr snapToGrid="0" snapToObjects="1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600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853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1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83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422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245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66C865-B9B7-4F70-8765-D1C1E2AD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5" y="140870"/>
            <a:ext cx="11514250" cy="58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468754-FD3D-419A-918A-AE0DB809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88"/>
            <a:ext cx="12192000" cy="572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53C005-3848-4C0A-819F-60A79BAD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CO" sz="2800" dirty="0">
              <a:solidFill>
                <a:srgbClr val="202124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93310-AE77-4F89-A645-84E148CF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55784"/>
            <a:ext cx="8390376" cy="135416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latin typeface="Century Gothic" panose="020B0502020202020204" pitchFamily="34" charset="0"/>
              </a:rPr>
              <a:t>Some issues about FDI insertion.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9E50B1-86CB-4020-9266-49599D1061BF}"/>
              </a:ext>
            </a:extLst>
          </p:cNvPr>
          <p:cNvSpPr/>
          <p:nvPr/>
        </p:nvSpPr>
        <p:spPr>
          <a:xfrm>
            <a:off x="1830873" y="1836812"/>
            <a:ext cx="2743200" cy="1354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Important change in the ownership structure of the firms and banks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E954C79-A068-4AC8-B56F-B4FF78AA5849}"/>
              </a:ext>
            </a:extLst>
          </p:cNvPr>
          <p:cNvSpPr/>
          <p:nvPr/>
        </p:nvSpPr>
        <p:spPr>
          <a:xfrm>
            <a:off x="4878572" y="2212943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D3A36F-2B6C-4762-9C8F-D21C7802EBB1}"/>
              </a:ext>
            </a:extLst>
          </p:cNvPr>
          <p:cNvSpPr/>
          <p:nvPr/>
        </p:nvSpPr>
        <p:spPr>
          <a:xfrm>
            <a:off x="6420825" y="1597845"/>
            <a:ext cx="3882671" cy="82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Lower household consumption due to lower dividend payments to the households.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B68A842-8E17-4D05-87A4-6DB37D41C835}"/>
              </a:ext>
            </a:extLst>
          </p:cNvPr>
          <p:cNvSpPr/>
          <p:nvPr/>
        </p:nvSpPr>
        <p:spPr>
          <a:xfrm>
            <a:off x="6419470" y="2644618"/>
            <a:ext cx="3884026" cy="82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Greater income account deficit due to greater dividend payments to the RoW.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6AF373A-18E6-4798-AE87-E5DE596BF89C}"/>
              </a:ext>
            </a:extLst>
          </p:cNvPr>
          <p:cNvSpPr/>
          <p:nvPr/>
        </p:nvSpPr>
        <p:spPr>
          <a:xfrm>
            <a:off x="1370469" y="3899082"/>
            <a:ext cx="2238573" cy="1354162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Initially, there is an appreciation in nominal exchange rate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044BF2-FEFE-4BB1-9677-B34E750929BA}"/>
              </a:ext>
            </a:extLst>
          </p:cNvPr>
          <p:cNvSpPr/>
          <p:nvPr/>
        </p:nvSpPr>
        <p:spPr>
          <a:xfrm>
            <a:off x="3804302" y="4441045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81647A5-1AB1-4759-A067-76615B6AF2D7}"/>
              </a:ext>
            </a:extLst>
          </p:cNvPr>
          <p:cNvSpPr/>
          <p:nvPr/>
        </p:nvSpPr>
        <p:spPr>
          <a:xfrm>
            <a:off x="4932815" y="3972139"/>
            <a:ext cx="2443805" cy="1354162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Parallel, there is a reduction in government interest payments to the RoW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AEBB769-B455-4220-BCAA-6BC99772FC1A}"/>
              </a:ext>
            </a:extLst>
          </p:cNvPr>
          <p:cNvSpPr/>
          <p:nvPr/>
        </p:nvSpPr>
        <p:spPr>
          <a:xfrm>
            <a:off x="7481781" y="4396744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146ACD5-A38A-43E4-AFB3-DB3F695C571E}"/>
              </a:ext>
            </a:extLst>
          </p:cNvPr>
          <p:cNvSpPr/>
          <p:nvPr/>
        </p:nvSpPr>
        <p:spPr>
          <a:xfrm>
            <a:off x="8505135" y="4004425"/>
            <a:ext cx="2316396" cy="1321875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Lower government deficit (%GDP) and lower Public Debt (%GDP)</a:t>
            </a:r>
          </a:p>
        </p:txBody>
      </p:sp>
    </p:spTree>
    <p:extLst>
      <p:ext uri="{BB962C8B-B14F-4D97-AF65-F5344CB8AC3E}">
        <p14:creationId xmlns:p14="http://schemas.microsoft.com/office/powerpoint/2010/main" val="29064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53C005-3848-4C0A-819F-60A79BAD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68149" y="174144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CO" sz="2800" dirty="0">
              <a:solidFill>
                <a:srgbClr val="202124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93310-AE77-4F89-A645-84E148CF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1" y="246358"/>
            <a:ext cx="8258400" cy="135416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latin typeface="Century Gothic" panose="020B0502020202020204" pitchFamily="34" charset="0"/>
              </a:rPr>
              <a:t>Some issues about FDI insertion.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9E50B1-86CB-4020-9266-49599D1061BF}"/>
              </a:ext>
            </a:extLst>
          </p:cNvPr>
          <p:cNvSpPr/>
          <p:nvPr/>
        </p:nvSpPr>
        <p:spPr>
          <a:xfrm>
            <a:off x="684887" y="1752332"/>
            <a:ext cx="2470367" cy="1252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However, there is a depreciation in real exchange rate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E954C79-A068-4AC8-B56F-B4FF78AA5849}"/>
              </a:ext>
            </a:extLst>
          </p:cNvPr>
          <p:cNvSpPr/>
          <p:nvPr/>
        </p:nvSpPr>
        <p:spPr>
          <a:xfrm>
            <a:off x="3319408" y="2160384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D3A36F-2B6C-4762-9C8F-D21C7802EBB1}"/>
              </a:ext>
            </a:extLst>
          </p:cNvPr>
          <p:cNvSpPr/>
          <p:nvPr/>
        </p:nvSpPr>
        <p:spPr>
          <a:xfrm>
            <a:off x="4506629" y="1531699"/>
            <a:ext cx="3243991" cy="695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There is an increase in exports (%GDP)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B68A842-8E17-4D05-87A4-6DB37D41C835}"/>
              </a:ext>
            </a:extLst>
          </p:cNvPr>
          <p:cNvSpPr/>
          <p:nvPr/>
        </p:nvSpPr>
        <p:spPr>
          <a:xfrm>
            <a:off x="4380519" y="2421196"/>
            <a:ext cx="3525992" cy="83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Imports growth (%GDP) because of Armington exports to imports coefficient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6AF373A-18E6-4798-AE87-E5DE596BF89C}"/>
              </a:ext>
            </a:extLst>
          </p:cNvPr>
          <p:cNvSpPr/>
          <p:nvPr/>
        </p:nvSpPr>
        <p:spPr>
          <a:xfrm>
            <a:off x="776271" y="3899082"/>
            <a:ext cx="2832771" cy="1354162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Despite the imports growth, there is a massive accumulation of FX reserves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1044BF2-FEFE-4BB1-9677-B34E750929BA}"/>
              </a:ext>
            </a:extLst>
          </p:cNvPr>
          <p:cNvSpPr/>
          <p:nvPr/>
        </p:nvSpPr>
        <p:spPr>
          <a:xfrm>
            <a:off x="3804302" y="4441045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81647A5-1AB1-4759-A067-76615B6AF2D7}"/>
              </a:ext>
            </a:extLst>
          </p:cNvPr>
          <p:cNvSpPr/>
          <p:nvPr/>
        </p:nvSpPr>
        <p:spPr>
          <a:xfrm>
            <a:off x="4932815" y="3754775"/>
            <a:ext cx="2443805" cy="686270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 Lower credit rationing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AEBB769-B455-4220-BCAA-6BC99772FC1A}"/>
              </a:ext>
            </a:extLst>
          </p:cNvPr>
          <p:cNvSpPr/>
          <p:nvPr/>
        </p:nvSpPr>
        <p:spPr>
          <a:xfrm>
            <a:off x="7766698" y="4855824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146ACD5-A38A-43E4-AFB3-DB3F695C571E}"/>
              </a:ext>
            </a:extLst>
          </p:cNvPr>
          <p:cNvSpPr/>
          <p:nvPr/>
        </p:nvSpPr>
        <p:spPr>
          <a:xfrm>
            <a:off x="4932374" y="4768938"/>
            <a:ext cx="2444246" cy="557363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Better NIIP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2F3EEF1-6258-4B59-8ED5-536416B63F88}"/>
              </a:ext>
            </a:extLst>
          </p:cNvPr>
          <p:cNvSpPr/>
          <p:nvPr/>
        </p:nvSpPr>
        <p:spPr>
          <a:xfrm>
            <a:off x="8085371" y="2155530"/>
            <a:ext cx="933254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4E244E1-372F-4892-91DA-88ED25FF42D2}"/>
              </a:ext>
            </a:extLst>
          </p:cNvPr>
          <p:cNvSpPr/>
          <p:nvPr/>
        </p:nvSpPr>
        <p:spPr>
          <a:xfrm>
            <a:off x="9197486" y="1730963"/>
            <a:ext cx="2470367" cy="1252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Significant trade balance but current account deficit (%GDP)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5B579CB-D3FA-44DC-B128-DC159031150B}"/>
              </a:ext>
            </a:extLst>
          </p:cNvPr>
          <p:cNvSpPr/>
          <p:nvPr/>
        </p:nvSpPr>
        <p:spPr>
          <a:xfrm>
            <a:off x="8971483" y="3866514"/>
            <a:ext cx="2444246" cy="557363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Greater CBL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CEE38E4-4007-4CF8-9D1B-778E0BA64AF7}"/>
              </a:ext>
            </a:extLst>
          </p:cNvPr>
          <p:cNvSpPr/>
          <p:nvPr/>
        </p:nvSpPr>
        <p:spPr>
          <a:xfrm>
            <a:off x="7734862" y="3989340"/>
            <a:ext cx="965089" cy="41477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4E4B9F6-4DC4-444B-9DA8-FD5556D439E7}"/>
              </a:ext>
            </a:extLst>
          </p:cNvPr>
          <p:cNvSpPr/>
          <p:nvPr/>
        </p:nvSpPr>
        <p:spPr>
          <a:xfrm>
            <a:off x="8971483" y="4749402"/>
            <a:ext cx="2444246" cy="557363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entury Gothic" panose="020B0502020202020204" pitchFamily="34" charset="0"/>
              </a:rPr>
              <a:t>Country Risk does not change </a:t>
            </a:r>
          </a:p>
        </p:txBody>
      </p:sp>
    </p:spTree>
    <p:extLst>
      <p:ext uri="{BB962C8B-B14F-4D97-AF65-F5344CB8AC3E}">
        <p14:creationId xmlns:p14="http://schemas.microsoft.com/office/powerpoint/2010/main" val="31665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92231"/>
            <a:ext cx="8977461" cy="759586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Some issues about parameters calibration.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0923B274-A235-4C95-A705-2B9DCB53FE34}"/>
              </a:ext>
            </a:extLst>
          </p:cNvPr>
          <p:cNvSpPr txBox="1">
            <a:spLocks/>
          </p:cNvSpPr>
          <p:nvPr/>
        </p:nvSpPr>
        <p:spPr>
          <a:xfrm>
            <a:off x="609598" y="1395167"/>
            <a:ext cx="10646004" cy="476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related to cross border lending supply are unnecessary because those equations of Benchmark Model were changed in order to simplify the external sector dynamics. </a:t>
            </a:r>
            <a:r>
              <a:rPr lang="en-GB" sz="2000" dirty="0">
                <a:latin typeface="Century Gothic" panose="020B0502020202020204" pitchFamily="34" charset="0"/>
              </a:rPr>
              <a:t>Rather, we added a credit rationing mechanism.</a:t>
            </a: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Century Gothic" panose="020B0502020202020204" pitchFamily="34" charset="0"/>
              </a:rPr>
              <a:t>2.   Some zero restrictions are debatable.</a:t>
            </a: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D5668E30-2D52-4719-84D9-2904F03E0B90}"/>
              </a:ext>
            </a:extLst>
          </p:cNvPr>
          <p:cNvSpPr txBox="1">
            <a:spLocks/>
          </p:cNvSpPr>
          <p:nvPr/>
        </p:nvSpPr>
        <p:spPr>
          <a:xfrm>
            <a:off x="1207416" y="2434358"/>
            <a:ext cx="9777168" cy="622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>
                <a:latin typeface="Century Gothic" panose="020B0502020202020204" pitchFamily="34" charset="0"/>
              </a:rPr>
              <a:t>Those parameters are encoded from  #34 to #42.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Others parameters are #32, #62, #78</a:t>
            </a:r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C5E9A6ED-647D-47AC-A9A9-F428AF351E02}"/>
              </a:ext>
            </a:extLst>
          </p:cNvPr>
          <p:cNvSpPr txBox="1">
            <a:spLocks/>
          </p:cNvSpPr>
          <p:nvPr/>
        </p:nvSpPr>
        <p:spPr>
          <a:xfrm>
            <a:off x="1148497" y="4015819"/>
            <a:ext cx="10116533" cy="179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>
                <a:latin typeface="Century Gothic" panose="020B0502020202020204" pitchFamily="34" charset="0"/>
              </a:rPr>
              <a:t>Elasticity of MPC to consume wages, financial income and wealth to real deposit rates. Encoded from #70 to  #72. 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Portfolio flows arbitrage parameter (#31) and FX loans arbitrage parameter (#79).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Exogenous mark – up (#22) and sensitivity of mark-up to inventories gap (#23).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Exogenous share of households bonds holdings (#74) and sensitivity of households bond holdings to relative returns (#76)</a:t>
            </a:r>
          </a:p>
        </p:txBody>
      </p:sp>
    </p:spTree>
    <p:extLst>
      <p:ext uri="{BB962C8B-B14F-4D97-AF65-F5344CB8AC3E}">
        <p14:creationId xmlns:p14="http://schemas.microsoft.com/office/powerpoint/2010/main" val="3618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71340"/>
            <a:ext cx="8977461" cy="759586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Some issues about parameters calibration.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0923B274-A235-4C95-A705-2B9DCB53FE34}"/>
              </a:ext>
            </a:extLst>
          </p:cNvPr>
          <p:cNvSpPr txBox="1">
            <a:spLocks/>
          </p:cNvSpPr>
          <p:nvPr/>
        </p:nvSpPr>
        <p:spPr>
          <a:xfrm>
            <a:off x="609598" y="1725105"/>
            <a:ext cx="10646004" cy="404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dirty="0">
                <a:latin typeface="Century Gothic" panose="020B0502020202020204" pitchFamily="34" charset="0"/>
              </a:rPr>
              <a:t>3.   The magnitudes of some parameters are debatable</a:t>
            </a: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Century Gothic" panose="020B0502020202020204" pitchFamily="34" charset="0"/>
              </a:rPr>
              <a:t>4. New equations and further modifications do not have parameters calibrated. </a:t>
            </a: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D5668E30-2D52-4719-84D9-2904F03E0B90}"/>
              </a:ext>
            </a:extLst>
          </p:cNvPr>
          <p:cNvSpPr txBox="1">
            <a:spLocks/>
          </p:cNvSpPr>
          <p:nvPr/>
        </p:nvSpPr>
        <p:spPr>
          <a:xfrm>
            <a:off x="1148497" y="2283529"/>
            <a:ext cx="9777168" cy="622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>
                <a:latin typeface="Century Gothic" panose="020B0502020202020204" pitchFamily="34" charset="0"/>
              </a:rPr>
              <a:t>Depreciation rate (#25) and autonomous investment (#26).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Percentage of price adjustment firms (#24).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Ratio of government spending to total production (#54). 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Tax rate on wages (#56)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Exogenous nominal wages growth (#63)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Average employment rate in wage dynamics (#65)</a:t>
            </a:r>
          </a:p>
          <a:p>
            <a:pPr algn="just"/>
            <a:r>
              <a:rPr lang="en-GB" sz="1800" dirty="0">
                <a:latin typeface="Century Gothic" panose="020B0502020202020204" pitchFamily="34" charset="0"/>
              </a:rPr>
              <a:t>Scalling parameters in MPCs (encoded from #67 to #69). The problem arises if we assume that there is no sensitivity of MPCs to real deposit rate. </a:t>
            </a:r>
          </a:p>
        </p:txBody>
      </p:sp>
    </p:spTree>
    <p:extLst>
      <p:ext uri="{BB962C8B-B14F-4D97-AF65-F5344CB8AC3E}">
        <p14:creationId xmlns:p14="http://schemas.microsoft.com/office/powerpoint/2010/main" val="19033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ingeniería, Gráfico de líneas&#10;&#10;Descripción generada automáticamente">
            <a:extLst>
              <a:ext uri="{FF2B5EF4-FFF2-40B4-BE49-F238E27FC236}">
                <a16:creationId xmlns:a16="http://schemas.microsoft.com/office/drawing/2014/main" id="{468B9EA4-CB36-44C8-B13D-8918E2BF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7A60CC7-BABA-4E08-B6AD-7F9CF45B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406"/>
            <a:ext cx="12192000" cy="6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0A7ABE-D045-4D91-A08C-7193A9EC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09"/>
            <a:ext cx="12192000" cy="57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FAA358E-CE03-4831-A264-3CB7D3B2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93736"/>
            <a:ext cx="11858920" cy="57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348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436</Words>
  <Application>Microsoft Office PowerPoint</Application>
  <PresentationFormat>Panorámica</PresentationFormat>
  <Paragraphs>70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Ancizar Sans Bold</vt:lpstr>
      <vt:lpstr>Ancizar Sans Regular</vt:lpstr>
      <vt:lpstr>Arial</vt:lpstr>
      <vt:lpstr>Calibri</vt:lpstr>
      <vt:lpstr>Century Gothic</vt:lpstr>
      <vt:lpstr>1_Tema de Office</vt:lpstr>
      <vt:lpstr>Modelling Colombian Economy: Stock-Flow Consistent Prototype Growth Model </vt:lpstr>
      <vt:lpstr>Some issues about FDI insertion. </vt:lpstr>
      <vt:lpstr>Some issues about FDI insertion. </vt:lpstr>
      <vt:lpstr>Some issues about parameters calibration.</vt:lpstr>
      <vt:lpstr>Some issues about parameters calibration.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</dc:title>
  <dc:creator>Santiago Castaño Salas</dc:creator>
  <cp:lastModifiedBy>Jhan Jhailer  Andrade Portela</cp:lastModifiedBy>
  <cp:revision>115</cp:revision>
  <dcterms:created xsi:type="dcterms:W3CDTF">2020-07-18T20:38:46Z</dcterms:created>
  <dcterms:modified xsi:type="dcterms:W3CDTF">2021-02-10T13:41:17Z</dcterms:modified>
</cp:coreProperties>
</file>