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258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" autoAdjust="0"/>
    <p:restoredTop sz="94444"/>
  </p:normalViewPr>
  <p:slideViewPr>
    <p:cSldViewPr snapToGrid="0" snapToObjects="1">
      <p:cViewPr varScale="1">
        <p:scale>
          <a:sx n="81" d="100"/>
          <a:sy n="81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63A8-CA22-F249-8B11-75777F973014}" type="datetimeFigureOut">
              <a:rPr lang="es-ES_tradnl" smtClean="0"/>
              <a:t>05/10/2020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B4EE3-1E68-8D48-A803-DEA9E30956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89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9761-F82B-462E-8478-8F4E08E28C3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04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 hasCustomPrompt="1"/>
          </p:nvPr>
        </p:nvSpPr>
        <p:spPr>
          <a:xfrm>
            <a:off x="1007435" y="2568964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&lt;xv&lt;</a:t>
            </a:r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1608584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F6A4D-1D98-488A-948F-08D345F10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2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dor\Desktop\DISEÑO\CID\2018\DOCUMENTOS FINALES CID\EDITABLES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53" y="2"/>
            <a:ext cx="12166511" cy="57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7381" y="27463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314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istrador\Desktop\DISEÑO\CID\2018\DOCUMENTOS FINALES CID\EDITABLES\Presentación\0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527381" y="1844825"/>
            <a:ext cx="10972800" cy="4032448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 err="1"/>
              <a:t>sfjhsdfhsakhfkds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175787" y="260648"/>
            <a:ext cx="7776864" cy="1354162"/>
          </a:xfrm>
        </p:spPr>
        <p:txBody>
          <a:bodyPr/>
          <a:lstStyle>
            <a:lvl1pPr>
              <a:defRPr/>
            </a:lvl1pPr>
          </a:lstStyle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0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2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Administrador\Desktop\DISEÑO\CID\2018\DOCUMENTOS FINALES CID\Presentación\0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" y="0"/>
            <a:ext cx="12175876" cy="57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1484785"/>
            <a:ext cx="6815667" cy="46413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5AE33D-32CE-4125-A2FD-63556E695E13}" type="datetimeFigureOut">
              <a:rPr lang="es-CO" smtClean="0"/>
              <a:t>5/10/2020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A365B6-BC7E-4AA3-971D-5574AE4E01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pic>
        <p:nvPicPr>
          <p:cNvPr id="4" name="Picture 2" descr="C:\Users\Administrador\Desktop\DISEÑO\CID\2018\DOCUMENTOS FINALES CID\Presentación\banner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5632"/>
            <a:ext cx="12192000" cy="85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deas.repec.org/p/imk/wpaper/06-2007.html" TargetMode="External"/><Relationship Id="rId3" Type="http://schemas.openxmlformats.org/officeDocument/2006/relationships/hyperlink" Target="https://ideas.repec.org/s/oup/cambje.html" TargetMode="External"/><Relationship Id="rId7" Type="http://schemas.openxmlformats.org/officeDocument/2006/relationships/hyperlink" Target="https://ideas.repec.org/s/mes/postke.html" TargetMode="External"/><Relationship Id="rId2" Type="http://schemas.openxmlformats.org/officeDocument/2006/relationships/hyperlink" Target="https://ideas.repec.org/a/oup/cambje/v14y1990i4p375-93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deas.repec.org/a/mes/postke/v34y2012i4p749-776.html" TargetMode="External"/><Relationship Id="rId5" Type="http://schemas.openxmlformats.org/officeDocument/2006/relationships/hyperlink" Target="https://ideas.repec.org/s/eee/dyncon.html" TargetMode="External"/><Relationship Id="rId4" Type="http://schemas.openxmlformats.org/officeDocument/2006/relationships/hyperlink" Target="https://ideas.repec.org/a/eee/dyncon/v69y2016icp375-408.html" TargetMode="External"/><Relationship Id="rId9" Type="http://schemas.openxmlformats.org/officeDocument/2006/relationships/hyperlink" Target="https://ideas.repec.org/s/imk/wpap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07435" y="2726655"/>
            <a:ext cx="10363200" cy="1470025"/>
          </a:xfrm>
        </p:spPr>
        <p:txBody>
          <a:bodyPr>
            <a:noAutofit/>
          </a:bodyPr>
          <a:lstStyle/>
          <a:p>
            <a:r>
              <a:rPr lang="es-CO" sz="3600" b="1" dirty="0">
                <a:latin typeface="Century Gothic" panose="020B0502020202020204" pitchFamily="34" charset="0"/>
              </a:rPr>
              <a:t>Modelling Colombian Economy: Stock-Flow Consistent Prototype Growth Model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446B7A2-6DA0-8E4C-8829-B9BC3430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435" y="4196680"/>
            <a:ext cx="10369152" cy="6674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_tradnl" sz="2800" b="1" i="1" dirty="0">
                <a:latin typeface="Century Gothic" panose="020B0502020202020204" pitchFamily="34" charset="0"/>
              </a:rPr>
              <a:t>An adaptation from Yilmaz &amp; Godin (2020).</a:t>
            </a:r>
          </a:p>
        </p:txBody>
      </p:sp>
    </p:spTree>
    <p:extLst>
      <p:ext uri="{BB962C8B-B14F-4D97-AF65-F5344CB8AC3E}">
        <p14:creationId xmlns:p14="http://schemas.microsoft.com/office/powerpoint/2010/main" val="38683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46004" cy="4084161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Century Gothic" panose="020B0502020202020204" pitchFamily="34" charset="0"/>
              </a:rPr>
              <a:t>We introduced a desired demand of credit that depends on desired consumption, interest rate, and the average repayment ratio. This formulation is an adaptation from Van Treeck (2009) and Dafermos (2012).</a:t>
            </a: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r>
              <a:rPr lang="en-GB" sz="2000" dirty="0">
                <a:latin typeface="Century Gothic" panose="020B0502020202020204" pitchFamily="34" charset="0"/>
              </a:rPr>
              <a:t>Since in developing economies credit rationing is an important feature in credit markets, we introduced a logistic equation based on Caiani et al. (2016) in order to capture this dynamic. In consequence, the credit supply is a share of the desired credit demand that changes according to borrowers’ risk and liquidity conditions.</a:t>
            </a: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r>
              <a:rPr lang="en-GB" sz="2000" dirty="0">
                <a:latin typeface="Century Gothic" panose="020B0502020202020204" pitchFamily="34" charset="0"/>
              </a:rPr>
              <a:t>Interest rate on households’ loans is a constant mark – up over the interest rate faced by the firms. </a:t>
            </a: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Households.</a:t>
            </a:r>
          </a:p>
        </p:txBody>
      </p:sp>
    </p:spTree>
    <p:extLst>
      <p:ext uri="{BB962C8B-B14F-4D97-AF65-F5344CB8AC3E}">
        <p14:creationId xmlns:p14="http://schemas.microsoft.com/office/powerpoint/2010/main" val="21660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We added to the exports equation an autonomous term not related to real exchange rate, as a proxy for commodity exports in order to simulate an external shock on this exogenous variable. </a:t>
                </a:r>
              </a:p>
              <a:p>
                <a:pPr marL="0" lvl="0" indent="0" algn="ctr">
                  <a:lnSpc>
                    <a:spcPct val="200000"/>
                  </a:lnSpc>
                  <a:spcAft>
                    <a:spcPts val="800"/>
                  </a:spcAft>
                  <a:buNone/>
                </a:pPr>
                <a:r>
                  <a:rPr lang="es-CO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s-CO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𝐺𝐷𝑃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p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s-CO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O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GB" sz="2000" dirty="0">
                    <a:latin typeface="Century Gothic" panose="020B0502020202020204" pitchFamily="34" charset="0"/>
                  </a:rPr>
                  <a:t>The dynamics of the autonomous is given by: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acc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2000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772239"/>
                <a:ext cx="10463752" cy="3365369"/>
              </a:xfrm>
              <a:blipFill>
                <a:blip r:embed="rId2"/>
                <a:stretch>
                  <a:fillRect l="-524" t="-1087" r="-5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406613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Exports. </a:t>
            </a:r>
          </a:p>
        </p:txBody>
      </p:sp>
    </p:spTree>
    <p:extLst>
      <p:ext uri="{BB962C8B-B14F-4D97-AF65-F5344CB8AC3E}">
        <p14:creationId xmlns:p14="http://schemas.microsoft.com/office/powerpoint/2010/main" val="1981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51" y="1451729"/>
                <a:ext cx="10303497" cy="385556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The government transfers to households are linked to a share of the total population, which receives a fraction of the nominal wage. </a:t>
                </a:r>
              </a:p>
              <a:p>
                <a:pPr marL="0" indent="0" algn="just">
                  <a:buNone/>
                </a:pPr>
                <a:endParaRPr lang="es-CO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⋅(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𝜍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𝑝𝑜𝑝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The public investment is a constant share of GDP plus a term that depends directly on royalties or export taxes, in order to analyse the effects of the external sector on public finances as an important feature of Colombian economy. </a:t>
                </a: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In terms of revenue, royalties are defined as a share of  autonomous exports. </a:t>
                </a: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51" y="1451729"/>
                <a:ext cx="10303497" cy="3855562"/>
              </a:xfrm>
              <a:blipFill>
                <a:blip r:embed="rId2"/>
                <a:stretch>
                  <a:fillRect l="-533" t="-790" r="-5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Government.</a:t>
            </a:r>
          </a:p>
        </p:txBody>
      </p:sp>
    </p:spTree>
    <p:extLst>
      <p:ext uri="{BB962C8B-B14F-4D97-AF65-F5344CB8AC3E}">
        <p14:creationId xmlns:p14="http://schemas.microsoft.com/office/powerpoint/2010/main" val="40741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51" y="1765169"/>
                <a:ext cx="10303497" cy="306135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The public bonds market is cleared by the financial system and not by the Central Bank as in the benchmark model. </a:t>
                </a: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GB" sz="2000" dirty="0">
                    <a:latin typeface="Century Gothic" panose="020B0502020202020204" pitchFamily="34" charset="0"/>
                  </a:rPr>
                  <a:t>We added the utilization rate of capital into the desired real investment function. The idea behind this is to incorporate the accelerator effect as in Badhuri &amp; Marglin (1990).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p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⋅ </m:t>
                      </m:r>
                      <m:d>
                        <m:dPr>
                          <m:begChr m:val="["/>
                          <m:endChr m:val="]"/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s-CO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s-CO" sz="1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n-GB" sz="2000" dirty="0">
                  <a:latin typeface="Century Gothic" panose="020B0502020202020204" pitchFamily="34" charset="0"/>
                </a:endParaRPr>
              </a:p>
              <a:p>
                <a:pPr algn="just"/>
                <a:endParaRPr lang="en-GB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1E76053E-E553-4C2C-919A-CE7A30FA7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51" y="1765169"/>
                <a:ext cx="10303497" cy="3061355"/>
              </a:xfrm>
              <a:blipFill>
                <a:blip r:embed="rId2"/>
                <a:stretch>
                  <a:fillRect l="-533" t="-1195" r="-5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Bonds Market &amp; Investment.</a:t>
            </a:r>
          </a:p>
        </p:txBody>
      </p:sp>
    </p:spTree>
    <p:extLst>
      <p:ext uri="{BB962C8B-B14F-4D97-AF65-F5344CB8AC3E}">
        <p14:creationId xmlns:p14="http://schemas.microsoft.com/office/powerpoint/2010/main" val="117404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E76053E-E553-4C2C-919A-CE7A30FA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51" y="1765169"/>
            <a:ext cx="10303497" cy="3061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n-GB" sz="2000" dirty="0">
              <a:latin typeface="Century Gothic" panose="020B0502020202020204" pitchFamily="34" charset="0"/>
            </a:endParaRPr>
          </a:p>
          <a:p>
            <a:pPr algn="just"/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A68AA8-71CC-44C3-BE34-45205488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81" y="274637"/>
            <a:ext cx="7694645" cy="979127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latin typeface="Century Gothic" panose="020B0502020202020204" pitchFamily="34" charset="0"/>
              </a:rPr>
              <a:t>Foreign Direct Investment. </a:t>
            </a:r>
          </a:p>
        </p:txBody>
      </p:sp>
    </p:spTree>
    <p:extLst>
      <p:ext uri="{BB962C8B-B14F-4D97-AF65-F5344CB8AC3E}">
        <p14:creationId xmlns:p14="http://schemas.microsoft.com/office/powerpoint/2010/main" val="32796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1FA55C1-9DA3-4EFB-A177-365ED722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6" t="11507" r="34613" b="9345"/>
          <a:stretch/>
        </p:blipFill>
        <p:spPr>
          <a:xfrm>
            <a:off x="904974" y="311086"/>
            <a:ext cx="10510886" cy="5486399"/>
          </a:xfrm>
        </p:spPr>
      </p:pic>
    </p:spTree>
    <p:extLst>
      <p:ext uri="{BB962C8B-B14F-4D97-AF65-F5344CB8AC3E}">
        <p14:creationId xmlns:p14="http://schemas.microsoft.com/office/powerpoint/2010/main" val="30449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latin typeface="Century Gothic" panose="020B0502020202020204" pitchFamily="34" charset="0"/>
              </a:rPr>
              <a:t>References.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  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Bhaduri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, Amit &amp;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Marglin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, Stephen, 1990. "</a:t>
            </a:r>
            <a:r>
              <a:rPr lang="en-US" sz="2000" b="1" i="0" u="none" strike="noStrike" dirty="0">
                <a:solidFill>
                  <a:srgbClr val="2D4E8B"/>
                </a:solidFill>
                <a:effectLst/>
                <a:latin typeface="Century Gothic" panose="020B0502020202020204" pitchFamily="34" charset="0"/>
                <a:hlinkClick r:id="rId2"/>
              </a:rPr>
              <a:t>Unemployment and the Real Wage: The Economic Basis for Contesting Political Ideologies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," </a:t>
            </a:r>
            <a:r>
              <a:rPr lang="en-US" sz="2000" b="0" i="0" u="none" strike="noStrike" dirty="0">
                <a:solidFill>
                  <a:srgbClr val="2D4E8B"/>
                </a:solidFill>
                <a:effectLst/>
                <a:latin typeface="Century Gothic" panose="020B0502020202020204" pitchFamily="34" charset="0"/>
                <a:hlinkClick r:id="rId3"/>
              </a:rPr>
              <a:t>Cambridge Journal of Economics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, Oxford University Press, vol. 14(4), pages 375-393, December.</a:t>
            </a:r>
          </a:p>
          <a:p>
            <a:pPr marL="0" indent="0" algn="just">
              <a:buNone/>
            </a:pPr>
            <a:endParaRPr lang="es-CO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entury Gothic" panose="020B0502020202020204" pitchFamily="34" charset="0"/>
              </a:rPr>
              <a:t>   </a:t>
            </a:r>
            <a:r>
              <a:rPr lang="es-CO" sz="2000" dirty="0" err="1">
                <a:latin typeface="Century Gothic" panose="020B0502020202020204" pitchFamily="34" charset="0"/>
              </a:rPr>
              <a:t>Caiani</a:t>
            </a:r>
            <a:r>
              <a:rPr lang="es-CO" sz="2000" dirty="0">
                <a:latin typeface="Century Gothic" panose="020B0502020202020204" pitchFamily="34" charset="0"/>
              </a:rPr>
              <a:t>, Alessandro &amp; </a:t>
            </a:r>
            <a:r>
              <a:rPr lang="es-CO" sz="2000" dirty="0" err="1">
                <a:latin typeface="Century Gothic" panose="020B0502020202020204" pitchFamily="34" charset="0"/>
              </a:rPr>
              <a:t>Godin</a:t>
            </a:r>
            <a:r>
              <a:rPr lang="es-CO" sz="2000" dirty="0">
                <a:latin typeface="Century Gothic" panose="020B0502020202020204" pitchFamily="34" charset="0"/>
              </a:rPr>
              <a:t>, Antoine &amp; </a:t>
            </a:r>
            <a:r>
              <a:rPr lang="es-CO" sz="2000" dirty="0" err="1">
                <a:latin typeface="Century Gothic" panose="020B0502020202020204" pitchFamily="34" charset="0"/>
              </a:rPr>
              <a:t>Caverzasi</a:t>
            </a:r>
            <a:r>
              <a:rPr lang="es-CO" sz="2000" dirty="0">
                <a:latin typeface="Century Gothic" panose="020B0502020202020204" pitchFamily="34" charset="0"/>
              </a:rPr>
              <a:t>, Eugenio &amp; </a:t>
            </a:r>
            <a:r>
              <a:rPr lang="es-CO" sz="2000" dirty="0" err="1">
                <a:latin typeface="Century Gothic" panose="020B0502020202020204" pitchFamily="34" charset="0"/>
              </a:rPr>
              <a:t>Gallegati</a:t>
            </a:r>
            <a:r>
              <a:rPr lang="es-CO" sz="2000" dirty="0">
                <a:latin typeface="Century Gothic" panose="020B0502020202020204" pitchFamily="34" charset="0"/>
              </a:rPr>
              <a:t>, Mauro &amp; </a:t>
            </a:r>
            <a:r>
              <a:rPr lang="es-CO" sz="2000" dirty="0" err="1">
                <a:latin typeface="Century Gothic" panose="020B0502020202020204" pitchFamily="34" charset="0"/>
              </a:rPr>
              <a:t>Kinsella</a:t>
            </a:r>
            <a:r>
              <a:rPr lang="es-CO" sz="2000" dirty="0">
                <a:latin typeface="Century Gothic" panose="020B0502020202020204" pitchFamily="34" charset="0"/>
              </a:rPr>
              <a:t>, Stephen &amp; Stiglitz, Joseph E., 2016. "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Agent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based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-stock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flow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consistent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macroeconomics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: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Towards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 a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benchmark</a:t>
            </a:r>
            <a:r>
              <a:rPr lang="es-CO" sz="2000" dirty="0">
                <a:latin typeface="Century Gothic" panose="020B0502020202020204" pitchFamily="34" charset="0"/>
                <a:hlinkClick r:id="rId4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4"/>
              </a:rPr>
              <a:t>model</a:t>
            </a:r>
            <a:r>
              <a:rPr lang="es-CO" sz="2000" dirty="0">
                <a:latin typeface="Century Gothic" panose="020B0502020202020204" pitchFamily="34" charset="0"/>
              </a:rPr>
              <a:t>," </a:t>
            </a:r>
            <a:r>
              <a:rPr lang="es-CO" sz="2000" dirty="0" err="1">
                <a:latin typeface="Century Gothic" panose="020B0502020202020204" pitchFamily="34" charset="0"/>
                <a:hlinkClick r:id="rId5"/>
              </a:rPr>
              <a:t>Journal</a:t>
            </a:r>
            <a:r>
              <a:rPr lang="es-CO" sz="2000" dirty="0">
                <a:latin typeface="Century Gothic" panose="020B0502020202020204" pitchFamily="34" charset="0"/>
                <a:hlinkClick r:id="rId5"/>
              </a:rPr>
              <a:t> of </a:t>
            </a:r>
            <a:r>
              <a:rPr lang="es-CO" sz="2000" dirty="0" err="1">
                <a:latin typeface="Century Gothic" panose="020B0502020202020204" pitchFamily="34" charset="0"/>
                <a:hlinkClick r:id="rId5"/>
              </a:rPr>
              <a:t>Economic</a:t>
            </a:r>
            <a:r>
              <a:rPr lang="es-CO" sz="2000" dirty="0">
                <a:latin typeface="Century Gothic" panose="020B0502020202020204" pitchFamily="34" charset="0"/>
                <a:hlinkClick r:id="rId5"/>
              </a:rPr>
              <a:t> Dynamics and Control</a:t>
            </a:r>
            <a:r>
              <a:rPr lang="es-CO" sz="2000" dirty="0">
                <a:latin typeface="Century Gothic" panose="020B0502020202020204" pitchFamily="34" charset="0"/>
              </a:rPr>
              <a:t>, </a:t>
            </a:r>
            <a:r>
              <a:rPr lang="es-CO" sz="2000" dirty="0" err="1">
                <a:latin typeface="Century Gothic" panose="020B0502020202020204" pitchFamily="34" charset="0"/>
              </a:rPr>
              <a:t>Elsevier</a:t>
            </a:r>
            <a:r>
              <a:rPr lang="es-CO" sz="2000" dirty="0">
                <a:latin typeface="Century Gothic" panose="020B0502020202020204" pitchFamily="34" charset="0"/>
              </a:rPr>
              <a:t>, vol. 69(C), </a:t>
            </a:r>
            <a:r>
              <a:rPr lang="es-CO" sz="2000" dirty="0" err="1">
                <a:latin typeface="Century Gothic" panose="020B0502020202020204" pitchFamily="34" charset="0"/>
              </a:rPr>
              <a:t>pages</a:t>
            </a:r>
            <a:r>
              <a:rPr lang="es-CO" sz="2000" dirty="0">
                <a:latin typeface="Century Gothic" panose="020B0502020202020204" pitchFamily="34" charset="0"/>
              </a:rPr>
              <a:t> 375-408.</a:t>
            </a:r>
          </a:p>
          <a:p>
            <a:pPr marL="0" indent="0" algn="just">
              <a:buNone/>
            </a:pPr>
            <a:endParaRPr lang="es-CO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entury Gothic" panose="020B0502020202020204" pitchFamily="34" charset="0"/>
              </a:rPr>
              <a:t>  </a:t>
            </a:r>
            <a:r>
              <a:rPr lang="es-CO" sz="2000" dirty="0" err="1">
                <a:latin typeface="Century Gothic" panose="020B0502020202020204" pitchFamily="34" charset="0"/>
              </a:rPr>
              <a:t>Dafermos</a:t>
            </a:r>
            <a:r>
              <a:rPr lang="es-CO" sz="2000" dirty="0">
                <a:latin typeface="Century Gothic" panose="020B0502020202020204" pitchFamily="34" charset="0"/>
              </a:rPr>
              <a:t>, </a:t>
            </a:r>
            <a:r>
              <a:rPr lang="es-CO" sz="2000" dirty="0" err="1">
                <a:latin typeface="Century Gothic" panose="020B0502020202020204" pitchFamily="34" charset="0"/>
              </a:rPr>
              <a:t>Yannis</a:t>
            </a:r>
            <a:r>
              <a:rPr lang="es-CO" sz="2000" dirty="0">
                <a:latin typeface="Century Gothic" panose="020B0502020202020204" pitchFamily="34" charset="0"/>
              </a:rPr>
              <a:t>,  2012. "</a:t>
            </a:r>
            <a:r>
              <a:rPr lang="es-CO" sz="2000" dirty="0">
                <a:latin typeface="Century Gothic" panose="020B0502020202020204" pitchFamily="34" charset="0"/>
                <a:hlinkClick r:id="rId6"/>
              </a:rPr>
              <a:t>Liquidity </a:t>
            </a:r>
            <a:r>
              <a:rPr lang="es-CO" sz="2000" dirty="0" err="1">
                <a:latin typeface="Century Gothic" panose="020B0502020202020204" pitchFamily="34" charset="0"/>
                <a:hlinkClick r:id="rId6"/>
              </a:rPr>
              <a:t>preference</a:t>
            </a:r>
            <a:r>
              <a:rPr lang="es-CO" sz="2000" dirty="0">
                <a:latin typeface="Century Gothic" panose="020B0502020202020204" pitchFamily="34" charset="0"/>
                <a:hlinkClick r:id="rId6"/>
              </a:rPr>
              <a:t>, </a:t>
            </a:r>
            <a:r>
              <a:rPr lang="es-CO" sz="2000" dirty="0" err="1">
                <a:latin typeface="Century Gothic" panose="020B0502020202020204" pitchFamily="34" charset="0"/>
                <a:hlinkClick r:id="rId6"/>
              </a:rPr>
              <a:t>uncertainty</a:t>
            </a:r>
            <a:r>
              <a:rPr lang="es-CO" sz="2000" dirty="0">
                <a:latin typeface="Century Gothic" panose="020B0502020202020204" pitchFamily="34" charset="0"/>
                <a:hlinkClick r:id="rId6"/>
              </a:rPr>
              <a:t>, and </a:t>
            </a:r>
            <a:r>
              <a:rPr lang="es-CO" sz="2000" dirty="0" err="1">
                <a:latin typeface="Century Gothic" panose="020B0502020202020204" pitchFamily="34" charset="0"/>
                <a:hlinkClick r:id="rId6"/>
              </a:rPr>
              <a:t>recession</a:t>
            </a:r>
            <a:r>
              <a:rPr lang="es-CO" sz="2000" dirty="0">
                <a:latin typeface="Century Gothic" panose="020B0502020202020204" pitchFamily="34" charset="0"/>
                <a:hlinkClick r:id="rId6"/>
              </a:rPr>
              <a:t> in a stock-</a:t>
            </a:r>
            <a:r>
              <a:rPr lang="es-CO" sz="2000" dirty="0" err="1">
                <a:latin typeface="Century Gothic" panose="020B0502020202020204" pitchFamily="34" charset="0"/>
                <a:hlinkClick r:id="rId6"/>
              </a:rPr>
              <a:t>flow</a:t>
            </a:r>
            <a:r>
              <a:rPr lang="es-CO" sz="2000" dirty="0">
                <a:latin typeface="Century Gothic" panose="020B0502020202020204" pitchFamily="34" charset="0"/>
                <a:hlinkClick r:id="rId6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6"/>
              </a:rPr>
              <a:t>consistent</a:t>
            </a:r>
            <a:r>
              <a:rPr lang="es-CO" sz="2000" dirty="0">
                <a:latin typeface="Century Gothic" panose="020B0502020202020204" pitchFamily="34" charset="0"/>
                <a:hlinkClick r:id="rId6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6"/>
              </a:rPr>
              <a:t>model</a:t>
            </a:r>
            <a:r>
              <a:rPr lang="es-CO" sz="2000" dirty="0">
                <a:latin typeface="Century Gothic" panose="020B0502020202020204" pitchFamily="34" charset="0"/>
              </a:rPr>
              <a:t>," </a:t>
            </a:r>
            <a:r>
              <a:rPr lang="es-CO" sz="2000" dirty="0" err="1">
                <a:latin typeface="Century Gothic" panose="020B0502020202020204" pitchFamily="34" charset="0"/>
                <a:hlinkClick r:id="rId7"/>
              </a:rPr>
              <a:t>Journal</a:t>
            </a:r>
            <a:r>
              <a:rPr lang="es-CO" sz="2000" dirty="0">
                <a:latin typeface="Century Gothic" panose="020B0502020202020204" pitchFamily="34" charset="0"/>
                <a:hlinkClick r:id="rId7"/>
              </a:rPr>
              <a:t> of Post </a:t>
            </a:r>
            <a:r>
              <a:rPr lang="es-CO" sz="2000" dirty="0" err="1">
                <a:latin typeface="Century Gothic" panose="020B0502020202020204" pitchFamily="34" charset="0"/>
                <a:hlinkClick r:id="rId7"/>
              </a:rPr>
              <a:t>Keynesian</a:t>
            </a:r>
            <a:r>
              <a:rPr lang="es-CO" sz="2000" dirty="0">
                <a:latin typeface="Century Gothic" panose="020B0502020202020204" pitchFamily="34" charset="0"/>
                <a:hlinkClick r:id="rId7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7"/>
              </a:rPr>
              <a:t>Economics</a:t>
            </a:r>
            <a:r>
              <a:rPr lang="es-CO" sz="2000" dirty="0">
                <a:latin typeface="Century Gothic" panose="020B0502020202020204" pitchFamily="34" charset="0"/>
              </a:rPr>
              <a:t>, Taylor &amp; Francis </a:t>
            </a:r>
            <a:r>
              <a:rPr lang="es-CO" sz="2000" dirty="0" err="1">
                <a:latin typeface="Century Gothic" panose="020B0502020202020204" pitchFamily="34" charset="0"/>
              </a:rPr>
              <a:t>Journals</a:t>
            </a:r>
            <a:r>
              <a:rPr lang="es-CO" sz="2000" dirty="0">
                <a:latin typeface="Century Gothic" panose="020B0502020202020204" pitchFamily="34" charset="0"/>
              </a:rPr>
              <a:t>, vol. 34(4), </a:t>
            </a:r>
            <a:r>
              <a:rPr lang="es-CO" sz="2000" dirty="0" err="1">
                <a:latin typeface="Century Gothic" panose="020B0502020202020204" pitchFamily="34" charset="0"/>
              </a:rPr>
              <a:t>pages</a:t>
            </a:r>
            <a:r>
              <a:rPr lang="es-CO" sz="2000" dirty="0">
                <a:latin typeface="Century Gothic" panose="020B0502020202020204" pitchFamily="34" charset="0"/>
              </a:rPr>
              <a:t> 749-776.</a:t>
            </a:r>
          </a:p>
          <a:p>
            <a:pPr marL="0" indent="0" algn="just">
              <a:buNone/>
            </a:pPr>
            <a:endParaRPr lang="es-CO" sz="200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entury Gothic" panose="020B0502020202020204" pitchFamily="34" charset="0"/>
              </a:rPr>
              <a:t>  </a:t>
            </a:r>
            <a:r>
              <a:rPr lang="es-CO" sz="2000" dirty="0" err="1">
                <a:latin typeface="Century Gothic" panose="020B0502020202020204" pitchFamily="34" charset="0"/>
              </a:rPr>
              <a:t>Till</a:t>
            </a:r>
            <a:r>
              <a:rPr lang="es-CO" sz="2000" dirty="0">
                <a:latin typeface="Century Gothic" panose="020B0502020202020204" pitchFamily="34" charset="0"/>
              </a:rPr>
              <a:t> van </a:t>
            </a:r>
            <a:r>
              <a:rPr lang="es-CO" sz="2000" dirty="0" err="1">
                <a:latin typeface="Century Gothic" panose="020B0502020202020204" pitchFamily="34" charset="0"/>
              </a:rPr>
              <a:t>Treeck</a:t>
            </a:r>
            <a:r>
              <a:rPr lang="es-CO" sz="2000" dirty="0">
                <a:latin typeface="Century Gothic" panose="020B0502020202020204" pitchFamily="34" charset="0"/>
              </a:rPr>
              <a:t>, 2007. "</a:t>
            </a:r>
            <a:r>
              <a:rPr lang="es-CO" sz="2000" b="1" dirty="0">
                <a:latin typeface="Century Gothic" panose="020B0502020202020204" pitchFamily="34" charset="0"/>
                <a:hlinkClick r:id="rId8"/>
              </a:rPr>
              <a:t>A </a:t>
            </a:r>
            <a:r>
              <a:rPr lang="es-CO" sz="2000" b="1" dirty="0" err="1">
                <a:latin typeface="Century Gothic" panose="020B0502020202020204" pitchFamily="34" charset="0"/>
                <a:hlinkClick r:id="rId8"/>
              </a:rPr>
              <a:t>Synthetic</a:t>
            </a:r>
            <a:r>
              <a:rPr lang="es-CO" sz="2000" b="1" dirty="0">
                <a:latin typeface="Century Gothic" panose="020B0502020202020204" pitchFamily="34" charset="0"/>
                <a:hlinkClick r:id="rId8"/>
              </a:rPr>
              <a:t>, Stock-Flow </a:t>
            </a:r>
            <a:r>
              <a:rPr lang="es-CO" sz="2000" b="1" dirty="0" err="1">
                <a:latin typeface="Century Gothic" panose="020B0502020202020204" pitchFamily="34" charset="0"/>
                <a:hlinkClick r:id="rId8"/>
              </a:rPr>
              <a:t>Consistent</a:t>
            </a:r>
            <a:r>
              <a:rPr lang="es-CO" sz="2000" b="1" dirty="0">
                <a:latin typeface="Century Gothic" panose="020B0502020202020204" pitchFamily="34" charset="0"/>
                <a:hlinkClick r:id="rId8"/>
              </a:rPr>
              <a:t> </a:t>
            </a:r>
            <a:r>
              <a:rPr lang="es-CO" sz="2000" b="1" dirty="0" err="1">
                <a:latin typeface="Century Gothic" panose="020B0502020202020204" pitchFamily="34" charset="0"/>
                <a:hlinkClick r:id="rId8"/>
              </a:rPr>
              <a:t>Macroeconomic</a:t>
            </a:r>
            <a:r>
              <a:rPr lang="es-CO" sz="2000" b="1" dirty="0">
                <a:latin typeface="Century Gothic" panose="020B0502020202020204" pitchFamily="34" charset="0"/>
                <a:hlinkClick r:id="rId8"/>
              </a:rPr>
              <a:t> </a:t>
            </a:r>
            <a:r>
              <a:rPr lang="es-CO" sz="2000" b="1" dirty="0" err="1">
                <a:latin typeface="Century Gothic" panose="020B0502020202020204" pitchFamily="34" charset="0"/>
                <a:hlinkClick r:id="rId8"/>
              </a:rPr>
              <a:t>Model</a:t>
            </a:r>
            <a:r>
              <a:rPr lang="es-CO" sz="2000" b="1" dirty="0">
                <a:latin typeface="Century Gothic" panose="020B0502020202020204" pitchFamily="34" charset="0"/>
                <a:hlinkClick r:id="rId8"/>
              </a:rPr>
              <a:t> </a:t>
            </a:r>
            <a:r>
              <a:rPr lang="es-CO" sz="2000" b="1" dirty="0" err="1">
                <a:latin typeface="Century Gothic" panose="020B0502020202020204" pitchFamily="34" charset="0"/>
                <a:hlinkClick r:id="rId8"/>
              </a:rPr>
              <a:t>of</a:t>
            </a:r>
            <a:r>
              <a:rPr lang="es-CO" sz="2000" b="1" dirty="0">
                <a:latin typeface="Century Gothic" panose="020B0502020202020204" pitchFamily="34" charset="0"/>
                <a:hlinkClick r:id="rId8"/>
              </a:rPr>
              <a:t> </a:t>
            </a:r>
            <a:r>
              <a:rPr lang="es-CO" sz="2000" b="1" dirty="0" err="1">
                <a:latin typeface="Century Gothic" panose="020B0502020202020204" pitchFamily="34" charset="0"/>
                <a:hlinkClick r:id="rId8"/>
              </a:rPr>
              <a:t>Financialisation</a:t>
            </a:r>
            <a:r>
              <a:rPr lang="es-CO" sz="2000" dirty="0">
                <a:latin typeface="Century Gothic" panose="020B0502020202020204" pitchFamily="34" charset="0"/>
              </a:rPr>
              <a:t>," </a:t>
            </a:r>
            <a:r>
              <a:rPr lang="es-CO" sz="2000" dirty="0">
                <a:latin typeface="Century Gothic" panose="020B0502020202020204" pitchFamily="34" charset="0"/>
                <a:hlinkClick r:id="rId9"/>
              </a:rPr>
              <a:t>IMK </a:t>
            </a:r>
            <a:r>
              <a:rPr lang="es-CO" sz="2000" dirty="0" err="1">
                <a:latin typeface="Century Gothic" panose="020B0502020202020204" pitchFamily="34" charset="0"/>
                <a:hlinkClick r:id="rId9"/>
              </a:rPr>
              <a:t>Working</a:t>
            </a:r>
            <a:r>
              <a:rPr lang="es-CO" sz="2000" dirty="0">
                <a:latin typeface="Century Gothic" panose="020B0502020202020204" pitchFamily="34" charset="0"/>
                <a:hlinkClick r:id="rId9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  <a:hlinkClick r:id="rId9"/>
              </a:rPr>
              <a:t>Paper</a:t>
            </a:r>
            <a:r>
              <a:rPr lang="es-CO" sz="2000" dirty="0">
                <a:latin typeface="Century Gothic" panose="020B0502020202020204" pitchFamily="34" charset="0"/>
              </a:rPr>
              <a:t> 06-2007, IMK at </a:t>
            </a:r>
            <a:r>
              <a:rPr lang="es-CO" sz="2000" dirty="0" err="1">
                <a:latin typeface="Century Gothic" panose="020B0502020202020204" pitchFamily="34" charset="0"/>
              </a:rPr>
              <a:t>the</a:t>
            </a:r>
            <a:r>
              <a:rPr lang="es-CO" sz="2000" dirty="0">
                <a:latin typeface="Century Gothic" panose="020B0502020202020204" pitchFamily="34" charset="0"/>
              </a:rPr>
              <a:t> Hans </a:t>
            </a:r>
            <a:r>
              <a:rPr lang="es-CO" sz="2000" dirty="0" err="1">
                <a:latin typeface="Century Gothic" panose="020B0502020202020204" pitchFamily="34" charset="0"/>
              </a:rPr>
              <a:t>Boeckler</a:t>
            </a:r>
            <a:r>
              <a:rPr lang="es-CO" sz="2000" dirty="0"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</a:rPr>
              <a:t>Foundation</a:t>
            </a:r>
            <a:r>
              <a:rPr lang="es-CO" sz="2000" dirty="0">
                <a:latin typeface="Century Gothic" panose="020B0502020202020204" pitchFamily="34" charset="0"/>
              </a:rPr>
              <a:t>, </a:t>
            </a:r>
            <a:r>
              <a:rPr lang="es-CO" sz="2000" dirty="0" err="1">
                <a:latin typeface="Century Gothic" panose="020B0502020202020204" pitchFamily="34" charset="0"/>
              </a:rPr>
              <a:t>Macroeconomic</a:t>
            </a:r>
            <a:r>
              <a:rPr lang="es-CO" sz="2000" dirty="0"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</a:rPr>
              <a:t>Policy</a:t>
            </a:r>
            <a:r>
              <a:rPr lang="es-CO" sz="2000" dirty="0">
                <a:latin typeface="Century Gothic" panose="020B0502020202020204" pitchFamily="34" charset="0"/>
              </a:rPr>
              <a:t> </a:t>
            </a:r>
            <a:r>
              <a:rPr lang="es-CO" sz="2000" dirty="0" err="1">
                <a:latin typeface="Century Gothic" panose="020B0502020202020204" pitchFamily="34" charset="0"/>
              </a:rPr>
              <a:t>Institute</a:t>
            </a:r>
            <a:r>
              <a:rPr lang="es-CO" sz="2000" dirty="0">
                <a:latin typeface="Century Gothic" panose="020B0502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CO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2965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3">
      <a:majorFont>
        <a:latin typeface="Ancizar Sans Bold"/>
        <a:ea typeface=""/>
        <a:cs typeface=""/>
      </a:majorFont>
      <a:minorFont>
        <a:latin typeface="Ancizar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543</Words>
  <Application>Microsoft Office PowerPoint</Application>
  <PresentationFormat>Panorámica</PresentationFormat>
  <Paragraphs>39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Ancizar Sans Bold</vt:lpstr>
      <vt:lpstr>Ancizar Sans Regular</vt:lpstr>
      <vt:lpstr>Arial</vt:lpstr>
      <vt:lpstr>Calibri</vt:lpstr>
      <vt:lpstr>Cambria Math</vt:lpstr>
      <vt:lpstr>Century Gothic</vt:lpstr>
      <vt:lpstr>Times New Roman</vt:lpstr>
      <vt:lpstr>1_Tema de Office</vt:lpstr>
      <vt:lpstr>Modelling Colombian Economy: Stock-Flow Consistent Prototype Growth Model </vt:lpstr>
      <vt:lpstr>Households.</vt:lpstr>
      <vt:lpstr>Exports. </vt:lpstr>
      <vt:lpstr>Government.</vt:lpstr>
      <vt:lpstr>Bonds Market &amp; Investment.</vt:lpstr>
      <vt:lpstr>Foreign Direct Investment. </vt:lpstr>
      <vt:lpstr>Presentación de PowerPoint</vt:lpstr>
      <vt:lpstr>References.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Colombia Economy: Stock-Flow Consistent Prototype Growth Model </dc:title>
  <dc:creator>Santiago Castaño Salas</dc:creator>
  <cp:lastModifiedBy>Jhan Andrade</cp:lastModifiedBy>
  <cp:revision>51</cp:revision>
  <dcterms:created xsi:type="dcterms:W3CDTF">2020-07-18T20:38:46Z</dcterms:created>
  <dcterms:modified xsi:type="dcterms:W3CDTF">2020-10-05T23:18:35Z</dcterms:modified>
</cp:coreProperties>
</file>