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338" r:id="rId3"/>
    <p:sldId id="349" r:id="rId4"/>
    <p:sldId id="348" r:id="rId5"/>
    <p:sldId id="339" r:id="rId6"/>
    <p:sldId id="340" r:id="rId7"/>
    <p:sldId id="341" r:id="rId8"/>
    <p:sldId id="350" r:id="rId9"/>
    <p:sldId id="355" r:id="rId10"/>
    <p:sldId id="356" r:id="rId11"/>
    <p:sldId id="357" r:id="rId12"/>
    <p:sldId id="342" r:id="rId13"/>
    <p:sldId id="257" r:id="rId14"/>
    <p:sldId id="347" r:id="rId15"/>
    <p:sldId id="354" r:id="rId16"/>
    <p:sldId id="351" r:id="rId17"/>
    <p:sldId id="352" r:id="rId18"/>
    <p:sldId id="353" r:id="rId19"/>
    <p:sldId id="258" r:id="rId2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486" autoAdjust="0"/>
    <p:restoredTop sz="95270" autoAdjust="0"/>
  </p:normalViewPr>
  <p:slideViewPr>
    <p:cSldViewPr snapToGrid="0" snapToObjects="1">
      <p:cViewPr varScale="1">
        <p:scale>
          <a:sx n="148" d="100"/>
          <a:sy n="148" d="100"/>
        </p:scale>
        <p:origin x="14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B63A8-CA22-F249-8B11-75777F973014}" type="datetimeFigureOut">
              <a:rPr lang="es-ES_tradnl" smtClean="0"/>
              <a:t>24/11/20</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B4EE3-1E68-8D48-A803-DEA9E3095647}" type="slidenum">
              <a:rPr lang="es-ES_tradnl" smtClean="0"/>
              <a:t>‹Nº›</a:t>
            </a:fld>
            <a:endParaRPr lang="es-ES_tradnl"/>
          </a:p>
        </p:txBody>
      </p:sp>
    </p:spTree>
    <p:extLst>
      <p:ext uri="{BB962C8B-B14F-4D97-AF65-F5344CB8AC3E}">
        <p14:creationId xmlns:p14="http://schemas.microsoft.com/office/powerpoint/2010/main" val="858995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5F9761-F82B-462E-8478-8F4E08E28C3D}" type="slidenum">
              <a:rPr kumimoji="0" lang="es-CO"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s-CO"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19047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12</a:t>
            </a:fld>
            <a:endParaRPr lang="es-ES_tradnl"/>
          </a:p>
        </p:txBody>
      </p:sp>
    </p:spTree>
    <p:extLst>
      <p:ext uri="{BB962C8B-B14F-4D97-AF65-F5344CB8AC3E}">
        <p14:creationId xmlns:p14="http://schemas.microsoft.com/office/powerpoint/2010/main" val="4114821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15</a:t>
            </a:fld>
            <a:endParaRPr lang="es-ES_tradnl"/>
          </a:p>
        </p:txBody>
      </p:sp>
    </p:spTree>
    <p:extLst>
      <p:ext uri="{BB962C8B-B14F-4D97-AF65-F5344CB8AC3E}">
        <p14:creationId xmlns:p14="http://schemas.microsoft.com/office/powerpoint/2010/main" val="3648368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16</a:t>
            </a:fld>
            <a:endParaRPr lang="es-ES_tradnl"/>
          </a:p>
        </p:txBody>
      </p:sp>
    </p:spTree>
    <p:extLst>
      <p:ext uri="{BB962C8B-B14F-4D97-AF65-F5344CB8AC3E}">
        <p14:creationId xmlns:p14="http://schemas.microsoft.com/office/powerpoint/2010/main" val="62395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17</a:t>
            </a:fld>
            <a:endParaRPr lang="es-ES_tradnl"/>
          </a:p>
        </p:txBody>
      </p:sp>
    </p:spTree>
    <p:extLst>
      <p:ext uri="{BB962C8B-B14F-4D97-AF65-F5344CB8AC3E}">
        <p14:creationId xmlns:p14="http://schemas.microsoft.com/office/powerpoint/2010/main" val="2854073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18</a:t>
            </a:fld>
            <a:endParaRPr lang="es-ES_tradnl"/>
          </a:p>
        </p:txBody>
      </p:sp>
    </p:spTree>
    <p:extLst>
      <p:ext uri="{BB962C8B-B14F-4D97-AF65-F5344CB8AC3E}">
        <p14:creationId xmlns:p14="http://schemas.microsoft.com/office/powerpoint/2010/main" val="733494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5" name="1 Título"/>
          <p:cNvSpPr>
            <a:spLocks noGrp="1"/>
          </p:cNvSpPr>
          <p:nvPr>
            <p:ph type="ctrTitle" hasCustomPrompt="1"/>
          </p:nvPr>
        </p:nvSpPr>
        <p:spPr>
          <a:xfrm>
            <a:off x="1007435" y="2568964"/>
            <a:ext cx="10363200" cy="1470025"/>
          </a:xfrm>
        </p:spPr>
        <p:txBody>
          <a:bodyPr/>
          <a:lstStyle>
            <a:lvl1pPr>
              <a:defRPr/>
            </a:lvl1pPr>
          </a:lstStyle>
          <a:p>
            <a:r>
              <a:rPr lang="es-CO" dirty="0"/>
              <a:t>&lt;xv&lt;</a:t>
            </a:r>
          </a:p>
        </p:txBody>
      </p:sp>
      <p:sp>
        <p:nvSpPr>
          <p:cNvPr id="6" name="2 Subtítulo"/>
          <p:cNvSpPr>
            <a:spLocks noGrp="1"/>
          </p:cNvSpPr>
          <p:nvPr>
            <p:ph type="subTitle" idx="1"/>
          </p:nvPr>
        </p:nvSpPr>
        <p:spPr>
          <a:xfrm>
            <a:off x="1007435" y="4196680"/>
            <a:ext cx="10369152" cy="1608584"/>
          </a:xfrm>
        </p:spPr>
        <p:txBody>
          <a:bodyPr/>
          <a:lstStyle>
            <a:lvl1pPr>
              <a:defRPr/>
            </a:lvl1pPr>
          </a:lstStyle>
          <a:p>
            <a:endParaRPr lang="es-CO" dirty="0"/>
          </a:p>
        </p:txBody>
      </p:sp>
      <p:pic>
        <p:nvPicPr>
          <p:cNvPr id="9" name="Imagen 8">
            <a:extLst>
              <a:ext uri="{FF2B5EF4-FFF2-40B4-BE49-F238E27FC236}">
                <a16:creationId xmlns:a16="http://schemas.microsoft.com/office/drawing/2014/main" id="{E4CF6A4D-1D98-488A-948F-08D345F1081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2000" cy="2436543"/>
          </a:xfrm>
          <a:prstGeom prst="rect">
            <a:avLst/>
          </a:prstGeom>
        </p:spPr>
      </p:pic>
    </p:spTree>
    <p:extLst>
      <p:ext uri="{BB962C8B-B14F-4D97-AF65-F5344CB8AC3E}">
        <p14:creationId xmlns:p14="http://schemas.microsoft.com/office/powerpoint/2010/main" val="86549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3074" name="Picture 2" descr="C:\Users\Administrador\Desktop\DISEÑO\CID\2018\DOCUMENTOS FINALES CID\EDITABLES\Presentación\0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153" y="2"/>
            <a:ext cx="12166511" cy="5733255"/>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a:spLocks noGrp="1"/>
          </p:cNvSpPr>
          <p:nvPr>
            <p:ph idx="1" hasCustomPrompt="1"/>
          </p:nvPr>
        </p:nvSpPr>
        <p:spPr>
          <a:xfrm>
            <a:off x="609600" y="1600201"/>
            <a:ext cx="10972800" cy="4525963"/>
          </a:xfrm>
        </p:spPr>
        <p:txBody>
          <a:bodyPr/>
          <a:lstStyle>
            <a:lvl1pPr>
              <a:defRPr/>
            </a:lvl1pPr>
          </a:lstStyle>
          <a:p>
            <a:r>
              <a:rPr lang="es-CO" dirty="0" err="1"/>
              <a:t>sfjhsdfhsakhfkds</a:t>
            </a:r>
            <a:endParaRPr lang="es-CO" dirty="0"/>
          </a:p>
        </p:txBody>
      </p:sp>
      <p:sp>
        <p:nvSpPr>
          <p:cNvPr id="4" name="1 Título"/>
          <p:cNvSpPr>
            <a:spLocks noGrp="1"/>
          </p:cNvSpPr>
          <p:nvPr>
            <p:ph type="title"/>
          </p:nvPr>
        </p:nvSpPr>
        <p:spPr>
          <a:xfrm>
            <a:off x="527381" y="274638"/>
            <a:ext cx="7776864" cy="1354162"/>
          </a:xfrm>
        </p:spPr>
        <p:txBody>
          <a:bodyPr/>
          <a:lstStyle>
            <a:lvl1pPr>
              <a:defRPr/>
            </a:lvl1pPr>
          </a:lstStyle>
          <a:p>
            <a:endParaRPr lang="es-CO" dirty="0"/>
          </a:p>
        </p:txBody>
      </p:sp>
    </p:spTree>
    <p:extLst>
      <p:ext uri="{BB962C8B-B14F-4D97-AF65-F5344CB8AC3E}">
        <p14:creationId xmlns:p14="http://schemas.microsoft.com/office/powerpoint/2010/main" val="2513149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pic>
        <p:nvPicPr>
          <p:cNvPr id="4100" name="Picture 4" descr="C:\Users\Administrador\Desktop\DISEÑO\CID\2018\DOCUMENTOS FINALES CID\EDITABLES\Presentación\03.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
            <a:ext cx="12192000" cy="6866365"/>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a:spLocks noGrp="1"/>
          </p:cNvSpPr>
          <p:nvPr>
            <p:ph idx="1" hasCustomPrompt="1"/>
          </p:nvPr>
        </p:nvSpPr>
        <p:spPr>
          <a:xfrm>
            <a:off x="527381" y="1844825"/>
            <a:ext cx="10972800" cy="4032448"/>
          </a:xfrm>
        </p:spPr>
        <p:txBody>
          <a:bodyPr/>
          <a:lstStyle>
            <a:lvl1pPr>
              <a:defRPr/>
            </a:lvl1pPr>
          </a:lstStyle>
          <a:p>
            <a:r>
              <a:rPr lang="es-CO" dirty="0" err="1"/>
              <a:t>sfjhsdfhsakhfkds</a:t>
            </a:r>
            <a:endParaRPr lang="es-CO" dirty="0"/>
          </a:p>
        </p:txBody>
      </p:sp>
      <p:sp>
        <p:nvSpPr>
          <p:cNvPr id="4" name="1 Título"/>
          <p:cNvSpPr>
            <a:spLocks noGrp="1"/>
          </p:cNvSpPr>
          <p:nvPr>
            <p:ph type="title"/>
          </p:nvPr>
        </p:nvSpPr>
        <p:spPr>
          <a:xfrm>
            <a:off x="4175787" y="260648"/>
            <a:ext cx="7776864" cy="1354162"/>
          </a:xfrm>
        </p:spPr>
        <p:txBody>
          <a:bodyPr/>
          <a:lstStyle>
            <a:lvl1pPr>
              <a:defRPr/>
            </a:lvl1pPr>
          </a:lstStyle>
          <a:p>
            <a:endParaRPr lang="es-CO" dirty="0"/>
          </a:p>
        </p:txBody>
      </p:sp>
    </p:spTree>
    <p:extLst>
      <p:ext uri="{BB962C8B-B14F-4D97-AF65-F5344CB8AC3E}">
        <p14:creationId xmlns:p14="http://schemas.microsoft.com/office/powerpoint/2010/main" val="2715054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Haga clic para modificar el estilo de título del patrón</a:t>
            </a:r>
            <a:endParaRPr lang="es-CO" dirty="0"/>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389272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9" name="Picture 4" descr="C:\Users\Administrador\Desktop\DISEÑO\CID\2018\DOCUMENTOS FINALES CID\Presentación\0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125" y="0"/>
            <a:ext cx="12175876" cy="5737668"/>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4766733" y="1484785"/>
            <a:ext cx="6815667" cy="46413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a:xfrm>
            <a:off x="609600" y="6356351"/>
            <a:ext cx="2844800" cy="365125"/>
          </a:xfrm>
          <a:prstGeom prst="rect">
            <a:avLst/>
          </a:prstGeom>
        </p:spPr>
        <p:txBody>
          <a:bodyPr/>
          <a:lstStyle/>
          <a:p>
            <a:fld id="{6C5AE33D-32CE-4125-A2FD-63556E695E13}" type="datetimeFigureOut">
              <a:rPr lang="es-CO" smtClean="0"/>
              <a:t>24/11/20</a:t>
            </a:fld>
            <a:endParaRPr lang="es-CO"/>
          </a:p>
        </p:txBody>
      </p:sp>
      <p:sp>
        <p:nvSpPr>
          <p:cNvPr id="6" name="5 Marcador de pie de página"/>
          <p:cNvSpPr>
            <a:spLocks noGrp="1"/>
          </p:cNvSpPr>
          <p:nvPr>
            <p:ph type="ftr" sz="quarter" idx="11"/>
          </p:nvPr>
        </p:nvSpPr>
        <p:spPr>
          <a:xfrm>
            <a:off x="4165600" y="6356351"/>
            <a:ext cx="3860800" cy="365125"/>
          </a:xfrm>
          <a:prstGeom prst="rect">
            <a:avLst/>
          </a:prstGeom>
        </p:spPr>
        <p:txBody>
          <a:bodyPr/>
          <a:lstStyle/>
          <a:p>
            <a:endParaRPr lang="es-CO"/>
          </a:p>
        </p:txBody>
      </p:sp>
      <p:sp>
        <p:nvSpPr>
          <p:cNvPr id="7" name="6 Marcador de número de diapositiva"/>
          <p:cNvSpPr>
            <a:spLocks noGrp="1"/>
          </p:cNvSpPr>
          <p:nvPr>
            <p:ph type="sldNum" sz="quarter" idx="12"/>
          </p:nvPr>
        </p:nvSpPr>
        <p:spPr>
          <a:xfrm>
            <a:off x="8737600" y="6356351"/>
            <a:ext cx="2844800" cy="365125"/>
          </a:xfrm>
          <a:prstGeom prst="rect">
            <a:avLst/>
          </a:prstGeom>
        </p:spPr>
        <p:txBody>
          <a:bodyPr/>
          <a:lstStyle/>
          <a:p>
            <a:fld id="{B0A365B6-BC7E-4AA3-971D-5574AE4E01D7}" type="slidenum">
              <a:rPr lang="es-CO" smtClean="0"/>
              <a:t>‹Nº›</a:t>
            </a:fld>
            <a:endParaRPr lang="es-CO"/>
          </a:p>
        </p:txBody>
      </p:sp>
    </p:spTree>
    <p:extLst>
      <p:ext uri="{BB962C8B-B14F-4D97-AF65-F5344CB8AC3E}">
        <p14:creationId xmlns:p14="http://schemas.microsoft.com/office/powerpoint/2010/main" val="14473144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pic>
        <p:nvPicPr>
          <p:cNvPr id="4" name="Picture 2" descr="C:\Users\Administrador\Desktop\DISEÑO\CID\2018\DOCUMENTOS FINALES CID\Presentación\banner.jp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0" y="6005632"/>
            <a:ext cx="12192000" cy="852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927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007/s00191-019-00658-3" TargetMode="External"/><Relationship Id="rId2" Type="http://schemas.openxmlformats.org/officeDocument/2006/relationships/hyperlink" Target="https://econpapers.repec.org/bookchap/elgeechap/3855_5f10.htm" TargetMode="External"/><Relationship Id="rId1" Type="http://schemas.openxmlformats.org/officeDocument/2006/relationships/slideLayout" Target="../slideLayouts/slideLayout3.xml"/><Relationship Id="rId4" Type="http://schemas.openxmlformats.org/officeDocument/2006/relationships/hyperlink" Target="https://doi.org/10.2139/ssrn.169169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07435" y="2726655"/>
            <a:ext cx="10363200" cy="1470025"/>
          </a:xfrm>
        </p:spPr>
        <p:txBody>
          <a:bodyPr>
            <a:noAutofit/>
          </a:bodyPr>
          <a:lstStyle/>
          <a:p>
            <a:r>
              <a:rPr lang="es-CO" sz="3600" b="1" dirty="0">
                <a:latin typeface="Century Gothic" panose="020B0502020202020204" pitchFamily="34" charset="0"/>
              </a:rPr>
              <a:t>Modelling Colombian Economy: Stock-Flow Consistent Prototype Growth Model</a:t>
            </a:r>
            <a:br>
              <a:rPr lang="es-CO" sz="3600" dirty="0"/>
            </a:br>
            <a:endParaRPr lang="es-CO" sz="3600" dirty="0"/>
          </a:p>
        </p:txBody>
      </p:sp>
      <p:sp>
        <p:nvSpPr>
          <p:cNvPr id="5" name="Subtítulo 4">
            <a:extLst>
              <a:ext uri="{FF2B5EF4-FFF2-40B4-BE49-F238E27FC236}">
                <a16:creationId xmlns:a16="http://schemas.microsoft.com/office/drawing/2014/main" id="{7446B7A2-6DA0-8E4C-8829-B9BC3430FC27}"/>
              </a:ext>
            </a:extLst>
          </p:cNvPr>
          <p:cNvSpPr>
            <a:spLocks noGrp="1"/>
          </p:cNvSpPr>
          <p:nvPr>
            <p:ph type="subTitle" idx="1"/>
          </p:nvPr>
        </p:nvSpPr>
        <p:spPr>
          <a:xfrm>
            <a:off x="1007435" y="4196680"/>
            <a:ext cx="10369152" cy="667420"/>
          </a:xfrm>
        </p:spPr>
        <p:txBody>
          <a:bodyPr>
            <a:normAutofit/>
          </a:bodyPr>
          <a:lstStyle/>
          <a:p>
            <a:pPr marL="0" indent="0" algn="r">
              <a:buNone/>
            </a:pPr>
            <a:r>
              <a:rPr lang="es-ES_tradnl" sz="2800" b="1" i="1" dirty="0">
                <a:latin typeface="Century Gothic" panose="020B0502020202020204" pitchFamily="34" charset="0"/>
              </a:rPr>
              <a:t>An adaptation from Yilmaz &amp; Godin (2020).</a:t>
            </a:r>
          </a:p>
        </p:txBody>
      </p:sp>
    </p:spTree>
    <p:extLst>
      <p:ext uri="{BB962C8B-B14F-4D97-AF65-F5344CB8AC3E}">
        <p14:creationId xmlns:p14="http://schemas.microsoft.com/office/powerpoint/2010/main" val="386832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278FB6F-CAFE-EC40-9E3D-A33EFD991D41}"/>
              </a:ext>
            </a:extLst>
          </p:cNvPr>
          <p:cNvSpPr>
            <a:spLocks noGrp="1"/>
          </p:cNvSpPr>
          <p:nvPr>
            <p:ph type="title"/>
          </p:nvPr>
        </p:nvSpPr>
        <p:spPr>
          <a:xfrm>
            <a:off x="609600" y="160336"/>
            <a:ext cx="10972800" cy="1143000"/>
          </a:xfrm>
        </p:spPr>
        <p:txBody>
          <a:bodyPr>
            <a:normAutofit/>
          </a:bodyPr>
          <a:lstStyle/>
          <a:p>
            <a:r>
              <a:rPr lang="es-ES_tradnl" sz="3200" b="1" dirty="0" err="1"/>
              <a:t>Foreign</a:t>
            </a:r>
            <a:r>
              <a:rPr lang="es-ES_tradnl" sz="3200" b="1" dirty="0"/>
              <a:t> </a:t>
            </a:r>
            <a:r>
              <a:rPr lang="es-ES_tradnl" sz="3200" b="1" dirty="0" err="1"/>
              <a:t>Firect</a:t>
            </a:r>
            <a:r>
              <a:rPr lang="es-ES_tradnl" sz="3200" b="1" dirty="0"/>
              <a:t> </a:t>
            </a:r>
            <a:r>
              <a:rPr lang="es-ES_tradnl" sz="3200" b="1" dirty="0" err="1"/>
              <a:t>Investment</a:t>
            </a:r>
            <a:r>
              <a:rPr lang="es-ES_tradnl" sz="3200" b="1" dirty="0"/>
              <a:t> and shares</a:t>
            </a:r>
            <a:br>
              <a:rPr lang="es-ES_tradnl" sz="3200" b="1" dirty="0"/>
            </a:br>
            <a:r>
              <a:rPr lang="es-ES_tradnl" sz="3200" b="1" dirty="0"/>
              <a:t>(</a:t>
            </a:r>
            <a:r>
              <a:rPr lang="es-ES_tradnl" sz="3200" b="1" dirty="0" err="1"/>
              <a:t>Firms</a:t>
            </a:r>
            <a:r>
              <a:rPr lang="es-ES_tradnl" sz="3200" b="1" dirty="0"/>
              <a:t>)</a:t>
            </a:r>
          </a:p>
        </p:txBody>
      </p:sp>
      <mc:AlternateContent xmlns:mc="http://schemas.openxmlformats.org/markup-compatibility/2006">
        <mc:Choice xmlns:a14="http://schemas.microsoft.com/office/drawing/2010/main" Requires="a14">
          <p:sp>
            <p:nvSpPr>
              <p:cNvPr id="2" name="Marcador de contenido 1">
                <a:extLst>
                  <a:ext uri="{FF2B5EF4-FFF2-40B4-BE49-F238E27FC236}">
                    <a16:creationId xmlns:a16="http://schemas.microsoft.com/office/drawing/2014/main" id="{906F79A3-B72C-694A-9BE0-CA76D8EEA714}"/>
                  </a:ext>
                </a:extLst>
              </p:cNvPr>
              <p:cNvSpPr>
                <a:spLocks noGrp="1"/>
              </p:cNvSpPr>
              <p:nvPr>
                <p:ph sz="half" idx="1"/>
              </p:nvPr>
            </p:nvSpPr>
            <p:spPr>
              <a:xfrm>
                <a:off x="540589" y="1417638"/>
                <a:ext cx="5384800" cy="4525963"/>
              </a:xfrm>
            </p:spPr>
            <p:txBody>
              <a:bodyPr numCol="1">
                <a:noAutofit/>
              </a:bodyPr>
              <a:lstStyle/>
              <a:p>
                <a:pPr marL="0" indent="0" algn="just">
                  <a:buNone/>
                </a:pPr>
                <a:r>
                  <a:rPr lang="es-CO" sz="1600" dirty="0">
                    <a:latin typeface="Century Gothic" panose="020B0502020202020204" pitchFamily="34" charset="0"/>
                  </a:rPr>
                  <a:t>The variation in shares is equal to the capital investment that is not financed, that is, the net increase in assets</a:t>
                </a:r>
              </a:p>
              <a:p>
                <a:pPr marL="0" indent="0" algn="just">
                  <a:buNone/>
                </a:pPr>
                <a:endParaRPr lang="es-CO" sz="16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s-CO" sz="1600" i="1">
                              <a:latin typeface="Cambria Math" panose="02040503050406030204" pitchFamily="18" charset="0"/>
                            </a:rPr>
                          </m:ctrlPr>
                        </m:sSubPr>
                        <m:e>
                          <m:acc>
                            <m:accPr>
                              <m:chr m:val="̇"/>
                              <m:ctrlPr>
                                <a:rPr lang="es-CO" sz="1600" i="1">
                                  <a:latin typeface="Cambria Math" panose="02040503050406030204" pitchFamily="18" charset="0"/>
                                </a:rPr>
                              </m:ctrlPr>
                            </m:accPr>
                            <m:e>
                              <m:r>
                                <a:rPr lang="en-US" sz="1600" i="1">
                                  <a:latin typeface="Cambria Math" panose="02040503050406030204" pitchFamily="18" charset="0"/>
                                </a:rPr>
                                <m:t>𝐸𝑄</m:t>
                              </m:r>
                            </m:e>
                          </m:acc>
                        </m:e>
                        <m:sub>
                          <m:r>
                            <a:rPr lang="en-US" sz="1600" i="1">
                              <a:latin typeface="Cambria Math" panose="02040503050406030204" pitchFamily="18" charset="0"/>
                            </a:rPr>
                            <m:t>𝐹</m:t>
                          </m:r>
                        </m:sub>
                      </m:sSub>
                      <m:r>
                        <a:rPr lang="en-US" sz="1600" i="1">
                          <a:latin typeface="Cambria Math" panose="02040503050406030204" pitchFamily="18" charset="0"/>
                        </a:rPr>
                        <m:t>= </m:t>
                      </m:r>
                      <m:r>
                        <a:rPr lang="en-US" sz="1600" i="1">
                          <a:latin typeface="Cambria Math" panose="02040503050406030204" pitchFamily="18" charset="0"/>
                        </a:rPr>
                        <m:t>𝑝</m:t>
                      </m:r>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𝑘</m:t>
                          </m:r>
                        </m:sup>
                      </m:sSup>
                      <m:r>
                        <a:rPr lang="es-ES" sz="1600" i="1">
                          <a:latin typeface="Cambria Math" panose="02040503050406030204" pitchFamily="18" charset="0"/>
                        </a:rPr>
                        <m:t>−</m:t>
                      </m:r>
                      <m:r>
                        <a:rPr lang="en-GB" sz="1600" i="1">
                          <a:latin typeface="Cambria Math" panose="02040503050406030204" pitchFamily="18" charset="0"/>
                        </a:rPr>
                        <m:t>𝑇𝐹</m:t>
                      </m:r>
                      <m:sSub>
                        <m:sSubPr>
                          <m:ctrlPr>
                            <a:rPr lang="es-CO" sz="1600" i="1">
                              <a:latin typeface="Cambria Math" panose="02040503050406030204" pitchFamily="18" charset="0"/>
                            </a:rPr>
                          </m:ctrlPr>
                        </m:sSubPr>
                        <m:e>
                          <m:r>
                            <a:rPr lang="en-GB" sz="1600" i="1">
                              <a:latin typeface="Cambria Math" panose="02040503050406030204" pitchFamily="18" charset="0"/>
                            </a:rPr>
                            <m:t>𝑁</m:t>
                          </m:r>
                        </m:e>
                        <m:sub>
                          <m:r>
                            <a:rPr lang="en-GB" sz="1600" i="1">
                              <a:latin typeface="Cambria Math" panose="02040503050406030204" pitchFamily="18" charset="0"/>
                            </a:rPr>
                            <m:t>𝐹</m:t>
                          </m:r>
                        </m:sub>
                      </m:sSub>
                    </m:oMath>
                  </m:oMathPara>
                </a14:m>
                <a:endParaRPr lang="es-CO" sz="1600" dirty="0">
                  <a:latin typeface="Century Gothic" panose="020B0502020202020204" pitchFamily="34" charset="0"/>
                </a:endParaRPr>
              </a:p>
              <a:p>
                <a:pPr marL="0" indent="0" algn="just">
                  <a:buNone/>
                </a:pPr>
                <a:endParaRPr lang="es-CO" sz="1600" dirty="0">
                  <a:latin typeface="Century Gothic" panose="020B0502020202020204" pitchFamily="34" charset="0"/>
                </a:endParaRPr>
              </a:p>
              <a:p>
                <a:pPr marL="0" indent="0" algn="just">
                  <a:buNone/>
                </a:pPr>
                <a:r>
                  <a:rPr lang="es-CO" sz="1600" dirty="0">
                    <a:latin typeface="Century Gothic" panose="020B0502020202020204" pitchFamily="34" charset="0"/>
                  </a:rPr>
                  <a:t>The variation in shares is equal to the variation in shares held by households and the rest of the world </a:t>
                </a:r>
              </a:p>
              <a:p>
                <a:pPr marL="0" indent="0" algn="just">
                  <a:buNone/>
                </a:pPr>
                <a:endParaRPr lang="es-CO" sz="16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s-CO" sz="1600" i="1">
                              <a:latin typeface="Cambria Math" panose="02040503050406030204" pitchFamily="18" charset="0"/>
                            </a:rPr>
                          </m:ctrlPr>
                        </m:sSubPr>
                        <m:e>
                          <m:acc>
                            <m:accPr>
                              <m:chr m:val="̇"/>
                              <m:ctrlPr>
                                <a:rPr lang="es-CO" sz="1600" i="1">
                                  <a:latin typeface="Cambria Math" panose="02040503050406030204" pitchFamily="18" charset="0"/>
                                </a:rPr>
                              </m:ctrlPr>
                            </m:accPr>
                            <m:e>
                              <m:r>
                                <a:rPr lang="en-US" sz="1600" i="1">
                                  <a:latin typeface="Cambria Math" panose="02040503050406030204" pitchFamily="18" charset="0"/>
                                </a:rPr>
                                <m:t>𝐸𝑄</m:t>
                              </m:r>
                            </m:e>
                          </m:acc>
                        </m:e>
                        <m:sub>
                          <m:r>
                            <a:rPr lang="en-US" sz="1600" i="1">
                              <a:latin typeface="Cambria Math" panose="02040503050406030204" pitchFamily="18" charset="0"/>
                            </a:rPr>
                            <m:t>𝐹</m:t>
                          </m:r>
                        </m:sub>
                      </m:sSub>
                      <m:r>
                        <a:rPr lang="en-US" sz="1600" i="1">
                          <a:latin typeface="Cambria Math" panose="02040503050406030204" pitchFamily="18" charset="0"/>
                        </a:rPr>
                        <m:t>=</m:t>
                      </m:r>
                      <m:sSub>
                        <m:sSubPr>
                          <m:ctrlPr>
                            <a:rPr lang="es-CO" sz="1600" i="1">
                              <a:latin typeface="Cambria Math" panose="02040503050406030204" pitchFamily="18" charset="0"/>
                            </a:rPr>
                          </m:ctrlPr>
                        </m:sSubPr>
                        <m:e>
                          <m:acc>
                            <m:accPr>
                              <m:chr m:val="̇"/>
                              <m:ctrlPr>
                                <a:rPr lang="es-CO" sz="1600" i="1">
                                  <a:latin typeface="Cambria Math" panose="02040503050406030204" pitchFamily="18" charset="0"/>
                                </a:rPr>
                              </m:ctrlPr>
                            </m:accPr>
                            <m:e>
                              <m:r>
                                <a:rPr lang="en-US" sz="1600" i="1">
                                  <a:latin typeface="Cambria Math" panose="02040503050406030204" pitchFamily="18" charset="0"/>
                                </a:rPr>
                                <m:t>𝐸𝑄</m:t>
                              </m:r>
                            </m:e>
                          </m:acc>
                        </m:e>
                        <m:sub>
                          <m:r>
                            <a:rPr lang="en-US" sz="1600" i="1">
                              <a:latin typeface="Cambria Math" panose="02040503050406030204" pitchFamily="18" charset="0"/>
                            </a:rPr>
                            <m:t>𝐻</m:t>
                          </m:r>
                        </m:sub>
                      </m:sSub>
                      <m:r>
                        <a:rPr lang="en-US" sz="1600" i="1">
                          <a:latin typeface="Cambria Math" panose="02040503050406030204" pitchFamily="18" charset="0"/>
                        </a:rPr>
                        <m:t>+</m:t>
                      </m:r>
                      <m:sSubSup>
                        <m:sSubSupPr>
                          <m:ctrlPr>
                            <a:rPr lang="es-CO" sz="1600" i="1">
                              <a:latin typeface="Cambria Math" panose="02040503050406030204" pitchFamily="18" charset="0"/>
                            </a:rPr>
                          </m:ctrlPr>
                        </m:sSubSupPr>
                        <m:e>
                          <m:acc>
                            <m:accPr>
                              <m:chr m:val="̇"/>
                              <m:ctrlPr>
                                <a:rPr lang="es-CO" sz="1600" i="1">
                                  <a:latin typeface="Cambria Math" panose="02040503050406030204" pitchFamily="18" charset="0"/>
                                </a:rPr>
                              </m:ctrlPr>
                            </m:accPr>
                            <m:e>
                              <m:r>
                                <a:rPr lang="es-CO" sz="1600" i="1">
                                  <a:latin typeface="Cambria Math" panose="02040503050406030204" pitchFamily="18" charset="0"/>
                                </a:rPr>
                                <m:t>𝐸𝑄</m:t>
                              </m:r>
                            </m:e>
                          </m:acc>
                        </m:e>
                        <m:sub>
                          <m:r>
                            <a:rPr lang="es-CO" sz="1600" i="1">
                              <a:latin typeface="Cambria Math" panose="02040503050406030204" pitchFamily="18" charset="0"/>
                            </a:rPr>
                            <m:t>𝐹</m:t>
                          </m:r>
                        </m:sub>
                        <m:sup>
                          <m:r>
                            <a:rPr lang="es-CO" sz="1600" i="1">
                              <a:latin typeface="Cambria Math" panose="02040503050406030204" pitchFamily="18" charset="0"/>
                            </a:rPr>
                            <m:t>𝑅𝑜𝑊</m:t>
                          </m:r>
                        </m:sup>
                      </m:sSubSup>
                      <m:r>
                        <a:rPr lang="es-CO" sz="1600" i="1">
                          <a:latin typeface="Cambria Math" panose="02040503050406030204" pitchFamily="18" charset="0"/>
                        </a:rPr>
                        <m:t> </m:t>
                      </m:r>
                    </m:oMath>
                  </m:oMathPara>
                </a14:m>
                <a:endParaRPr lang="es-CO" sz="1600" dirty="0">
                  <a:latin typeface="Century Gothic" panose="020B0502020202020204" pitchFamily="34" charset="0"/>
                </a:endParaRPr>
              </a:p>
              <a:p>
                <a:pPr marL="0" indent="0" algn="just">
                  <a:buNone/>
                </a:pPr>
                <a:endParaRPr lang="en-GB" sz="1600" i="1" dirty="0"/>
              </a:p>
              <a:p>
                <a:pPr marL="0" indent="0" algn="just">
                  <a:buNone/>
                </a:pPr>
                <a:endParaRPr lang="en-GB" sz="1600" i="1" dirty="0"/>
              </a:p>
              <a:p>
                <a:pPr marL="0" indent="0" algn="just">
                  <a:buNone/>
                </a:pPr>
                <a14:m>
                  <m:oMathPara xmlns:m="http://schemas.openxmlformats.org/officeDocument/2006/math">
                    <m:oMathParaPr>
                      <m:jc m:val="centerGroup"/>
                    </m:oMathParaPr>
                    <m:oMath xmlns:m="http://schemas.openxmlformats.org/officeDocument/2006/math">
                      <m:r>
                        <a:rPr lang="en-GB" sz="1600" i="1"/>
                        <m:t>𝑇𝐹</m:t>
                      </m:r>
                      <m:sSub>
                        <m:sSubPr>
                          <m:ctrlPr>
                            <a:rPr lang="es-CO" sz="1600" i="1"/>
                          </m:ctrlPr>
                        </m:sSubPr>
                        <m:e>
                          <m:r>
                            <a:rPr lang="en-GB" sz="1600" i="1"/>
                            <m:t>𝑁</m:t>
                          </m:r>
                        </m:e>
                        <m:sub>
                          <m:r>
                            <a:rPr lang="en-GB" sz="1600" i="1"/>
                            <m:t>𝐹</m:t>
                          </m:r>
                        </m:sub>
                      </m:sSub>
                      <m:r>
                        <a:rPr lang="en-GB" sz="1600" i="1"/>
                        <m:t>=</m:t>
                      </m:r>
                      <m:r>
                        <a:rPr lang="en-GB" sz="1600" i="1"/>
                        <m:t>𝑝</m:t>
                      </m:r>
                      <m:r>
                        <a:rPr lang="en-GB" sz="1600" i="1"/>
                        <m:t>⋅</m:t>
                      </m:r>
                      <m:sSup>
                        <m:sSupPr>
                          <m:ctrlPr>
                            <a:rPr lang="es-CO" sz="1600" i="1"/>
                          </m:ctrlPr>
                        </m:sSupPr>
                        <m:e>
                          <m:r>
                            <a:rPr lang="en-GB" sz="1600" i="1"/>
                            <m:t>𝐼</m:t>
                          </m:r>
                        </m:e>
                        <m:sup>
                          <m:r>
                            <a:rPr lang="en-GB" sz="1600" i="1"/>
                            <m:t>𝑑</m:t>
                          </m:r>
                        </m:sup>
                      </m:sSup>
                      <m:r>
                        <a:rPr lang="en-GB" sz="1600" i="1"/>
                        <m:t>−</m:t>
                      </m:r>
                      <m:r>
                        <a:rPr lang="en-GB" sz="1600" i="1"/>
                        <m:t>𝑅</m:t>
                      </m:r>
                      <m:sSub>
                        <m:sSubPr>
                          <m:ctrlPr>
                            <a:rPr lang="es-CO" sz="1600" i="1"/>
                          </m:ctrlPr>
                        </m:sSubPr>
                        <m:e>
                          <m:r>
                            <a:rPr lang="en-GB" sz="1600" i="1"/>
                            <m:t>𝐸</m:t>
                          </m:r>
                        </m:e>
                        <m:sub>
                          <m:r>
                            <a:rPr lang="en-GB" sz="1600" i="1"/>
                            <m:t>𝐹</m:t>
                          </m:r>
                        </m:sub>
                      </m:sSub>
                      <m:r>
                        <a:rPr lang="en-GB" sz="1600" i="1"/>
                        <m:t>− </m:t>
                      </m:r>
                      <m:sSub>
                        <m:sSubPr>
                          <m:ctrlPr>
                            <a:rPr lang="es-CO" sz="1600" i="1"/>
                          </m:ctrlPr>
                        </m:sSubPr>
                        <m:e>
                          <m:r>
                            <a:rPr lang="en-GB" sz="1600" i="1"/>
                            <m:t>𝜉</m:t>
                          </m:r>
                        </m:e>
                        <m:sub>
                          <m:r>
                            <a:rPr lang="en-GB" sz="1600" i="1"/>
                            <m:t>𝐹</m:t>
                          </m:r>
                        </m:sub>
                      </m:sSub>
                      <m:r>
                        <a:rPr lang="en-GB" sz="1600" i="1"/>
                        <m:t>⋅</m:t>
                      </m:r>
                      <m:r>
                        <a:rPr lang="en-GB" sz="1600" i="1"/>
                        <m:t>𝐹𝐷</m:t>
                      </m:r>
                      <m:sSup>
                        <m:sSupPr>
                          <m:ctrlPr>
                            <a:rPr lang="es-CO" sz="1600" i="1"/>
                          </m:ctrlPr>
                        </m:sSupPr>
                        <m:e>
                          <m:r>
                            <a:rPr lang="en-GB" sz="1600" i="1"/>
                            <m:t>𝐼</m:t>
                          </m:r>
                        </m:e>
                        <m:sup>
                          <m:r>
                            <a:rPr lang="en-GB" sz="1600" i="1"/>
                            <m:t>𝑃</m:t>
                          </m:r>
                        </m:sup>
                      </m:sSup>
                      <m:r>
                        <a:rPr lang="en-GB" sz="1600" i="1"/>
                        <m:t>⋅</m:t>
                      </m:r>
                      <m:sSup>
                        <m:sSupPr>
                          <m:ctrlPr>
                            <a:rPr lang="es-CO" sz="1600" i="1"/>
                          </m:ctrlPr>
                        </m:sSupPr>
                        <m:e>
                          <m:r>
                            <a:rPr lang="en-GB" sz="1600" i="1"/>
                            <m:t>𝑒</m:t>
                          </m:r>
                        </m:e>
                        <m:sup>
                          <m:r>
                            <a:rPr lang="en-GB" sz="1600" i="1"/>
                            <m:t>𝑁</m:t>
                          </m:r>
                        </m:sup>
                      </m:sSup>
                    </m:oMath>
                  </m:oMathPara>
                </a14:m>
                <a:endParaRPr lang="es-CO" sz="1600" dirty="0">
                  <a:latin typeface="Century Gothic" panose="020B0502020202020204" pitchFamily="34" charset="0"/>
                </a:endParaRPr>
              </a:p>
              <a:p>
                <a:pPr marL="0" indent="0" algn="just">
                  <a:buNone/>
                </a:pPr>
                <a:endParaRPr lang="es-CO" sz="16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p>
                        <m:sSupPr>
                          <m:ctrlPr>
                            <a:rPr lang="es-CO" sz="1600" i="1"/>
                          </m:ctrlPr>
                        </m:sSupPr>
                        <m:e>
                          <m:r>
                            <a:rPr lang="en-GB" sz="1600" i="1"/>
                            <m:t>𝐼</m:t>
                          </m:r>
                        </m:e>
                        <m:sup>
                          <m:r>
                            <a:rPr lang="en-GB" sz="1600" i="1"/>
                            <m:t>𝐷</m:t>
                          </m:r>
                        </m:sup>
                      </m:sSup>
                      <m:r>
                        <a:rPr lang="en-GB" sz="1600" i="1"/>
                        <m:t>=</m:t>
                      </m:r>
                      <m:sSup>
                        <m:sSupPr>
                          <m:ctrlPr>
                            <a:rPr lang="es-CO" sz="1600" i="1"/>
                          </m:ctrlPr>
                        </m:sSupPr>
                        <m:e>
                          <m:r>
                            <a:rPr lang="en-GB" sz="1600" i="1"/>
                            <m:t>𝐼</m:t>
                          </m:r>
                        </m:e>
                        <m:sup>
                          <m:r>
                            <a:rPr lang="en-GB" sz="1600" i="1"/>
                            <m:t>𝐾</m:t>
                          </m:r>
                        </m:sup>
                      </m:sSup>
                      <m:r>
                        <a:rPr lang="en-GB" sz="1600" i="1"/>
                        <m:t>−</m:t>
                      </m:r>
                      <m:f>
                        <m:fPr>
                          <m:ctrlPr>
                            <a:rPr lang="es-CO" sz="1600" i="1"/>
                          </m:ctrlPr>
                        </m:fPr>
                        <m:num>
                          <m:r>
                            <a:rPr lang="en-GB" sz="1600" i="1"/>
                            <m:t>𝐹𝐷</m:t>
                          </m:r>
                          <m:sSup>
                            <m:sSupPr>
                              <m:ctrlPr>
                                <a:rPr lang="es-CO" sz="1600" i="1"/>
                              </m:ctrlPr>
                            </m:sSupPr>
                            <m:e>
                              <m:r>
                                <a:rPr lang="en-GB" sz="1600" i="1"/>
                                <m:t>𝐼</m:t>
                              </m:r>
                            </m:e>
                            <m:sup>
                              <m:r>
                                <a:rPr lang="en-GB" sz="1600" i="1"/>
                                <m:t>𝐺</m:t>
                              </m:r>
                            </m:sup>
                          </m:sSup>
                          <m:r>
                            <a:rPr lang="en-GB" sz="1600" i="1"/>
                            <m:t> ⋅</m:t>
                          </m:r>
                          <m:sSup>
                            <m:sSupPr>
                              <m:ctrlPr>
                                <a:rPr lang="es-CO" sz="1600" i="1"/>
                              </m:ctrlPr>
                            </m:sSupPr>
                            <m:e>
                              <m:r>
                                <a:rPr lang="en-GB" sz="1600" i="1"/>
                                <m:t>𝑒</m:t>
                              </m:r>
                            </m:e>
                            <m:sup>
                              <m:r>
                                <a:rPr lang="en-GB" sz="1600" i="1"/>
                                <m:t>𝑁</m:t>
                              </m:r>
                            </m:sup>
                          </m:sSup>
                        </m:num>
                        <m:den>
                          <m:r>
                            <a:rPr lang="en-GB" sz="1600" i="1"/>
                            <m:t>𝑝</m:t>
                          </m:r>
                        </m:den>
                      </m:f>
                    </m:oMath>
                  </m:oMathPara>
                </a14:m>
                <a:endParaRPr lang="es-CO" sz="1600" dirty="0">
                  <a:latin typeface="Century Gothic" panose="020B0502020202020204" pitchFamily="34" charset="0"/>
                </a:endParaRPr>
              </a:p>
              <a:p>
                <a:pPr marL="0" indent="0" algn="just">
                  <a:buNone/>
                </a:pPr>
                <a:endParaRPr lang="es-ES_tradnl" sz="1600" dirty="0">
                  <a:latin typeface="Century Gothic" panose="020B0502020202020204" pitchFamily="34" charset="0"/>
                </a:endParaRPr>
              </a:p>
            </p:txBody>
          </p:sp>
        </mc:Choice>
        <mc:Fallback>
          <p:sp>
            <p:nvSpPr>
              <p:cNvPr id="2" name="Marcador de contenido 1">
                <a:extLst>
                  <a:ext uri="{FF2B5EF4-FFF2-40B4-BE49-F238E27FC236}">
                    <a16:creationId xmlns:a16="http://schemas.microsoft.com/office/drawing/2014/main" id="{906F79A3-B72C-694A-9BE0-CA76D8EEA714}"/>
                  </a:ext>
                </a:extLst>
              </p:cNvPr>
              <p:cNvSpPr>
                <a:spLocks noGrp="1" noRot="1" noChangeAspect="1" noMove="1" noResize="1" noEditPoints="1" noAdjustHandles="1" noChangeArrowheads="1" noChangeShapeType="1" noTextEdit="1"/>
              </p:cNvSpPr>
              <p:nvPr>
                <p:ph sz="half" idx="1"/>
              </p:nvPr>
            </p:nvSpPr>
            <p:spPr>
              <a:xfrm>
                <a:off x="540589" y="1417638"/>
                <a:ext cx="5384800" cy="4525963"/>
              </a:xfrm>
              <a:blipFill>
                <a:blip r:embed="rId2"/>
                <a:stretch>
                  <a:fillRect l="-706" t="-280" r="-235"/>
                </a:stretch>
              </a:blipFill>
            </p:spPr>
            <p:txBody>
              <a:bodyPr/>
              <a:lstStyle/>
              <a:p>
                <a:r>
                  <a:rPr lang="es-ES_tradnl">
                    <a:noFill/>
                  </a:rPr>
                  <a:t> </a:t>
                </a:r>
              </a:p>
            </p:txBody>
          </p:sp>
        </mc:Fallback>
      </mc:AlternateContent>
      <mc:AlternateContent xmlns:mc="http://schemas.openxmlformats.org/markup-compatibility/2006">
        <mc:Choice xmlns:a14="http://schemas.microsoft.com/office/drawing/2010/main" Requires="a14">
          <p:sp>
            <p:nvSpPr>
              <p:cNvPr id="5" name="Marcador de contenido 4">
                <a:extLst>
                  <a:ext uri="{FF2B5EF4-FFF2-40B4-BE49-F238E27FC236}">
                    <a16:creationId xmlns:a16="http://schemas.microsoft.com/office/drawing/2014/main" id="{8DCD05AE-1EEE-A440-9A86-70F0AE580CD9}"/>
                  </a:ext>
                </a:extLst>
              </p:cNvPr>
              <p:cNvSpPr>
                <a:spLocks noGrp="1"/>
              </p:cNvSpPr>
              <p:nvPr>
                <p:ph sz="half" idx="2"/>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rPr>
                        <m:t>𝑇𝐹</m:t>
                      </m:r>
                      <m:sSub>
                        <m:sSubPr>
                          <m:ctrlPr>
                            <a:rPr lang="es-CO" sz="1600" i="1">
                              <a:latin typeface="Cambria Math" panose="02040503050406030204" pitchFamily="18" charset="0"/>
                            </a:rPr>
                          </m:ctrlPr>
                        </m:sSubPr>
                        <m:e>
                          <m:r>
                            <a:rPr lang="en-GB" sz="1600" i="1">
                              <a:latin typeface="Cambria Math" panose="02040503050406030204" pitchFamily="18" charset="0"/>
                            </a:rPr>
                            <m:t>𝑁</m:t>
                          </m:r>
                        </m:e>
                        <m:sub>
                          <m:r>
                            <a:rPr lang="en-GB" sz="1600" i="1">
                              <a:latin typeface="Cambria Math" panose="02040503050406030204" pitchFamily="18" charset="0"/>
                            </a:rPr>
                            <m:t>𝐹</m:t>
                          </m:r>
                        </m:sub>
                      </m:sSub>
                      <m:r>
                        <a:rPr lang="en-GB" sz="1600" i="1">
                          <a:latin typeface="Cambria Math" panose="02040503050406030204" pitchFamily="18" charset="0"/>
                        </a:rPr>
                        <m:t>=</m:t>
                      </m:r>
                      <m:r>
                        <a:rPr lang="en-GB" sz="1600" i="1">
                          <a:latin typeface="Cambria Math" panose="02040503050406030204" pitchFamily="18" charset="0"/>
                        </a:rPr>
                        <m:t>𝑝</m:t>
                      </m:r>
                      <m:r>
                        <a:rPr lang="en-GB" sz="1600" i="1">
                          <a:latin typeface="Cambria Math" panose="02040503050406030204" pitchFamily="18" charset="0"/>
                        </a:rPr>
                        <m:t>⋅</m:t>
                      </m:r>
                      <m:sSup>
                        <m:sSupPr>
                          <m:ctrlPr>
                            <a:rPr lang="es-CO" sz="1600" i="1" smtClean="0">
                              <a:solidFill>
                                <a:schemeClr val="accent6">
                                  <a:lumMod val="75000"/>
                                </a:schemeClr>
                              </a:solidFill>
                              <a:latin typeface="Cambria Math" panose="02040503050406030204" pitchFamily="18" charset="0"/>
                            </a:rPr>
                          </m:ctrlPr>
                        </m:sSupPr>
                        <m:e>
                          <m:r>
                            <a:rPr lang="en-GB" sz="1600" i="1">
                              <a:solidFill>
                                <a:schemeClr val="accent6">
                                  <a:lumMod val="75000"/>
                                </a:schemeClr>
                              </a:solidFill>
                              <a:latin typeface="Cambria Math" panose="02040503050406030204" pitchFamily="18" charset="0"/>
                            </a:rPr>
                            <m:t>𝐼</m:t>
                          </m:r>
                        </m:e>
                        <m:sup>
                          <m:r>
                            <a:rPr lang="en-GB" sz="1600" i="1">
                              <a:solidFill>
                                <a:schemeClr val="accent6">
                                  <a:lumMod val="75000"/>
                                </a:schemeClr>
                              </a:solidFill>
                              <a:latin typeface="Cambria Math" panose="02040503050406030204" pitchFamily="18" charset="0"/>
                            </a:rPr>
                            <m:t>𝑑</m:t>
                          </m:r>
                        </m:sup>
                      </m:sSup>
                      <m:r>
                        <a:rPr lang="en-GB" sz="1600" i="1">
                          <a:latin typeface="Cambria Math" panose="02040503050406030204" pitchFamily="18" charset="0"/>
                        </a:rPr>
                        <m:t>−</m:t>
                      </m:r>
                      <m:r>
                        <a:rPr lang="en-GB" sz="1600" i="1">
                          <a:latin typeface="Cambria Math" panose="02040503050406030204" pitchFamily="18" charset="0"/>
                        </a:rPr>
                        <m:t>𝑅</m:t>
                      </m:r>
                      <m:sSub>
                        <m:sSubPr>
                          <m:ctrlPr>
                            <a:rPr lang="es-CO" sz="1600" i="1">
                              <a:latin typeface="Cambria Math" panose="02040503050406030204" pitchFamily="18" charset="0"/>
                            </a:rPr>
                          </m:ctrlPr>
                        </m:sSubPr>
                        <m:e>
                          <m:r>
                            <a:rPr lang="en-GB" sz="1600" i="1">
                              <a:latin typeface="Cambria Math" panose="02040503050406030204" pitchFamily="18" charset="0"/>
                            </a:rPr>
                            <m:t>𝐸</m:t>
                          </m:r>
                        </m:e>
                        <m:sub>
                          <m:r>
                            <a:rPr lang="en-GB" sz="1600" i="1">
                              <a:latin typeface="Cambria Math" panose="02040503050406030204" pitchFamily="18" charset="0"/>
                            </a:rPr>
                            <m:t>𝐹</m:t>
                          </m:r>
                        </m:sub>
                      </m:sSub>
                      <m:r>
                        <a:rPr lang="en-GB" sz="1600" i="1">
                          <a:latin typeface="Cambria Math" panose="02040503050406030204" pitchFamily="18" charset="0"/>
                        </a:rPr>
                        <m:t>− </m:t>
                      </m:r>
                      <m:sSub>
                        <m:sSubPr>
                          <m:ctrlPr>
                            <a:rPr lang="es-CO" sz="1600" i="1">
                              <a:latin typeface="Cambria Math" panose="02040503050406030204" pitchFamily="18" charset="0"/>
                            </a:rPr>
                          </m:ctrlPr>
                        </m:sSubPr>
                        <m:e>
                          <m:r>
                            <a:rPr lang="en-GB" sz="1600" i="1">
                              <a:latin typeface="Cambria Math" panose="02040503050406030204" pitchFamily="18" charset="0"/>
                            </a:rPr>
                            <m:t>𝜉</m:t>
                          </m:r>
                        </m:e>
                        <m:sub>
                          <m:r>
                            <a:rPr lang="en-GB" sz="1600" i="1">
                              <a:latin typeface="Cambria Math" panose="02040503050406030204" pitchFamily="18" charset="0"/>
                            </a:rPr>
                            <m:t>𝐹</m:t>
                          </m:r>
                        </m:sub>
                      </m:sSub>
                      <m:r>
                        <a:rPr lang="en-GB" sz="1600" i="1">
                          <a:latin typeface="Cambria Math" panose="02040503050406030204" pitchFamily="18" charset="0"/>
                        </a:rPr>
                        <m:t>⋅</m:t>
                      </m:r>
                      <m:r>
                        <a:rPr lang="en-GB" sz="1600" i="1">
                          <a:latin typeface="Cambria Math" panose="02040503050406030204" pitchFamily="18" charset="0"/>
                        </a:rPr>
                        <m:t>𝐹𝐷</m:t>
                      </m:r>
                      <m:sSup>
                        <m:sSupPr>
                          <m:ctrlPr>
                            <a:rPr lang="es-CO" sz="1600" i="1">
                              <a:latin typeface="Cambria Math" panose="02040503050406030204" pitchFamily="18" charset="0"/>
                            </a:rPr>
                          </m:ctrlPr>
                        </m:sSupPr>
                        <m:e>
                          <m:r>
                            <a:rPr lang="en-GB" sz="1600" i="1">
                              <a:latin typeface="Cambria Math" panose="02040503050406030204" pitchFamily="18" charset="0"/>
                            </a:rPr>
                            <m:t>𝐼</m:t>
                          </m:r>
                        </m:e>
                        <m:sup>
                          <m:r>
                            <a:rPr lang="en-GB" sz="1600" i="1">
                              <a:latin typeface="Cambria Math" panose="02040503050406030204" pitchFamily="18" charset="0"/>
                            </a:rPr>
                            <m:t>𝑃</m:t>
                          </m:r>
                        </m:sup>
                      </m:sSup>
                      <m:r>
                        <a:rPr lang="en-GB" sz="1600" i="1">
                          <a:latin typeface="Cambria Math" panose="02040503050406030204" pitchFamily="18" charset="0"/>
                        </a:rPr>
                        <m:t>⋅</m:t>
                      </m:r>
                      <m:sSup>
                        <m:sSupPr>
                          <m:ctrlPr>
                            <a:rPr lang="es-CO"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𝑁</m:t>
                          </m:r>
                        </m:sup>
                      </m:sSup>
                    </m:oMath>
                  </m:oMathPara>
                </a14:m>
                <a:endParaRPr lang="es-CO" sz="1600" dirty="0">
                  <a:latin typeface="Century Gothic" panose="020B0502020202020204" pitchFamily="34" charset="0"/>
                </a:endParaRPr>
              </a:p>
              <a:p>
                <a:pPr marL="0" indent="0">
                  <a:buNone/>
                </a:pPr>
                <a:endParaRPr lang="es-CO" sz="1600" dirty="0">
                  <a:latin typeface="Century Gothic" panose="020B0502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GB" sz="1600" i="1"/>
                        <m:t>𝑇𝐹</m:t>
                      </m:r>
                      <m:sSub>
                        <m:sSubPr>
                          <m:ctrlPr>
                            <a:rPr lang="es-CO" sz="1600" i="1"/>
                          </m:ctrlPr>
                        </m:sSubPr>
                        <m:e>
                          <m:r>
                            <a:rPr lang="en-GB" sz="1600" i="1"/>
                            <m:t>𝑁</m:t>
                          </m:r>
                        </m:e>
                        <m:sub>
                          <m:r>
                            <a:rPr lang="en-GB" sz="1600" i="1"/>
                            <m:t>𝐹</m:t>
                          </m:r>
                        </m:sub>
                      </m:sSub>
                      <m:r>
                        <a:rPr lang="en-GB" sz="1600" i="1"/>
                        <m:t>=</m:t>
                      </m:r>
                      <m:r>
                        <a:rPr lang="en-GB" sz="1600" i="1"/>
                        <m:t>𝑝</m:t>
                      </m:r>
                      <m:r>
                        <a:rPr lang="en-GB" sz="1600" i="1"/>
                        <m:t>⋅</m:t>
                      </m:r>
                      <m:d>
                        <m:dPr>
                          <m:ctrlPr>
                            <a:rPr lang="es-CO" sz="1600" i="1" smtClean="0">
                              <a:solidFill>
                                <a:schemeClr val="accent3">
                                  <a:lumMod val="50000"/>
                                </a:schemeClr>
                              </a:solidFill>
                            </a:rPr>
                          </m:ctrlPr>
                        </m:dPr>
                        <m:e>
                          <m:sSup>
                            <m:sSupPr>
                              <m:ctrlPr>
                                <a:rPr lang="es-CO" sz="1600" i="1">
                                  <a:solidFill>
                                    <a:schemeClr val="accent3">
                                      <a:lumMod val="50000"/>
                                    </a:schemeClr>
                                  </a:solidFill>
                                </a:rPr>
                              </m:ctrlPr>
                            </m:sSupPr>
                            <m:e>
                              <m:r>
                                <a:rPr lang="en-GB" sz="1600" i="1">
                                  <a:solidFill>
                                    <a:schemeClr val="accent3">
                                      <a:lumMod val="50000"/>
                                    </a:schemeClr>
                                  </a:solidFill>
                                </a:rPr>
                                <m:t>𝐼</m:t>
                              </m:r>
                            </m:e>
                            <m:sup>
                              <m:r>
                                <a:rPr lang="en-GB" sz="1600" i="1">
                                  <a:solidFill>
                                    <a:schemeClr val="accent3">
                                      <a:lumMod val="50000"/>
                                    </a:schemeClr>
                                  </a:solidFill>
                                </a:rPr>
                                <m:t>𝐾</m:t>
                              </m:r>
                            </m:sup>
                          </m:sSup>
                          <m:r>
                            <a:rPr lang="en-GB" sz="1600" i="1">
                              <a:solidFill>
                                <a:schemeClr val="accent3">
                                  <a:lumMod val="50000"/>
                                </a:schemeClr>
                              </a:solidFill>
                            </a:rPr>
                            <m:t>+</m:t>
                          </m:r>
                          <m:f>
                            <m:fPr>
                              <m:ctrlPr>
                                <a:rPr lang="es-CO" sz="1600" i="1">
                                  <a:solidFill>
                                    <a:schemeClr val="accent3">
                                      <a:lumMod val="50000"/>
                                    </a:schemeClr>
                                  </a:solidFill>
                                </a:rPr>
                              </m:ctrlPr>
                            </m:fPr>
                            <m:num>
                              <m:r>
                                <a:rPr lang="en-GB" sz="1600" i="1">
                                  <a:solidFill>
                                    <a:schemeClr val="accent3">
                                      <a:lumMod val="50000"/>
                                    </a:schemeClr>
                                  </a:solidFill>
                                </a:rPr>
                                <m:t>𝐹𝐷</m:t>
                              </m:r>
                              <m:sSup>
                                <m:sSupPr>
                                  <m:ctrlPr>
                                    <a:rPr lang="es-CO" sz="1600" i="1">
                                      <a:solidFill>
                                        <a:schemeClr val="accent3">
                                          <a:lumMod val="50000"/>
                                        </a:schemeClr>
                                      </a:solidFill>
                                    </a:rPr>
                                  </m:ctrlPr>
                                </m:sSupPr>
                                <m:e>
                                  <m:r>
                                    <a:rPr lang="en-GB" sz="1600" i="1">
                                      <a:solidFill>
                                        <a:schemeClr val="accent3">
                                          <a:lumMod val="50000"/>
                                        </a:schemeClr>
                                      </a:solidFill>
                                    </a:rPr>
                                    <m:t>𝐼</m:t>
                                  </m:r>
                                </m:e>
                                <m:sup>
                                  <m:r>
                                    <a:rPr lang="en-GB" sz="1600" i="1">
                                      <a:solidFill>
                                        <a:schemeClr val="accent3">
                                          <a:lumMod val="50000"/>
                                        </a:schemeClr>
                                      </a:solidFill>
                                    </a:rPr>
                                    <m:t>𝐺</m:t>
                                  </m:r>
                                </m:sup>
                              </m:sSup>
                              <m:r>
                                <a:rPr lang="en-GB" sz="1600" i="1">
                                  <a:solidFill>
                                    <a:schemeClr val="accent3">
                                      <a:lumMod val="50000"/>
                                    </a:schemeClr>
                                  </a:solidFill>
                                </a:rPr>
                                <m:t> ⋅</m:t>
                              </m:r>
                              <m:sSup>
                                <m:sSupPr>
                                  <m:ctrlPr>
                                    <a:rPr lang="es-CO" sz="1600" i="1">
                                      <a:solidFill>
                                        <a:schemeClr val="accent3">
                                          <a:lumMod val="50000"/>
                                        </a:schemeClr>
                                      </a:solidFill>
                                    </a:rPr>
                                  </m:ctrlPr>
                                </m:sSupPr>
                                <m:e>
                                  <m:r>
                                    <a:rPr lang="en-GB" sz="1600" i="1">
                                      <a:solidFill>
                                        <a:schemeClr val="accent3">
                                          <a:lumMod val="50000"/>
                                        </a:schemeClr>
                                      </a:solidFill>
                                    </a:rPr>
                                    <m:t>𝑒</m:t>
                                  </m:r>
                                </m:e>
                                <m:sup>
                                  <m:r>
                                    <a:rPr lang="en-GB" sz="1600" i="1">
                                      <a:solidFill>
                                        <a:schemeClr val="accent3">
                                          <a:lumMod val="50000"/>
                                        </a:schemeClr>
                                      </a:solidFill>
                                    </a:rPr>
                                    <m:t>𝑁</m:t>
                                  </m:r>
                                </m:sup>
                              </m:sSup>
                            </m:num>
                            <m:den>
                              <m:r>
                                <a:rPr lang="en-GB" sz="1600" i="1">
                                  <a:solidFill>
                                    <a:schemeClr val="accent3">
                                      <a:lumMod val="50000"/>
                                    </a:schemeClr>
                                  </a:solidFill>
                                </a:rPr>
                                <m:t>𝑝</m:t>
                              </m:r>
                            </m:den>
                          </m:f>
                        </m:e>
                      </m:d>
                      <m:r>
                        <a:rPr lang="en-GB" sz="1600" i="1"/>
                        <m:t>−</m:t>
                      </m:r>
                      <m:r>
                        <a:rPr lang="en-GB" sz="1600" i="1"/>
                        <m:t>𝑅</m:t>
                      </m:r>
                      <m:sSub>
                        <m:sSubPr>
                          <m:ctrlPr>
                            <a:rPr lang="es-CO" sz="1600" i="1"/>
                          </m:ctrlPr>
                        </m:sSubPr>
                        <m:e>
                          <m:r>
                            <a:rPr lang="en-GB" sz="1600" i="1"/>
                            <m:t>𝐸</m:t>
                          </m:r>
                        </m:e>
                        <m:sub>
                          <m:r>
                            <a:rPr lang="en-GB" sz="1600" i="1"/>
                            <m:t>𝐹</m:t>
                          </m:r>
                        </m:sub>
                      </m:sSub>
                      <m:r>
                        <a:rPr lang="en-GB" sz="1600" i="1"/>
                        <m:t>− </m:t>
                      </m:r>
                      <m:sSub>
                        <m:sSubPr>
                          <m:ctrlPr>
                            <a:rPr lang="es-CO" sz="1600" i="1"/>
                          </m:ctrlPr>
                        </m:sSubPr>
                        <m:e>
                          <m:r>
                            <a:rPr lang="en-GB" sz="1600" i="1"/>
                            <m:t>𝜉</m:t>
                          </m:r>
                        </m:e>
                        <m:sub>
                          <m:r>
                            <a:rPr lang="en-GB" sz="1600" i="1"/>
                            <m:t>𝐹</m:t>
                          </m:r>
                        </m:sub>
                      </m:sSub>
                      <m:r>
                        <a:rPr lang="en-GB" sz="1600" i="1"/>
                        <m:t>⋅</m:t>
                      </m:r>
                      <m:r>
                        <a:rPr lang="en-GB" sz="1600" i="1"/>
                        <m:t>𝐹𝐷</m:t>
                      </m:r>
                      <m:sSup>
                        <m:sSupPr>
                          <m:ctrlPr>
                            <a:rPr lang="es-CO" sz="1600" i="1"/>
                          </m:ctrlPr>
                        </m:sSupPr>
                        <m:e>
                          <m:r>
                            <a:rPr lang="en-GB" sz="1600" i="1"/>
                            <m:t>𝐼</m:t>
                          </m:r>
                        </m:e>
                        <m:sup>
                          <m:r>
                            <a:rPr lang="en-GB" sz="1600" i="1"/>
                            <m:t>𝑃</m:t>
                          </m:r>
                        </m:sup>
                      </m:sSup>
                      <m:r>
                        <a:rPr lang="en-GB" sz="1600" i="1"/>
                        <m:t>⋅</m:t>
                      </m:r>
                      <m:sSup>
                        <m:sSupPr>
                          <m:ctrlPr>
                            <a:rPr lang="es-CO" sz="1600" i="1"/>
                          </m:ctrlPr>
                        </m:sSupPr>
                        <m:e>
                          <m:r>
                            <a:rPr lang="en-GB" sz="1600" i="1"/>
                            <m:t>𝑒</m:t>
                          </m:r>
                        </m:e>
                        <m:sup>
                          <m:r>
                            <a:rPr lang="en-GB" sz="1600" i="1"/>
                            <m:t>𝑁</m:t>
                          </m:r>
                        </m:sup>
                      </m:sSup>
                    </m:oMath>
                  </m:oMathPara>
                </a14:m>
                <a:endParaRPr lang="es-CO" sz="1600" dirty="0"/>
              </a:p>
              <a:p>
                <a:pPr marL="0" indent="0">
                  <a:buNone/>
                </a:pPr>
                <a:endParaRPr lang="es-CO" sz="1600" dirty="0"/>
              </a:p>
              <a:p>
                <a:pPr marL="0" indent="0">
                  <a:buNone/>
                </a:pPr>
                <a14:m>
                  <m:oMathPara xmlns:m="http://schemas.openxmlformats.org/officeDocument/2006/math">
                    <m:oMathParaPr>
                      <m:jc m:val="centerGroup"/>
                    </m:oMathParaPr>
                    <m:oMath xmlns:m="http://schemas.openxmlformats.org/officeDocument/2006/math">
                      <m:r>
                        <a:rPr lang="en-GB" sz="1600" i="1"/>
                        <m:t>𝑇𝐹</m:t>
                      </m:r>
                      <m:sSub>
                        <m:sSubPr>
                          <m:ctrlPr>
                            <a:rPr lang="es-CO" sz="1600" i="1"/>
                          </m:ctrlPr>
                        </m:sSubPr>
                        <m:e>
                          <m:r>
                            <a:rPr lang="en-GB" sz="1600" i="1"/>
                            <m:t>𝑁</m:t>
                          </m:r>
                        </m:e>
                        <m:sub>
                          <m:r>
                            <a:rPr lang="en-GB" sz="1600" i="1"/>
                            <m:t>𝐹</m:t>
                          </m:r>
                        </m:sub>
                      </m:sSub>
                      <m:r>
                        <a:rPr lang="en-GB" sz="1600" i="1"/>
                        <m:t>=</m:t>
                      </m:r>
                      <m:sSup>
                        <m:sSupPr>
                          <m:ctrlPr>
                            <a:rPr lang="es-CO" sz="1600" i="1"/>
                          </m:ctrlPr>
                        </m:sSupPr>
                        <m:e>
                          <m:r>
                            <a:rPr lang="en-GB" sz="1600" i="1"/>
                            <m:t>𝐼</m:t>
                          </m:r>
                        </m:e>
                        <m:sup>
                          <m:r>
                            <a:rPr lang="en-GB" sz="1600" i="1"/>
                            <m:t>𝐾</m:t>
                          </m:r>
                        </m:sup>
                      </m:sSup>
                      <m:r>
                        <a:rPr lang="en-GB" sz="1600" i="1" smtClean="0">
                          <a:solidFill>
                            <a:schemeClr val="accent6">
                              <a:lumMod val="75000"/>
                            </a:schemeClr>
                          </a:solidFill>
                        </a:rPr>
                        <m:t>−</m:t>
                      </m:r>
                      <m:r>
                        <a:rPr lang="en-GB" sz="1600" i="1" smtClean="0">
                          <a:solidFill>
                            <a:schemeClr val="accent6">
                              <a:lumMod val="75000"/>
                            </a:schemeClr>
                          </a:solidFill>
                        </a:rPr>
                        <m:t>𝐹𝐷</m:t>
                      </m:r>
                      <m:sSup>
                        <m:sSupPr>
                          <m:ctrlPr>
                            <a:rPr lang="es-CO" sz="1600" i="1">
                              <a:solidFill>
                                <a:schemeClr val="accent6">
                                  <a:lumMod val="75000"/>
                                </a:schemeClr>
                              </a:solidFill>
                            </a:rPr>
                          </m:ctrlPr>
                        </m:sSupPr>
                        <m:e>
                          <m:r>
                            <a:rPr lang="en-GB" sz="1600" i="1">
                              <a:solidFill>
                                <a:schemeClr val="accent6">
                                  <a:lumMod val="75000"/>
                                </a:schemeClr>
                              </a:solidFill>
                            </a:rPr>
                            <m:t>𝐼</m:t>
                          </m:r>
                        </m:e>
                        <m:sup>
                          <m:r>
                            <a:rPr lang="en-GB" sz="1600" i="1">
                              <a:solidFill>
                                <a:schemeClr val="accent6">
                                  <a:lumMod val="75000"/>
                                </a:schemeClr>
                              </a:solidFill>
                            </a:rPr>
                            <m:t>𝐺</m:t>
                          </m:r>
                        </m:sup>
                      </m:sSup>
                      <m:r>
                        <a:rPr lang="en-GB" sz="1600" i="1">
                          <a:solidFill>
                            <a:schemeClr val="accent6">
                              <a:lumMod val="75000"/>
                            </a:schemeClr>
                          </a:solidFill>
                        </a:rPr>
                        <m:t> ⋅</m:t>
                      </m:r>
                      <m:sSup>
                        <m:sSupPr>
                          <m:ctrlPr>
                            <a:rPr lang="es-CO" sz="1600" i="1">
                              <a:solidFill>
                                <a:schemeClr val="accent6">
                                  <a:lumMod val="75000"/>
                                </a:schemeClr>
                              </a:solidFill>
                            </a:rPr>
                          </m:ctrlPr>
                        </m:sSupPr>
                        <m:e>
                          <m:r>
                            <a:rPr lang="en-GB" sz="1600" i="1">
                              <a:solidFill>
                                <a:schemeClr val="accent6">
                                  <a:lumMod val="75000"/>
                                </a:schemeClr>
                              </a:solidFill>
                            </a:rPr>
                            <m:t>𝑒</m:t>
                          </m:r>
                        </m:e>
                        <m:sup>
                          <m:r>
                            <a:rPr lang="en-GB" sz="1600" i="1">
                              <a:solidFill>
                                <a:schemeClr val="accent6">
                                  <a:lumMod val="75000"/>
                                </a:schemeClr>
                              </a:solidFill>
                            </a:rPr>
                            <m:t>𝑁</m:t>
                          </m:r>
                        </m:sup>
                      </m:sSup>
                      <m:r>
                        <a:rPr lang="en-GB" sz="1600" i="1"/>
                        <m:t>−</m:t>
                      </m:r>
                      <m:r>
                        <a:rPr lang="en-GB" sz="1600" i="1"/>
                        <m:t>𝑅</m:t>
                      </m:r>
                      <m:sSub>
                        <m:sSubPr>
                          <m:ctrlPr>
                            <a:rPr lang="es-CO" sz="1600" i="1"/>
                          </m:ctrlPr>
                        </m:sSubPr>
                        <m:e>
                          <m:r>
                            <a:rPr lang="en-GB" sz="1600" i="1"/>
                            <m:t>𝐸</m:t>
                          </m:r>
                        </m:e>
                        <m:sub>
                          <m:r>
                            <a:rPr lang="en-GB" sz="1600" i="1"/>
                            <m:t>𝐹</m:t>
                          </m:r>
                        </m:sub>
                      </m:sSub>
                      <m:r>
                        <a:rPr lang="en-GB" sz="1600" i="1"/>
                        <m:t>− </m:t>
                      </m:r>
                      <m:sSub>
                        <m:sSubPr>
                          <m:ctrlPr>
                            <a:rPr lang="es-CO" sz="1600" i="1" smtClean="0">
                              <a:solidFill>
                                <a:schemeClr val="accent6">
                                  <a:lumMod val="75000"/>
                                </a:schemeClr>
                              </a:solidFill>
                            </a:rPr>
                          </m:ctrlPr>
                        </m:sSubPr>
                        <m:e>
                          <m:r>
                            <a:rPr lang="en-GB" sz="1600" i="1">
                              <a:solidFill>
                                <a:schemeClr val="accent6">
                                  <a:lumMod val="75000"/>
                                </a:schemeClr>
                              </a:solidFill>
                            </a:rPr>
                            <m:t>𝜉</m:t>
                          </m:r>
                        </m:e>
                        <m:sub>
                          <m:r>
                            <a:rPr lang="en-GB" sz="1600" i="1">
                              <a:solidFill>
                                <a:schemeClr val="accent6">
                                  <a:lumMod val="75000"/>
                                </a:schemeClr>
                              </a:solidFill>
                            </a:rPr>
                            <m:t>𝐹</m:t>
                          </m:r>
                        </m:sub>
                      </m:sSub>
                      <m:r>
                        <a:rPr lang="en-GB" sz="1600" i="1">
                          <a:solidFill>
                            <a:schemeClr val="accent6">
                              <a:lumMod val="75000"/>
                            </a:schemeClr>
                          </a:solidFill>
                        </a:rPr>
                        <m:t>⋅</m:t>
                      </m:r>
                      <m:r>
                        <a:rPr lang="en-GB" sz="1600" i="1">
                          <a:solidFill>
                            <a:schemeClr val="accent6">
                              <a:lumMod val="75000"/>
                            </a:schemeClr>
                          </a:solidFill>
                        </a:rPr>
                        <m:t>𝐹𝐷</m:t>
                      </m:r>
                      <m:sSup>
                        <m:sSupPr>
                          <m:ctrlPr>
                            <a:rPr lang="es-CO" sz="1600" i="1">
                              <a:solidFill>
                                <a:schemeClr val="accent6">
                                  <a:lumMod val="75000"/>
                                </a:schemeClr>
                              </a:solidFill>
                            </a:rPr>
                          </m:ctrlPr>
                        </m:sSupPr>
                        <m:e>
                          <m:r>
                            <a:rPr lang="en-GB" sz="1600" i="1">
                              <a:solidFill>
                                <a:schemeClr val="accent6">
                                  <a:lumMod val="75000"/>
                                </a:schemeClr>
                              </a:solidFill>
                            </a:rPr>
                            <m:t>𝐼</m:t>
                          </m:r>
                        </m:e>
                        <m:sup>
                          <m:r>
                            <a:rPr lang="en-GB" sz="1600" i="1">
                              <a:solidFill>
                                <a:schemeClr val="accent6">
                                  <a:lumMod val="75000"/>
                                </a:schemeClr>
                              </a:solidFill>
                            </a:rPr>
                            <m:t>𝑃</m:t>
                          </m:r>
                        </m:sup>
                      </m:sSup>
                      <m:r>
                        <a:rPr lang="en-GB" sz="1600" i="1">
                          <a:solidFill>
                            <a:schemeClr val="accent6">
                              <a:lumMod val="75000"/>
                            </a:schemeClr>
                          </a:solidFill>
                        </a:rPr>
                        <m:t>⋅</m:t>
                      </m:r>
                      <m:sSup>
                        <m:sSupPr>
                          <m:ctrlPr>
                            <a:rPr lang="es-CO" sz="1600" i="1">
                              <a:solidFill>
                                <a:schemeClr val="accent6">
                                  <a:lumMod val="75000"/>
                                </a:schemeClr>
                              </a:solidFill>
                            </a:rPr>
                          </m:ctrlPr>
                        </m:sSupPr>
                        <m:e>
                          <m:r>
                            <a:rPr lang="en-GB" sz="1600" i="1">
                              <a:solidFill>
                                <a:schemeClr val="accent6">
                                  <a:lumMod val="75000"/>
                                </a:schemeClr>
                              </a:solidFill>
                            </a:rPr>
                            <m:t>𝑒</m:t>
                          </m:r>
                        </m:e>
                        <m:sup>
                          <m:r>
                            <a:rPr lang="en-GB" sz="1600" i="1">
                              <a:solidFill>
                                <a:schemeClr val="accent6">
                                  <a:lumMod val="75000"/>
                                </a:schemeClr>
                              </a:solidFill>
                            </a:rPr>
                            <m:t>𝑁</m:t>
                          </m:r>
                        </m:sup>
                      </m:sSup>
                    </m:oMath>
                  </m:oMathPara>
                </a14:m>
                <a:endParaRPr lang="es-CO" sz="1600" dirty="0"/>
              </a:p>
              <a:p>
                <a:pPr marL="0" indent="0">
                  <a:buNone/>
                </a:pPr>
                <a:endParaRPr lang="es-CO" sz="1600" dirty="0"/>
              </a:p>
              <a:p>
                <a:pPr marL="0" indent="0">
                  <a:buNone/>
                </a:pPr>
                <a14:m>
                  <m:oMathPara xmlns:m="http://schemas.openxmlformats.org/officeDocument/2006/math">
                    <m:oMathParaPr>
                      <m:jc m:val="centerGroup"/>
                    </m:oMathParaPr>
                    <m:oMath xmlns:m="http://schemas.openxmlformats.org/officeDocument/2006/math">
                      <m:r>
                        <a:rPr lang="en-GB" sz="1600" i="1"/>
                        <m:t>𝑇𝐹</m:t>
                      </m:r>
                      <m:sSub>
                        <m:sSubPr>
                          <m:ctrlPr>
                            <a:rPr lang="es-CO" sz="1600" i="1"/>
                          </m:ctrlPr>
                        </m:sSubPr>
                        <m:e>
                          <m:r>
                            <a:rPr lang="en-GB" sz="1600" i="1"/>
                            <m:t>𝑁</m:t>
                          </m:r>
                        </m:e>
                        <m:sub>
                          <m:r>
                            <a:rPr lang="en-GB" sz="1600" i="1"/>
                            <m:t>𝐹</m:t>
                          </m:r>
                        </m:sub>
                      </m:sSub>
                      <m:r>
                        <a:rPr lang="en-GB" sz="1600" i="1"/>
                        <m:t>=</m:t>
                      </m:r>
                      <m:sSup>
                        <m:sSupPr>
                          <m:ctrlPr>
                            <a:rPr lang="es-CO" sz="1600" i="1"/>
                          </m:ctrlPr>
                        </m:sSupPr>
                        <m:e>
                          <m:r>
                            <a:rPr lang="en-GB" sz="1600" i="1"/>
                            <m:t>𝐼</m:t>
                          </m:r>
                        </m:e>
                        <m:sup>
                          <m:r>
                            <a:rPr lang="en-GB" sz="1600" i="1"/>
                            <m:t>𝐾</m:t>
                          </m:r>
                        </m:sup>
                      </m:sSup>
                      <m:r>
                        <a:rPr lang="en-GB" sz="1600" i="1"/>
                        <m:t>−</m:t>
                      </m:r>
                      <m:r>
                        <a:rPr lang="en-GB" sz="1600" i="1"/>
                        <m:t>𝑅</m:t>
                      </m:r>
                      <m:sSub>
                        <m:sSubPr>
                          <m:ctrlPr>
                            <a:rPr lang="es-CO" sz="1600" i="1"/>
                          </m:ctrlPr>
                        </m:sSubPr>
                        <m:e>
                          <m:r>
                            <a:rPr lang="en-GB" sz="1600" i="1"/>
                            <m:t>𝐸</m:t>
                          </m:r>
                        </m:e>
                        <m:sub>
                          <m:r>
                            <a:rPr lang="en-GB" sz="1600" i="1"/>
                            <m:t>𝐹</m:t>
                          </m:r>
                        </m:sub>
                      </m:sSub>
                      <m:r>
                        <a:rPr lang="en-GB" sz="1600" i="1"/>
                        <m:t>−</m:t>
                      </m:r>
                      <m:sSubSup>
                        <m:sSubSupPr>
                          <m:ctrlPr>
                            <a:rPr lang="es-CO" sz="1600" i="1" smtClean="0">
                              <a:solidFill>
                                <a:schemeClr val="accent3">
                                  <a:lumMod val="50000"/>
                                </a:schemeClr>
                              </a:solidFill>
                            </a:rPr>
                          </m:ctrlPr>
                        </m:sSubSupPr>
                        <m:e>
                          <m:acc>
                            <m:accPr>
                              <m:chr m:val="̇"/>
                              <m:ctrlPr>
                                <a:rPr lang="es-CO" sz="1600" i="1">
                                  <a:solidFill>
                                    <a:schemeClr val="accent3">
                                      <a:lumMod val="50000"/>
                                    </a:schemeClr>
                                  </a:solidFill>
                                </a:rPr>
                              </m:ctrlPr>
                            </m:accPr>
                            <m:e>
                              <m:r>
                                <a:rPr lang="es-CO" sz="1600" i="1">
                                  <a:solidFill>
                                    <a:schemeClr val="accent3">
                                      <a:lumMod val="50000"/>
                                    </a:schemeClr>
                                  </a:solidFill>
                                </a:rPr>
                                <m:t>𝐸𝑄</m:t>
                              </m:r>
                            </m:e>
                          </m:acc>
                        </m:e>
                        <m:sub>
                          <m:r>
                            <a:rPr lang="es-CO" sz="1600" i="1">
                              <a:solidFill>
                                <a:schemeClr val="accent3">
                                  <a:lumMod val="50000"/>
                                </a:schemeClr>
                              </a:solidFill>
                            </a:rPr>
                            <m:t>𝐹</m:t>
                          </m:r>
                        </m:sub>
                        <m:sup>
                          <m:r>
                            <a:rPr lang="es-CO" sz="1600" i="1">
                              <a:solidFill>
                                <a:schemeClr val="accent3">
                                  <a:lumMod val="50000"/>
                                </a:schemeClr>
                              </a:solidFill>
                            </a:rPr>
                            <m:t>𝑅𝑜𝑊</m:t>
                          </m:r>
                        </m:sup>
                      </m:sSubSup>
                    </m:oMath>
                  </m:oMathPara>
                </a14:m>
                <a:endParaRPr lang="es-CO" sz="1600" dirty="0"/>
              </a:p>
              <a:p>
                <a:pPr marL="0" indent="0">
                  <a:buNone/>
                </a:pPr>
                <a:endParaRPr lang="es-CO" sz="1600" dirty="0"/>
              </a:p>
              <a:p>
                <a:pPr marL="0" indent="0">
                  <a:buNone/>
                </a:pPr>
                <a14:m>
                  <m:oMathPara xmlns:m="http://schemas.openxmlformats.org/officeDocument/2006/math">
                    <m:oMathParaPr>
                      <m:jc m:val="centerGroup"/>
                    </m:oMathParaPr>
                    <m:oMath xmlns:m="http://schemas.openxmlformats.org/officeDocument/2006/math">
                      <m:r>
                        <a:rPr lang="en-GB" sz="1600" i="1"/>
                        <m:t>𝑅</m:t>
                      </m:r>
                      <m:sSub>
                        <m:sSubPr>
                          <m:ctrlPr>
                            <a:rPr lang="es-CO" sz="1600" i="1"/>
                          </m:ctrlPr>
                        </m:sSubPr>
                        <m:e>
                          <m:r>
                            <a:rPr lang="en-GB" sz="1600" i="1"/>
                            <m:t>𝐸</m:t>
                          </m:r>
                        </m:e>
                        <m:sub>
                          <m:r>
                            <a:rPr lang="en-GB" sz="1600" i="1"/>
                            <m:t>𝐹</m:t>
                          </m:r>
                        </m:sub>
                      </m:sSub>
                      <m:r>
                        <a:rPr lang="en-GB" sz="1600" i="1"/>
                        <m:t>=</m:t>
                      </m:r>
                      <m:sSup>
                        <m:sSupPr>
                          <m:ctrlPr>
                            <a:rPr lang="es-CO" sz="1600" i="1" smtClean="0">
                              <a:solidFill>
                                <a:schemeClr val="accent6">
                                  <a:lumMod val="75000"/>
                                </a:schemeClr>
                              </a:solidFill>
                            </a:rPr>
                          </m:ctrlPr>
                        </m:sSupPr>
                        <m:e>
                          <m:r>
                            <a:rPr lang="en-GB" sz="1600" i="1">
                              <a:solidFill>
                                <a:schemeClr val="accent6">
                                  <a:lumMod val="75000"/>
                                </a:schemeClr>
                              </a:solidFill>
                            </a:rPr>
                            <m:t>𝐼</m:t>
                          </m:r>
                        </m:e>
                        <m:sup>
                          <m:r>
                            <a:rPr lang="en-GB" sz="1600" i="1">
                              <a:solidFill>
                                <a:schemeClr val="accent6">
                                  <a:lumMod val="75000"/>
                                </a:schemeClr>
                              </a:solidFill>
                            </a:rPr>
                            <m:t>𝐾</m:t>
                          </m:r>
                        </m:sup>
                      </m:sSup>
                      <m:r>
                        <a:rPr lang="en-GB" sz="1600" i="1">
                          <a:solidFill>
                            <a:schemeClr val="accent6">
                              <a:lumMod val="75000"/>
                            </a:schemeClr>
                          </a:solidFill>
                        </a:rPr>
                        <m:t>−</m:t>
                      </m:r>
                      <m:r>
                        <a:rPr lang="en-GB" sz="1600" i="1">
                          <a:solidFill>
                            <a:schemeClr val="accent6">
                              <a:lumMod val="75000"/>
                            </a:schemeClr>
                          </a:solidFill>
                        </a:rPr>
                        <m:t>𝑇𝐹</m:t>
                      </m:r>
                      <m:sSub>
                        <m:sSubPr>
                          <m:ctrlPr>
                            <a:rPr lang="es-CO" sz="1600" i="1">
                              <a:solidFill>
                                <a:schemeClr val="accent6">
                                  <a:lumMod val="75000"/>
                                </a:schemeClr>
                              </a:solidFill>
                            </a:rPr>
                          </m:ctrlPr>
                        </m:sSubPr>
                        <m:e>
                          <m:r>
                            <a:rPr lang="en-GB" sz="1600" i="1">
                              <a:solidFill>
                                <a:schemeClr val="accent6">
                                  <a:lumMod val="75000"/>
                                </a:schemeClr>
                              </a:solidFill>
                            </a:rPr>
                            <m:t>𝑁</m:t>
                          </m:r>
                        </m:e>
                        <m:sub>
                          <m:r>
                            <a:rPr lang="en-GB" sz="1600" i="1">
                              <a:solidFill>
                                <a:schemeClr val="accent6">
                                  <a:lumMod val="75000"/>
                                </a:schemeClr>
                              </a:solidFill>
                            </a:rPr>
                            <m:t>𝐹</m:t>
                          </m:r>
                        </m:sub>
                      </m:sSub>
                      <m:r>
                        <a:rPr lang="en-GB" sz="1600" i="1"/>
                        <m:t>−</m:t>
                      </m:r>
                      <m:sSubSup>
                        <m:sSubSupPr>
                          <m:ctrlPr>
                            <a:rPr lang="es-CO" sz="1600" i="1"/>
                          </m:ctrlPr>
                        </m:sSubSupPr>
                        <m:e>
                          <m:acc>
                            <m:accPr>
                              <m:chr m:val="̇"/>
                              <m:ctrlPr>
                                <a:rPr lang="es-CO" sz="1600" i="1"/>
                              </m:ctrlPr>
                            </m:accPr>
                            <m:e>
                              <m:r>
                                <a:rPr lang="es-CO" sz="1600" i="1"/>
                                <m:t>𝐸𝑄</m:t>
                              </m:r>
                            </m:e>
                          </m:acc>
                        </m:e>
                        <m:sub>
                          <m:r>
                            <a:rPr lang="es-CO" sz="1600" i="1"/>
                            <m:t>𝐹</m:t>
                          </m:r>
                        </m:sub>
                        <m:sup>
                          <m:r>
                            <a:rPr lang="es-CO" sz="1600" i="1"/>
                            <m:t>𝑅𝑜𝑊</m:t>
                          </m:r>
                        </m:sup>
                      </m:sSubSup>
                    </m:oMath>
                  </m:oMathPara>
                </a14:m>
                <a:endParaRPr lang="es-CO" sz="1600" dirty="0"/>
              </a:p>
              <a:p>
                <a:pPr marL="0" indent="0">
                  <a:buNone/>
                </a:pPr>
                <a:endParaRPr lang="es-CO" sz="1600" dirty="0"/>
              </a:p>
              <a:p>
                <a:pPr marL="0" indent="0">
                  <a:buNone/>
                </a:pPr>
                <a:endParaRPr lang="es-CO" sz="1600" dirty="0"/>
              </a:p>
              <a:p>
                <a:pPr marL="0" indent="0">
                  <a:buNone/>
                </a:pPr>
                <a14:m>
                  <m:oMathPara xmlns:m="http://schemas.openxmlformats.org/officeDocument/2006/math">
                    <m:oMathParaPr>
                      <m:jc m:val="centerGroup"/>
                    </m:oMathParaPr>
                    <m:oMath xmlns:m="http://schemas.openxmlformats.org/officeDocument/2006/math">
                      <m:r>
                        <a:rPr lang="en-GB" sz="1800" b="1" i="1"/>
                        <m:t>𝑹</m:t>
                      </m:r>
                      <m:sSub>
                        <m:sSubPr>
                          <m:ctrlPr>
                            <a:rPr lang="es-CO" sz="1800" b="1" i="1"/>
                          </m:ctrlPr>
                        </m:sSubPr>
                        <m:e>
                          <m:r>
                            <a:rPr lang="en-GB" sz="1800" b="1" i="1"/>
                            <m:t>𝑬</m:t>
                          </m:r>
                        </m:e>
                        <m:sub>
                          <m:r>
                            <a:rPr lang="en-GB" sz="1800" b="1" i="1"/>
                            <m:t>𝑭</m:t>
                          </m:r>
                        </m:sub>
                      </m:sSub>
                      <m:r>
                        <a:rPr lang="en-GB" sz="1800" b="1" i="1"/>
                        <m:t>=</m:t>
                      </m:r>
                      <m:sSub>
                        <m:sSubPr>
                          <m:ctrlPr>
                            <a:rPr lang="es-CO" sz="1800" b="1" i="1"/>
                          </m:ctrlPr>
                        </m:sSubPr>
                        <m:e>
                          <m:acc>
                            <m:accPr>
                              <m:chr m:val="̇"/>
                              <m:ctrlPr>
                                <a:rPr lang="es-CO" sz="1800" b="1" i="1"/>
                              </m:ctrlPr>
                            </m:accPr>
                            <m:e>
                              <m:r>
                                <a:rPr lang="en-US" sz="1800" b="1" i="1"/>
                                <m:t>𝑬𝑸</m:t>
                              </m:r>
                            </m:e>
                          </m:acc>
                        </m:e>
                        <m:sub>
                          <m:r>
                            <a:rPr lang="en-US" sz="1800" b="1" i="1"/>
                            <m:t>𝑭</m:t>
                          </m:r>
                        </m:sub>
                      </m:sSub>
                      <m:r>
                        <a:rPr lang="en-GB" sz="1800" b="1" i="1"/>
                        <m:t>−</m:t>
                      </m:r>
                      <m:sSubSup>
                        <m:sSubSupPr>
                          <m:ctrlPr>
                            <a:rPr lang="es-CO" sz="1800" b="1" i="1"/>
                          </m:ctrlPr>
                        </m:sSubSupPr>
                        <m:e>
                          <m:acc>
                            <m:accPr>
                              <m:chr m:val="̇"/>
                              <m:ctrlPr>
                                <a:rPr lang="es-CO" sz="1800" b="1" i="1"/>
                              </m:ctrlPr>
                            </m:accPr>
                            <m:e>
                              <m:r>
                                <a:rPr lang="es-CO" sz="1800" b="1" i="1"/>
                                <m:t>𝑬𝑸</m:t>
                              </m:r>
                            </m:e>
                          </m:acc>
                        </m:e>
                        <m:sub>
                          <m:r>
                            <a:rPr lang="es-CO" sz="1800" b="1" i="1"/>
                            <m:t>𝑭</m:t>
                          </m:r>
                        </m:sub>
                        <m:sup>
                          <m:r>
                            <a:rPr lang="es-CO" sz="1800" b="1" i="1"/>
                            <m:t>𝑹𝒐𝑾</m:t>
                          </m:r>
                        </m:sup>
                      </m:sSubSup>
                      <m:r>
                        <a:rPr lang="es-CO" sz="1800" b="1" i="1"/>
                        <m:t>=</m:t>
                      </m:r>
                      <m:sSub>
                        <m:sSubPr>
                          <m:ctrlPr>
                            <a:rPr lang="es-CO" sz="1800" b="1" i="1"/>
                          </m:ctrlPr>
                        </m:sSubPr>
                        <m:e>
                          <m:acc>
                            <m:accPr>
                              <m:chr m:val="̇"/>
                              <m:ctrlPr>
                                <a:rPr lang="es-CO" sz="1800" b="1" i="1"/>
                              </m:ctrlPr>
                            </m:accPr>
                            <m:e>
                              <m:r>
                                <a:rPr lang="en-US" sz="1800" b="1" i="1"/>
                                <m:t>𝑬𝑸</m:t>
                              </m:r>
                            </m:e>
                          </m:acc>
                        </m:e>
                        <m:sub>
                          <m:r>
                            <a:rPr lang="en-US" sz="1800" b="1" i="1"/>
                            <m:t>𝑯</m:t>
                          </m:r>
                        </m:sub>
                      </m:sSub>
                    </m:oMath>
                  </m:oMathPara>
                </a14:m>
                <a:endParaRPr lang="es-CO" sz="1800" b="1" dirty="0"/>
              </a:p>
              <a:p>
                <a:pPr marL="0" indent="0">
                  <a:buNone/>
                </a:pPr>
                <a:endParaRPr lang="es-CO" sz="1600" dirty="0"/>
              </a:p>
              <a:p>
                <a:pPr marL="0" indent="0">
                  <a:buNone/>
                </a:pPr>
                <a:endParaRPr lang="es-CO" sz="1600" dirty="0"/>
              </a:p>
              <a:p>
                <a:pPr marL="0" indent="0">
                  <a:buNone/>
                </a:pPr>
                <a:endParaRPr lang="es-CO" sz="1600" dirty="0"/>
              </a:p>
              <a:p>
                <a:pPr marL="0" indent="0">
                  <a:buNone/>
                </a:pPr>
                <a:endParaRPr lang="es-CO" sz="1600" dirty="0"/>
              </a:p>
              <a:p>
                <a:pPr marL="0" indent="0">
                  <a:buNone/>
                </a:pPr>
                <a:endParaRPr lang="es-CO" sz="1600" dirty="0"/>
              </a:p>
              <a:p>
                <a:pPr marL="0" indent="0">
                  <a:buNone/>
                </a:pPr>
                <a:endParaRPr lang="es-CO" sz="1600" dirty="0"/>
              </a:p>
              <a:p>
                <a:pPr marL="0" indent="0">
                  <a:buNone/>
                </a:pPr>
                <a:endParaRPr lang="es-CO" sz="1600" dirty="0"/>
              </a:p>
              <a:p>
                <a:pPr marL="0" indent="0">
                  <a:buNone/>
                </a:pPr>
                <a:endParaRPr lang="es-CO" sz="1600" dirty="0"/>
              </a:p>
              <a:p>
                <a:pPr marL="0" indent="0">
                  <a:buNone/>
                </a:pPr>
                <a:endParaRPr lang="es-CO" sz="1600" dirty="0">
                  <a:latin typeface="Century Gothic" panose="020B0502020202020204" pitchFamily="34" charset="0"/>
                </a:endParaRPr>
              </a:p>
              <a:p>
                <a:pPr marL="0" indent="0">
                  <a:buNone/>
                </a:pPr>
                <a:endParaRPr lang="es-ES_tradnl" sz="1600" dirty="0">
                  <a:latin typeface="Century Gothic" panose="020B0502020202020204" pitchFamily="34" charset="0"/>
                </a:endParaRPr>
              </a:p>
            </p:txBody>
          </p:sp>
        </mc:Choice>
        <mc:Fallback>
          <p:sp>
            <p:nvSpPr>
              <p:cNvPr id="5" name="Marcador de contenido 4">
                <a:extLst>
                  <a:ext uri="{FF2B5EF4-FFF2-40B4-BE49-F238E27FC236}">
                    <a16:creationId xmlns:a16="http://schemas.microsoft.com/office/drawing/2014/main" id="{8DCD05AE-1EEE-A440-9A86-70F0AE580CD9}"/>
                  </a:ext>
                </a:extLst>
              </p:cNvPr>
              <p:cNvSpPr>
                <a:spLocks noGrp="1" noRot="1" noChangeAspect="1" noMove="1" noResize="1" noEditPoints="1" noAdjustHandles="1" noChangeArrowheads="1" noChangeShapeType="1" noTextEdit="1"/>
              </p:cNvSpPr>
              <p:nvPr>
                <p:ph sz="half" idx="2"/>
              </p:nvPr>
            </p:nvSpPr>
            <p:spPr>
              <a:blipFill>
                <a:blip r:embed="rId3"/>
                <a:stretch>
                  <a:fillRect/>
                </a:stretch>
              </a:blipFill>
            </p:spPr>
            <p:txBody>
              <a:bodyPr/>
              <a:lstStyle/>
              <a:p>
                <a:r>
                  <a:rPr lang="es-ES_tradnl">
                    <a:noFill/>
                  </a:rPr>
                  <a:t> </a:t>
                </a:r>
              </a:p>
            </p:txBody>
          </p:sp>
        </mc:Fallback>
      </mc:AlternateContent>
      <p:cxnSp>
        <p:nvCxnSpPr>
          <p:cNvPr id="7" name="Conector recto 6">
            <a:extLst>
              <a:ext uri="{FF2B5EF4-FFF2-40B4-BE49-F238E27FC236}">
                <a16:creationId xmlns:a16="http://schemas.microsoft.com/office/drawing/2014/main" id="{4AE0F1ED-46FC-D74A-A07F-CF44D850EB39}"/>
              </a:ext>
            </a:extLst>
          </p:cNvPr>
          <p:cNvCxnSpPr>
            <a:cxnSpLocks/>
          </p:cNvCxnSpPr>
          <p:nvPr/>
        </p:nvCxnSpPr>
        <p:spPr>
          <a:xfrm>
            <a:off x="6197600" y="1600201"/>
            <a:ext cx="0" cy="434340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ángulo redondeado 8">
            <a:extLst>
              <a:ext uri="{FF2B5EF4-FFF2-40B4-BE49-F238E27FC236}">
                <a16:creationId xmlns:a16="http://schemas.microsoft.com/office/drawing/2014/main" id="{7B8525E5-E5AA-E542-B4FF-ED22EDBEE31E}"/>
              </a:ext>
            </a:extLst>
          </p:cNvPr>
          <p:cNvSpPr/>
          <p:nvPr/>
        </p:nvSpPr>
        <p:spPr>
          <a:xfrm>
            <a:off x="7211683" y="4873925"/>
            <a:ext cx="3407434" cy="6814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4237906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D46524-138F-1149-8C28-67E29DDA2411}"/>
              </a:ext>
            </a:extLst>
          </p:cNvPr>
          <p:cNvSpPr>
            <a:spLocks noGrp="1"/>
          </p:cNvSpPr>
          <p:nvPr>
            <p:ph type="title"/>
          </p:nvPr>
        </p:nvSpPr>
        <p:spPr/>
        <p:txBody>
          <a:bodyPr anchor="ctr">
            <a:normAutofit/>
          </a:bodyPr>
          <a:lstStyle/>
          <a:p>
            <a:pPr>
              <a:lnSpc>
                <a:spcPct val="90000"/>
              </a:lnSpc>
            </a:pPr>
            <a:r>
              <a:rPr lang="es-ES_tradnl" sz="3700" b="1" dirty="0" err="1"/>
              <a:t>Foreign</a:t>
            </a:r>
            <a:r>
              <a:rPr lang="es-ES_tradnl" sz="3700" b="1" dirty="0"/>
              <a:t> </a:t>
            </a:r>
            <a:r>
              <a:rPr lang="es-ES_tradnl" sz="3700" b="1" dirty="0" err="1"/>
              <a:t>Firect</a:t>
            </a:r>
            <a:r>
              <a:rPr lang="es-ES_tradnl" sz="3700" b="1" dirty="0"/>
              <a:t> </a:t>
            </a:r>
            <a:r>
              <a:rPr lang="es-ES_tradnl" sz="3700" b="1" dirty="0" err="1"/>
              <a:t>Investment</a:t>
            </a:r>
            <a:r>
              <a:rPr lang="es-ES_tradnl" sz="3700" b="1" dirty="0"/>
              <a:t> and shares</a:t>
            </a:r>
            <a:br>
              <a:rPr lang="es-ES_tradnl" sz="3700" b="1" dirty="0"/>
            </a:br>
            <a:r>
              <a:rPr lang="es-ES_tradnl" sz="3700" b="1" dirty="0"/>
              <a:t>(Banks)</a:t>
            </a:r>
            <a:endParaRPr lang="es-ES_tradnl" sz="3700" dirty="0"/>
          </a:p>
        </p:txBody>
      </p:sp>
      <mc:AlternateContent xmlns:mc="http://schemas.openxmlformats.org/markup-compatibility/2006">
        <mc:Choice xmlns:a14="http://schemas.microsoft.com/office/drawing/2010/main" Requires="a14">
          <p:sp>
            <p:nvSpPr>
              <p:cNvPr id="12" name="Content Placeholder 1">
                <a:extLst>
                  <a:ext uri="{FF2B5EF4-FFF2-40B4-BE49-F238E27FC236}">
                    <a16:creationId xmlns:a16="http://schemas.microsoft.com/office/drawing/2014/main" id="{1E129327-17BA-4EEF-87AE-6FFF42FECD99}"/>
                  </a:ext>
                </a:extLst>
              </p:cNvPr>
              <p:cNvSpPr>
                <a:spLocks noGrp="1"/>
              </p:cNvSpPr>
              <p:nvPr>
                <p:ph sz="half" idx="1"/>
              </p:nvPr>
            </p:nvSpPr>
            <p:spPr>
              <a:xfrm>
                <a:off x="309115" y="1755476"/>
                <a:ext cx="7237562" cy="452596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s-CO" sz="1400" i="1" smtClean="0">
                          <a:solidFill>
                            <a:schemeClr val="accent6">
                              <a:lumMod val="75000"/>
                            </a:schemeClr>
                          </a:solidFill>
                          <a:latin typeface="Cambria Math" panose="02040503050406030204" pitchFamily="18" charset="0"/>
                        </a:rPr>
                        <m:t>𝑇𝐹</m:t>
                      </m:r>
                      <m:sSubSup>
                        <m:sSubSupPr>
                          <m:ctrlPr>
                            <a:rPr lang="es-CO" sz="1400" i="1">
                              <a:solidFill>
                                <a:schemeClr val="accent6">
                                  <a:lumMod val="75000"/>
                                </a:schemeClr>
                              </a:solidFill>
                              <a:latin typeface="Cambria Math" panose="02040503050406030204" pitchFamily="18" charset="0"/>
                            </a:rPr>
                          </m:ctrlPr>
                        </m:sSubSupPr>
                        <m:e>
                          <m:r>
                            <a:rPr lang="es-CO" sz="1400" i="1">
                              <a:solidFill>
                                <a:schemeClr val="accent6">
                                  <a:lumMod val="75000"/>
                                </a:schemeClr>
                              </a:solidFill>
                              <a:latin typeface="Cambria Math" panose="02040503050406030204" pitchFamily="18" charset="0"/>
                            </a:rPr>
                            <m:t>𝑁</m:t>
                          </m:r>
                        </m:e>
                        <m:sub>
                          <m:r>
                            <a:rPr lang="es-CO" sz="1400" i="1">
                              <a:solidFill>
                                <a:schemeClr val="accent6">
                                  <a:lumMod val="75000"/>
                                </a:schemeClr>
                              </a:solidFill>
                              <a:latin typeface="Cambria Math" panose="02040503050406030204" pitchFamily="18" charset="0"/>
                            </a:rPr>
                            <m:t>𝐵</m:t>
                          </m:r>
                        </m:sub>
                        <m:sup>
                          <m:r>
                            <a:rPr lang="es-CO" sz="1400" i="1">
                              <a:solidFill>
                                <a:schemeClr val="accent6">
                                  <a:lumMod val="75000"/>
                                </a:schemeClr>
                              </a:solidFill>
                              <a:latin typeface="Cambria Math" panose="02040503050406030204" pitchFamily="18" charset="0"/>
                            </a:rPr>
                            <m:t>𝐷</m:t>
                          </m:r>
                        </m:sup>
                      </m:sSubSup>
                      <m:r>
                        <a:rPr lang="en-GB" sz="1400" i="1">
                          <a:latin typeface="Cambria Math" panose="02040503050406030204" pitchFamily="18" charset="0"/>
                        </a:rPr>
                        <m:t>= </m:t>
                      </m:r>
                      <m:d>
                        <m:dPr>
                          <m:begChr m:val="["/>
                          <m:endChr m:val="]"/>
                          <m:ctrlPr>
                            <a:rPr lang="es-CO" sz="1400" i="1">
                              <a:latin typeface="Cambria Math" panose="02040503050406030204" pitchFamily="18" charset="0"/>
                            </a:rPr>
                          </m:ctrlPr>
                        </m:dPr>
                        <m:e>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𝐿</m:t>
                                  </m:r>
                                </m:e>
                              </m:acc>
                            </m:e>
                            <m:sub>
                              <m:r>
                                <a:rPr lang="es-CO" sz="1400" i="1">
                                  <a:latin typeface="Cambria Math" panose="02040503050406030204" pitchFamily="18" charset="0"/>
                                </a:rPr>
                                <m:t>𝐹</m:t>
                              </m:r>
                            </m:sub>
                            <m:sup>
                              <m:r>
                                <a:rPr lang="es-CO" sz="1400" i="1">
                                  <a:latin typeface="Cambria Math" panose="02040503050406030204" pitchFamily="18" charset="0"/>
                                </a:rPr>
                                <m:t>𝐷</m:t>
                              </m:r>
                            </m:sup>
                          </m:sSubSup>
                          <m:r>
                            <a:rPr lang="en-GB"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𝐿</m:t>
                                  </m:r>
                                </m:e>
                              </m:acc>
                            </m:e>
                            <m:sub>
                              <m:r>
                                <a:rPr lang="es-CO" sz="1400" i="1">
                                  <a:latin typeface="Cambria Math" panose="02040503050406030204" pitchFamily="18" charset="0"/>
                                </a:rPr>
                                <m:t>𝐻</m:t>
                              </m:r>
                            </m:sub>
                            <m:sup>
                              <m:r>
                                <a:rPr lang="es-CO" sz="1400" i="1">
                                  <a:latin typeface="Cambria Math" panose="02040503050406030204" pitchFamily="18" charset="0"/>
                                </a:rPr>
                                <m:t>𝐷</m:t>
                              </m:r>
                            </m:sup>
                          </m:sSubSup>
                          <m:r>
                            <a:rPr lang="en-GB"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𝐵</m:t>
                                  </m:r>
                                </m:e>
                              </m:acc>
                            </m:e>
                            <m:sub>
                              <m:r>
                                <a:rPr lang="es-CO" sz="1400" i="1">
                                  <a:latin typeface="Cambria Math" panose="02040503050406030204" pitchFamily="18" charset="0"/>
                                </a:rPr>
                                <m:t>𝐺</m:t>
                              </m:r>
                            </m:sub>
                            <m:sup>
                              <m:r>
                                <a:rPr lang="es-CO" sz="1400" i="1">
                                  <a:latin typeface="Cambria Math" panose="02040503050406030204" pitchFamily="18" charset="0"/>
                                </a:rPr>
                                <m:t>𝐵</m:t>
                              </m:r>
                            </m:sup>
                          </m:sSubSup>
                        </m:e>
                      </m:d>
                      <m:r>
                        <a:rPr lang="en-GB" sz="1400" i="1">
                          <a:latin typeface="Cambria Math" panose="02040503050406030204" pitchFamily="18" charset="0"/>
                        </a:rPr>
                        <m:t>+</m:t>
                      </m:r>
                      <m:r>
                        <a:rPr lang="es-CO" sz="1400" i="1">
                          <a:latin typeface="Cambria Math" panose="02040503050406030204" pitchFamily="18" charset="0"/>
                        </a:rPr>
                        <m:t>𝑟𝑟𝑟</m:t>
                      </m:r>
                      <m:r>
                        <a:rPr lang="en-US" sz="1400" i="1">
                          <a:latin typeface="Cambria Math" panose="02040503050406030204" pitchFamily="18" charset="0"/>
                        </a:rPr>
                        <m:t>⋅</m:t>
                      </m:r>
                      <m:d>
                        <m:dPr>
                          <m:ctrlPr>
                            <a:rPr lang="es-CO" sz="1400" i="1">
                              <a:latin typeface="Cambria Math" panose="02040503050406030204" pitchFamily="18" charset="0"/>
                            </a:rPr>
                          </m:ctrlPr>
                        </m:dPr>
                        <m:e>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n-US" sz="1400" i="1">
                                      <a:latin typeface="Cambria Math" panose="02040503050406030204" pitchFamily="18" charset="0"/>
                                    </a:rPr>
                                    <m:t>𝐷</m:t>
                                  </m:r>
                                </m:e>
                              </m:acc>
                            </m:e>
                            <m:sub>
                              <m:r>
                                <a:rPr lang="en-US" sz="1400" i="1">
                                  <a:latin typeface="Cambria Math" panose="02040503050406030204" pitchFamily="18" charset="0"/>
                                </a:rPr>
                                <m:t>𝐻</m:t>
                              </m:r>
                            </m:sub>
                            <m:sup>
                              <m:r>
                                <a:rPr lang="en-US" sz="1400" i="1">
                                  <a:latin typeface="Cambria Math" panose="02040503050406030204" pitchFamily="18" charset="0"/>
                                </a:rPr>
                                <m:t>𝐷</m:t>
                              </m:r>
                            </m:sup>
                          </m:sSubSup>
                          <m:r>
                            <a:rPr lang="en-US"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n-US" sz="1400" i="1">
                                      <a:latin typeface="Cambria Math" panose="02040503050406030204" pitchFamily="18" charset="0"/>
                                    </a:rPr>
                                    <m:t>𝐷</m:t>
                                  </m:r>
                                </m:e>
                              </m:acc>
                            </m:e>
                            <m:sub>
                              <m:r>
                                <a:rPr lang="en-US" sz="1400" i="1">
                                  <a:latin typeface="Cambria Math" panose="02040503050406030204" pitchFamily="18" charset="0"/>
                                </a:rPr>
                                <m:t>𝐺</m:t>
                              </m:r>
                            </m:sub>
                            <m:sup>
                              <m:r>
                                <a:rPr lang="en-US" sz="1400" i="1">
                                  <a:latin typeface="Cambria Math" panose="02040503050406030204" pitchFamily="18" charset="0"/>
                                </a:rPr>
                                <m:t>𝐷</m:t>
                              </m:r>
                            </m:sup>
                          </m:sSubSup>
                        </m:e>
                      </m:d>
                      <m:r>
                        <a:rPr lang="en-US" sz="1400" i="1">
                          <a:latin typeface="Cambria Math" panose="02040503050406030204" pitchFamily="18" charset="0"/>
                        </a:rPr>
                        <m:t>− </m:t>
                      </m:r>
                      <m:d>
                        <m:dPr>
                          <m:ctrlPr>
                            <a:rPr lang="es-CO" sz="1400" i="1">
                              <a:latin typeface="Cambria Math" panose="02040503050406030204" pitchFamily="18" charset="0"/>
                            </a:rPr>
                          </m:ctrlPr>
                        </m:dPr>
                        <m:e>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n-US" sz="1400" i="1">
                                      <a:latin typeface="Cambria Math" panose="02040503050406030204" pitchFamily="18" charset="0"/>
                                    </a:rPr>
                                    <m:t>𝐷</m:t>
                                  </m:r>
                                </m:e>
                              </m:acc>
                            </m:e>
                            <m:sub>
                              <m:r>
                                <a:rPr lang="en-US" sz="1400" i="1">
                                  <a:latin typeface="Cambria Math" panose="02040503050406030204" pitchFamily="18" charset="0"/>
                                </a:rPr>
                                <m:t>𝐻</m:t>
                              </m:r>
                            </m:sub>
                            <m:sup>
                              <m:r>
                                <a:rPr lang="en-US" sz="1400" i="1">
                                  <a:latin typeface="Cambria Math" panose="02040503050406030204" pitchFamily="18" charset="0"/>
                                </a:rPr>
                                <m:t>𝐷</m:t>
                              </m:r>
                            </m:sup>
                          </m:sSubSup>
                          <m:r>
                            <a:rPr lang="en-US"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n-US" sz="1400" i="1">
                                      <a:latin typeface="Cambria Math" panose="02040503050406030204" pitchFamily="18" charset="0"/>
                                    </a:rPr>
                                    <m:t>𝐷</m:t>
                                  </m:r>
                                </m:e>
                              </m:acc>
                            </m:e>
                            <m:sub>
                              <m:r>
                                <a:rPr lang="en-US" sz="1400" i="1">
                                  <a:latin typeface="Cambria Math" panose="02040503050406030204" pitchFamily="18" charset="0"/>
                                </a:rPr>
                                <m:t>𝐺</m:t>
                              </m:r>
                            </m:sub>
                            <m:sup>
                              <m:r>
                                <a:rPr lang="en-US" sz="1400" i="1">
                                  <a:latin typeface="Cambria Math" panose="02040503050406030204" pitchFamily="18" charset="0"/>
                                </a:rPr>
                                <m:t>𝐷</m:t>
                              </m:r>
                            </m:sup>
                          </m:sSubSup>
                          <m:r>
                            <a:rPr lang="en-US" sz="1400" i="1">
                              <a:latin typeface="Cambria Math" panose="02040503050406030204" pitchFamily="18" charset="0"/>
                            </a:rPr>
                            <m:t>+</m:t>
                          </m:r>
                          <m:acc>
                            <m:accPr>
                              <m:chr m:val="̇"/>
                              <m:ctrlPr>
                                <a:rPr lang="es-CO" sz="1400" i="1">
                                  <a:latin typeface="Cambria Math" panose="02040503050406030204" pitchFamily="18" charset="0"/>
                                </a:rPr>
                              </m:ctrlPr>
                            </m:accPr>
                            <m:e>
                              <m:r>
                                <a:rPr lang="en-US" sz="1400" i="1">
                                  <a:latin typeface="Cambria Math" panose="02040503050406030204" pitchFamily="18" charset="0"/>
                                </a:rPr>
                                <m:t>𝑂𝐹</m:t>
                              </m:r>
                            </m:e>
                          </m:acc>
                        </m:e>
                      </m:d>
                      <m:r>
                        <a:rPr lang="en-US" sz="1400" i="1">
                          <a:latin typeface="Cambria Math" panose="02040503050406030204" pitchFamily="18" charset="0"/>
                        </a:rPr>
                        <m:t>− </m:t>
                      </m:r>
                      <m:d>
                        <m:dPr>
                          <m:ctrlPr>
                            <a:rPr lang="es-CO" sz="1400" i="1" smtClean="0">
                              <a:solidFill>
                                <a:schemeClr val="accent6">
                                  <a:lumMod val="75000"/>
                                </a:schemeClr>
                              </a:solidFill>
                              <a:latin typeface="Cambria Math" panose="02040503050406030204" pitchFamily="18" charset="0"/>
                            </a:rPr>
                          </m:ctrlPr>
                        </m:dPr>
                        <m:e>
                          <m:sSub>
                            <m:sSubPr>
                              <m:ctrlPr>
                                <a:rPr lang="es-CO" sz="1400" i="1">
                                  <a:solidFill>
                                    <a:schemeClr val="accent6">
                                      <a:lumMod val="75000"/>
                                    </a:schemeClr>
                                  </a:solidFill>
                                  <a:latin typeface="Cambria Math" panose="02040503050406030204" pitchFamily="18" charset="0"/>
                                </a:rPr>
                              </m:ctrlPr>
                            </m:sSubPr>
                            <m:e>
                              <m:r>
                                <a:rPr lang="en-GB" sz="1400" i="1">
                                  <a:solidFill>
                                    <a:schemeClr val="accent6">
                                      <a:lumMod val="75000"/>
                                    </a:schemeClr>
                                  </a:solidFill>
                                  <a:latin typeface="Cambria Math" panose="02040503050406030204" pitchFamily="18" charset="0"/>
                                </a:rPr>
                                <m:t>1− </m:t>
                              </m:r>
                              <m:r>
                                <a:rPr lang="en-GB" sz="1400" i="1">
                                  <a:solidFill>
                                    <a:schemeClr val="accent6">
                                      <a:lumMod val="75000"/>
                                    </a:schemeClr>
                                  </a:solidFill>
                                  <a:latin typeface="Cambria Math" panose="02040503050406030204" pitchFamily="18" charset="0"/>
                                </a:rPr>
                                <m:t>𝜉</m:t>
                              </m:r>
                            </m:e>
                            <m:sub>
                              <m:r>
                                <a:rPr lang="en-GB" sz="1400" i="1">
                                  <a:solidFill>
                                    <a:schemeClr val="accent6">
                                      <a:lumMod val="75000"/>
                                    </a:schemeClr>
                                  </a:solidFill>
                                  <a:latin typeface="Cambria Math" panose="02040503050406030204" pitchFamily="18" charset="0"/>
                                </a:rPr>
                                <m:t>𝐹</m:t>
                              </m:r>
                            </m:sub>
                          </m:sSub>
                        </m:e>
                      </m:d>
                      <m:r>
                        <a:rPr lang="en-GB" sz="1400" i="1">
                          <a:solidFill>
                            <a:schemeClr val="accent6">
                              <a:lumMod val="75000"/>
                            </a:schemeClr>
                          </a:solidFill>
                          <a:latin typeface="Cambria Math" panose="02040503050406030204" pitchFamily="18" charset="0"/>
                        </a:rPr>
                        <m:t>⋅</m:t>
                      </m:r>
                      <m:r>
                        <a:rPr lang="en-GB" sz="1400" i="1">
                          <a:solidFill>
                            <a:schemeClr val="accent6">
                              <a:lumMod val="75000"/>
                            </a:schemeClr>
                          </a:solidFill>
                          <a:latin typeface="Cambria Math" panose="02040503050406030204" pitchFamily="18" charset="0"/>
                        </a:rPr>
                        <m:t>𝐹𝐷</m:t>
                      </m:r>
                      <m:sSup>
                        <m:sSupPr>
                          <m:ctrlPr>
                            <a:rPr lang="es-CO" sz="1400" i="1">
                              <a:solidFill>
                                <a:schemeClr val="accent6">
                                  <a:lumMod val="75000"/>
                                </a:schemeClr>
                              </a:solidFill>
                              <a:latin typeface="Cambria Math" panose="02040503050406030204" pitchFamily="18" charset="0"/>
                            </a:rPr>
                          </m:ctrlPr>
                        </m:sSupPr>
                        <m:e>
                          <m:r>
                            <a:rPr lang="en-GB" sz="1400" i="1">
                              <a:solidFill>
                                <a:schemeClr val="accent6">
                                  <a:lumMod val="75000"/>
                                </a:schemeClr>
                              </a:solidFill>
                              <a:latin typeface="Cambria Math" panose="02040503050406030204" pitchFamily="18" charset="0"/>
                            </a:rPr>
                            <m:t>𝐼</m:t>
                          </m:r>
                        </m:e>
                        <m:sup>
                          <m:r>
                            <a:rPr lang="en-GB" sz="1400" i="1">
                              <a:solidFill>
                                <a:schemeClr val="accent6">
                                  <a:lumMod val="75000"/>
                                </a:schemeClr>
                              </a:solidFill>
                              <a:latin typeface="Cambria Math" panose="02040503050406030204" pitchFamily="18" charset="0"/>
                            </a:rPr>
                            <m:t>𝑃</m:t>
                          </m:r>
                        </m:sup>
                      </m:sSup>
                      <m:r>
                        <a:rPr lang="en-GB" sz="1400" i="1">
                          <a:solidFill>
                            <a:schemeClr val="accent6">
                              <a:lumMod val="75000"/>
                            </a:schemeClr>
                          </a:solidFill>
                          <a:latin typeface="Cambria Math" panose="02040503050406030204" pitchFamily="18" charset="0"/>
                        </a:rPr>
                        <m:t>⋅</m:t>
                      </m:r>
                      <m:sSup>
                        <m:sSupPr>
                          <m:ctrlPr>
                            <a:rPr lang="es-CO" sz="1400" i="1">
                              <a:solidFill>
                                <a:schemeClr val="accent6">
                                  <a:lumMod val="75000"/>
                                </a:schemeClr>
                              </a:solidFill>
                              <a:latin typeface="Cambria Math" panose="02040503050406030204" pitchFamily="18" charset="0"/>
                            </a:rPr>
                          </m:ctrlPr>
                        </m:sSupPr>
                        <m:e>
                          <m:r>
                            <a:rPr lang="en-GB" sz="1400" i="1">
                              <a:solidFill>
                                <a:schemeClr val="accent6">
                                  <a:lumMod val="75000"/>
                                </a:schemeClr>
                              </a:solidFill>
                              <a:latin typeface="Cambria Math" panose="02040503050406030204" pitchFamily="18" charset="0"/>
                            </a:rPr>
                            <m:t>𝑒</m:t>
                          </m:r>
                        </m:e>
                        <m:sup>
                          <m:r>
                            <a:rPr lang="en-GB" sz="1400" i="1">
                              <a:solidFill>
                                <a:schemeClr val="accent6">
                                  <a:lumMod val="75000"/>
                                </a:schemeClr>
                              </a:solidFill>
                              <a:latin typeface="Cambria Math" panose="02040503050406030204" pitchFamily="18" charset="0"/>
                            </a:rPr>
                            <m:t>𝑁</m:t>
                          </m:r>
                        </m:sup>
                      </m:sSup>
                    </m:oMath>
                  </m:oMathPara>
                </a14:m>
                <a:endParaRPr lang="es-CO" sz="1400" dirty="0"/>
              </a:p>
              <a:p>
                <a:pPr marL="0" indent="0">
                  <a:buNone/>
                </a:pPr>
                <a:endParaRPr lang="es-CO" sz="1400" dirty="0"/>
              </a:p>
              <a:p>
                <a:pPr marL="0" indent="0">
                  <a:buNone/>
                </a:pPr>
                <a14:m>
                  <m:oMathPara xmlns:m="http://schemas.openxmlformats.org/officeDocument/2006/math">
                    <m:oMathParaPr>
                      <m:jc m:val="centerGroup"/>
                    </m:oMathParaPr>
                    <m:oMath xmlns:m="http://schemas.openxmlformats.org/officeDocument/2006/math">
                      <m:acc>
                        <m:accPr>
                          <m:chr m:val="̇"/>
                          <m:ctrlPr>
                            <a:rPr lang="es-CO" sz="1400" i="1" smtClean="0">
                              <a:solidFill>
                                <a:schemeClr val="accent3">
                                  <a:lumMod val="75000"/>
                                </a:schemeClr>
                              </a:solidFill>
                              <a:latin typeface="Cambria Math" panose="02040503050406030204" pitchFamily="18" charset="0"/>
                            </a:rPr>
                          </m:ctrlPr>
                        </m:accPr>
                        <m:e>
                          <m:r>
                            <a:rPr lang="en-GB" sz="1400" i="1">
                              <a:solidFill>
                                <a:schemeClr val="accent3">
                                  <a:lumMod val="75000"/>
                                </a:schemeClr>
                              </a:solidFill>
                              <a:latin typeface="Cambria Math" panose="02040503050406030204" pitchFamily="18" charset="0"/>
                            </a:rPr>
                            <m:t>𝐴</m:t>
                          </m:r>
                        </m:e>
                      </m:acc>
                      <m:r>
                        <a:rPr lang="en-GB" sz="1400" i="1">
                          <a:latin typeface="Cambria Math" panose="02040503050406030204" pitchFamily="18" charset="0"/>
                        </a:rPr>
                        <m:t>= </m:t>
                      </m:r>
                      <m:d>
                        <m:dPr>
                          <m:begChr m:val="["/>
                          <m:endChr m:val="]"/>
                          <m:ctrlPr>
                            <a:rPr lang="es-CO" sz="1400" i="1">
                              <a:latin typeface="Cambria Math" panose="02040503050406030204" pitchFamily="18" charset="0"/>
                            </a:rPr>
                          </m:ctrlPr>
                        </m:dPr>
                        <m:e>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𝐿</m:t>
                                  </m:r>
                                </m:e>
                              </m:acc>
                            </m:e>
                            <m:sub>
                              <m:r>
                                <a:rPr lang="es-CO" sz="1400" i="1">
                                  <a:latin typeface="Cambria Math" panose="02040503050406030204" pitchFamily="18" charset="0"/>
                                </a:rPr>
                                <m:t>𝐹</m:t>
                              </m:r>
                            </m:sub>
                            <m:sup>
                              <m:r>
                                <a:rPr lang="es-CO" sz="1400" i="1">
                                  <a:latin typeface="Cambria Math" panose="02040503050406030204" pitchFamily="18" charset="0"/>
                                </a:rPr>
                                <m:t>𝐷</m:t>
                              </m:r>
                            </m:sup>
                          </m:sSubSup>
                          <m:r>
                            <a:rPr lang="en-GB"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𝐿</m:t>
                                  </m:r>
                                </m:e>
                              </m:acc>
                            </m:e>
                            <m:sub>
                              <m:r>
                                <a:rPr lang="es-CO" sz="1400" i="1">
                                  <a:latin typeface="Cambria Math" panose="02040503050406030204" pitchFamily="18" charset="0"/>
                                </a:rPr>
                                <m:t>𝐻</m:t>
                              </m:r>
                            </m:sub>
                            <m:sup>
                              <m:r>
                                <a:rPr lang="es-CO" sz="1400" i="1">
                                  <a:latin typeface="Cambria Math" panose="02040503050406030204" pitchFamily="18" charset="0"/>
                                </a:rPr>
                                <m:t>𝐷</m:t>
                              </m:r>
                            </m:sup>
                          </m:sSubSup>
                          <m:r>
                            <a:rPr lang="en-GB"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𝐵</m:t>
                                  </m:r>
                                </m:e>
                              </m:acc>
                            </m:e>
                            <m:sub>
                              <m:r>
                                <a:rPr lang="es-CO" sz="1400" i="1">
                                  <a:latin typeface="Cambria Math" panose="02040503050406030204" pitchFamily="18" charset="0"/>
                                </a:rPr>
                                <m:t>𝐺</m:t>
                              </m:r>
                            </m:sub>
                            <m:sup>
                              <m:r>
                                <a:rPr lang="es-CO" sz="1400" i="1">
                                  <a:latin typeface="Cambria Math" panose="02040503050406030204" pitchFamily="18" charset="0"/>
                                </a:rPr>
                                <m:t>𝐵</m:t>
                              </m:r>
                            </m:sup>
                          </m:sSubSup>
                        </m:e>
                      </m:d>
                      <m:r>
                        <a:rPr lang="en-GB" sz="1400" i="1" smtClean="0">
                          <a:solidFill>
                            <a:schemeClr val="accent6">
                              <a:lumMod val="75000"/>
                            </a:schemeClr>
                          </a:solidFill>
                          <a:latin typeface="Cambria Math" panose="02040503050406030204" pitchFamily="18" charset="0"/>
                        </a:rPr>
                        <m:t>+</m:t>
                      </m:r>
                      <m:r>
                        <a:rPr lang="es-CO" sz="1400" i="1">
                          <a:solidFill>
                            <a:schemeClr val="accent6">
                              <a:lumMod val="75000"/>
                            </a:schemeClr>
                          </a:solidFill>
                          <a:latin typeface="Cambria Math" panose="02040503050406030204" pitchFamily="18" charset="0"/>
                        </a:rPr>
                        <m:t>𝑟𝑟𝑟</m:t>
                      </m:r>
                      <m:r>
                        <a:rPr lang="en-US" sz="1400" i="1">
                          <a:solidFill>
                            <a:schemeClr val="accent6">
                              <a:lumMod val="75000"/>
                            </a:schemeClr>
                          </a:solidFill>
                          <a:latin typeface="Cambria Math" panose="02040503050406030204" pitchFamily="18" charset="0"/>
                        </a:rPr>
                        <m:t>⋅</m:t>
                      </m:r>
                      <m:d>
                        <m:dPr>
                          <m:ctrlPr>
                            <a:rPr lang="es-CO" sz="1400" i="1">
                              <a:solidFill>
                                <a:schemeClr val="accent6">
                                  <a:lumMod val="75000"/>
                                </a:schemeClr>
                              </a:solidFill>
                              <a:latin typeface="Cambria Math" panose="02040503050406030204" pitchFamily="18" charset="0"/>
                            </a:rPr>
                          </m:ctrlPr>
                        </m:dPr>
                        <m:e>
                          <m:sSubSup>
                            <m:sSubSupPr>
                              <m:ctrlPr>
                                <a:rPr lang="es-CO" sz="1400" i="1">
                                  <a:solidFill>
                                    <a:schemeClr val="accent6">
                                      <a:lumMod val="75000"/>
                                    </a:schemeClr>
                                  </a:solidFill>
                                  <a:latin typeface="Cambria Math" panose="02040503050406030204" pitchFamily="18" charset="0"/>
                                </a:rPr>
                              </m:ctrlPr>
                            </m:sSubSupPr>
                            <m:e>
                              <m:acc>
                                <m:accPr>
                                  <m:chr m:val="̇"/>
                                  <m:ctrlPr>
                                    <a:rPr lang="es-CO" sz="1400" i="1">
                                      <a:solidFill>
                                        <a:schemeClr val="accent6">
                                          <a:lumMod val="75000"/>
                                        </a:schemeClr>
                                      </a:solidFill>
                                      <a:latin typeface="Cambria Math" panose="02040503050406030204" pitchFamily="18" charset="0"/>
                                    </a:rPr>
                                  </m:ctrlPr>
                                </m:accPr>
                                <m:e>
                                  <m:r>
                                    <a:rPr lang="en-US" sz="1400" i="1">
                                      <a:solidFill>
                                        <a:schemeClr val="accent6">
                                          <a:lumMod val="75000"/>
                                        </a:schemeClr>
                                      </a:solidFill>
                                      <a:latin typeface="Cambria Math" panose="02040503050406030204" pitchFamily="18" charset="0"/>
                                    </a:rPr>
                                    <m:t>𝐷</m:t>
                                  </m:r>
                                </m:e>
                              </m:acc>
                            </m:e>
                            <m:sub>
                              <m:r>
                                <a:rPr lang="en-US" sz="1400" i="1">
                                  <a:solidFill>
                                    <a:schemeClr val="accent6">
                                      <a:lumMod val="75000"/>
                                    </a:schemeClr>
                                  </a:solidFill>
                                  <a:latin typeface="Cambria Math" panose="02040503050406030204" pitchFamily="18" charset="0"/>
                                </a:rPr>
                                <m:t>𝐻</m:t>
                              </m:r>
                            </m:sub>
                            <m:sup>
                              <m:r>
                                <a:rPr lang="en-US" sz="1400" i="1">
                                  <a:solidFill>
                                    <a:schemeClr val="accent6">
                                      <a:lumMod val="75000"/>
                                    </a:schemeClr>
                                  </a:solidFill>
                                  <a:latin typeface="Cambria Math" panose="02040503050406030204" pitchFamily="18" charset="0"/>
                                </a:rPr>
                                <m:t>𝐷</m:t>
                              </m:r>
                            </m:sup>
                          </m:sSubSup>
                          <m:r>
                            <a:rPr lang="en-US" sz="1400" i="1">
                              <a:solidFill>
                                <a:schemeClr val="accent6">
                                  <a:lumMod val="75000"/>
                                </a:schemeClr>
                              </a:solidFill>
                              <a:latin typeface="Cambria Math" panose="02040503050406030204" pitchFamily="18" charset="0"/>
                            </a:rPr>
                            <m:t>+</m:t>
                          </m:r>
                          <m:sSubSup>
                            <m:sSubSupPr>
                              <m:ctrlPr>
                                <a:rPr lang="es-CO" sz="1400" i="1">
                                  <a:solidFill>
                                    <a:schemeClr val="accent6">
                                      <a:lumMod val="75000"/>
                                    </a:schemeClr>
                                  </a:solidFill>
                                  <a:latin typeface="Cambria Math" panose="02040503050406030204" pitchFamily="18" charset="0"/>
                                </a:rPr>
                              </m:ctrlPr>
                            </m:sSubSupPr>
                            <m:e>
                              <m:acc>
                                <m:accPr>
                                  <m:chr m:val="̇"/>
                                  <m:ctrlPr>
                                    <a:rPr lang="es-CO" sz="1400" i="1">
                                      <a:solidFill>
                                        <a:schemeClr val="accent6">
                                          <a:lumMod val="75000"/>
                                        </a:schemeClr>
                                      </a:solidFill>
                                      <a:latin typeface="Cambria Math" panose="02040503050406030204" pitchFamily="18" charset="0"/>
                                    </a:rPr>
                                  </m:ctrlPr>
                                </m:accPr>
                                <m:e>
                                  <m:r>
                                    <a:rPr lang="en-US" sz="1400" i="1">
                                      <a:solidFill>
                                        <a:schemeClr val="accent6">
                                          <a:lumMod val="75000"/>
                                        </a:schemeClr>
                                      </a:solidFill>
                                      <a:latin typeface="Cambria Math" panose="02040503050406030204" pitchFamily="18" charset="0"/>
                                    </a:rPr>
                                    <m:t>𝐷</m:t>
                                  </m:r>
                                </m:e>
                              </m:acc>
                            </m:e>
                            <m:sub>
                              <m:r>
                                <a:rPr lang="en-US" sz="1400" i="1">
                                  <a:solidFill>
                                    <a:schemeClr val="accent6">
                                      <a:lumMod val="75000"/>
                                    </a:schemeClr>
                                  </a:solidFill>
                                  <a:latin typeface="Cambria Math" panose="02040503050406030204" pitchFamily="18" charset="0"/>
                                </a:rPr>
                                <m:t>𝐺</m:t>
                              </m:r>
                            </m:sub>
                            <m:sup>
                              <m:r>
                                <a:rPr lang="en-US" sz="1400" i="1">
                                  <a:solidFill>
                                    <a:schemeClr val="accent6">
                                      <a:lumMod val="75000"/>
                                    </a:schemeClr>
                                  </a:solidFill>
                                  <a:latin typeface="Cambria Math" panose="02040503050406030204" pitchFamily="18" charset="0"/>
                                </a:rPr>
                                <m:t>𝐷</m:t>
                              </m:r>
                            </m:sup>
                          </m:sSubSup>
                        </m:e>
                      </m:d>
                      <m:r>
                        <a:rPr lang="en-US" sz="1400" i="1">
                          <a:latin typeface="Cambria Math" panose="02040503050406030204" pitchFamily="18" charset="0"/>
                        </a:rPr>
                        <m:t>−</m:t>
                      </m:r>
                      <m:d>
                        <m:dPr>
                          <m:ctrlPr>
                            <a:rPr lang="es-CO" sz="1400" i="1" smtClean="0">
                              <a:solidFill>
                                <a:schemeClr val="accent4">
                                  <a:lumMod val="75000"/>
                                </a:schemeClr>
                              </a:solidFill>
                              <a:latin typeface="Cambria Math" panose="02040503050406030204" pitchFamily="18" charset="0"/>
                            </a:rPr>
                          </m:ctrlPr>
                        </m:dPr>
                        <m:e>
                          <m:sSubSup>
                            <m:sSubSupPr>
                              <m:ctrlPr>
                                <a:rPr lang="es-CO" sz="1400" i="1">
                                  <a:solidFill>
                                    <a:schemeClr val="accent4">
                                      <a:lumMod val="75000"/>
                                    </a:schemeClr>
                                  </a:solidFill>
                                  <a:latin typeface="Cambria Math" panose="02040503050406030204" pitchFamily="18" charset="0"/>
                                </a:rPr>
                              </m:ctrlPr>
                            </m:sSubSupPr>
                            <m:e>
                              <m:acc>
                                <m:accPr>
                                  <m:chr m:val="̇"/>
                                  <m:ctrlPr>
                                    <a:rPr lang="es-CO" sz="1400" i="1">
                                      <a:solidFill>
                                        <a:schemeClr val="accent4">
                                          <a:lumMod val="75000"/>
                                        </a:schemeClr>
                                      </a:solidFill>
                                      <a:latin typeface="Cambria Math" panose="02040503050406030204" pitchFamily="18" charset="0"/>
                                    </a:rPr>
                                  </m:ctrlPr>
                                </m:accPr>
                                <m:e>
                                  <m:r>
                                    <a:rPr lang="en-US" sz="1400" i="1">
                                      <a:solidFill>
                                        <a:schemeClr val="accent4">
                                          <a:lumMod val="75000"/>
                                        </a:schemeClr>
                                      </a:solidFill>
                                      <a:latin typeface="Cambria Math" panose="02040503050406030204" pitchFamily="18" charset="0"/>
                                    </a:rPr>
                                    <m:t>𝐷</m:t>
                                  </m:r>
                                </m:e>
                              </m:acc>
                            </m:e>
                            <m:sub>
                              <m:r>
                                <a:rPr lang="en-US" sz="1400" i="1">
                                  <a:solidFill>
                                    <a:schemeClr val="accent4">
                                      <a:lumMod val="75000"/>
                                    </a:schemeClr>
                                  </a:solidFill>
                                  <a:latin typeface="Cambria Math" panose="02040503050406030204" pitchFamily="18" charset="0"/>
                                </a:rPr>
                                <m:t>𝐻</m:t>
                              </m:r>
                            </m:sub>
                            <m:sup>
                              <m:r>
                                <a:rPr lang="en-US" sz="1400" i="1">
                                  <a:solidFill>
                                    <a:schemeClr val="accent4">
                                      <a:lumMod val="75000"/>
                                    </a:schemeClr>
                                  </a:solidFill>
                                  <a:latin typeface="Cambria Math" panose="02040503050406030204" pitchFamily="18" charset="0"/>
                                </a:rPr>
                                <m:t>𝐷</m:t>
                              </m:r>
                            </m:sup>
                          </m:sSubSup>
                          <m:r>
                            <a:rPr lang="en-US" sz="1400" i="1">
                              <a:solidFill>
                                <a:schemeClr val="accent4">
                                  <a:lumMod val="75000"/>
                                </a:schemeClr>
                              </a:solidFill>
                              <a:latin typeface="Cambria Math" panose="02040503050406030204" pitchFamily="18" charset="0"/>
                            </a:rPr>
                            <m:t>+</m:t>
                          </m:r>
                          <m:sSubSup>
                            <m:sSubSupPr>
                              <m:ctrlPr>
                                <a:rPr lang="es-CO" sz="1400" i="1">
                                  <a:solidFill>
                                    <a:schemeClr val="accent4">
                                      <a:lumMod val="75000"/>
                                    </a:schemeClr>
                                  </a:solidFill>
                                  <a:latin typeface="Cambria Math" panose="02040503050406030204" pitchFamily="18" charset="0"/>
                                </a:rPr>
                              </m:ctrlPr>
                            </m:sSubSupPr>
                            <m:e>
                              <m:acc>
                                <m:accPr>
                                  <m:chr m:val="̇"/>
                                  <m:ctrlPr>
                                    <a:rPr lang="es-CO" sz="1400" i="1">
                                      <a:solidFill>
                                        <a:schemeClr val="accent4">
                                          <a:lumMod val="75000"/>
                                        </a:schemeClr>
                                      </a:solidFill>
                                      <a:latin typeface="Cambria Math" panose="02040503050406030204" pitchFamily="18" charset="0"/>
                                    </a:rPr>
                                  </m:ctrlPr>
                                </m:accPr>
                                <m:e>
                                  <m:r>
                                    <a:rPr lang="en-US" sz="1400" i="1">
                                      <a:solidFill>
                                        <a:schemeClr val="accent4">
                                          <a:lumMod val="75000"/>
                                        </a:schemeClr>
                                      </a:solidFill>
                                      <a:latin typeface="Cambria Math" panose="02040503050406030204" pitchFamily="18" charset="0"/>
                                    </a:rPr>
                                    <m:t>𝐷</m:t>
                                  </m:r>
                                </m:e>
                              </m:acc>
                            </m:e>
                            <m:sub>
                              <m:r>
                                <a:rPr lang="en-US" sz="1400" i="1">
                                  <a:solidFill>
                                    <a:schemeClr val="accent4">
                                      <a:lumMod val="75000"/>
                                    </a:schemeClr>
                                  </a:solidFill>
                                  <a:latin typeface="Cambria Math" panose="02040503050406030204" pitchFamily="18" charset="0"/>
                                </a:rPr>
                                <m:t>𝐺</m:t>
                              </m:r>
                            </m:sub>
                            <m:sup>
                              <m:r>
                                <a:rPr lang="en-US" sz="1400" i="1">
                                  <a:solidFill>
                                    <a:schemeClr val="accent4">
                                      <a:lumMod val="75000"/>
                                    </a:schemeClr>
                                  </a:solidFill>
                                  <a:latin typeface="Cambria Math" panose="02040503050406030204" pitchFamily="18" charset="0"/>
                                </a:rPr>
                                <m:t>𝐷</m:t>
                              </m:r>
                            </m:sup>
                          </m:sSubSup>
                        </m:e>
                      </m:d>
                      <m:r>
                        <a:rPr lang="es-ES" sz="1400" b="0" i="1" smtClean="0">
                          <a:solidFill>
                            <a:schemeClr val="accent4">
                              <a:lumMod val="75000"/>
                            </a:schemeClr>
                          </a:solidFill>
                          <a:latin typeface="Cambria Math" panose="02040503050406030204" pitchFamily="18" charset="0"/>
                        </a:rPr>
                        <m:t>−</m:t>
                      </m:r>
                      <m:acc>
                        <m:accPr>
                          <m:chr m:val="̇"/>
                          <m:ctrlPr>
                            <a:rPr lang="es-CO" sz="1400" i="1" smtClean="0">
                              <a:solidFill>
                                <a:schemeClr val="accent6">
                                  <a:lumMod val="75000"/>
                                </a:schemeClr>
                              </a:solidFill>
                              <a:latin typeface="Cambria Math" panose="02040503050406030204" pitchFamily="18" charset="0"/>
                            </a:rPr>
                          </m:ctrlPr>
                        </m:accPr>
                        <m:e>
                          <m:r>
                            <a:rPr lang="en-US" sz="1400" i="1">
                              <a:solidFill>
                                <a:schemeClr val="accent6">
                                  <a:lumMod val="75000"/>
                                </a:schemeClr>
                              </a:solidFill>
                              <a:latin typeface="Cambria Math" panose="02040503050406030204" pitchFamily="18" charset="0"/>
                            </a:rPr>
                            <m:t>𝑂𝐹</m:t>
                          </m:r>
                        </m:e>
                      </m:acc>
                      <m:r>
                        <a:rPr lang="en-US" sz="1400" i="1">
                          <a:latin typeface="Cambria Math" panose="02040503050406030204" pitchFamily="18" charset="0"/>
                        </a:rPr>
                        <m:t>−</m:t>
                      </m:r>
                      <m:sSubSup>
                        <m:sSubSupPr>
                          <m:ctrlPr>
                            <a:rPr lang="es-CO" sz="1400" i="1">
                              <a:solidFill>
                                <a:schemeClr val="accent3">
                                  <a:lumMod val="75000"/>
                                </a:schemeClr>
                              </a:solidFill>
                              <a:latin typeface="Cambria Math" panose="02040503050406030204" pitchFamily="18" charset="0"/>
                            </a:rPr>
                          </m:ctrlPr>
                        </m:sSubSupPr>
                        <m:e>
                          <m:acc>
                            <m:accPr>
                              <m:chr m:val="̇"/>
                              <m:ctrlPr>
                                <a:rPr lang="es-CO" sz="1400" i="1">
                                  <a:solidFill>
                                    <a:schemeClr val="accent3">
                                      <a:lumMod val="75000"/>
                                    </a:schemeClr>
                                  </a:solidFill>
                                  <a:latin typeface="Cambria Math" panose="02040503050406030204" pitchFamily="18" charset="0"/>
                                </a:rPr>
                              </m:ctrlPr>
                            </m:accPr>
                            <m:e>
                              <m:r>
                                <a:rPr lang="es-CO" sz="1400" i="1">
                                  <a:solidFill>
                                    <a:schemeClr val="accent3">
                                      <a:lumMod val="75000"/>
                                    </a:schemeClr>
                                  </a:solidFill>
                                  <a:latin typeface="Cambria Math" panose="02040503050406030204" pitchFamily="18" charset="0"/>
                                </a:rPr>
                                <m:t>𝐸𝑄</m:t>
                              </m:r>
                            </m:e>
                          </m:acc>
                        </m:e>
                        <m:sub>
                          <m:r>
                            <a:rPr lang="es-CO" sz="1400" i="1">
                              <a:solidFill>
                                <a:schemeClr val="accent3">
                                  <a:lumMod val="75000"/>
                                </a:schemeClr>
                              </a:solidFill>
                              <a:latin typeface="Cambria Math" panose="02040503050406030204" pitchFamily="18" charset="0"/>
                            </a:rPr>
                            <m:t>𝐵</m:t>
                          </m:r>
                        </m:sub>
                        <m:sup>
                          <m:r>
                            <a:rPr lang="es-CO" sz="1400" i="1">
                              <a:solidFill>
                                <a:schemeClr val="accent3">
                                  <a:lumMod val="75000"/>
                                </a:schemeClr>
                              </a:solidFill>
                              <a:latin typeface="Cambria Math" panose="02040503050406030204" pitchFamily="18" charset="0"/>
                            </a:rPr>
                            <m:t>𝑅𝑜𝑊</m:t>
                          </m:r>
                        </m:sup>
                      </m:sSubSup>
                    </m:oMath>
                  </m:oMathPara>
                </a14:m>
                <a:endParaRPr lang="es-CO" sz="1400" dirty="0"/>
              </a:p>
              <a:p>
                <a:pPr marL="0" indent="0">
                  <a:buNone/>
                </a:pPr>
                <a:endParaRPr lang="es-CO" sz="1400" dirty="0"/>
              </a:p>
              <a:p>
                <a:pPr marL="0" indent="0">
                  <a:buNone/>
                </a:pPr>
                <a14:m>
                  <m:oMathPara xmlns:m="http://schemas.openxmlformats.org/officeDocument/2006/math">
                    <m:oMathParaPr>
                      <m:jc m:val="centerGroup"/>
                    </m:oMathParaPr>
                    <m:oMath xmlns:m="http://schemas.openxmlformats.org/officeDocument/2006/math">
                      <m:acc>
                        <m:accPr>
                          <m:chr m:val="̇"/>
                          <m:ctrlPr>
                            <a:rPr lang="es-CO" sz="1400" i="1">
                              <a:latin typeface="Cambria Math" panose="02040503050406030204" pitchFamily="18" charset="0"/>
                            </a:rPr>
                          </m:ctrlPr>
                        </m:accPr>
                        <m:e>
                          <m:r>
                            <a:rPr lang="en-GB" sz="1400" i="1">
                              <a:latin typeface="Cambria Math" panose="02040503050406030204" pitchFamily="18" charset="0"/>
                            </a:rPr>
                            <m:t>𝐴</m:t>
                          </m:r>
                        </m:e>
                      </m:acc>
                      <m:r>
                        <a:rPr lang="en-GB" sz="1400" i="1">
                          <a:latin typeface="Cambria Math" panose="02040503050406030204" pitchFamily="18" charset="0"/>
                        </a:rPr>
                        <m:t>= </m:t>
                      </m:r>
                      <m:d>
                        <m:dPr>
                          <m:begChr m:val="["/>
                          <m:endChr m:val="]"/>
                          <m:ctrlPr>
                            <a:rPr lang="es-CO" sz="1400" i="1">
                              <a:latin typeface="Cambria Math" panose="02040503050406030204" pitchFamily="18" charset="0"/>
                            </a:rPr>
                          </m:ctrlPr>
                        </m:dPr>
                        <m:e>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𝐿</m:t>
                                  </m:r>
                                </m:e>
                              </m:acc>
                            </m:e>
                            <m:sub>
                              <m:r>
                                <a:rPr lang="es-CO" sz="1400" i="1">
                                  <a:latin typeface="Cambria Math" panose="02040503050406030204" pitchFamily="18" charset="0"/>
                                </a:rPr>
                                <m:t>𝐹</m:t>
                              </m:r>
                            </m:sub>
                            <m:sup>
                              <m:r>
                                <a:rPr lang="es-CO" sz="1400" i="1">
                                  <a:latin typeface="Cambria Math" panose="02040503050406030204" pitchFamily="18" charset="0"/>
                                </a:rPr>
                                <m:t>𝐷</m:t>
                              </m:r>
                            </m:sup>
                          </m:sSubSup>
                          <m:r>
                            <a:rPr lang="en-GB"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𝐿</m:t>
                                  </m:r>
                                </m:e>
                              </m:acc>
                            </m:e>
                            <m:sub>
                              <m:r>
                                <a:rPr lang="es-CO" sz="1400" i="1">
                                  <a:latin typeface="Cambria Math" panose="02040503050406030204" pitchFamily="18" charset="0"/>
                                </a:rPr>
                                <m:t>𝐻</m:t>
                              </m:r>
                            </m:sub>
                            <m:sup>
                              <m:r>
                                <a:rPr lang="es-CO" sz="1400" i="1">
                                  <a:latin typeface="Cambria Math" panose="02040503050406030204" pitchFamily="18" charset="0"/>
                                </a:rPr>
                                <m:t>𝐷</m:t>
                              </m:r>
                            </m:sup>
                          </m:sSubSup>
                          <m:r>
                            <a:rPr lang="en-GB"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𝐵</m:t>
                                  </m:r>
                                </m:e>
                              </m:acc>
                            </m:e>
                            <m:sub>
                              <m:r>
                                <a:rPr lang="es-CO" sz="1400" i="1">
                                  <a:latin typeface="Cambria Math" panose="02040503050406030204" pitchFamily="18" charset="0"/>
                                </a:rPr>
                                <m:t>𝐺</m:t>
                              </m:r>
                            </m:sub>
                            <m:sup>
                              <m:r>
                                <a:rPr lang="es-CO" sz="1400" i="1">
                                  <a:latin typeface="Cambria Math" panose="02040503050406030204" pitchFamily="18" charset="0"/>
                                </a:rPr>
                                <m:t>𝐵</m:t>
                              </m:r>
                            </m:sup>
                          </m:sSubSup>
                        </m:e>
                      </m:d>
                      <m:r>
                        <a:rPr lang="es-ES" sz="1400" b="0" i="1" smtClean="0">
                          <a:latin typeface="Cambria Math" panose="02040503050406030204" pitchFamily="18" charset="0"/>
                        </a:rPr>
                        <m:t>−</m:t>
                      </m:r>
                      <m:d>
                        <m:dPr>
                          <m:begChr m:val="["/>
                          <m:endChr m:val="]"/>
                          <m:ctrlPr>
                            <a:rPr lang="es-ES" sz="1400" b="0" i="1" smtClean="0">
                              <a:latin typeface="Cambria Math" panose="02040503050406030204" pitchFamily="18" charset="0"/>
                            </a:rPr>
                          </m:ctrlPr>
                        </m:dPr>
                        <m:e>
                          <m:d>
                            <m:dPr>
                              <m:ctrlPr>
                                <a:rPr lang="es-CO" sz="1400" i="1">
                                  <a:solidFill>
                                    <a:schemeClr val="accent3">
                                      <a:lumMod val="50000"/>
                                    </a:schemeClr>
                                  </a:solidFill>
                                  <a:latin typeface="Cambria Math" panose="02040503050406030204" pitchFamily="18" charset="0"/>
                                </a:rPr>
                              </m:ctrlPr>
                            </m:dPr>
                            <m:e>
                              <m:r>
                                <a:rPr lang="en-GB" sz="1400" i="1">
                                  <a:solidFill>
                                    <a:schemeClr val="accent3">
                                      <a:lumMod val="50000"/>
                                    </a:schemeClr>
                                  </a:solidFill>
                                  <a:latin typeface="Cambria Math" panose="02040503050406030204" pitchFamily="18" charset="0"/>
                                </a:rPr>
                                <m:t>1−</m:t>
                              </m:r>
                              <m:r>
                                <a:rPr lang="es-CO" sz="1400" i="1">
                                  <a:solidFill>
                                    <a:schemeClr val="accent3">
                                      <a:lumMod val="50000"/>
                                    </a:schemeClr>
                                  </a:solidFill>
                                  <a:latin typeface="Cambria Math" panose="02040503050406030204" pitchFamily="18" charset="0"/>
                                </a:rPr>
                                <m:t>𝑟𝑟𝑟</m:t>
                              </m:r>
                            </m:e>
                          </m:d>
                          <m:r>
                            <a:rPr lang="en-US" sz="1400" i="1">
                              <a:solidFill>
                                <a:schemeClr val="accent3">
                                  <a:lumMod val="50000"/>
                                </a:schemeClr>
                              </a:solidFill>
                              <a:latin typeface="Cambria Math" panose="02040503050406030204" pitchFamily="18" charset="0"/>
                            </a:rPr>
                            <m:t>⋅</m:t>
                          </m:r>
                          <m:d>
                            <m:dPr>
                              <m:ctrlPr>
                                <a:rPr lang="es-CO" sz="1400" i="1">
                                  <a:solidFill>
                                    <a:schemeClr val="accent3">
                                      <a:lumMod val="50000"/>
                                    </a:schemeClr>
                                  </a:solidFill>
                                  <a:latin typeface="Cambria Math" panose="02040503050406030204" pitchFamily="18" charset="0"/>
                                </a:rPr>
                              </m:ctrlPr>
                            </m:dPr>
                            <m:e>
                              <m:sSubSup>
                                <m:sSubSupPr>
                                  <m:ctrlPr>
                                    <a:rPr lang="es-CO" sz="1400" i="1">
                                      <a:solidFill>
                                        <a:schemeClr val="accent3">
                                          <a:lumMod val="50000"/>
                                        </a:schemeClr>
                                      </a:solidFill>
                                      <a:latin typeface="Cambria Math" panose="02040503050406030204" pitchFamily="18" charset="0"/>
                                    </a:rPr>
                                  </m:ctrlPr>
                                </m:sSubSupPr>
                                <m:e>
                                  <m:acc>
                                    <m:accPr>
                                      <m:chr m:val="̇"/>
                                      <m:ctrlPr>
                                        <a:rPr lang="es-CO" sz="1400" i="1">
                                          <a:solidFill>
                                            <a:schemeClr val="accent3">
                                              <a:lumMod val="50000"/>
                                            </a:schemeClr>
                                          </a:solidFill>
                                          <a:latin typeface="Cambria Math" panose="02040503050406030204" pitchFamily="18" charset="0"/>
                                        </a:rPr>
                                      </m:ctrlPr>
                                    </m:accPr>
                                    <m:e>
                                      <m:r>
                                        <a:rPr lang="en-US" sz="1400" i="1">
                                          <a:solidFill>
                                            <a:schemeClr val="accent3">
                                              <a:lumMod val="50000"/>
                                            </a:schemeClr>
                                          </a:solidFill>
                                          <a:latin typeface="Cambria Math" panose="02040503050406030204" pitchFamily="18" charset="0"/>
                                        </a:rPr>
                                        <m:t>𝐷</m:t>
                                      </m:r>
                                    </m:e>
                                  </m:acc>
                                </m:e>
                                <m:sub>
                                  <m:r>
                                    <a:rPr lang="en-US" sz="1400" i="1">
                                      <a:solidFill>
                                        <a:schemeClr val="accent3">
                                          <a:lumMod val="50000"/>
                                        </a:schemeClr>
                                      </a:solidFill>
                                      <a:latin typeface="Cambria Math" panose="02040503050406030204" pitchFamily="18" charset="0"/>
                                    </a:rPr>
                                    <m:t>𝐻</m:t>
                                  </m:r>
                                </m:sub>
                                <m:sup>
                                  <m:r>
                                    <a:rPr lang="en-US" sz="1400" i="1">
                                      <a:solidFill>
                                        <a:schemeClr val="accent3">
                                          <a:lumMod val="50000"/>
                                        </a:schemeClr>
                                      </a:solidFill>
                                      <a:latin typeface="Cambria Math" panose="02040503050406030204" pitchFamily="18" charset="0"/>
                                    </a:rPr>
                                    <m:t>𝐷</m:t>
                                  </m:r>
                                </m:sup>
                              </m:sSubSup>
                              <m:r>
                                <a:rPr lang="en-US" sz="1400" i="1">
                                  <a:solidFill>
                                    <a:schemeClr val="accent3">
                                      <a:lumMod val="50000"/>
                                    </a:schemeClr>
                                  </a:solidFill>
                                  <a:latin typeface="Cambria Math" panose="02040503050406030204" pitchFamily="18" charset="0"/>
                                </a:rPr>
                                <m:t>+</m:t>
                              </m:r>
                              <m:sSubSup>
                                <m:sSubSupPr>
                                  <m:ctrlPr>
                                    <a:rPr lang="es-CO" sz="1400" i="1">
                                      <a:solidFill>
                                        <a:schemeClr val="accent3">
                                          <a:lumMod val="50000"/>
                                        </a:schemeClr>
                                      </a:solidFill>
                                      <a:latin typeface="Cambria Math" panose="02040503050406030204" pitchFamily="18" charset="0"/>
                                    </a:rPr>
                                  </m:ctrlPr>
                                </m:sSubSupPr>
                                <m:e>
                                  <m:acc>
                                    <m:accPr>
                                      <m:chr m:val="̇"/>
                                      <m:ctrlPr>
                                        <a:rPr lang="es-CO" sz="1400" i="1">
                                          <a:solidFill>
                                            <a:schemeClr val="accent3">
                                              <a:lumMod val="50000"/>
                                            </a:schemeClr>
                                          </a:solidFill>
                                          <a:latin typeface="Cambria Math" panose="02040503050406030204" pitchFamily="18" charset="0"/>
                                        </a:rPr>
                                      </m:ctrlPr>
                                    </m:accPr>
                                    <m:e>
                                      <m:r>
                                        <a:rPr lang="en-US" sz="1400" i="1">
                                          <a:solidFill>
                                            <a:schemeClr val="accent3">
                                              <a:lumMod val="50000"/>
                                            </a:schemeClr>
                                          </a:solidFill>
                                          <a:latin typeface="Cambria Math" panose="02040503050406030204" pitchFamily="18" charset="0"/>
                                        </a:rPr>
                                        <m:t>𝐷</m:t>
                                      </m:r>
                                    </m:e>
                                  </m:acc>
                                </m:e>
                                <m:sub>
                                  <m:r>
                                    <a:rPr lang="en-US" sz="1400" i="1">
                                      <a:solidFill>
                                        <a:schemeClr val="accent3">
                                          <a:lumMod val="50000"/>
                                        </a:schemeClr>
                                      </a:solidFill>
                                      <a:latin typeface="Cambria Math" panose="02040503050406030204" pitchFamily="18" charset="0"/>
                                    </a:rPr>
                                    <m:t>𝐺</m:t>
                                  </m:r>
                                </m:sub>
                                <m:sup>
                                  <m:r>
                                    <a:rPr lang="en-US" sz="1400" i="1">
                                      <a:solidFill>
                                        <a:schemeClr val="accent3">
                                          <a:lumMod val="50000"/>
                                        </a:schemeClr>
                                      </a:solidFill>
                                      <a:latin typeface="Cambria Math" panose="02040503050406030204" pitchFamily="18" charset="0"/>
                                    </a:rPr>
                                    <m:t>𝐷</m:t>
                                  </m:r>
                                </m:sup>
                              </m:sSubSup>
                            </m:e>
                          </m:d>
                        </m:e>
                      </m:d>
                      <m:r>
                        <a:rPr lang="es-ES" sz="1400" i="1">
                          <a:latin typeface="Cambria Math" panose="02040503050406030204" pitchFamily="18" charset="0"/>
                        </a:rPr>
                        <m:t>−</m:t>
                      </m:r>
                      <m:r>
                        <a:rPr lang="en-US" sz="1400" i="1" smtClean="0">
                          <a:solidFill>
                            <a:schemeClr val="accent3">
                              <a:lumMod val="75000"/>
                            </a:schemeClr>
                          </a:solidFill>
                          <a:latin typeface="Cambria Math" panose="02040503050406030204" pitchFamily="18" charset="0"/>
                        </a:rPr>
                        <m:t>𝑅</m:t>
                      </m:r>
                      <m:sSub>
                        <m:sSubPr>
                          <m:ctrlPr>
                            <a:rPr lang="es-CO" sz="1400" i="1">
                              <a:solidFill>
                                <a:schemeClr val="accent3">
                                  <a:lumMod val="75000"/>
                                </a:schemeClr>
                              </a:solidFill>
                              <a:latin typeface="Cambria Math" panose="02040503050406030204" pitchFamily="18" charset="0"/>
                            </a:rPr>
                          </m:ctrlPr>
                        </m:sSubPr>
                        <m:e>
                          <m:r>
                            <a:rPr lang="en-US" sz="1400" i="1">
                              <a:solidFill>
                                <a:schemeClr val="accent3">
                                  <a:lumMod val="75000"/>
                                </a:schemeClr>
                              </a:solidFill>
                              <a:latin typeface="Cambria Math" panose="02040503050406030204" pitchFamily="18" charset="0"/>
                            </a:rPr>
                            <m:t>𝐸</m:t>
                          </m:r>
                        </m:e>
                        <m:sub>
                          <m:r>
                            <a:rPr lang="es-ES" sz="1400" b="0" i="1" smtClean="0">
                              <a:solidFill>
                                <a:schemeClr val="accent3">
                                  <a:lumMod val="75000"/>
                                </a:schemeClr>
                              </a:solidFill>
                              <a:latin typeface="Cambria Math" panose="02040503050406030204" pitchFamily="18" charset="0"/>
                            </a:rPr>
                            <m:t>𝐵</m:t>
                          </m:r>
                        </m:sub>
                      </m:sSub>
                      <m:r>
                        <a:rPr lang="en-US" sz="1400" i="1">
                          <a:latin typeface="Cambria Math" panose="02040503050406030204" pitchFamily="18" charset="0"/>
                        </a:rPr>
                        <m:t>−</m:t>
                      </m:r>
                      <m:sSubSup>
                        <m:sSubSupPr>
                          <m:ctrlPr>
                            <a:rPr lang="es-CO" sz="1400" i="1" smtClean="0">
                              <a:solidFill>
                                <a:schemeClr val="tx1"/>
                              </a:solidFill>
                              <a:latin typeface="Cambria Math" panose="02040503050406030204" pitchFamily="18" charset="0"/>
                            </a:rPr>
                          </m:ctrlPr>
                        </m:sSubSupPr>
                        <m:e>
                          <m:acc>
                            <m:accPr>
                              <m:chr m:val="̇"/>
                              <m:ctrlPr>
                                <a:rPr lang="es-CO" sz="1400" i="1">
                                  <a:solidFill>
                                    <a:schemeClr val="tx1"/>
                                  </a:solidFill>
                                  <a:latin typeface="Cambria Math" panose="02040503050406030204" pitchFamily="18" charset="0"/>
                                </a:rPr>
                              </m:ctrlPr>
                            </m:accPr>
                            <m:e>
                              <m:r>
                                <a:rPr lang="es-CO" sz="1400" i="1">
                                  <a:solidFill>
                                    <a:schemeClr val="tx1"/>
                                  </a:solidFill>
                                  <a:latin typeface="Cambria Math" panose="02040503050406030204" pitchFamily="18" charset="0"/>
                                </a:rPr>
                                <m:t>𝐸𝑄</m:t>
                              </m:r>
                            </m:e>
                          </m:acc>
                        </m:e>
                        <m:sub>
                          <m:r>
                            <a:rPr lang="es-CO" sz="1400" i="1">
                              <a:solidFill>
                                <a:schemeClr val="tx1"/>
                              </a:solidFill>
                              <a:latin typeface="Cambria Math" panose="02040503050406030204" pitchFamily="18" charset="0"/>
                            </a:rPr>
                            <m:t>𝐵</m:t>
                          </m:r>
                        </m:sub>
                        <m:sup>
                          <m:r>
                            <a:rPr lang="es-CO" sz="1400" i="1">
                              <a:solidFill>
                                <a:schemeClr val="tx1"/>
                              </a:solidFill>
                              <a:latin typeface="Cambria Math" panose="02040503050406030204" pitchFamily="18" charset="0"/>
                            </a:rPr>
                            <m:t>𝑅𝑜𝑊</m:t>
                          </m:r>
                        </m:sup>
                      </m:sSubSup>
                    </m:oMath>
                  </m:oMathPara>
                </a14:m>
                <a:endParaRPr lang="es-CO" sz="1400" dirty="0"/>
              </a:p>
              <a:p>
                <a:pPr marL="0" indent="0">
                  <a:buNone/>
                </a:pPr>
                <a:endParaRPr lang="es-CO" sz="1400" dirty="0"/>
              </a:p>
              <a:p>
                <a:pPr marL="0" indent="0">
                  <a:buNone/>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𝑅</m:t>
                      </m:r>
                      <m:sSub>
                        <m:sSubPr>
                          <m:ctrlPr>
                            <a:rPr lang="es-CO" sz="1400" i="1">
                              <a:latin typeface="Cambria Math" panose="02040503050406030204" pitchFamily="18" charset="0"/>
                            </a:rPr>
                          </m:ctrlPr>
                        </m:sSubPr>
                        <m:e>
                          <m:r>
                            <a:rPr lang="en-US" sz="1400" i="1">
                              <a:latin typeface="Cambria Math" panose="02040503050406030204" pitchFamily="18" charset="0"/>
                            </a:rPr>
                            <m:t>𝐸</m:t>
                          </m:r>
                        </m:e>
                        <m:sub>
                          <m:r>
                            <a:rPr lang="es-ES" sz="1400" b="0" i="1" smtClean="0">
                              <a:latin typeface="Cambria Math" panose="02040503050406030204" pitchFamily="18" charset="0"/>
                            </a:rPr>
                            <m:t>𝐵</m:t>
                          </m:r>
                        </m:sub>
                      </m:sSub>
                      <m:r>
                        <a:rPr lang="en-US"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𝐸𝑄</m:t>
                              </m:r>
                            </m:e>
                          </m:acc>
                        </m:e>
                        <m:sub>
                          <m:r>
                            <a:rPr lang="es-CO" sz="1400" i="1">
                              <a:latin typeface="Cambria Math" panose="02040503050406030204" pitchFamily="18" charset="0"/>
                            </a:rPr>
                            <m:t>𝐵</m:t>
                          </m:r>
                        </m:sub>
                        <m:sup>
                          <m:r>
                            <a:rPr lang="es-CO" sz="1400" i="1">
                              <a:latin typeface="Cambria Math" panose="02040503050406030204" pitchFamily="18" charset="0"/>
                            </a:rPr>
                            <m:t>𝑅𝑜𝑊</m:t>
                          </m:r>
                        </m:sup>
                      </m:sSubSup>
                      <m:r>
                        <a:rPr lang="en-GB" sz="1400" i="1">
                          <a:latin typeface="Cambria Math" panose="02040503050406030204" pitchFamily="18" charset="0"/>
                        </a:rPr>
                        <m:t>=</m:t>
                      </m:r>
                      <m:d>
                        <m:dPr>
                          <m:begChr m:val="["/>
                          <m:endChr m:val="]"/>
                          <m:ctrlPr>
                            <a:rPr lang="es-CO" sz="1400" i="1">
                              <a:latin typeface="Cambria Math" panose="02040503050406030204" pitchFamily="18" charset="0"/>
                            </a:rPr>
                          </m:ctrlPr>
                        </m:dPr>
                        <m:e>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𝐿</m:t>
                                  </m:r>
                                </m:e>
                              </m:acc>
                            </m:e>
                            <m:sub>
                              <m:r>
                                <a:rPr lang="es-CO" sz="1400" i="1">
                                  <a:latin typeface="Cambria Math" panose="02040503050406030204" pitchFamily="18" charset="0"/>
                                </a:rPr>
                                <m:t>𝐹</m:t>
                              </m:r>
                            </m:sub>
                            <m:sup>
                              <m:r>
                                <a:rPr lang="es-CO" sz="1400" i="1">
                                  <a:latin typeface="Cambria Math" panose="02040503050406030204" pitchFamily="18" charset="0"/>
                                </a:rPr>
                                <m:t>𝐷</m:t>
                              </m:r>
                            </m:sup>
                          </m:sSubSup>
                          <m:r>
                            <a:rPr lang="en-GB"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𝐿</m:t>
                                  </m:r>
                                </m:e>
                              </m:acc>
                            </m:e>
                            <m:sub>
                              <m:r>
                                <a:rPr lang="es-CO" sz="1400" i="1">
                                  <a:latin typeface="Cambria Math" panose="02040503050406030204" pitchFamily="18" charset="0"/>
                                </a:rPr>
                                <m:t>𝐻</m:t>
                              </m:r>
                            </m:sub>
                            <m:sup>
                              <m:r>
                                <a:rPr lang="es-CO" sz="1400" i="1">
                                  <a:latin typeface="Cambria Math" panose="02040503050406030204" pitchFamily="18" charset="0"/>
                                </a:rPr>
                                <m:t>𝐷</m:t>
                              </m:r>
                            </m:sup>
                          </m:sSubSup>
                          <m:r>
                            <a:rPr lang="en-GB" sz="1400" i="1">
                              <a:latin typeface="Cambria Math" panose="02040503050406030204" pitchFamily="18" charset="0"/>
                            </a:rPr>
                            <m:t>+</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s-CO" sz="1400" i="1">
                                      <a:latin typeface="Cambria Math" panose="02040503050406030204" pitchFamily="18" charset="0"/>
                                    </a:rPr>
                                    <m:t>𝐵</m:t>
                                  </m:r>
                                </m:e>
                              </m:acc>
                            </m:e>
                            <m:sub>
                              <m:r>
                                <a:rPr lang="es-CO" sz="1400" i="1">
                                  <a:latin typeface="Cambria Math" panose="02040503050406030204" pitchFamily="18" charset="0"/>
                                </a:rPr>
                                <m:t>𝐺</m:t>
                              </m:r>
                            </m:sub>
                            <m:sup>
                              <m:r>
                                <a:rPr lang="es-CO" sz="1400" i="1">
                                  <a:latin typeface="Cambria Math" panose="02040503050406030204" pitchFamily="18" charset="0"/>
                                </a:rPr>
                                <m:t>𝐵</m:t>
                              </m:r>
                            </m:sup>
                          </m:sSubSup>
                        </m:e>
                      </m:d>
                      <m:r>
                        <a:rPr lang="en-GB" sz="1400" i="1">
                          <a:latin typeface="Cambria Math" panose="02040503050406030204" pitchFamily="18" charset="0"/>
                        </a:rPr>
                        <m:t>−</m:t>
                      </m:r>
                      <m:d>
                        <m:dPr>
                          <m:begChr m:val="["/>
                          <m:endChr m:val="]"/>
                          <m:ctrlPr>
                            <a:rPr lang="es-CO" sz="1400" i="1">
                              <a:solidFill>
                                <a:schemeClr val="accent4">
                                  <a:lumMod val="75000"/>
                                </a:schemeClr>
                              </a:solidFill>
                              <a:latin typeface="Cambria Math" panose="02040503050406030204" pitchFamily="18" charset="0"/>
                            </a:rPr>
                          </m:ctrlPr>
                        </m:dPr>
                        <m:e>
                          <m:acc>
                            <m:accPr>
                              <m:chr m:val="̇"/>
                              <m:ctrlPr>
                                <a:rPr lang="es-CO" sz="1400" i="1">
                                  <a:solidFill>
                                    <a:schemeClr val="accent4">
                                      <a:lumMod val="75000"/>
                                    </a:schemeClr>
                                  </a:solidFill>
                                  <a:latin typeface="Cambria Math" panose="02040503050406030204" pitchFamily="18" charset="0"/>
                                </a:rPr>
                              </m:ctrlPr>
                            </m:accPr>
                            <m:e>
                              <m:r>
                                <a:rPr lang="en-GB" sz="1400" i="1">
                                  <a:solidFill>
                                    <a:schemeClr val="accent4">
                                      <a:lumMod val="75000"/>
                                    </a:schemeClr>
                                  </a:solidFill>
                                  <a:latin typeface="Cambria Math" panose="02040503050406030204" pitchFamily="18" charset="0"/>
                                </a:rPr>
                                <m:t>𝐴</m:t>
                              </m:r>
                            </m:e>
                          </m:acc>
                          <m:r>
                            <a:rPr lang="en-GB" sz="1400" i="1">
                              <a:solidFill>
                                <a:schemeClr val="accent4">
                                  <a:lumMod val="75000"/>
                                </a:schemeClr>
                              </a:solidFill>
                              <a:latin typeface="Cambria Math" panose="02040503050406030204" pitchFamily="18" charset="0"/>
                            </a:rPr>
                            <m:t>+</m:t>
                          </m:r>
                          <m:d>
                            <m:dPr>
                              <m:ctrlPr>
                                <a:rPr lang="es-CO" sz="1400" i="1">
                                  <a:solidFill>
                                    <a:schemeClr val="accent4">
                                      <a:lumMod val="75000"/>
                                    </a:schemeClr>
                                  </a:solidFill>
                                  <a:latin typeface="Cambria Math" panose="02040503050406030204" pitchFamily="18" charset="0"/>
                                </a:rPr>
                              </m:ctrlPr>
                            </m:dPr>
                            <m:e>
                              <m:r>
                                <a:rPr lang="en-GB" sz="1400" i="1">
                                  <a:solidFill>
                                    <a:schemeClr val="accent4">
                                      <a:lumMod val="75000"/>
                                    </a:schemeClr>
                                  </a:solidFill>
                                  <a:latin typeface="Cambria Math" panose="02040503050406030204" pitchFamily="18" charset="0"/>
                                </a:rPr>
                                <m:t>1−</m:t>
                              </m:r>
                              <m:r>
                                <a:rPr lang="es-CO" sz="1400" i="1">
                                  <a:solidFill>
                                    <a:schemeClr val="accent4">
                                      <a:lumMod val="75000"/>
                                    </a:schemeClr>
                                  </a:solidFill>
                                  <a:latin typeface="Cambria Math" panose="02040503050406030204" pitchFamily="18" charset="0"/>
                                </a:rPr>
                                <m:t>𝑟𝑟𝑟</m:t>
                              </m:r>
                            </m:e>
                          </m:d>
                          <m:r>
                            <a:rPr lang="en-US" sz="1400" i="1">
                              <a:solidFill>
                                <a:schemeClr val="accent4">
                                  <a:lumMod val="75000"/>
                                </a:schemeClr>
                              </a:solidFill>
                              <a:latin typeface="Cambria Math" panose="02040503050406030204" pitchFamily="18" charset="0"/>
                            </a:rPr>
                            <m:t>⋅</m:t>
                          </m:r>
                          <m:d>
                            <m:dPr>
                              <m:ctrlPr>
                                <a:rPr lang="es-CO" sz="1400" i="1">
                                  <a:solidFill>
                                    <a:schemeClr val="accent4">
                                      <a:lumMod val="75000"/>
                                    </a:schemeClr>
                                  </a:solidFill>
                                  <a:latin typeface="Cambria Math" panose="02040503050406030204" pitchFamily="18" charset="0"/>
                                </a:rPr>
                              </m:ctrlPr>
                            </m:dPr>
                            <m:e>
                              <m:sSubSup>
                                <m:sSubSupPr>
                                  <m:ctrlPr>
                                    <a:rPr lang="es-CO" sz="1400" i="1">
                                      <a:solidFill>
                                        <a:schemeClr val="accent4">
                                          <a:lumMod val="75000"/>
                                        </a:schemeClr>
                                      </a:solidFill>
                                      <a:latin typeface="Cambria Math" panose="02040503050406030204" pitchFamily="18" charset="0"/>
                                    </a:rPr>
                                  </m:ctrlPr>
                                </m:sSubSupPr>
                                <m:e>
                                  <m:acc>
                                    <m:accPr>
                                      <m:chr m:val="̇"/>
                                      <m:ctrlPr>
                                        <a:rPr lang="es-CO" sz="1400" i="1">
                                          <a:solidFill>
                                            <a:schemeClr val="accent4">
                                              <a:lumMod val="75000"/>
                                            </a:schemeClr>
                                          </a:solidFill>
                                          <a:latin typeface="Cambria Math" panose="02040503050406030204" pitchFamily="18" charset="0"/>
                                        </a:rPr>
                                      </m:ctrlPr>
                                    </m:accPr>
                                    <m:e>
                                      <m:r>
                                        <a:rPr lang="en-US" sz="1400" i="1">
                                          <a:solidFill>
                                            <a:schemeClr val="accent4">
                                              <a:lumMod val="75000"/>
                                            </a:schemeClr>
                                          </a:solidFill>
                                          <a:latin typeface="Cambria Math" panose="02040503050406030204" pitchFamily="18" charset="0"/>
                                        </a:rPr>
                                        <m:t>𝐷</m:t>
                                      </m:r>
                                    </m:e>
                                  </m:acc>
                                </m:e>
                                <m:sub>
                                  <m:r>
                                    <a:rPr lang="en-US" sz="1400" i="1">
                                      <a:solidFill>
                                        <a:schemeClr val="accent4">
                                          <a:lumMod val="75000"/>
                                        </a:schemeClr>
                                      </a:solidFill>
                                      <a:latin typeface="Cambria Math" panose="02040503050406030204" pitchFamily="18" charset="0"/>
                                    </a:rPr>
                                    <m:t>𝐻</m:t>
                                  </m:r>
                                </m:sub>
                                <m:sup>
                                  <m:r>
                                    <a:rPr lang="en-US" sz="1400" i="1">
                                      <a:solidFill>
                                        <a:schemeClr val="accent4">
                                          <a:lumMod val="75000"/>
                                        </a:schemeClr>
                                      </a:solidFill>
                                      <a:latin typeface="Cambria Math" panose="02040503050406030204" pitchFamily="18" charset="0"/>
                                    </a:rPr>
                                    <m:t>𝐷</m:t>
                                  </m:r>
                                </m:sup>
                              </m:sSubSup>
                              <m:r>
                                <a:rPr lang="en-US" sz="1400" i="1">
                                  <a:solidFill>
                                    <a:schemeClr val="accent4">
                                      <a:lumMod val="75000"/>
                                    </a:schemeClr>
                                  </a:solidFill>
                                  <a:latin typeface="Cambria Math" panose="02040503050406030204" pitchFamily="18" charset="0"/>
                                </a:rPr>
                                <m:t>+</m:t>
                              </m:r>
                              <m:sSubSup>
                                <m:sSubSupPr>
                                  <m:ctrlPr>
                                    <a:rPr lang="es-CO" sz="1400" i="1">
                                      <a:solidFill>
                                        <a:schemeClr val="accent4">
                                          <a:lumMod val="75000"/>
                                        </a:schemeClr>
                                      </a:solidFill>
                                      <a:latin typeface="Cambria Math" panose="02040503050406030204" pitchFamily="18" charset="0"/>
                                    </a:rPr>
                                  </m:ctrlPr>
                                </m:sSubSupPr>
                                <m:e>
                                  <m:acc>
                                    <m:accPr>
                                      <m:chr m:val="̇"/>
                                      <m:ctrlPr>
                                        <a:rPr lang="es-CO" sz="1400" i="1">
                                          <a:solidFill>
                                            <a:schemeClr val="accent4">
                                              <a:lumMod val="75000"/>
                                            </a:schemeClr>
                                          </a:solidFill>
                                          <a:latin typeface="Cambria Math" panose="02040503050406030204" pitchFamily="18" charset="0"/>
                                        </a:rPr>
                                      </m:ctrlPr>
                                    </m:accPr>
                                    <m:e>
                                      <m:r>
                                        <a:rPr lang="en-US" sz="1400" i="1">
                                          <a:solidFill>
                                            <a:schemeClr val="accent4">
                                              <a:lumMod val="75000"/>
                                            </a:schemeClr>
                                          </a:solidFill>
                                          <a:latin typeface="Cambria Math" panose="02040503050406030204" pitchFamily="18" charset="0"/>
                                        </a:rPr>
                                        <m:t>𝐷</m:t>
                                      </m:r>
                                    </m:e>
                                  </m:acc>
                                </m:e>
                                <m:sub>
                                  <m:r>
                                    <a:rPr lang="en-US" sz="1400" i="1">
                                      <a:solidFill>
                                        <a:schemeClr val="accent4">
                                          <a:lumMod val="75000"/>
                                        </a:schemeClr>
                                      </a:solidFill>
                                      <a:latin typeface="Cambria Math" panose="02040503050406030204" pitchFamily="18" charset="0"/>
                                    </a:rPr>
                                    <m:t>𝐺</m:t>
                                  </m:r>
                                </m:sub>
                                <m:sup>
                                  <m:r>
                                    <a:rPr lang="en-US" sz="1400" i="1">
                                      <a:solidFill>
                                        <a:schemeClr val="accent4">
                                          <a:lumMod val="75000"/>
                                        </a:schemeClr>
                                      </a:solidFill>
                                      <a:latin typeface="Cambria Math" panose="02040503050406030204" pitchFamily="18" charset="0"/>
                                    </a:rPr>
                                    <m:t>𝐷</m:t>
                                  </m:r>
                                </m:sup>
                              </m:sSubSup>
                            </m:e>
                          </m:d>
                        </m:e>
                      </m:d>
                    </m:oMath>
                  </m:oMathPara>
                </a14:m>
                <a:endParaRPr lang="es-CO" sz="1400" dirty="0"/>
              </a:p>
              <a:p>
                <a:pPr marL="0" indent="0">
                  <a:buNone/>
                </a:pPr>
                <a:endParaRPr lang="es-CO" sz="1400" dirty="0"/>
              </a:p>
              <a:p>
                <a:pPr marL="0" indent="0">
                  <a:buNone/>
                </a:pPr>
                <a:endParaRPr lang="es-CO" sz="1400" dirty="0"/>
              </a:p>
              <a:p>
                <a:pPr marL="0" indent="0">
                  <a:buNone/>
                </a:pPr>
                <a:endParaRPr lang="es-CO" sz="1400" dirty="0"/>
              </a:p>
              <a:p>
                <a:pPr marL="0" indent="0">
                  <a:buNone/>
                </a:pPr>
                <a14:m>
                  <m:oMathPara xmlns:m="http://schemas.openxmlformats.org/officeDocument/2006/math">
                    <m:oMathParaPr>
                      <m:jc m:val="centerGroup"/>
                    </m:oMathParaPr>
                    <m:oMath xmlns:m="http://schemas.openxmlformats.org/officeDocument/2006/math">
                      <m:sSubSup>
                        <m:sSubSupPr>
                          <m:ctrlPr>
                            <a:rPr lang="es-CO" sz="1500" b="1" i="1">
                              <a:latin typeface="Cambria Math" panose="02040503050406030204" pitchFamily="18" charset="0"/>
                            </a:rPr>
                          </m:ctrlPr>
                        </m:sSubSupPr>
                        <m:e>
                          <m:acc>
                            <m:accPr>
                              <m:chr m:val="̇"/>
                              <m:ctrlPr>
                                <a:rPr lang="es-CO" sz="1500" b="1" i="1">
                                  <a:latin typeface="Cambria Math" panose="02040503050406030204" pitchFamily="18" charset="0"/>
                                </a:rPr>
                              </m:ctrlPr>
                            </m:accPr>
                            <m:e>
                              <m:r>
                                <a:rPr lang="en-US" sz="1500" b="1" i="1">
                                  <a:latin typeface="Cambria Math" panose="02040503050406030204" pitchFamily="18" charset="0"/>
                                </a:rPr>
                                <m:t>𝑬𝑸</m:t>
                              </m:r>
                            </m:e>
                          </m:acc>
                        </m:e>
                        <m:sub>
                          <m:r>
                            <a:rPr lang="en-US" sz="1500" b="1" i="1">
                              <a:latin typeface="Cambria Math" panose="02040503050406030204" pitchFamily="18" charset="0"/>
                            </a:rPr>
                            <m:t>𝑩</m:t>
                          </m:r>
                        </m:sub>
                        <m:sup>
                          <m:r>
                            <a:rPr lang="en-US" sz="1500" b="1" i="1">
                              <a:latin typeface="Cambria Math" panose="02040503050406030204" pitchFamily="18" charset="0"/>
                            </a:rPr>
                            <m:t>𝑯</m:t>
                          </m:r>
                        </m:sup>
                      </m:sSubSup>
                      <m:r>
                        <a:rPr lang="en-US" sz="1500" b="1" i="1">
                          <a:latin typeface="Cambria Math" panose="02040503050406030204" pitchFamily="18" charset="0"/>
                        </a:rPr>
                        <m:t>+</m:t>
                      </m:r>
                      <m:sSubSup>
                        <m:sSubSupPr>
                          <m:ctrlPr>
                            <a:rPr lang="es-CO" sz="1500" b="1" i="1">
                              <a:latin typeface="Cambria Math" panose="02040503050406030204" pitchFamily="18" charset="0"/>
                            </a:rPr>
                          </m:ctrlPr>
                        </m:sSubSupPr>
                        <m:e>
                          <m:acc>
                            <m:accPr>
                              <m:chr m:val="̇"/>
                              <m:ctrlPr>
                                <a:rPr lang="es-CO" sz="1500" b="1" i="1">
                                  <a:latin typeface="Cambria Math" panose="02040503050406030204" pitchFamily="18" charset="0"/>
                                </a:rPr>
                              </m:ctrlPr>
                            </m:accPr>
                            <m:e>
                              <m:r>
                                <a:rPr lang="es-CO" sz="1500" b="1" i="1">
                                  <a:latin typeface="Cambria Math" panose="02040503050406030204" pitchFamily="18" charset="0"/>
                                </a:rPr>
                                <m:t>𝑬𝑸</m:t>
                              </m:r>
                            </m:e>
                          </m:acc>
                        </m:e>
                        <m:sub>
                          <m:r>
                            <a:rPr lang="es-CO" sz="1500" b="1" i="1">
                              <a:latin typeface="Cambria Math" panose="02040503050406030204" pitchFamily="18" charset="0"/>
                            </a:rPr>
                            <m:t>𝑩</m:t>
                          </m:r>
                        </m:sub>
                        <m:sup>
                          <m:r>
                            <a:rPr lang="es-CO" sz="1500" b="1" i="1">
                              <a:latin typeface="Cambria Math" panose="02040503050406030204" pitchFamily="18" charset="0"/>
                            </a:rPr>
                            <m:t>𝑹𝒐𝑾</m:t>
                          </m:r>
                        </m:sup>
                      </m:sSubSup>
                      <m:r>
                        <a:rPr lang="en-GB" sz="1500" b="1" i="1">
                          <a:latin typeface="Cambria Math" panose="02040503050406030204" pitchFamily="18" charset="0"/>
                        </a:rPr>
                        <m:t>=</m:t>
                      </m:r>
                      <m:d>
                        <m:dPr>
                          <m:begChr m:val="["/>
                          <m:endChr m:val="]"/>
                          <m:ctrlPr>
                            <a:rPr lang="es-CO" sz="1500" b="1" i="1">
                              <a:latin typeface="Cambria Math" panose="02040503050406030204" pitchFamily="18" charset="0"/>
                            </a:rPr>
                          </m:ctrlPr>
                        </m:dPr>
                        <m:e>
                          <m:sSubSup>
                            <m:sSubSupPr>
                              <m:ctrlPr>
                                <a:rPr lang="es-CO" sz="1500" b="1" i="1">
                                  <a:latin typeface="Cambria Math" panose="02040503050406030204" pitchFamily="18" charset="0"/>
                                </a:rPr>
                              </m:ctrlPr>
                            </m:sSubSupPr>
                            <m:e>
                              <m:acc>
                                <m:accPr>
                                  <m:chr m:val="̇"/>
                                  <m:ctrlPr>
                                    <a:rPr lang="es-CO" sz="1500" b="1" i="1">
                                      <a:latin typeface="Cambria Math" panose="02040503050406030204" pitchFamily="18" charset="0"/>
                                    </a:rPr>
                                  </m:ctrlPr>
                                </m:accPr>
                                <m:e>
                                  <m:r>
                                    <a:rPr lang="es-CO" sz="1500" b="1" i="1">
                                      <a:latin typeface="Cambria Math" panose="02040503050406030204" pitchFamily="18" charset="0"/>
                                    </a:rPr>
                                    <m:t>𝑳</m:t>
                                  </m:r>
                                </m:e>
                              </m:acc>
                            </m:e>
                            <m:sub>
                              <m:r>
                                <a:rPr lang="es-CO" sz="1500" b="1" i="1">
                                  <a:latin typeface="Cambria Math" panose="02040503050406030204" pitchFamily="18" charset="0"/>
                                </a:rPr>
                                <m:t>𝑭</m:t>
                              </m:r>
                            </m:sub>
                            <m:sup>
                              <m:r>
                                <a:rPr lang="es-CO" sz="1500" b="1" i="1">
                                  <a:latin typeface="Cambria Math" panose="02040503050406030204" pitchFamily="18" charset="0"/>
                                </a:rPr>
                                <m:t>𝑫</m:t>
                              </m:r>
                            </m:sup>
                          </m:sSubSup>
                          <m:r>
                            <a:rPr lang="en-GB" sz="1500" b="1" i="1">
                              <a:latin typeface="Cambria Math" panose="02040503050406030204" pitchFamily="18" charset="0"/>
                            </a:rPr>
                            <m:t>+</m:t>
                          </m:r>
                          <m:sSubSup>
                            <m:sSubSupPr>
                              <m:ctrlPr>
                                <a:rPr lang="es-CO" sz="1500" b="1" i="1">
                                  <a:latin typeface="Cambria Math" panose="02040503050406030204" pitchFamily="18" charset="0"/>
                                </a:rPr>
                              </m:ctrlPr>
                            </m:sSubSupPr>
                            <m:e>
                              <m:acc>
                                <m:accPr>
                                  <m:chr m:val="̇"/>
                                  <m:ctrlPr>
                                    <a:rPr lang="es-CO" sz="1500" b="1" i="1">
                                      <a:latin typeface="Cambria Math" panose="02040503050406030204" pitchFamily="18" charset="0"/>
                                    </a:rPr>
                                  </m:ctrlPr>
                                </m:accPr>
                                <m:e>
                                  <m:r>
                                    <a:rPr lang="es-CO" sz="1500" b="1" i="1">
                                      <a:latin typeface="Cambria Math" panose="02040503050406030204" pitchFamily="18" charset="0"/>
                                    </a:rPr>
                                    <m:t>𝑳</m:t>
                                  </m:r>
                                </m:e>
                              </m:acc>
                            </m:e>
                            <m:sub>
                              <m:r>
                                <a:rPr lang="es-CO" sz="1500" b="1" i="1">
                                  <a:latin typeface="Cambria Math" panose="02040503050406030204" pitchFamily="18" charset="0"/>
                                </a:rPr>
                                <m:t>𝑯</m:t>
                              </m:r>
                            </m:sub>
                            <m:sup>
                              <m:r>
                                <a:rPr lang="es-CO" sz="1500" b="1" i="1">
                                  <a:latin typeface="Cambria Math" panose="02040503050406030204" pitchFamily="18" charset="0"/>
                                </a:rPr>
                                <m:t>𝑫</m:t>
                              </m:r>
                            </m:sup>
                          </m:sSubSup>
                          <m:r>
                            <a:rPr lang="en-GB" sz="1500" b="1" i="1">
                              <a:latin typeface="Cambria Math" panose="02040503050406030204" pitchFamily="18" charset="0"/>
                            </a:rPr>
                            <m:t>+</m:t>
                          </m:r>
                          <m:sSubSup>
                            <m:sSubSupPr>
                              <m:ctrlPr>
                                <a:rPr lang="es-CO" sz="1500" b="1" i="1">
                                  <a:latin typeface="Cambria Math" panose="02040503050406030204" pitchFamily="18" charset="0"/>
                                </a:rPr>
                              </m:ctrlPr>
                            </m:sSubSupPr>
                            <m:e>
                              <m:acc>
                                <m:accPr>
                                  <m:chr m:val="̇"/>
                                  <m:ctrlPr>
                                    <a:rPr lang="es-CO" sz="1500" b="1" i="1">
                                      <a:latin typeface="Cambria Math" panose="02040503050406030204" pitchFamily="18" charset="0"/>
                                    </a:rPr>
                                  </m:ctrlPr>
                                </m:accPr>
                                <m:e>
                                  <m:r>
                                    <a:rPr lang="es-CO" sz="1500" b="1" i="1">
                                      <a:latin typeface="Cambria Math" panose="02040503050406030204" pitchFamily="18" charset="0"/>
                                    </a:rPr>
                                    <m:t>𝑩</m:t>
                                  </m:r>
                                </m:e>
                              </m:acc>
                            </m:e>
                            <m:sub>
                              <m:r>
                                <a:rPr lang="es-CO" sz="1500" b="1" i="1">
                                  <a:latin typeface="Cambria Math" panose="02040503050406030204" pitchFamily="18" charset="0"/>
                                </a:rPr>
                                <m:t>𝑮</m:t>
                              </m:r>
                            </m:sub>
                            <m:sup>
                              <m:r>
                                <a:rPr lang="es-CO" sz="1500" b="1" i="1">
                                  <a:latin typeface="Cambria Math" panose="02040503050406030204" pitchFamily="18" charset="0"/>
                                </a:rPr>
                                <m:t>𝑩</m:t>
                              </m:r>
                            </m:sup>
                          </m:sSubSup>
                        </m:e>
                      </m:d>
                      <m:r>
                        <a:rPr lang="en-GB" sz="1500" b="1" i="1">
                          <a:latin typeface="Cambria Math" panose="02040503050406030204" pitchFamily="18" charset="0"/>
                        </a:rPr>
                        <m:t>−</m:t>
                      </m:r>
                      <m:d>
                        <m:dPr>
                          <m:begChr m:val="["/>
                          <m:endChr m:val="]"/>
                          <m:ctrlPr>
                            <a:rPr lang="es-CO" sz="1500" b="1" i="1" smtClean="0">
                              <a:solidFill>
                                <a:schemeClr val="tx1"/>
                              </a:solidFill>
                              <a:latin typeface="Cambria Math" panose="02040503050406030204" pitchFamily="18" charset="0"/>
                            </a:rPr>
                          </m:ctrlPr>
                        </m:dPr>
                        <m:e>
                          <m:acc>
                            <m:accPr>
                              <m:chr m:val="̇"/>
                              <m:ctrlPr>
                                <a:rPr lang="es-CO" sz="1500" b="1" i="1">
                                  <a:solidFill>
                                    <a:schemeClr val="tx1"/>
                                  </a:solidFill>
                                  <a:latin typeface="Cambria Math" panose="02040503050406030204" pitchFamily="18" charset="0"/>
                                </a:rPr>
                              </m:ctrlPr>
                            </m:accPr>
                            <m:e>
                              <m:r>
                                <a:rPr lang="en-GB" sz="1500" b="1" i="1">
                                  <a:solidFill>
                                    <a:schemeClr val="tx1"/>
                                  </a:solidFill>
                                  <a:latin typeface="Cambria Math" panose="02040503050406030204" pitchFamily="18" charset="0"/>
                                </a:rPr>
                                <m:t>𝑨</m:t>
                              </m:r>
                            </m:e>
                          </m:acc>
                          <m:r>
                            <a:rPr lang="en-GB" sz="1500" b="1" i="1">
                              <a:solidFill>
                                <a:schemeClr val="tx1"/>
                              </a:solidFill>
                              <a:latin typeface="Cambria Math" panose="02040503050406030204" pitchFamily="18" charset="0"/>
                            </a:rPr>
                            <m:t>+</m:t>
                          </m:r>
                          <m:d>
                            <m:dPr>
                              <m:ctrlPr>
                                <a:rPr lang="es-CO" sz="1500" b="1" i="1">
                                  <a:solidFill>
                                    <a:schemeClr val="tx1"/>
                                  </a:solidFill>
                                  <a:latin typeface="Cambria Math" panose="02040503050406030204" pitchFamily="18" charset="0"/>
                                </a:rPr>
                              </m:ctrlPr>
                            </m:dPr>
                            <m:e>
                              <m:r>
                                <a:rPr lang="en-GB" sz="1500" b="1" i="1">
                                  <a:solidFill>
                                    <a:schemeClr val="tx1"/>
                                  </a:solidFill>
                                  <a:latin typeface="Cambria Math" panose="02040503050406030204" pitchFamily="18" charset="0"/>
                                </a:rPr>
                                <m:t>𝟏</m:t>
                              </m:r>
                              <m:r>
                                <a:rPr lang="en-GB" sz="1500" b="1" i="1">
                                  <a:solidFill>
                                    <a:schemeClr val="tx1"/>
                                  </a:solidFill>
                                  <a:latin typeface="Cambria Math" panose="02040503050406030204" pitchFamily="18" charset="0"/>
                                </a:rPr>
                                <m:t>−</m:t>
                              </m:r>
                              <m:r>
                                <a:rPr lang="es-CO" sz="1500" b="1" i="1">
                                  <a:solidFill>
                                    <a:schemeClr val="tx1"/>
                                  </a:solidFill>
                                  <a:latin typeface="Cambria Math" panose="02040503050406030204" pitchFamily="18" charset="0"/>
                                </a:rPr>
                                <m:t>𝒓𝒓𝒓</m:t>
                              </m:r>
                            </m:e>
                          </m:d>
                          <m:r>
                            <a:rPr lang="en-US" sz="1500" b="1" i="1">
                              <a:solidFill>
                                <a:schemeClr val="tx1"/>
                              </a:solidFill>
                              <a:latin typeface="Cambria Math" panose="02040503050406030204" pitchFamily="18" charset="0"/>
                            </a:rPr>
                            <m:t>⋅</m:t>
                          </m:r>
                          <m:d>
                            <m:dPr>
                              <m:ctrlPr>
                                <a:rPr lang="es-CO" sz="1500" b="1" i="1">
                                  <a:solidFill>
                                    <a:schemeClr val="tx1"/>
                                  </a:solidFill>
                                  <a:latin typeface="Cambria Math" panose="02040503050406030204" pitchFamily="18" charset="0"/>
                                </a:rPr>
                              </m:ctrlPr>
                            </m:dPr>
                            <m:e>
                              <m:sSubSup>
                                <m:sSubSupPr>
                                  <m:ctrlPr>
                                    <a:rPr lang="es-CO" sz="1500" b="1" i="1">
                                      <a:solidFill>
                                        <a:schemeClr val="tx1"/>
                                      </a:solidFill>
                                      <a:latin typeface="Cambria Math" panose="02040503050406030204" pitchFamily="18" charset="0"/>
                                    </a:rPr>
                                  </m:ctrlPr>
                                </m:sSubSupPr>
                                <m:e>
                                  <m:acc>
                                    <m:accPr>
                                      <m:chr m:val="̇"/>
                                      <m:ctrlPr>
                                        <a:rPr lang="es-CO" sz="1500" b="1" i="1">
                                          <a:solidFill>
                                            <a:schemeClr val="tx1"/>
                                          </a:solidFill>
                                          <a:latin typeface="Cambria Math" panose="02040503050406030204" pitchFamily="18" charset="0"/>
                                        </a:rPr>
                                      </m:ctrlPr>
                                    </m:accPr>
                                    <m:e>
                                      <m:r>
                                        <a:rPr lang="en-US" sz="1500" b="1" i="1">
                                          <a:solidFill>
                                            <a:schemeClr val="tx1"/>
                                          </a:solidFill>
                                          <a:latin typeface="Cambria Math" panose="02040503050406030204" pitchFamily="18" charset="0"/>
                                        </a:rPr>
                                        <m:t>𝑫</m:t>
                                      </m:r>
                                    </m:e>
                                  </m:acc>
                                </m:e>
                                <m:sub>
                                  <m:r>
                                    <a:rPr lang="en-US" sz="1500" b="1" i="1">
                                      <a:solidFill>
                                        <a:schemeClr val="tx1"/>
                                      </a:solidFill>
                                      <a:latin typeface="Cambria Math" panose="02040503050406030204" pitchFamily="18" charset="0"/>
                                    </a:rPr>
                                    <m:t>𝑯</m:t>
                                  </m:r>
                                </m:sub>
                                <m:sup>
                                  <m:r>
                                    <a:rPr lang="en-US" sz="1500" b="1" i="1">
                                      <a:solidFill>
                                        <a:schemeClr val="tx1"/>
                                      </a:solidFill>
                                      <a:latin typeface="Cambria Math" panose="02040503050406030204" pitchFamily="18" charset="0"/>
                                    </a:rPr>
                                    <m:t>𝑫</m:t>
                                  </m:r>
                                </m:sup>
                              </m:sSubSup>
                              <m:r>
                                <a:rPr lang="en-US" sz="1500" b="1" i="1">
                                  <a:solidFill>
                                    <a:schemeClr val="tx1"/>
                                  </a:solidFill>
                                  <a:latin typeface="Cambria Math" panose="02040503050406030204" pitchFamily="18" charset="0"/>
                                </a:rPr>
                                <m:t>+</m:t>
                              </m:r>
                              <m:sSubSup>
                                <m:sSubSupPr>
                                  <m:ctrlPr>
                                    <a:rPr lang="es-CO" sz="1500" b="1" i="1">
                                      <a:solidFill>
                                        <a:schemeClr val="tx1"/>
                                      </a:solidFill>
                                      <a:latin typeface="Cambria Math" panose="02040503050406030204" pitchFamily="18" charset="0"/>
                                    </a:rPr>
                                  </m:ctrlPr>
                                </m:sSubSupPr>
                                <m:e>
                                  <m:acc>
                                    <m:accPr>
                                      <m:chr m:val="̇"/>
                                      <m:ctrlPr>
                                        <a:rPr lang="es-CO" sz="1500" b="1" i="1">
                                          <a:solidFill>
                                            <a:schemeClr val="tx1"/>
                                          </a:solidFill>
                                          <a:latin typeface="Cambria Math" panose="02040503050406030204" pitchFamily="18" charset="0"/>
                                        </a:rPr>
                                      </m:ctrlPr>
                                    </m:accPr>
                                    <m:e>
                                      <m:r>
                                        <a:rPr lang="en-US" sz="1500" b="1" i="1">
                                          <a:solidFill>
                                            <a:schemeClr val="tx1"/>
                                          </a:solidFill>
                                          <a:latin typeface="Cambria Math" panose="02040503050406030204" pitchFamily="18" charset="0"/>
                                        </a:rPr>
                                        <m:t>𝑫</m:t>
                                      </m:r>
                                    </m:e>
                                  </m:acc>
                                </m:e>
                                <m:sub>
                                  <m:r>
                                    <a:rPr lang="en-US" sz="1500" b="1" i="1">
                                      <a:solidFill>
                                        <a:schemeClr val="tx1"/>
                                      </a:solidFill>
                                      <a:latin typeface="Cambria Math" panose="02040503050406030204" pitchFamily="18" charset="0"/>
                                    </a:rPr>
                                    <m:t>𝑮</m:t>
                                  </m:r>
                                </m:sub>
                                <m:sup>
                                  <m:r>
                                    <a:rPr lang="en-US" sz="1500" b="1" i="1">
                                      <a:solidFill>
                                        <a:schemeClr val="tx1"/>
                                      </a:solidFill>
                                      <a:latin typeface="Cambria Math" panose="02040503050406030204" pitchFamily="18" charset="0"/>
                                    </a:rPr>
                                    <m:t>𝑫</m:t>
                                  </m:r>
                                </m:sup>
                              </m:sSubSup>
                            </m:e>
                          </m:d>
                        </m:e>
                      </m:d>
                    </m:oMath>
                  </m:oMathPara>
                </a14:m>
                <a:endParaRPr lang="es-CO" sz="1500" b="1" dirty="0"/>
              </a:p>
              <a:p>
                <a:pPr marL="0" indent="0">
                  <a:buNone/>
                </a:pPr>
                <a:endParaRPr lang="es-CO" sz="1500" b="1" dirty="0"/>
              </a:p>
              <a:p>
                <a:pPr marL="0" indent="0">
                  <a:buNone/>
                </a:pPr>
                <a14:m>
                  <m:oMathPara xmlns:m="http://schemas.openxmlformats.org/officeDocument/2006/math">
                    <m:oMathParaPr>
                      <m:jc m:val="centerGroup"/>
                    </m:oMathParaPr>
                    <m:oMath xmlns:m="http://schemas.openxmlformats.org/officeDocument/2006/math">
                      <m:sSub>
                        <m:sSubPr>
                          <m:ctrlPr>
                            <a:rPr lang="es-CO" sz="1500" b="1" i="1">
                              <a:latin typeface="Cambria Math" panose="02040503050406030204" pitchFamily="18" charset="0"/>
                            </a:rPr>
                          </m:ctrlPr>
                        </m:sSubPr>
                        <m:e>
                          <m:acc>
                            <m:accPr>
                              <m:chr m:val="̇"/>
                              <m:ctrlPr>
                                <a:rPr lang="es-CO" sz="1500" b="1" i="1">
                                  <a:latin typeface="Cambria Math" panose="02040503050406030204" pitchFamily="18" charset="0"/>
                                </a:rPr>
                              </m:ctrlPr>
                            </m:accPr>
                            <m:e>
                              <m:r>
                                <a:rPr lang="en-US" sz="1500" b="1" i="1">
                                  <a:latin typeface="Cambria Math" panose="02040503050406030204" pitchFamily="18" charset="0"/>
                                </a:rPr>
                                <m:t>𝑬𝑸</m:t>
                              </m:r>
                            </m:e>
                          </m:acc>
                        </m:e>
                        <m:sub>
                          <m:r>
                            <a:rPr lang="en-US" sz="1500" b="1" i="1">
                              <a:latin typeface="Cambria Math" panose="02040503050406030204" pitchFamily="18" charset="0"/>
                            </a:rPr>
                            <m:t>𝑩</m:t>
                          </m:r>
                        </m:sub>
                      </m:sSub>
                      <m:r>
                        <a:rPr lang="en-US" sz="1500" b="1" i="1">
                          <a:latin typeface="Cambria Math" panose="02040503050406030204" pitchFamily="18" charset="0"/>
                        </a:rPr>
                        <m:t>=</m:t>
                      </m:r>
                      <m:d>
                        <m:dPr>
                          <m:begChr m:val="["/>
                          <m:endChr m:val="]"/>
                          <m:ctrlPr>
                            <a:rPr lang="es-CO" sz="1500" b="1" i="1" smtClean="0">
                              <a:solidFill>
                                <a:schemeClr val="accent3">
                                  <a:lumMod val="50000"/>
                                </a:schemeClr>
                              </a:solidFill>
                              <a:latin typeface="Cambria Math" panose="02040503050406030204" pitchFamily="18" charset="0"/>
                            </a:rPr>
                          </m:ctrlPr>
                        </m:dPr>
                        <m:e>
                          <m:sSubSup>
                            <m:sSubSupPr>
                              <m:ctrlPr>
                                <a:rPr lang="es-CO" sz="1500" b="1" i="1">
                                  <a:solidFill>
                                    <a:schemeClr val="accent3">
                                      <a:lumMod val="50000"/>
                                    </a:schemeClr>
                                  </a:solidFill>
                                  <a:latin typeface="Cambria Math" panose="02040503050406030204" pitchFamily="18" charset="0"/>
                                </a:rPr>
                              </m:ctrlPr>
                            </m:sSubSupPr>
                            <m:e>
                              <m:acc>
                                <m:accPr>
                                  <m:chr m:val="̇"/>
                                  <m:ctrlPr>
                                    <a:rPr lang="es-CO" sz="1500" b="1" i="1">
                                      <a:solidFill>
                                        <a:schemeClr val="accent3">
                                          <a:lumMod val="50000"/>
                                        </a:schemeClr>
                                      </a:solidFill>
                                      <a:latin typeface="Cambria Math" panose="02040503050406030204" pitchFamily="18" charset="0"/>
                                    </a:rPr>
                                  </m:ctrlPr>
                                </m:accPr>
                                <m:e>
                                  <m:r>
                                    <a:rPr lang="es-CO" sz="1500" b="1" i="1">
                                      <a:solidFill>
                                        <a:schemeClr val="accent3">
                                          <a:lumMod val="50000"/>
                                        </a:schemeClr>
                                      </a:solidFill>
                                      <a:latin typeface="Cambria Math" panose="02040503050406030204" pitchFamily="18" charset="0"/>
                                    </a:rPr>
                                    <m:t>𝑳</m:t>
                                  </m:r>
                                </m:e>
                              </m:acc>
                            </m:e>
                            <m:sub>
                              <m:r>
                                <a:rPr lang="es-CO" sz="1500" b="1" i="1">
                                  <a:solidFill>
                                    <a:schemeClr val="accent3">
                                      <a:lumMod val="50000"/>
                                    </a:schemeClr>
                                  </a:solidFill>
                                  <a:latin typeface="Cambria Math" panose="02040503050406030204" pitchFamily="18" charset="0"/>
                                </a:rPr>
                                <m:t>𝑭</m:t>
                              </m:r>
                            </m:sub>
                            <m:sup>
                              <m:r>
                                <a:rPr lang="es-CO" sz="1500" b="1" i="1">
                                  <a:solidFill>
                                    <a:schemeClr val="accent3">
                                      <a:lumMod val="50000"/>
                                    </a:schemeClr>
                                  </a:solidFill>
                                  <a:latin typeface="Cambria Math" panose="02040503050406030204" pitchFamily="18" charset="0"/>
                                </a:rPr>
                                <m:t>𝑫</m:t>
                              </m:r>
                            </m:sup>
                          </m:sSubSup>
                          <m:r>
                            <a:rPr lang="en-GB" sz="1500" b="1" i="1">
                              <a:solidFill>
                                <a:schemeClr val="accent3">
                                  <a:lumMod val="50000"/>
                                </a:schemeClr>
                              </a:solidFill>
                              <a:latin typeface="Cambria Math" panose="02040503050406030204" pitchFamily="18" charset="0"/>
                            </a:rPr>
                            <m:t>+</m:t>
                          </m:r>
                          <m:sSubSup>
                            <m:sSubSupPr>
                              <m:ctrlPr>
                                <a:rPr lang="es-CO" sz="1500" b="1" i="1">
                                  <a:solidFill>
                                    <a:schemeClr val="accent3">
                                      <a:lumMod val="50000"/>
                                    </a:schemeClr>
                                  </a:solidFill>
                                  <a:latin typeface="Cambria Math" panose="02040503050406030204" pitchFamily="18" charset="0"/>
                                </a:rPr>
                              </m:ctrlPr>
                            </m:sSubSupPr>
                            <m:e>
                              <m:acc>
                                <m:accPr>
                                  <m:chr m:val="̇"/>
                                  <m:ctrlPr>
                                    <a:rPr lang="es-CO" sz="1500" b="1" i="1">
                                      <a:solidFill>
                                        <a:schemeClr val="accent3">
                                          <a:lumMod val="50000"/>
                                        </a:schemeClr>
                                      </a:solidFill>
                                      <a:latin typeface="Cambria Math" panose="02040503050406030204" pitchFamily="18" charset="0"/>
                                    </a:rPr>
                                  </m:ctrlPr>
                                </m:accPr>
                                <m:e>
                                  <m:r>
                                    <a:rPr lang="es-CO" sz="1500" b="1" i="1">
                                      <a:solidFill>
                                        <a:schemeClr val="accent3">
                                          <a:lumMod val="50000"/>
                                        </a:schemeClr>
                                      </a:solidFill>
                                      <a:latin typeface="Cambria Math" panose="02040503050406030204" pitchFamily="18" charset="0"/>
                                    </a:rPr>
                                    <m:t>𝑳</m:t>
                                  </m:r>
                                </m:e>
                              </m:acc>
                            </m:e>
                            <m:sub>
                              <m:r>
                                <a:rPr lang="es-CO" sz="1500" b="1" i="1">
                                  <a:solidFill>
                                    <a:schemeClr val="accent3">
                                      <a:lumMod val="50000"/>
                                    </a:schemeClr>
                                  </a:solidFill>
                                  <a:latin typeface="Cambria Math" panose="02040503050406030204" pitchFamily="18" charset="0"/>
                                </a:rPr>
                                <m:t>𝑯</m:t>
                              </m:r>
                            </m:sub>
                            <m:sup>
                              <m:r>
                                <a:rPr lang="es-CO" sz="1500" b="1" i="1">
                                  <a:solidFill>
                                    <a:schemeClr val="accent3">
                                      <a:lumMod val="50000"/>
                                    </a:schemeClr>
                                  </a:solidFill>
                                  <a:latin typeface="Cambria Math" panose="02040503050406030204" pitchFamily="18" charset="0"/>
                                </a:rPr>
                                <m:t>𝑫</m:t>
                              </m:r>
                            </m:sup>
                          </m:sSubSup>
                          <m:r>
                            <a:rPr lang="en-GB" sz="1500" b="1" i="1">
                              <a:solidFill>
                                <a:schemeClr val="accent3">
                                  <a:lumMod val="50000"/>
                                </a:schemeClr>
                              </a:solidFill>
                              <a:latin typeface="Cambria Math" panose="02040503050406030204" pitchFamily="18" charset="0"/>
                            </a:rPr>
                            <m:t>+</m:t>
                          </m:r>
                          <m:sSubSup>
                            <m:sSubSupPr>
                              <m:ctrlPr>
                                <a:rPr lang="es-CO" sz="1500" b="1" i="1">
                                  <a:solidFill>
                                    <a:schemeClr val="accent3">
                                      <a:lumMod val="50000"/>
                                    </a:schemeClr>
                                  </a:solidFill>
                                  <a:latin typeface="Cambria Math" panose="02040503050406030204" pitchFamily="18" charset="0"/>
                                </a:rPr>
                              </m:ctrlPr>
                            </m:sSubSupPr>
                            <m:e>
                              <m:acc>
                                <m:accPr>
                                  <m:chr m:val="̇"/>
                                  <m:ctrlPr>
                                    <a:rPr lang="es-CO" sz="1500" b="1" i="1">
                                      <a:solidFill>
                                        <a:schemeClr val="accent3">
                                          <a:lumMod val="50000"/>
                                        </a:schemeClr>
                                      </a:solidFill>
                                      <a:latin typeface="Cambria Math" panose="02040503050406030204" pitchFamily="18" charset="0"/>
                                    </a:rPr>
                                  </m:ctrlPr>
                                </m:accPr>
                                <m:e>
                                  <m:r>
                                    <a:rPr lang="es-CO" sz="1500" b="1" i="1">
                                      <a:solidFill>
                                        <a:schemeClr val="accent3">
                                          <a:lumMod val="50000"/>
                                        </a:schemeClr>
                                      </a:solidFill>
                                      <a:latin typeface="Cambria Math" panose="02040503050406030204" pitchFamily="18" charset="0"/>
                                    </a:rPr>
                                    <m:t>𝑩</m:t>
                                  </m:r>
                                </m:e>
                              </m:acc>
                            </m:e>
                            <m:sub>
                              <m:r>
                                <a:rPr lang="es-CO" sz="1500" b="1" i="1">
                                  <a:solidFill>
                                    <a:schemeClr val="accent3">
                                      <a:lumMod val="50000"/>
                                    </a:schemeClr>
                                  </a:solidFill>
                                  <a:latin typeface="Cambria Math" panose="02040503050406030204" pitchFamily="18" charset="0"/>
                                </a:rPr>
                                <m:t>𝑮</m:t>
                              </m:r>
                            </m:sub>
                            <m:sup>
                              <m:r>
                                <a:rPr lang="es-CO" sz="1500" b="1" i="1">
                                  <a:solidFill>
                                    <a:schemeClr val="accent3">
                                      <a:lumMod val="50000"/>
                                    </a:schemeClr>
                                  </a:solidFill>
                                  <a:latin typeface="Cambria Math" panose="02040503050406030204" pitchFamily="18" charset="0"/>
                                </a:rPr>
                                <m:t>𝑩</m:t>
                              </m:r>
                            </m:sup>
                          </m:sSubSup>
                        </m:e>
                      </m:d>
                      <m:r>
                        <a:rPr lang="en-GB" sz="1500" b="1" i="1">
                          <a:latin typeface="Cambria Math" panose="02040503050406030204" pitchFamily="18" charset="0"/>
                        </a:rPr>
                        <m:t>−</m:t>
                      </m:r>
                      <m:d>
                        <m:dPr>
                          <m:begChr m:val="["/>
                          <m:endChr m:val="]"/>
                          <m:ctrlPr>
                            <a:rPr lang="es-CO" sz="1500" b="1" i="1" smtClean="0">
                              <a:solidFill>
                                <a:schemeClr val="accent2">
                                  <a:lumMod val="75000"/>
                                </a:schemeClr>
                              </a:solidFill>
                              <a:latin typeface="Cambria Math" panose="02040503050406030204" pitchFamily="18" charset="0"/>
                            </a:rPr>
                          </m:ctrlPr>
                        </m:dPr>
                        <m:e>
                          <m:acc>
                            <m:accPr>
                              <m:chr m:val="̇"/>
                              <m:ctrlPr>
                                <a:rPr lang="es-CO" sz="1500" b="1" i="1">
                                  <a:solidFill>
                                    <a:schemeClr val="accent2">
                                      <a:lumMod val="75000"/>
                                    </a:schemeClr>
                                  </a:solidFill>
                                  <a:latin typeface="Cambria Math" panose="02040503050406030204" pitchFamily="18" charset="0"/>
                                </a:rPr>
                              </m:ctrlPr>
                            </m:accPr>
                            <m:e>
                              <m:r>
                                <a:rPr lang="en-GB" sz="1500" b="1" i="1">
                                  <a:solidFill>
                                    <a:schemeClr val="accent2">
                                      <a:lumMod val="75000"/>
                                    </a:schemeClr>
                                  </a:solidFill>
                                  <a:latin typeface="Cambria Math" panose="02040503050406030204" pitchFamily="18" charset="0"/>
                                </a:rPr>
                                <m:t>𝑨</m:t>
                              </m:r>
                            </m:e>
                          </m:acc>
                          <m:r>
                            <a:rPr lang="en-GB" sz="1500" b="1" i="1">
                              <a:solidFill>
                                <a:schemeClr val="accent2">
                                  <a:lumMod val="75000"/>
                                </a:schemeClr>
                              </a:solidFill>
                              <a:latin typeface="Cambria Math" panose="02040503050406030204" pitchFamily="18" charset="0"/>
                            </a:rPr>
                            <m:t>+</m:t>
                          </m:r>
                          <m:d>
                            <m:dPr>
                              <m:ctrlPr>
                                <a:rPr lang="es-CO" sz="1500" b="1" i="1">
                                  <a:solidFill>
                                    <a:schemeClr val="accent2">
                                      <a:lumMod val="75000"/>
                                    </a:schemeClr>
                                  </a:solidFill>
                                  <a:latin typeface="Cambria Math" panose="02040503050406030204" pitchFamily="18" charset="0"/>
                                </a:rPr>
                              </m:ctrlPr>
                            </m:dPr>
                            <m:e>
                              <m:r>
                                <a:rPr lang="en-GB" sz="1500" b="1" i="1">
                                  <a:solidFill>
                                    <a:schemeClr val="accent2">
                                      <a:lumMod val="75000"/>
                                    </a:schemeClr>
                                  </a:solidFill>
                                  <a:latin typeface="Cambria Math" panose="02040503050406030204" pitchFamily="18" charset="0"/>
                                </a:rPr>
                                <m:t>𝟏</m:t>
                              </m:r>
                              <m:r>
                                <a:rPr lang="en-GB" sz="1500" b="1" i="1">
                                  <a:solidFill>
                                    <a:schemeClr val="accent2">
                                      <a:lumMod val="75000"/>
                                    </a:schemeClr>
                                  </a:solidFill>
                                  <a:latin typeface="Cambria Math" panose="02040503050406030204" pitchFamily="18" charset="0"/>
                                </a:rPr>
                                <m:t>−</m:t>
                              </m:r>
                              <m:r>
                                <a:rPr lang="es-CO" sz="1500" b="1" i="1">
                                  <a:solidFill>
                                    <a:schemeClr val="accent2">
                                      <a:lumMod val="75000"/>
                                    </a:schemeClr>
                                  </a:solidFill>
                                  <a:latin typeface="Cambria Math" panose="02040503050406030204" pitchFamily="18" charset="0"/>
                                </a:rPr>
                                <m:t>𝒓𝒓𝒓</m:t>
                              </m:r>
                            </m:e>
                          </m:d>
                          <m:r>
                            <a:rPr lang="en-US" sz="1500" b="1" i="1">
                              <a:solidFill>
                                <a:schemeClr val="accent2">
                                  <a:lumMod val="75000"/>
                                </a:schemeClr>
                              </a:solidFill>
                              <a:latin typeface="Cambria Math" panose="02040503050406030204" pitchFamily="18" charset="0"/>
                            </a:rPr>
                            <m:t>⋅</m:t>
                          </m:r>
                          <m:d>
                            <m:dPr>
                              <m:ctrlPr>
                                <a:rPr lang="es-CO" sz="1500" b="1" i="1">
                                  <a:solidFill>
                                    <a:schemeClr val="accent2">
                                      <a:lumMod val="75000"/>
                                    </a:schemeClr>
                                  </a:solidFill>
                                  <a:latin typeface="Cambria Math" panose="02040503050406030204" pitchFamily="18" charset="0"/>
                                </a:rPr>
                              </m:ctrlPr>
                            </m:dPr>
                            <m:e>
                              <m:sSubSup>
                                <m:sSubSupPr>
                                  <m:ctrlPr>
                                    <a:rPr lang="es-CO" sz="1500" b="1" i="1">
                                      <a:solidFill>
                                        <a:schemeClr val="accent2">
                                          <a:lumMod val="75000"/>
                                        </a:schemeClr>
                                      </a:solidFill>
                                      <a:latin typeface="Cambria Math" panose="02040503050406030204" pitchFamily="18" charset="0"/>
                                    </a:rPr>
                                  </m:ctrlPr>
                                </m:sSubSupPr>
                                <m:e>
                                  <m:acc>
                                    <m:accPr>
                                      <m:chr m:val="̇"/>
                                      <m:ctrlPr>
                                        <a:rPr lang="es-CO" sz="1500" b="1" i="1">
                                          <a:solidFill>
                                            <a:schemeClr val="accent2">
                                              <a:lumMod val="75000"/>
                                            </a:schemeClr>
                                          </a:solidFill>
                                          <a:latin typeface="Cambria Math" panose="02040503050406030204" pitchFamily="18" charset="0"/>
                                        </a:rPr>
                                      </m:ctrlPr>
                                    </m:accPr>
                                    <m:e>
                                      <m:r>
                                        <a:rPr lang="en-US" sz="1500" b="1" i="1">
                                          <a:solidFill>
                                            <a:schemeClr val="accent2">
                                              <a:lumMod val="75000"/>
                                            </a:schemeClr>
                                          </a:solidFill>
                                          <a:latin typeface="Cambria Math" panose="02040503050406030204" pitchFamily="18" charset="0"/>
                                        </a:rPr>
                                        <m:t>𝑫</m:t>
                                      </m:r>
                                    </m:e>
                                  </m:acc>
                                </m:e>
                                <m:sub>
                                  <m:r>
                                    <a:rPr lang="en-US" sz="1500" b="1" i="1">
                                      <a:solidFill>
                                        <a:schemeClr val="accent2">
                                          <a:lumMod val="75000"/>
                                        </a:schemeClr>
                                      </a:solidFill>
                                      <a:latin typeface="Cambria Math" panose="02040503050406030204" pitchFamily="18" charset="0"/>
                                    </a:rPr>
                                    <m:t>𝑯</m:t>
                                  </m:r>
                                </m:sub>
                                <m:sup>
                                  <m:r>
                                    <a:rPr lang="en-US" sz="1500" b="1" i="1">
                                      <a:solidFill>
                                        <a:schemeClr val="accent2">
                                          <a:lumMod val="75000"/>
                                        </a:schemeClr>
                                      </a:solidFill>
                                      <a:latin typeface="Cambria Math" panose="02040503050406030204" pitchFamily="18" charset="0"/>
                                    </a:rPr>
                                    <m:t>𝑫</m:t>
                                  </m:r>
                                </m:sup>
                              </m:sSubSup>
                              <m:r>
                                <a:rPr lang="en-US" sz="1500" b="1" i="1">
                                  <a:solidFill>
                                    <a:schemeClr val="accent2">
                                      <a:lumMod val="75000"/>
                                    </a:schemeClr>
                                  </a:solidFill>
                                  <a:latin typeface="Cambria Math" panose="02040503050406030204" pitchFamily="18" charset="0"/>
                                </a:rPr>
                                <m:t>+</m:t>
                              </m:r>
                              <m:sSubSup>
                                <m:sSubSupPr>
                                  <m:ctrlPr>
                                    <a:rPr lang="es-CO" sz="1500" b="1" i="1">
                                      <a:solidFill>
                                        <a:schemeClr val="accent2">
                                          <a:lumMod val="75000"/>
                                        </a:schemeClr>
                                      </a:solidFill>
                                      <a:latin typeface="Cambria Math" panose="02040503050406030204" pitchFamily="18" charset="0"/>
                                    </a:rPr>
                                  </m:ctrlPr>
                                </m:sSubSupPr>
                                <m:e>
                                  <m:acc>
                                    <m:accPr>
                                      <m:chr m:val="̇"/>
                                      <m:ctrlPr>
                                        <a:rPr lang="es-CO" sz="1500" b="1" i="1">
                                          <a:solidFill>
                                            <a:schemeClr val="accent2">
                                              <a:lumMod val="75000"/>
                                            </a:schemeClr>
                                          </a:solidFill>
                                          <a:latin typeface="Cambria Math" panose="02040503050406030204" pitchFamily="18" charset="0"/>
                                        </a:rPr>
                                      </m:ctrlPr>
                                    </m:accPr>
                                    <m:e>
                                      <m:r>
                                        <a:rPr lang="en-US" sz="1500" b="1" i="1">
                                          <a:solidFill>
                                            <a:schemeClr val="accent2">
                                              <a:lumMod val="75000"/>
                                            </a:schemeClr>
                                          </a:solidFill>
                                          <a:latin typeface="Cambria Math" panose="02040503050406030204" pitchFamily="18" charset="0"/>
                                        </a:rPr>
                                        <m:t>𝑫</m:t>
                                      </m:r>
                                    </m:e>
                                  </m:acc>
                                </m:e>
                                <m:sub>
                                  <m:r>
                                    <a:rPr lang="en-US" sz="1500" b="1" i="1">
                                      <a:solidFill>
                                        <a:schemeClr val="accent2">
                                          <a:lumMod val="75000"/>
                                        </a:schemeClr>
                                      </a:solidFill>
                                      <a:latin typeface="Cambria Math" panose="02040503050406030204" pitchFamily="18" charset="0"/>
                                    </a:rPr>
                                    <m:t>𝑮</m:t>
                                  </m:r>
                                </m:sub>
                                <m:sup>
                                  <m:r>
                                    <a:rPr lang="en-US" sz="1500" b="1" i="1">
                                      <a:solidFill>
                                        <a:schemeClr val="accent2">
                                          <a:lumMod val="75000"/>
                                        </a:schemeClr>
                                      </a:solidFill>
                                      <a:latin typeface="Cambria Math" panose="02040503050406030204" pitchFamily="18" charset="0"/>
                                    </a:rPr>
                                    <m:t>𝑫</m:t>
                                  </m:r>
                                </m:sup>
                              </m:sSubSup>
                            </m:e>
                          </m:d>
                        </m:e>
                      </m:d>
                    </m:oMath>
                  </m:oMathPara>
                </a14:m>
                <a:endParaRPr lang="es-CO" sz="1500" b="1" dirty="0"/>
              </a:p>
              <a:p>
                <a:pPr marL="0" indent="0">
                  <a:buNone/>
                </a:pPr>
                <a:endParaRPr lang="es-CO" sz="1200" dirty="0"/>
              </a:p>
              <a:p>
                <a:pPr marL="0" indent="0">
                  <a:buNone/>
                </a:pPr>
                <a:endParaRPr lang="es-CO" sz="1200" dirty="0"/>
              </a:p>
              <a:p>
                <a:pPr marL="0" indent="0" algn="ctr">
                  <a:buNone/>
                </a:pPr>
                <a:endParaRPr lang="en-US" dirty="0"/>
              </a:p>
            </p:txBody>
          </p:sp>
        </mc:Choice>
        <mc:Fallback>
          <p:sp>
            <p:nvSpPr>
              <p:cNvPr id="12" name="Content Placeholder 1">
                <a:extLst>
                  <a:ext uri="{FF2B5EF4-FFF2-40B4-BE49-F238E27FC236}">
                    <a16:creationId xmlns:a16="http://schemas.microsoft.com/office/drawing/2014/main" id="{1E129327-17BA-4EEF-87AE-6FFF42FECD99}"/>
                  </a:ext>
                </a:extLst>
              </p:cNvPr>
              <p:cNvSpPr>
                <a:spLocks noGrp="1" noRot="1" noChangeAspect="1" noMove="1" noResize="1" noEditPoints="1" noAdjustHandles="1" noChangeArrowheads="1" noChangeShapeType="1" noTextEdit="1"/>
              </p:cNvSpPr>
              <p:nvPr>
                <p:ph sz="half" idx="1"/>
              </p:nvPr>
            </p:nvSpPr>
            <p:spPr>
              <a:xfrm>
                <a:off x="309115" y="1755476"/>
                <a:ext cx="7237562" cy="4525963"/>
              </a:xfrm>
              <a:blipFill>
                <a:blip r:embed="rId2"/>
                <a:stretch>
                  <a:fillRect/>
                </a:stretch>
              </a:blipFill>
            </p:spPr>
            <p:txBody>
              <a:bodyPr/>
              <a:lstStyle/>
              <a:p>
                <a:r>
                  <a:rPr lang="es-ES_tradnl">
                    <a:noFill/>
                  </a:rPr>
                  <a:t> </a:t>
                </a:r>
              </a:p>
            </p:txBody>
          </p:sp>
        </mc:Fallback>
      </mc:AlternateContent>
      <mc:AlternateContent xmlns:mc="http://schemas.openxmlformats.org/markup-compatibility/2006">
        <mc:Choice xmlns:a14="http://schemas.microsoft.com/office/drawing/2010/main" Requires="a14">
          <p:sp>
            <p:nvSpPr>
              <p:cNvPr id="8" name="Marcador de contenido 7">
                <a:extLst>
                  <a:ext uri="{FF2B5EF4-FFF2-40B4-BE49-F238E27FC236}">
                    <a16:creationId xmlns:a16="http://schemas.microsoft.com/office/drawing/2014/main" id="{7B6868F5-0700-2F4B-A094-A3536EF9839C}"/>
                  </a:ext>
                </a:extLst>
              </p:cNvPr>
              <p:cNvSpPr>
                <a:spLocks noGrp="1"/>
              </p:cNvSpPr>
              <p:nvPr>
                <p:ph sz="half" idx="2"/>
              </p:nvPr>
            </p:nvSpPr>
            <p:spPr>
              <a:xfrm>
                <a:off x="9109494" y="1600201"/>
                <a:ext cx="2472905" cy="4525963"/>
              </a:xfrm>
            </p:spPr>
            <p:txBody>
              <a:bodyPr>
                <a:normAutofit/>
              </a:bodyPr>
              <a:lstStyle/>
              <a:p>
                <a:pPr marL="0" indent="0">
                  <a:buNone/>
                </a:pPr>
                <a:endParaRPr lang="es-CO" sz="1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s-CO" sz="1400" i="1"/>
                          </m:ctrlPr>
                        </m:accPr>
                        <m:e>
                          <m:r>
                            <a:rPr lang="en-GB" sz="1400" i="1"/>
                            <m:t>𝐴</m:t>
                          </m:r>
                        </m:e>
                      </m:acc>
                      <m:r>
                        <a:rPr lang="en-GB" sz="1400" i="1"/>
                        <m:t>=</m:t>
                      </m:r>
                      <m:r>
                        <a:rPr lang="en-GB" sz="1400" i="1"/>
                        <m:t>𝑇𝐹</m:t>
                      </m:r>
                      <m:sSubSup>
                        <m:sSubSupPr>
                          <m:ctrlPr>
                            <a:rPr lang="es-CO" sz="1400" i="1"/>
                          </m:ctrlPr>
                        </m:sSubSupPr>
                        <m:e>
                          <m:r>
                            <a:rPr lang="en-GB" sz="1400" i="1"/>
                            <m:t>𝑁</m:t>
                          </m:r>
                        </m:e>
                        <m:sub>
                          <m:r>
                            <a:rPr lang="en-GB" sz="1400" i="1"/>
                            <m:t>𝐵</m:t>
                          </m:r>
                        </m:sub>
                        <m:sup>
                          <m:r>
                            <a:rPr lang="en-GB" sz="1400" i="1"/>
                            <m:t>𝐷</m:t>
                          </m:r>
                        </m:sup>
                      </m:sSubSup>
                    </m:oMath>
                  </m:oMathPara>
                </a14:m>
                <a:endParaRPr lang="es-CO" sz="1400" dirty="0"/>
              </a:p>
              <a:p>
                <a:pPr marL="0" indent="0">
                  <a:buNone/>
                </a:pPr>
                <a:endParaRPr lang="es-CO" sz="1400" dirty="0"/>
              </a:p>
              <a:p>
                <a:pPr marL="0" indent="0">
                  <a:buNone/>
                </a:pPr>
                <a14:m>
                  <m:oMathPara xmlns:m="http://schemas.openxmlformats.org/officeDocument/2006/math">
                    <m:oMathParaPr>
                      <m:jc m:val="centerGroup"/>
                    </m:oMathParaPr>
                    <m:oMath xmlns:m="http://schemas.openxmlformats.org/officeDocument/2006/math">
                      <m:sSub>
                        <m:sSubPr>
                          <m:ctrlPr>
                            <a:rPr lang="es-CO" sz="1400" i="1"/>
                          </m:ctrlPr>
                        </m:sSubPr>
                        <m:e>
                          <m:acc>
                            <m:accPr>
                              <m:chr m:val="̇"/>
                              <m:ctrlPr>
                                <a:rPr lang="es-CO" sz="1400" i="1"/>
                              </m:ctrlPr>
                            </m:accPr>
                            <m:e>
                              <m:r>
                                <a:rPr lang="en-GB" sz="1400" i="1"/>
                                <m:t>𝑂𝐹</m:t>
                              </m:r>
                            </m:e>
                          </m:acc>
                        </m:e>
                        <m:sub>
                          <m:r>
                            <a:rPr lang="en-GB" sz="1400" i="1"/>
                            <m:t>𝐵</m:t>
                          </m:r>
                        </m:sub>
                      </m:sSub>
                      <m:r>
                        <a:rPr lang="en-GB" sz="1400" i="1"/>
                        <m:t>=</m:t>
                      </m:r>
                      <m:r>
                        <a:rPr lang="en-GB" sz="1400" i="1"/>
                        <m:t>𝑅</m:t>
                      </m:r>
                      <m:sSub>
                        <m:sSubPr>
                          <m:ctrlPr>
                            <a:rPr lang="es-CO" sz="1400" i="1"/>
                          </m:ctrlPr>
                        </m:sSubPr>
                        <m:e>
                          <m:r>
                            <a:rPr lang="en-GB" sz="1400" i="1"/>
                            <m:t>𝐸</m:t>
                          </m:r>
                        </m:e>
                        <m:sub>
                          <m:r>
                            <a:rPr lang="en-GB" sz="1400" i="1"/>
                            <m:t>𝐵</m:t>
                          </m:r>
                        </m:sub>
                      </m:sSub>
                    </m:oMath>
                  </m:oMathPara>
                </a14:m>
                <a:endParaRPr lang="es-CO" sz="1400" dirty="0"/>
              </a:p>
              <a:p>
                <a:pPr marL="0" indent="0">
                  <a:buNone/>
                </a:pPr>
                <a:endParaRPr lang="es-CO" sz="1400" dirty="0"/>
              </a:p>
              <a:p>
                <a:pPr marL="0" indent="0">
                  <a:buNone/>
                </a:pPr>
                <a14:m>
                  <m:oMathPara xmlns:m="http://schemas.openxmlformats.org/officeDocument/2006/math">
                    <m:oMathParaPr>
                      <m:jc m:val="centerGroup"/>
                    </m:oMathParaPr>
                    <m:oMath xmlns:m="http://schemas.openxmlformats.org/officeDocument/2006/math">
                      <m:sSub>
                        <m:sSubPr>
                          <m:ctrlPr>
                            <a:rPr lang="es-CO" sz="1400" i="1">
                              <a:latin typeface="Cambria Math" panose="02040503050406030204" pitchFamily="18" charset="0"/>
                            </a:rPr>
                          </m:ctrlPr>
                        </m:sSubPr>
                        <m:e>
                          <m:acc>
                            <m:accPr>
                              <m:chr m:val="̇"/>
                              <m:ctrlPr>
                                <a:rPr lang="es-CO" sz="1400" i="1">
                                  <a:latin typeface="Cambria Math" panose="02040503050406030204" pitchFamily="18" charset="0"/>
                                </a:rPr>
                              </m:ctrlPr>
                            </m:accPr>
                            <m:e>
                              <m:r>
                                <a:rPr lang="en-US" sz="1400" i="1">
                                  <a:latin typeface="Cambria Math" panose="02040503050406030204" pitchFamily="18" charset="0"/>
                                </a:rPr>
                                <m:t>𝐸𝑄</m:t>
                              </m:r>
                            </m:e>
                          </m:acc>
                        </m:e>
                        <m:sub>
                          <m:r>
                            <a:rPr lang="en-US" sz="1400" i="1">
                              <a:latin typeface="Cambria Math" panose="02040503050406030204" pitchFamily="18" charset="0"/>
                            </a:rPr>
                            <m:t>𝐵</m:t>
                          </m:r>
                        </m:sub>
                      </m:sSub>
                      <m:r>
                        <a:rPr lang="en-US" sz="1400" i="1">
                          <a:latin typeface="Cambria Math" panose="02040503050406030204" pitchFamily="18" charset="0"/>
                        </a:rPr>
                        <m:t>= </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n-US" sz="1400" i="1">
                                  <a:latin typeface="Cambria Math" panose="02040503050406030204" pitchFamily="18" charset="0"/>
                                </a:rPr>
                                <m:t>𝐸𝑄</m:t>
                              </m:r>
                            </m:e>
                          </m:acc>
                        </m:e>
                        <m:sub>
                          <m:r>
                            <a:rPr lang="en-US" sz="1400" i="1">
                              <a:latin typeface="Cambria Math" panose="02040503050406030204" pitchFamily="18" charset="0"/>
                            </a:rPr>
                            <m:t>𝐵</m:t>
                          </m:r>
                        </m:sub>
                        <m:sup>
                          <m:r>
                            <a:rPr lang="en-US" sz="1400" i="1">
                              <a:latin typeface="Cambria Math" panose="02040503050406030204" pitchFamily="18" charset="0"/>
                            </a:rPr>
                            <m:t>𝐻</m:t>
                          </m:r>
                        </m:sup>
                      </m:sSubSup>
                      <m:r>
                        <a:rPr lang="en-US" sz="1400" i="1">
                          <a:latin typeface="Cambria Math" panose="02040503050406030204" pitchFamily="18" charset="0"/>
                        </a:rPr>
                        <m:t>+ </m:t>
                      </m:r>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n-US" sz="1400" i="1">
                                  <a:latin typeface="Cambria Math" panose="02040503050406030204" pitchFamily="18" charset="0"/>
                                </a:rPr>
                                <m:t>𝐸𝑄</m:t>
                              </m:r>
                            </m:e>
                          </m:acc>
                        </m:e>
                        <m:sub>
                          <m:r>
                            <a:rPr lang="en-US" sz="1400" i="1">
                              <a:latin typeface="Cambria Math" panose="02040503050406030204" pitchFamily="18" charset="0"/>
                            </a:rPr>
                            <m:t>𝐵</m:t>
                          </m:r>
                        </m:sub>
                        <m:sup>
                          <m:r>
                            <a:rPr lang="en-US" sz="1400" i="1">
                              <a:latin typeface="Cambria Math" panose="02040503050406030204" pitchFamily="18" charset="0"/>
                            </a:rPr>
                            <m:t>𝑅𝑜𝑊</m:t>
                          </m:r>
                        </m:sup>
                      </m:sSubSup>
                    </m:oMath>
                  </m:oMathPara>
                </a14:m>
                <a:endParaRPr lang="es-CO" sz="1400" i="1" dirty="0">
                  <a:latin typeface="Cambria Math" panose="02040503050406030204" pitchFamily="18" charset="0"/>
                </a:endParaRPr>
              </a:p>
              <a:p>
                <a:pPr marL="0" indent="0">
                  <a:buNone/>
                </a:pPr>
                <a:endParaRPr lang="es-CO" sz="1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s-CO" sz="1400" i="1">
                              <a:latin typeface="Cambria Math" panose="02040503050406030204" pitchFamily="18" charset="0"/>
                            </a:rPr>
                          </m:ctrlPr>
                        </m:sSubSupPr>
                        <m:e>
                          <m:acc>
                            <m:accPr>
                              <m:chr m:val="̇"/>
                              <m:ctrlPr>
                                <a:rPr lang="es-CO" sz="1400" i="1">
                                  <a:latin typeface="Cambria Math" panose="02040503050406030204" pitchFamily="18" charset="0"/>
                                </a:rPr>
                              </m:ctrlPr>
                            </m:accPr>
                            <m:e>
                              <m:r>
                                <a:rPr lang="en-US" sz="1400" i="1">
                                  <a:latin typeface="Cambria Math" panose="02040503050406030204" pitchFamily="18" charset="0"/>
                                </a:rPr>
                                <m:t>𝐸𝑄</m:t>
                              </m:r>
                            </m:e>
                          </m:acc>
                        </m:e>
                        <m:sub>
                          <m:r>
                            <a:rPr lang="en-US" sz="1400" i="1">
                              <a:latin typeface="Cambria Math" panose="02040503050406030204" pitchFamily="18" charset="0"/>
                            </a:rPr>
                            <m:t>𝐵</m:t>
                          </m:r>
                        </m:sub>
                        <m:sup>
                          <m:r>
                            <a:rPr lang="en-US" sz="1400" i="1">
                              <a:latin typeface="Cambria Math" panose="02040503050406030204" pitchFamily="18" charset="0"/>
                            </a:rPr>
                            <m:t>𝐻</m:t>
                          </m:r>
                        </m:sup>
                      </m:sSubSup>
                      <m:r>
                        <a:rPr lang="en-US" sz="1400" i="1">
                          <a:latin typeface="Cambria Math" panose="02040503050406030204" pitchFamily="18" charset="0"/>
                        </a:rPr>
                        <m:t>=</m:t>
                      </m:r>
                      <m:r>
                        <a:rPr lang="en-US" sz="1400" i="1">
                          <a:latin typeface="Cambria Math" panose="02040503050406030204" pitchFamily="18" charset="0"/>
                        </a:rPr>
                        <m:t>𝑅</m:t>
                      </m:r>
                      <m:sSub>
                        <m:sSubPr>
                          <m:ctrlPr>
                            <a:rPr lang="es-CO" sz="1400" i="1">
                              <a:latin typeface="Cambria Math" panose="02040503050406030204" pitchFamily="18" charset="0"/>
                            </a:rPr>
                          </m:ctrlPr>
                        </m:sSubPr>
                        <m:e>
                          <m:r>
                            <a:rPr lang="en-US" sz="1400" i="1">
                              <a:latin typeface="Cambria Math" panose="02040503050406030204" pitchFamily="18" charset="0"/>
                            </a:rPr>
                            <m:t>𝐸</m:t>
                          </m:r>
                        </m:e>
                        <m:sub>
                          <m:r>
                            <a:rPr lang="en-US" sz="1400" i="1">
                              <a:latin typeface="Cambria Math" panose="02040503050406030204" pitchFamily="18" charset="0"/>
                            </a:rPr>
                            <m:t>𝐹</m:t>
                          </m:r>
                        </m:sub>
                      </m:sSub>
                    </m:oMath>
                  </m:oMathPara>
                </a14:m>
                <a:endParaRPr lang="es-CO" sz="1400" dirty="0"/>
              </a:p>
              <a:p>
                <a:pPr marL="0" indent="0">
                  <a:buNone/>
                </a:pPr>
                <a:endParaRPr lang="es-CO" sz="1400" dirty="0"/>
              </a:p>
              <a:p>
                <a:pPr marL="0" indent="0">
                  <a:buNone/>
                </a:pPr>
                <a:endParaRPr lang="es-ES_tradnl" sz="1400" dirty="0"/>
              </a:p>
            </p:txBody>
          </p:sp>
        </mc:Choice>
        <mc:Fallback>
          <p:sp>
            <p:nvSpPr>
              <p:cNvPr id="8" name="Marcador de contenido 7">
                <a:extLst>
                  <a:ext uri="{FF2B5EF4-FFF2-40B4-BE49-F238E27FC236}">
                    <a16:creationId xmlns:a16="http://schemas.microsoft.com/office/drawing/2014/main" id="{7B6868F5-0700-2F4B-A094-A3536EF9839C}"/>
                  </a:ext>
                </a:extLst>
              </p:cNvPr>
              <p:cNvSpPr>
                <a:spLocks noGrp="1" noRot="1" noChangeAspect="1" noMove="1" noResize="1" noEditPoints="1" noAdjustHandles="1" noChangeArrowheads="1" noChangeShapeType="1" noTextEdit="1"/>
              </p:cNvSpPr>
              <p:nvPr>
                <p:ph sz="half" idx="2"/>
              </p:nvPr>
            </p:nvSpPr>
            <p:spPr>
              <a:xfrm>
                <a:off x="9109494" y="1600201"/>
                <a:ext cx="2472905" cy="4525963"/>
              </a:xfrm>
              <a:blipFill>
                <a:blip r:embed="rId3"/>
                <a:stretch>
                  <a:fillRect/>
                </a:stretch>
              </a:blipFill>
            </p:spPr>
            <p:txBody>
              <a:bodyPr/>
              <a:lstStyle/>
              <a:p>
                <a:r>
                  <a:rPr lang="es-ES_tradnl">
                    <a:noFill/>
                  </a:rPr>
                  <a:t> </a:t>
                </a:r>
              </a:p>
            </p:txBody>
          </p:sp>
        </mc:Fallback>
      </mc:AlternateContent>
      <p:sp>
        <p:nvSpPr>
          <p:cNvPr id="10" name="Rectángulo redondeado 9">
            <a:extLst>
              <a:ext uri="{FF2B5EF4-FFF2-40B4-BE49-F238E27FC236}">
                <a16:creationId xmlns:a16="http://schemas.microsoft.com/office/drawing/2014/main" id="{4A7CE8EE-5C28-1341-AD03-7D3F77FE8CDA}"/>
              </a:ext>
            </a:extLst>
          </p:cNvPr>
          <p:cNvSpPr/>
          <p:nvPr/>
        </p:nvSpPr>
        <p:spPr>
          <a:xfrm>
            <a:off x="1007855" y="4121974"/>
            <a:ext cx="5650301" cy="1105633"/>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11" name="Conector recto 10">
            <a:extLst>
              <a:ext uri="{FF2B5EF4-FFF2-40B4-BE49-F238E27FC236}">
                <a16:creationId xmlns:a16="http://schemas.microsoft.com/office/drawing/2014/main" id="{B6C9F667-6CEE-4C42-9233-0AADB261B67E}"/>
              </a:ext>
            </a:extLst>
          </p:cNvPr>
          <p:cNvCxnSpPr>
            <a:cxnSpLocks/>
          </p:cNvCxnSpPr>
          <p:nvPr/>
        </p:nvCxnSpPr>
        <p:spPr>
          <a:xfrm>
            <a:off x="8673381" y="1513937"/>
            <a:ext cx="0" cy="4343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677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550757"/>
                <a:ext cx="10463752" cy="3756485"/>
              </a:xfrm>
            </p:spPr>
            <p:txBody>
              <a:bodyPr>
                <a:normAutofit/>
              </a:bodyPr>
              <a:lstStyle/>
              <a:p>
                <a:pPr algn="just"/>
                <a:r>
                  <a:rPr lang="en-GB" sz="2000" dirty="0">
                    <a:latin typeface="Century Gothic" panose="020B0502020202020204" pitchFamily="34" charset="0"/>
                    <a:cs typeface="Times New Roman" panose="02020603050405020304" pitchFamily="18" charset="0"/>
                  </a:rPr>
                  <a:t>Total Revenue and added value tax on private consumption.</a:t>
                </a:r>
              </a:p>
              <a:p>
                <a:pPr marL="0" indent="0" algn="ctr">
                  <a:lnSpc>
                    <a:spcPct val="17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𝑇</m:t>
                      </m:r>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𝑅</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lnSpc>
                    <a:spcPct val="170000"/>
                  </a:lnSpc>
                  <a:buNone/>
                </a:pPr>
                <a14:m>
                  <m:oMath xmlns:m="http://schemas.openxmlformats.org/officeDocument/2006/math">
                    <m:sSub>
                      <m:sSub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𝐴</m:t>
                        </m:r>
                      </m:sup>
                    </m:s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𝑊</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𝑤</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𝐿</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𝐺𝐹</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𝐺𝐹</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𝐼𝑀</m:t>
                        </m:r>
                      </m:sup>
                    </m:s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𝑋</m:t>
                        </m:r>
                      </m:sup>
                    </m:sSup>
                  </m:oMath>
                </a14:m>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lgn="ctr">
                  <a:lnSpc>
                    <a:spcPct val="170000"/>
                  </a:lnSpc>
                  <a:buNone/>
                </a:pPr>
                <a14:m>
                  <m:oMathPara xmlns:m="http://schemas.openxmlformats.org/officeDocument/2006/math">
                    <m:oMathParaPr>
                      <m:jc m:val="centerGroup"/>
                    </m:oMathParaPr>
                    <m:oMath xmlns:m="http://schemas.openxmlformats.org/officeDocument/2006/math">
                      <m:sSup>
                        <m:sSupPr>
                          <m:ctrlP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t>𝐴</m:t>
                          </m:r>
                        </m:sup>
                      </m:sSup>
                      <m: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𝜏</m:t>
                          </m:r>
                        </m:e>
                        <m:sub>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𝐶</m:t>
                          </m:r>
                        </m:sub>
                        <m:sup>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𝐴</m:t>
                          </m:r>
                        </m:sup>
                      </m:sSubSup>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𝐶</m:t>
                          </m:r>
                        </m:e>
                        <m:sub>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𝐻</m:t>
                          </m:r>
                        </m:sub>
                      </m:sSub>
                    </m:oMath>
                  </m:oMathPara>
                </a14:m>
                <a:endParaRPr lang="en-GB" sz="2000" dirty="0">
                  <a:latin typeface="Century Gothic" panose="020B0502020202020204" pitchFamily="34" charset="0"/>
                  <a:ea typeface="Calibri" panose="020F0502020204030204" pitchFamily="34" charset="0"/>
                  <a:cs typeface="Times New Roman" panose="02020603050405020304" pitchFamily="18" charset="0"/>
                </a:endParaRPr>
              </a:p>
              <a:p>
                <a:pPr algn="just"/>
                <a:r>
                  <a:rPr lang="en-GB" sz="2000" dirty="0">
                    <a:latin typeface="Century Gothic" panose="020B0502020202020204" pitchFamily="34" charset="0"/>
                    <a:ea typeface="Calibri" panose="020F0502020204030204" pitchFamily="34" charset="0"/>
                    <a:cs typeface="Times New Roman" panose="02020603050405020304" pitchFamily="18" charset="0"/>
                  </a:rPr>
                  <a:t>Households savings. </a:t>
                </a:r>
                <a:endParaRPr lang="en-GB" sz="2000" dirty="0">
                  <a:solidFill>
                    <a:srgbClr val="FF0000"/>
                  </a:solidFill>
                  <a:latin typeface="Century Gothic" panose="020B0502020202020204" pitchFamily="34" charset="0"/>
                  <a:ea typeface="Calibri" panose="020F050202020403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s-CO" sz="1800"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𝐻</m:t>
                          </m:r>
                        </m:sub>
                      </m:s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𝑌</m:t>
                          </m:r>
                          <m:sSubSup>
                            <m:sSubSup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𝐿</m:t>
                              </m:r>
                            </m:sup>
                          </m:sSubSup>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𝑌</m:t>
                          </m:r>
                          <m:sSubSup>
                            <m:sSubSup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𝐹</m:t>
                              </m:r>
                            </m:sup>
                          </m:sSubSup>
                        </m:e>
                      </m:d>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GB" sz="1800" i="1" smtClean="0">
                              <a:solidFill>
                                <a:srgbClr val="FF0000"/>
                              </a:solidFill>
                              <a:effectLst/>
                              <a:latin typeface="Cambria Math" panose="02040503050406030204" pitchFamily="18" charset="0"/>
                              <a:cs typeface="Times New Roman" panose="02020603050405020304" pitchFamily="18" charset="0"/>
                            </a:rPr>
                          </m:ctrlPr>
                        </m:dPr>
                        <m:e>
                          <m:d>
                            <m:dPr>
                              <m:ctrlP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𝜏</m:t>
                                  </m:r>
                                </m:e>
                                <m:sub>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𝐶</m:t>
                                  </m:r>
                                </m:sub>
                                <m:sup>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𝐴</m:t>
                                  </m:r>
                                </m:sup>
                              </m:sSubSup>
                            </m:e>
                          </m:d>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𝐶</m:t>
                              </m:r>
                            </m:e>
                            <m:sub>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𝐻</m:t>
                              </m:r>
                            </m:sub>
                          </m:sSub>
                          <m:r>
                            <a:rPr lang="es-CO" sz="1800" b="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𝐻</m:t>
                              </m:r>
                            </m:sub>
                            <m:sup>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𝐿</m:t>
                              </m:r>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𝐷</m:t>
                              </m:r>
                            </m:sup>
                          </m:sSubSup>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𝐿</m:t>
                              </m:r>
                            </m:e>
                            <m:sub>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𝐻</m:t>
                              </m:r>
                            </m:sub>
                            <m:sup>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𝐷</m:t>
                              </m:r>
                            </m:sup>
                          </m:sSubSup>
                        </m:e>
                      </m:d>
                    </m:oMath>
                  </m:oMathPara>
                </a14:m>
                <a:endParaRPr lang="es-CO"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GB" sz="1800" dirty="0">
                    <a:latin typeface="Century Gothic" panose="020B0502020202020204" pitchFamily="34" charset="0"/>
                    <a:ea typeface="Calibri" panose="020F0502020204030204" pitchFamily="34" charset="0"/>
                    <a:cs typeface="Times New Roman" panose="02020603050405020304" pitchFamily="18" charset="0"/>
                  </a:rPr>
                  <a:t>Another option is to deduce the AVT fee from the price level, so that the firm's decisions rules are based on basic prices</a:t>
                </a:r>
                <a:r>
                  <a:rPr lang="es-CO" sz="1800" b="0" dirty="0">
                    <a:effectLst/>
                    <a:ea typeface="Cambria Math" panose="02040503050406030204" pitchFamily="18" charset="0"/>
                    <a:cs typeface="Times New Roman" panose="02020603050405020304" pitchFamily="18" charset="0"/>
                  </a:rPr>
                  <a:t> </a:t>
                </a:r>
                <a14:m>
                  <m:oMath xmlns:m="http://schemas.openxmlformats.org/officeDocument/2006/math">
                    <m:d>
                      <m:dPr>
                        <m:ctrlP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ctrlPr>
                      </m:dPr>
                      <m:e>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1</m:t>
                        </m:r>
                        <m:r>
                          <a:rPr lang="es-CO" sz="18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i="1">
                                <a:latin typeface="Cambria Math" panose="02040503050406030204" pitchFamily="18" charset="0"/>
                                <a:ea typeface="Cambria Math" panose="02040503050406030204" pitchFamily="18" charset="0"/>
                                <a:cs typeface="Times New Roman" panose="02020603050405020304" pitchFamily="18" charset="0"/>
                              </a:rPr>
                              <m:t>𝜏</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𝐴</m:t>
                            </m:r>
                          </m:sup>
                        </m:sSup>
                      </m:e>
                    </m:d>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𝑝</m:t>
                    </m:r>
                  </m:oMath>
                </a14:m>
                <a:r>
                  <a:rPr lang="en-GB" sz="1800" dirty="0">
                    <a:effectLst/>
                    <a:latin typeface="Century Gothic" panose="020B0502020202020204" pitchFamily="34" charset="0"/>
                    <a:ea typeface="Calibri" panose="020F0502020204030204" pitchFamily="34" charset="0"/>
                    <a:cs typeface="Times New Roman" panose="02020603050405020304" pitchFamily="18" charset="0"/>
                  </a:rPr>
                  <a:t>. </a:t>
                </a: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550757"/>
                <a:ext cx="10463752" cy="3756485"/>
              </a:xfrm>
              <a:blipFill>
                <a:blip r:embed="rId3"/>
                <a:stretch>
                  <a:fillRect l="-524" t="-810" r="-466"/>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142662"/>
            <a:ext cx="7694645" cy="979127"/>
          </a:xfrm>
        </p:spPr>
        <p:txBody>
          <a:bodyPr>
            <a:normAutofit/>
          </a:bodyPr>
          <a:lstStyle/>
          <a:p>
            <a:pPr algn="l"/>
            <a:r>
              <a:rPr lang="es-CO" b="1" dirty="0">
                <a:latin typeface="Century Gothic" panose="020B0502020202020204" pitchFamily="34" charset="0"/>
              </a:rPr>
              <a:t>Government.  </a:t>
            </a:r>
          </a:p>
        </p:txBody>
      </p:sp>
    </p:spTree>
    <p:extLst>
      <p:ext uri="{BB962C8B-B14F-4D97-AF65-F5344CB8AC3E}">
        <p14:creationId xmlns:p14="http://schemas.microsoft.com/office/powerpoint/2010/main" val="744291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31765" y="427705"/>
            <a:ext cx="5832648" cy="1354162"/>
          </a:xfrm>
        </p:spPr>
        <p:txBody>
          <a:bodyPr>
            <a:normAutofit/>
          </a:bodyPr>
          <a:lstStyle/>
          <a:p>
            <a:pPr algn="l"/>
            <a:r>
              <a:rPr lang="en-GB" sz="3600" b="1" dirty="0">
                <a:latin typeface="Century Gothic" panose="020B0502020202020204" pitchFamily="34" charset="0"/>
              </a:rPr>
              <a:t>Approaches to defining productivity behaviour:</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336884" y="1864782"/>
                <a:ext cx="11261558" cy="4030692"/>
              </a:xfrm>
            </p:spPr>
            <p:txBody>
              <a:bodyPr>
                <a:normAutofit fontScale="85000" lnSpcReduction="20000"/>
              </a:bodyPr>
              <a:lstStyle/>
              <a:p>
                <a:pPr marL="514350" indent="-514350" algn="just">
                  <a:buFont typeface="Arial" panose="020B0604020202020204" pitchFamily="34" charset="0"/>
                  <a:buAutoNum type="arabicPeriod"/>
                </a:pPr>
                <a:r>
                  <a:rPr lang="es-CO" sz="2600" dirty="0">
                    <a:latin typeface="Century Gothic" panose="020B0502020202020204" pitchFamily="34" charset="0"/>
                  </a:rPr>
                  <a:t>To think of productivity as the average product of each of the factors of production, labor, and capital, and its variation as the result of changes in each of the variables that make up the relationship (see Felipe &amp; Kumar (2010) ):</a:t>
                </a:r>
              </a:p>
              <a:p>
                <a:pPr marL="0" indent="0">
                  <a:buNone/>
                </a:pPr>
                <a:endParaRPr lang="es-CO" sz="2600" dirty="0">
                  <a:latin typeface="Century Gothic" panose="020B0502020202020204" pitchFamily="34" charset="0"/>
                </a:endParaRPr>
              </a:p>
              <a:p>
                <a:pPr marL="0" indent="0">
                  <a:buNone/>
                </a:pPr>
                <a:r>
                  <a:rPr lang="es-ES" sz="2600" dirty="0">
                    <a:latin typeface="Century Gothic" panose="020B0502020202020204" pitchFamily="34" charset="0"/>
                  </a:rPr>
                  <a:t>	Labor productivity </a:t>
                </a:r>
                <a14:m>
                  <m:oMath xmlns:m="http://schemas.openxmlformats.org/officeDocument/2006/math">
                    <m:r>
                      <a:rPr lang="es-ES" sz="2600">
                        <a:latin typeface="Cambria Math" panose="02040503050406030204" pitchFamily="18" charset="0"/>
                      </a:rPr>
                      <m:t>                     </m:t>
                    </m:r>
                    <m:r>
                      <a:rPr lang="es-ES" sz="2600" i="1">
                        <a:latin typeface="Cambria Math" panose="02040503050406030204" pitchFamily="18" charset="0"/>
                      </a:rPr>
                      <m:t>𝑎</m:t>
                    </m:r>
                    <m:r>
                      <a:rPr lang="es-ES" sz="2600" i="1">
                        <a:latin typeface="Cambria Math" panose="02040503050406030204" pitchFamily="18" charset="0"/>
                      </a:rPr>
                      <m:t>=</m:t>
                    </m:r>
                    <m:f>
                      <m:fPr>
                        <m:ctrlPr>
                          <a:rPr lang="es-ES" sz="2600" i="1">
                            <a:latin typeface="Cambria Math" panose="02040503050406030204" pitchFamily="18" charset="0"/>
                          </a:rPr>
                        </m:ctrlPr>
                      </m:fPr>
                      <m:num>
                        <m:sSup>
                          <m:sSupPr>
                            <m:ctrlPr>
                              <a:rPr lang="es-ES" sz="2600" i="1">
                                <a:latin typeface="Cambria Math" panose="02040503050406030204" pitchFamily="18" charset="0"/>
                              </a:rPr>
                            </m:ctrlPr>
                          </m:sSupPr>
                          <m:e>
                            <m:r>
                              <a:rPr lang="es-ES" sz="2600" i="1">
                                <a:latin typeface="Cambria Math" panose="02040503050406030204" pitchFamily="18" charset="0"/>
                              </a:rPr>
                              <m:t>𝑌</m:t>
                            </m:r>
                          </m:e>
                          <m:sup>
                            <m:r>
                              <a:rPr lang="es-ES" sz="2600" i="1">
                                <a:latin typeface="Cambria Math" panose="02040503050406030204" pitchFamily="18" charset="0"/>
                              </a:rPr>
                              <m:t>𝐷</m:t>
                            </m:r>
                          </m:sup>
                        </m:sSup>
                      </m:num>
                      <m:den>
                        <m:r>
                          <a:rPr lang="es-ES" sz="2600" i="1">
                            <a:latin typeface="Cambria Math" panose="02040503050406030204" pitchFamily="18" charset="0"/>
                          </a:rPr>
                          <m:t>𝐿</m:t>
                        </m:r>
                      </m:den>
                    </m:f>
                    <m:r>
                      <a:rPr lang="es-ES" sz="2600" b="0" i="1" smtClean="0">
                        <a:latin typeface="Cambria Math" panose="02040503050406030204" pitchFamily="18" charset="0"/>
                      </a:rPr>
                      <m:t>=¿?</m:t>
                    </m:r>
                  </m:oMath>
                </a14:m>
                <a:endParaRPr lang="es-CO" sz="2600" dirty="0">
                  <a:latin typeface="Century Gothic" panose="020B0502020202020204" pitchFamily="34" charset="0"/>
                </a:endParaRPr>
              </a:p>
              <a:p>
                <a:pPr marL="0" indent="0">
                  <a:buNone/>
                </a:pPr>
                <a:endParaRPr lang="es-CO" sz="2600" dirty="0">
                  <a:latin typeface="Century Gothic" panose="020B0502020202020204" pitchFamily="34" charset="0"/>
                </a:endParaRPr>
              </a:p>
              <a:p>
                <a:pPr marL="0" indent="0">
                  <a:buNone/>
                </a:pPr>
                <a:r>
                  <a:rPr lang="es-ES" sz="2600" dirty="0">
                    <a:latin typeface="Century Gothic" panose="020B0502020202020204" pitchFamily="34" charset="0"/>
                  </a:rPr>
                  <a:t>	Capital productivity </a:t>
                </a:r>
                <a14:m>
                  <m:oMath xmlns:m="http://schemas.openxmlformats.org/officeDocument/2006/math">
                    <m:r>
                      <a:rPr lang="es-ES" sz="2600">
                        <a:latin typeface="Cambria Math" panose="02040503050406030204" pitchFamily="18" charset="0"/>
                      </a:rPr>
                      <m:t>                     </m:t>
                    </m:r>
                    <m:r>
                      <a:rPr lang="es-ES" sz="2600" i="1">
                        <a:latin typeface="Cambria Math" panose="02040503050406030204" pitchFamily="18" charset="0"/>
                      </a:rPr>
                      <m:t>𝑣</m:t>
                    </m:r>
                    <m:r>
                      <a:rPr lang="es-ES" sz="2600" i="1">
                        <a:latin typeface="Cambria Math" panose="02040503050406030204" pitchFamily="18" charset="0"/>
                      </a:rPr>
                      <m:t>=</m:t>
                    </m:r>
                    <m:f>
                      <m:fPr>
                        <m:ctrlPr>
                          <a:rPr lang="es-ES" sz="2600" i="1">
                            <a:latin typeface="Cambria Math" panose="02040503050406030204" pitchFamily="18" charset="0"/>
                          </a:rPr>
                        </m:ctrlPr>
                      </m:fPr>
                      <m:num>
                        <m:sSup>
                          <m:sSupPr>
                            <m:ctrlPr>
                              <a:rPr lang="es-ES" sz="2600" i="1">
                                <a:latin typeface="Cambria Math" panose="02040503050406030204" pitchFamily="18" charset="0"/>
                              </a:rPr>
                            </m:ctrlPr>
                          </m:sSupPr>
                          <m:e>
                            <m:r>
                              <a:rPr lang="es-ES" sz="2600" i="1">
                                <a:latin typeface="Cambria Math" panose="02040503050406030204" pitchFamily="18" charset="0"/>
                              </a:rPr>
                              <m:t>𝑌</m:t>
                            </m:r>
                          </m:e>
                          <m:sup>
                            <m:r>
                              <a:rPr lang="es-ES" sz="2600" i="1">
                                <a:latin typeface="Cambria Math" panose="02040503050406030204" pitchFamily="18" charset="0"/>
                              </a:rPr>
                              <m:t>𝐷</m:t>
                            </m:r>
                          </m:sup>
                        </m:sSup>
                      </m:num>
                      <m:den>
                        <m:r>
                          <a:rPr lang="es-ES" sz="2600" i="1">
                            <a:latin typeface="Cambria Math" panose="02040503050406030204" pitchFamily="18" charset="0"/>
                          </a:rPr>
                          <m:t>𝐾</m:t>
                        </m:r>
                      </m:den>
                    </m:f>
                    <m:r>
                      <a:rPr lang="es-ES" sz="2600" b="0" i="0" smtClean="0">
                        <a:latin typeface="Cambria Math" panose="02040503050406030204" pitchFamily="18" charset="0"/>
                      </a:rPr>
                      <m:t>=¿?</m:t>
                    </m:r>
                  </m:oMath>
                </a14:m>
                <a:endParaRPr lang="es-CO" sz="2600" dirty="0">
                  <a:latin typeface="Century Gothic" panose="020B0502020202020204" pitchFamily="34" charset="0"/>
                </a:endParaRPr>
              </a:p>
              <a:p>
                <a:pPr marL="0" indent="0">
                  <a:buNone/>
                </a:pPr>
                <a:endParaRPr lang="es-CO" sz="2600" dirty="0">
                  <a:latin typeface="Century Gothic" panose="020B0502020202020204" pitchFamily="34" charset="0"/>
                </a:endParaRPr>
              </a:p>
              <a:p>
                <a:pPr marL="0" indent="0" algn="just">
                  <a:buNone/>
                </a:pPr>
                <a:r>
                  <a:rPr lang="es-CO" sz="2600" dirty="0">
                    <a:latin typeface="Century Gothic" panose="020B0502020202020204" pitchFamily="34" charset="0"/>
                  </a:rPr>
                  <a:t>Several works adopt this methodology,  particularly to analyze problems of distributive justice: Ossa(2018), Moreno Serna &amp; Pulido (2012).</a:t>
                </a:r>
              </a:p>
              <a:p>
                <a:pPr marL="0" indent="0">
                  <a:buNone/>
                </a:pPr>
                <a:endParaRPr lang="es-CO" sz="26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336884" y="1864782"/>
                <a:ext cx="11261558" cy="4030692"/>
              </a:xfrm>
              <a:blipFill>
                <a:blip r:embed="rId2"/>
                <a:stretch>
                  <a:fillRect l="-676" t="-2821" r="-676"/>
                </a:stretch>
              </a:blipFill>
            </p:spPr>
            <p:txBody>
              <a:bodyPr/>
              <a:lstStyle/>
              <a:p>
                <a:r>
                  <a:rPr lang="es-CO">
                    <a:noFill/>
                  </a:rPr>
                  <a:t> </a:t>
                </a:r>
              </a:p>
            </p:txBody>
          </p:sp>
        </mc:Fallback>
      </mc:AlternateContent>
    </p:spTree>
    <p:extLst>
      <p:ext uri="{BB962C8B-B14F-4D97-AF65-F5344CB8AC3E}">
        <p14:creationId xmlns:p14="http://schemas.microsoft.com/office/powerpoint/2010/main" val="1034387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72979" y="476672"/>
            <a:ext cx="7378813" cy="1364160"/>
          </a:xfrm>
        </p:spPr>
        <p:txBody>
          <a:bodyPr>
            <a:normAutofit/>
          </a:bodyPr>
          <a:lstStyle/>
          <a:p>
            <a:pPr algn="l"/>
            <a:r>
              <a:rPr lang="en-GB" sz="3600" b="1" dirty="0">
                <a:latin typeface="Century Gothic" panose="020B0502020202020204" pitchFamily="34" charset="0"/>
              </a:rPr>
              <a:t>Approaches to defining productivity behaviour:</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541421" y="1864782"/>
                <a:ext cx="10924674" cy="3898344"/>
              </a:xfrm>
            </p:spPr>
            <p:txBody>
              <a:bodyPr>
                <a:normAutofit fontScale="85000" lnSpcReduction="20000"/>
              </a:bodyPr>
              <a:lstStyle/>
              <a:p>
                <a:pPr marL="0" indent="0" algn="just">
                  <a:buNone/>
                </a:pPr>
                <a:r>
                  <a:rPr lang="es-CO" sz="2600" dirty="0">
                    <a:latin typeface="Century Gothic" panose="020B0502020202020204" pitchFamily="34" charset="0"/>
                  </a:rPr>
                  <a:t>2. </a:t>
                </a:r>
                <a:r>
                  <a:rPr lang="es-CO" sz="2400" dirty="0">
                    <a:latin typeface="Century Gothic" panose="020B0502020202020204" pitchFamily="34" charset="0"/>
                  </a:rPr>
                  <a:t>Understand the variation of the average product of each of the production factors as a variable dependent on other endogenous variables. To do this, we must start by adapting Kaldor's proposals, as well as including elements that directly link the productivity of both capital and labor with the productive structure and the public investment.</a:t>
                </a:r>
              </a:p>
              <a:p>
                <a:pPr marL="0" indent="0">
                  <a:buNone/>
                </a:pPr>
                <a:endParaRPr lang="es-CO" sz="2400" dirty="0">
                  <a:latin typeface="Century Gothic" panose="020B0502020202020204" pitchFamily="34" charset="0"/>
                </a:endParaRPr>
              </a:p>
              <a:p>
                <a:pPr marL="0" indent="0">
                  <a:buNone/>
                </a:pPr>
                <a:r>
                  <a:rPr lang="es-CO" sz="2400" dirty="0">
                    <a:latin typeface="Century Gothic" panose="020B0502020202020204" pitchFamily="34" charset="0"/>
                  </a:rPr>
                  <a:t>Change in capital productivity   </a:t>
                </a:r>
                <a14:m>
                  <m:oMath xmlns:m="http://schemas.openxmlformats.org/officeDocument/2006/math">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𝑣</m:t>
                        </m:r>
                      </m:sub>
                    </m:sSub>
                    <m:r>
                      <a:rPr lang="es-ES" sz="2400" i="1">
                        <a:latin typeface="Cambria Math" panose="02040503050406030204" pitchFamily="18" charset="0"/>
                      </a:rPr>
                      <m:t>=</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1</m:t>
                        </m:r>
                      </m:sub>
                    </m:sSub>
                    <m:r>
                      <a:rPr lang="es-ES" sz="2400" i="1">
                        <a:latin typeface="Cambria Math" panose="02040503050406030204" pitchFamily="18" charset="0"/>
                      </a:rPr>
                      <m:t> </m:t>
                    </m:r>
                    <m:sSub>
                      <m:sSubPr>
                        <m:ctrlPr>
                          <a:rPr lang="es-CO" sz="2400" i="1">
                            <a:latin typeface="Cambria Math" panose="02040503050406030204" pitchFamily="18" charset="0"/>
                          </a:rPr>
                        </m:ctrlPr>
                      </m:sSubPr>
                      <m:e>
                        <m:r>
                          <a:rPr lang="es-ES" sz="2400" b="0" i="1" smtClean="0">
                            <a:latin typeface="Cambria Math" panose="02040503050406030204" pitchFamily="18" charset="0"/>
                          </a:rPr>
                          <m:t>+ </m:t>
                        </m:r>
                        <m:r>
                          <a:rPr lang="es-ES" sz="2400" i="1">
                            <a:latin typeface="Cambria Math" panose="02040503050406030204" pitchFamily="18" charset="0"/>
                          </a:rPr>
                          <m:t>𝛼</m:t>
                        </m:r>
                      </m:e>
                      <m:sub>
                        <m:r>
                          <a:rPr lang="es-ES" sz="2400" i="1">
                            <a:latin typeface="Cambria Math" panose="02040503050406030204" pitchFamily="18" charset="0"/>
                          </a:rPr>
                          <m:t>3</m:t>
                        </m:r>
                      </m:sub>
                    </m:sSub>
                    <m:acc>
                      <m:accPr>
                        <m:chr m:val="̇"/>
                        <m:ctrlPr>
                          <a:rPr lang="es-CO" sz="2400" i="1">
                            <a:latin typeface="Cambria Math" panose="02040503050406030204" pitchFamily="18" charset="0"/>
                          </a:rPr>
                        </m:ctrlPr>
                      </m:accPr>
                      <m:e>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𝐾</m:t>
                            </m:r>
                          </m:e>
                          <m:sub>
                            <m:r>
                              <a:rPr lang="es-ES" sz="2400" b="0" i="1" smtClean="0">
                                <a:latin typeface="Cambria Math" panose="02040503050406030204" pitchFamily="18" charset="0"/>
                              </a:rPr>
                              <m:t>𝐺</m:t>
                            </m:r>
                          </m:sub>
                        </m:sSub>
                      </m:e>
                    </m:acc>
                  </m:oMath>
                </a14:m>
                <a:endParaRPr lang="es-CO" sz="2400" dirty="0">
                  <a:latin typeface="Century Gothic" panose="020B0502020202020204" pitchFamily="34" charset="0"/>
                </a:endParaRPr>
              </a:p>
              <a:p>
                <a:pPr marL="0" indent="0">
                  <a:buNone/>
                </a:pPr>
                <a:endParaRPr lang="es-CO" sz="2400" dirty="0">
                  <a:latin typeface="Century Gothic" panose="020B0502020202020204" pitchFamily="34" charset="0"/>
                </a:endParaRPr>
              </a:p>
              <a:p>
                <a:pPr marL="0" indent="0">
                  <a:buNone/>
                </a:pPr>
                <a:r>
                  <a:rPr lang="es-CO" sz="2400" dirty="0">
                    <a:latin typeface="Century Gothic" panose="020B0502020202020204" pitchFamily="34" charset="0"/>
                  </a:rPr>
                  <a:t>Change in labor productivity</a:t>
                </a:r>
                <a14:m>
                  <m:oMath xmlns:m="http://schemas.openxmlformats.org/officeDocument/2006/math">
                    <m:sSub>
                      <m:sSubPr>
                        <m:ctrlPr>
                          <a:rPr lang="es-CO" sz="2400" i="1">
                            <a:latin typeface="Cambria Math" panose="02040503050406030204" pitchFamily="18" charset="0"/>
                          </a:rPr>
                        </m:ctrlPr>
                      </m:sSubPr>
                      <m:e>
                        <m:r>
                          <a:rPr lang="es-ES" sz="2400" i="1">
                            <a:latin typeface="Cambria Math" panose="02040503050406030204" pitchFamily="18" charset="0"/>
                          </a:rPr>
                          <m:t>      </m:t>
                        </m:r>
                        <m:r>
                          <a:rPr lang="es-ES" sz="2400" i="1">
                            <a:latin typeface="Cambria Math" panose="02040503050406030204" pitchFamily="18" charset="0"/>
                          </a:rPr>
                          <m:t>𝛼</m:t>
                        </m:r>
                      </m:e>
                      <m:sub>
                        <m:r>
                          <a:rPr lang="es-ES" sz="2400" i="1">
                            <a:latin typeface="Cambria Math" panose="02040503050406030204" pitchFamily="18" charset="0"/>
                          </a:rPr>
                          <m:t>𝑎</m:t>
                        </m:r>
                      </m:sub>
                    </m:sSub>
                    <m:r>
                      <a:rPr lang="es-ES" sz="2400" i="1">
                        <a:latin typeface="Cambria Math" panose="02040503050406030204" pitchFamily="18" charset="0"/>
                      </a:rPr>
                      <m:t>=</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1</m:t>
                        </m:r>
                      </m:sub>
                    </m:sSub>
                    <m:r>
                      <a:rPr lang="es-ES" sz="2400" i="1">
                        <a:latin typeface="Cambria Math" panose="02040503050406030204" pitchFamily="18" charset="0"/>
                      </a:rPr>
                      <m:t>+ </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3</m:t>
                        </m:r>
                      </m:sub>
                    </m:sSub>
                    <m:r>
                      <a:rPr lang="es-ES" sz="2400" i="1">
                        <a:latin typeface="Cambria Math" panose="02040503050406030204" pitchFamily="18" charset="0"/>
                      </a:rPr>
                      <m:t> </m:t>
                    </m:r>
                    <m:acc>
                      <m:accPr>
                        <m:chr m:val="̇"/>
                        <m:ctrlPr>
                          <a:rPr lang="es-CO" sz="2400" i="1">
                            <a:latin typeface="Cambria Math" panose="02040503050406030204" pitchFamily="18" charset="0"/>
                          </a:rPr>
                        </m:ctrlPr>
                      </m:accPr>
                      <m:e>
                        <m:r>
                          <a:rPr lang="es-ES" sz="2400" i="1">
                            <a:latin typeface="Cambria Math" panose="02040503050406030204" pitchFamily="18" charset="0"/>
                          </a:rPr>
                          <m:t>𝑌</m:t>
                        </m:r>
                      </m:e>
                    </m:acc>
                  </m:oMath>
                </a14:m>
                <a:endParaRPr lang="es-CO" sz="2400" dirty="0">
                  <a:latin typeface="Century Gothic" panose="020B0502020202020204" pitchFamily="34" charset="0"/>
                </a:endParaRPr>
              </a:p>
              <a:p>
                <a:pPr marL="0" indent="0">
                  <a:buNone/>
                </a:pPr>
                <a:endParaRPr lang="es-CO" sz="2400" dirty="0">
                  <a:latin typeface="Century Gothic" panose="020B0502020202020204" pitchFamily="34" charset="0"/>
                </a:endParaRPr>
              </a:p>
              <a:p>
                <a:pPr marL="0" indent="0">
                  <a:buNone/>
                </a:pPr>
                <a:r>
                  <a:rPr lang="es-CO" sz="2400" dirty="0">
                    <a:latin typeface="Century Gothic" panose="020B0502020202020204" pitchFamily="34" charset="0"/>
                  </a:rPr>
                  <a:t>In this regard, there are some estimates and evidence of the suitability of Kaldor's approaches for the Colombian economy: Moreno (2008) . However, given the characteristics of our model, they do not provide certainty.</a:t>
                </a:r>
              </a:p>
              <a:p>
                <a:pPr marL="0" indent="0">
                  <a:buNone/>
                </a:pPr>
                <a:endParaRPr lang="es-CO" sz="2400" dirty="0"/>
              </a:p>
              <a:p>
                <a:pPr marL="0" indent="0">
                  <a:buNone/>
                </a:pPr>
                <a:endParaRPr lang="es-CO" dirty="0"/>
              </a:p>
              <a:p>
                <a:pPr marL="0" indent="0">
                  <a:buNone/>
                </a:pPr>
                <a:endParaRPr lang="es-CO" sz="26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541421" y="1864782"/>
                <a:ext cx="10924674" cy="3898344"/>
              </a:xfrm>
              <a:blipFill>
                <a:blip r:embed="rId2"/>
                <a:stretch>
                  <a:fillRect l="-697" t="-2922" r="-581"/>
                </a:stretch>
              </a:blipFill>
            </p:spPr>
            <p:txBody>
              <a:bodyPr/>
              <a:lstStyle/>
              <a:p>
                <a:r>
                  <a:rPr lang="es-CO">
                    <a:noFill/>
                  </a:rPr>
                  <a:t> </a:t>
                </a:r>
              </a:p>
            </p:txBody>
          </p:sp>
        </mc:Fallback>
      </mc:AlternateContent>
    </p:spTree>
    <p:extLst>
      <p:ext uri="{BB962C8B-B14F-4D97-AF65-F5344CB8AC3E}">
        <p14:creationId xmlns:p14="http://schemas.microsoft.com/office/powerpoint/2010/main" val="2192740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550757"/>
                <a:ext cx="10463752" cy="3756485"/>
              </a:xfrm>
            </p:spPr>
            <p:txBody>
              <a:bodyPr>
                <a:normAutofit/>
              </a:bodyPr>
              <a:lstStyle/>
              <a:p>
                <a:r>
                  <a:rPr lang="es-CO" sz="1800" dirty="0">
                    <a:latin typeface="Century Gothic" panose="020B0502020202020204" pitchFamily="34" charset="0"/>
                    <a:ea typeface="Times New Roman" panose="02020603050405020304" pitchFamily="18" charset="0"/>
                    <a:cs typeface="Times New Roman" panose="02020603050405020304" pitchFamily="18" charset="0"/>
                  </a:rPr>
                  <a:t>Public capital accumulation is given by: </a:t>
                </a:r>
              </a:p>
              <a:p>
                <a:pPr marL="0" indent="0">
                  <a:buNone/>
                </a:pPr>
                <a:endParaRPr lang="es-CO" sz="18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0" indent="0">
                  <a:buNone/>
                </a:pPr>
                <a:endParaRPr lang="es-CO" sz="180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𝐾</m:t>
                              </m:r>
                            </m:e>
                            <m:sub>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𝐺</m:t>
                              </m:r>
                            </m:sub>
                          </m:sSub>
                        </m:e>
                      </m:acc>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𝐺</m:t>
                              </m:r>
                            </m:e>
                            <m:sub>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𝐼</m:t>
                              </m:r>
                            </m:sub>
                          </m:sSub>
                        </m:num>
                        <m:den>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𝑝</m:t>
                          </m:r>
                        </m:den>
                      </m:f>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𝛿</m:t>
                          </m:r>
                        </m:e>
                        <m:sub>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𝐺</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𝐺</m:t>
                          </m:r>
                        </m:sub>
                      </m:sSub>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550757"/>
                <a:ext cx="10463752" cy="3756485"/>
              </a:xfrm>
              <a:blipFill>
                <a:blip r:embed="rId3"/>
                <a:stretch>
                  <a:fillRect l="-364" t="-336"/>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57266"/>
            <a:ext cx="8240181" cy="979127"/>
          </a:xfrm>
        </p:spPr>
        <p:txBody>
          <a:bodyPr>
            <a:normAutofit/>
          </a:bodyPr>
          <a:lstStyle/>
          <a:p>
            <a:pPr algn="l"/>
            <a:r>
              <a:rPr lang="es-CO" b="1" dirty="0">
                <a:latin typeface="Century Gothic" panose="020B0502020202020204" pitchFamily="34" charset="0"/>
              </a:rPr>
              <a:t>Public Investment. </a:t>
            </a:r>
          </a:p>
        </p:txBody>
      </p:sp>
    </p:spTree>
    <p:extLst>
      <p:ext uri="{BB962C8B-B14F-4D97-AF65-F5344CB8AC3E}">
        <p14:creationId xmlns:p14="http://schemas.microsoft.com/office/powerpoint/2010/main" val="1389385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644064"/>
            <a:ext cx="9798393" cy="3756485"/>
          </a:xfrm>
        </p:spPr>
        <p:txBody>
          <a:bodyPr>
            <a:normAutofit/>
          </a:bodyPr>
          <a:lstStyle/>
          <a:p>
            <a:pPr>
              <a:lnSpc>
                <a:spcPct val="150000"/>
              </a:lnSpc>
              <a:buFont typeface="+mj-lt"/>
              <a:buAutoNum type="arabicPeriod"/>
            </a:pPr>
            <a:r>
              <a:rPr lang="es-CO" sz="2000" dirty="0">
                <a:effectLst/>
                <a:latin typeface="Century Gothic" panose="020B0502020202020204" pitchFamily="34" charset="0"/>
                <a:ea typeface="Calibri" panose="020F0502020204030204" pitchFamily="34" charset="0"/>
                <a:cs typeface="Times New Roman" panose="02020603050405020304" pitchFamily="18" charset="0"/>
              </a:rPr>
              <a:t>Ho</a:t>
            </a:r>
            <a:r>
              <a:rPr lang="es-CO" sz="2000" dirty="0">
                <a:latin typeface="Century Gothic" panose="020B0502020202020204" pitchFamily="34" charset="0"/>
                <a:ea typeface="Calibri" panose="020F0502020204030204" pitchFamily="34" charset="0"/>
                <a:cs typeface="Times New Roman" panose="02020603050405020304" pitchFamily="18" charset="0"/>
              </a:rPr>
              <a:t>useholds loans demand. </a:t>
            </a:r>
          </a:p>
          <a:p>
            <a:pPr>
              <a:lnSpc>
                <a:spcPct val="150000"/>
              </a:lnSpc>
              <a:buFont typeface="+mj-lt"/>
              <a:buAutoNum type="arabicPeriod"/>
            </a:pPr>
            <a:r>
              <a:rPr lang="es-CO" sz="2000" dirty="0">
                <a:effectLst/>
                <a:latin typeface="Century Gothic" panose="020B0502020202020204" pitchFamily="34" charset="0"/>
                <a:ea typeface="Calibri" panose="020F0502020204030204" pitchFamily="34" charset="0"/>
                <a:cs typeface="Times New Roman" panose="02020603050405020304" pitchFamily="18" charset="0"/>
              </a:rPr>
              <a:t>Accelerator effect into the investment equation.  </a:t>
            </a:r>
          </a:p>
          <a:p>
            <a:pPr>
              <a:lnSpc>
                <a:spcPct val="150000"/>
              </a:lnSpc>
              <a:buFont typeface="+mj-lt"/>
              <a:buAutoNum type="arabicPeriod"/>
            </a:pPr>
            <a:r>
              <a:rPr lang="es-CO" sz="2000" dirty="0">
                <a:effectLst/>
                <a:latin typeface="Century Gothic" panose="020B0502020202020204" pitchFamily="34" charset="0"/>
                <a:ea typeface="Calibri" panose="020F0502020204030204" pitchFamily="34" charset="0"/>
                <a:cs typeface="Times New Roman" panose="02020603050405020304" pitchFamily="18" charset="0"/>
              </a:rPr>
              <a:t>Central Bank does not purchase government bonds. </a:t>
            </a:r>
          </a:p>
          <a:p>
            <a:pPr>
              <a:lnSpc>
                <a:spcPct val="150000"/>
              </a:lnSpc>
              <a:buFont typeface="+mj-lt"/>
              <a:buAutoNum type="arabicPeriod"/>
            </a:pPr>
            <a:r>
              <a:rPr lang="es-CO" sz="2000" dirty="0">
                <a:latin typeface="Century Gothic" panose="020B0502020202020204" pitchFamily="34" charset="0"/>
                <a:ea typeface="Calibri" panose="020F0502020204030204" pitchFamily="34" charset="0"/>
                <a:cs typeface="Times New Roman" panose="02020603050405020304" pitchFamily="18" charset="0"/>
              </a:rPr>
              <a:t>Feedback between labour productivity and public investment. </a:t>
            </a:r>
          </a:p>
          <a:p>
            <a:pPr>
              <a:lnSpc>
                <a:spcPct val="150000"/>
              </a:lnSpc>
              <a:buFont typeface="+mj-lt"/>
              <a:buAutoNum type="arabicPeriod"/>
            </a:pPr>
            <a:r>
              <a:rPr lang="es-CO" sz="2000" dirty="0">
                <a:latin typeface="Century Gothic" panose="020B0502020202020204" pitchFamily="34" charset="0"/>
                <a:ea typeface="Calibri" panose="020F0502020204030204" pitchFamily="34" charset="0"/>
                <a:cs typeface="Times New Roman" panose="02020603050405020304" pitchFamily="18" charset="0"/>
              </a:rPr>
              <a:t>Government monetary transfers linked to a share of total population. </a:t>
            </a:r>
          </a:p>
          <a:p>
            <a:pPr>
              <a:lnSpc>
                <a:spcPct val="150000"/>
              </a:lnSpc>
              <a:buFont typeface="+mj-lt"/>
              <a:buAutoNum type="arabicPeriod"/>
            </a:pPr>
            <a:r>
              <a:rPr lang="es-CO" sz="2000" dirty="0">
                <a:latin typeface="Century Gothic" panose="020B0502020202020204" pitchFamily="34" charset="0"/>
                <a:ea typeface="Calibri" panose="020F0502020204030204" pitchFamily="34" charset="0"/>
                <a:cs typeface="Times New Roman" panose="02020603050405020304" pitchFamily="18" charset="0"/>
              </a:rPr>
              <a:t>More detailed tax structure: consumption tax and royalties (proxy)</a:t>
            </a:r>
          </a:p>
          <a:p>
            <a:pPr>
              <a:lnSpc>
                <a:spcPct val="150000"/>
              </a:lnSpc>
              <a:buFont typeface="+mj-lt"/>
              <a:buAutoNum type="arabicPeriod"/>
            </a:pPr>
            <a:r>
              <a:rPr lang="es-CO" sz="2000" dirty="0">
                <a:latin typeface="Century Gothic" panose="020B0502020202020204" pitchFamily="34" charset="0"/>
                <a:ea typeface="Calibri" panose="020F0502020204030204" pitchFamily="34" charset="0"/>
                <a:cs typeface="Times New Roman" panose="02020603050405020304" pitchFamily="18" charset="0"/>
              </a:rPr>
              <a:t>Autonomous exports. </a:t>
            </a: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226638"/>
            <a:ext cx="7694645" cy="979127"/>
          </a:xfrm>
        </p:spPr>
        <p:txBody>
          <a:bodyPr>
            <a:normAutofit/>
          </a:bodyPr>
          <a:lstStyle/>
          <a:p>
            <a:pPr algn="l"/>
            <a:r>
              <a:rPr lang="es-CO" b="1" dirty="0">
                <a:latin typeface="Century Gothic" panose="020B0502020202020204" pitchFamily="34" charset="0"/>
              </a:rPr>
              <a:t>Summary. </a:t>
            </a:r>
          </a:p>
        </p:txBody>
      </p:sp>
    </p:spTree>
    <p:extLst>
      <p:ext uri="{BB962C8B-B14F-4D97-AF65-F5344CB8AC3E}">
        <p14:creationId xmlns:p14="http://schemas.microsoft.com/office/powerpoint/2010/main" val="23555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644064"/>
            <a:ext cx="9798393" cy="1537675"/>
          </a:xfrm>
        </p:spPr>
        <p:txBody>
          <a:bodyPr>
            <a:normAutofit/>
          </a:bodyPr>
          <a:lstStyle/>
          <a:p>
            <a:pPr marL="457200" indent="-457200">
              <a:buAutoNum type="arabicPeriod" startAt="8"/>
            </a:pPr>
            <a:r>
              <a:rPr lang="es-CO" sz="2000" dirty="0">
                <a:effectLst/>
                <a:latin typeface="Century Gothic" panose="020B0502020202020204" pitchFamily="34" charset="0"/>
                <a:ea typeface="Calibri" panose="020F0502020204030204" pitchFamily="34" charset="0"/>
                <a:cs typeface="Times New Roman" panose="02020603050405020304" pitchFamily="18" charset="0"/>
              </a:rPr>
              <a:t>Foreign Direct Investment: added into the investment equation and as a new funding source. </a:t>
            </a:r>
          </a:p>
          <a:p>
            <a:pPr marL="457200" indent="-457200">
              <a:buAutoNum type="arabicPeriod" startAt="8"/>
            </a:pPr>
            <a:endParaRPr lang="es-CO" sz="2000" dirty="0">
              <a:latin typeface="Century Gothic" panose="020B0502020202020204" pitchFamily="34" charset="0"/>
              <a:ea typeface="Calibri" panose="020F0502020204030204" pitchFamily="34" charset="0"/>
              <a:cs typeface="Times New Roman" panose="02020603050405020304" pitchFamily="18" charset="0"/>
            </a:endParaRPr>
          </a:p>
          <a:p>
            <a:pPr marL="457200" indent="-457200">
              <a:buAutoNum type="arabicPeriod" startAt="8"/>
            </a:pPr>
            <a:r>
              <a:rPr lang="es-CO" sz="2000" dirty="0">
                <a:latin typeface="Century Gothic" panose="020B0502020202020204" pitchFamily="34" charset="0"/>
                <a:cs typeface="Times New Roman" panose="02020603050405020304" pitchFamily="18" charset="0"/>
              </a:rPr>
              <a:t>Further modifications to the external sector dynamics:</a:t>
            </a: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226638"/>
            <a:ext cx="7694645" cy="979127"/>
          </a:xfrm>
        </p:spPr>
        <p:txBody>
          <a:bodyPr>
            <a:normAutofit/>
          </a:bodyPr>
          <a:lstStyle/>
          <a:p>
            <a:pPr algn="l"/>
            <a:r>
              <a:rPr lang="es-CO" b="1" dirty="0">
                <a:latin typeface="Century Gothic" panose="020B0502020202020204" pitchFamily="34" charset="0"/>
              </a:rPr>
              <a:t>Summary. </a:t>
            </a:r>
          </a:p>
        </p:txBody>
      </p:sp>
      <p:sp>
        <p:nvSpPr>
          <p:cNvPr id="4" name="Marcador de contenido 1">
            <a:extLst>
              <a:ext uri="{FF2B5EF4-FFF2-40B4-BE49-F238E27FC236}">
                <a16:creationId xmlns:a16="http://schemas.microsoft.com/office/drawing/2014/main" id="{B731754F-D30C-4510-8415-8673792F6AF4}"/>
              </a:ext>
            </a:extLst>
          </p:cNvPr>
          <p:cNvSpPr txBox="1">
            <a:spLocks/>
          </p:cNvSpPr>
          <p:nvPr/>
        </p:nvSpPr>
        <p:spPr>
          <a:xfrm>
            <a:off x="1354799" y="3181739"/>
            <a:ext cx="9235445" cy="20993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v"/>
            </a:pPr>
            <a:r>
              <a:rPr lang="en-GB" sz="2000" dirty="0">
                <a:latin typeface="Century Gothic" panose="020B0502020202020204" pitchFamily="34" charset="0"/>
              </a:rPr>
              <a:t>Credit rationing mechanism in cross border lending flows. </a:t>
            </a:r>
          </a:p>
          <a:p>
            <a:pPr>
              <a:buFont typeface="Wingdings" panose="05000000000000000000" pitchFamily="2" charset="2"/>
              <a:buChar char="v"/>
            </a:pPr>
            <a:r>
              <a:rPr lang="en-GB" sz="2000" dirty="0">
                <a:latin typeface="Century Gothic" panose="020B0502020202020204" pitchFamily="34" charset="0"/>
              </a:rPr>
              <a:t>Simpler arbitrage parameters in FX loans demand and portfolio flows.</a:t>
            </a:r>
          </a:p>
          <a:p>
            <a:pPr>
              <a:buFont typeface="Wingdings" panose="05000000000000000000" pitchFamily="2" charset="2"/>
              <a:buChar char="v"/>
            </a:pPr>
            <a:r>
              <a:rPr lang="en-GB" sz="2000" dirty="0">
                <a:latin typeface="Century Gothic" panose="020B0502020202020204" pitchFamily="34" charset="0"/>
              </a:rPr>
              <a:t>Exogenous FDI flows. </a:t>
            </a:r>
          </a:p>
          <a:p>
            <a:pPr>
              <a:buFont typeface="Wingdings" panose="05000000000000000000" pitchFamily="2" charset="2"/>
              <a:buChar char="v"/>
            </a:pPr>
            <a:r>
              <a:rPr lang="en-GB" sz="2000" dirty="0">
                <a:latin typeface="Century Gothic" panose="020B0502020202020204" pitchFamily="34" charset="0"/>
              </a:rPr>
              <a:t>Exogenous growth rate of remittances. </a:t>
            </a:r>
          </a:p>
          <a:p>
            <a:pPr>
              <a:buFont typeface="Wingdings" panose="05000000000000000000" pitchFamily="2" charset="2"/>
              <a:buChar char="v"/>
            </a:pPr>
            <a:r>
              <a:rPr lang="en-GB" sz="2000" dirty="0">
                <a:latin typeface="Century Gothic" panose="020B0502020202020204" pitchFamily="34" charset="0"/>
              </a:rPr>
              <a:t>Possibility of introducing scenarios. </a:t>
            </a:r>
          </a:p>
          <a:p>
            <a:pPr>
              <a:buFont typeface="Wingdings" panose="05000000000000000000" pitchFamily="2" charset="2"/>
              <a:buChar char="v"/>
            </a:pPr>
            <a:endParaRPr lang="en-GB" sz="2000" dirty="0">
              <a:latin typeface="Century Gothic" panose="020B0502020202020204" pitchFamily="34" charset="0"/>
            </a:endParaRPr>
          </a:p>
          <a:p>
            <a:pPr>
              <a:buFont typeface="Wingdings" panose="05000000000000000000" pitchFamily="2" charset="2"/>
              <a:buChar char="v"/>
            </a:pPr>
            <a:endParaRPr lang="en-GB" sz="2000" dirty="0">
              <a:latin typeface="Century Gothic" panose="020B0502020202020204" pitchFamily="34" charset="0"/>
            </a:endParaRPr>
          </a:p>
        </p:txBody>
      </p:sp>
    </p:spTree>
    <p:extLst>
      <p:ext uri="{BB962C8B-B14F-4D97-AF65-F5344CB8AC3E}">
        <p14:creationId xmlns:p14="http://schemas.microsoft.com/office/powerpoint/2010/main" val="1989950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226638"/>
            <a:ext cx="7694645" cy="979127"/>
          </a:xfrm>
        </p:spPr>
        <p:txBody>
          <a:bodyPr>
            <a:normAutofit/>
          </a:bodyPr>
          <a:lstStyle/>
          <a:p>
            <a:pPr algn="l"/>
            <a:r>
              <a:rPr lang="es-CO" b="1" dirty="0">
                <a:latin typeface="Century Gothic" panose="020B0502020202020204" pitchFamily="34" charset="0"/>
              </a:rPr>
              <a:t>Scenarios. </a:t>
            </a:r>
          </a:p>
        </p:txBody>
      </p:sp>
      <p:sp>
        <p:nvSpPr>
          <p:cNvPr id="4" name="Marcador de contenido 1">
            <a:extLst>
              <a:ext uri="{FF2B5EF4-FFF2-40B4-BE49-F238E27FC236}">
                <a16:creationId xmlns:a16="http://schemas.microsoft.com/office/drawing/2014/main" id="{B731754F-D30C-4510-8415-8673792F6AF4}"/>
              </a:ext>
            </a:extLst>
          </p:cNvPr>
          <p:cNvSpPr txBox="1">
            <a:spLocks/>
          </p:cNvSpPr>
          <p:nvPr/>
        </p:nvSpPr>
        <p:spPr>
          <a:xfrm>
            <a:off x="1354799" y="3181739"/>
            <a:ext cx="9235445" cy="20993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GB" sz="2000" dirty="0">
              <a:latin typeface="Century Gothic" panose="020B0502020202020204" pitchFamily="34" charset="0"/>
            </a:endParaRPr>
          </a:p>
          <a:p>
            <a:pPr>
              <a:buFont typeface="Wingdings" panose="05000000000000000000" pitchFamily="2" charset="2"/>
              <a:buChar char="v"/>
            </a:pPr>
            <a:endParaRPr lang="en-GB" sz="2000" dirty="0">
              <a:latin typeface="Century Gothic" panose="020B0502020202020204" pitchFamily="34" charset="0"/>
            </a:endParaRPr>
          </a:p>
          <a:p>
            <a:pPr>
              <a:buFont typeface="Wingdings" panose="05000000000000000000" pitchFamily="2" charset="2"/>
              <a:buChar char="v"/>
            </a:pPr>
            <a:endParaRPr lang="en-GB" sz="2000" dirty="0">
              <a:latin typeface="Century Gothic" panose="020B0502020202020204" pitchFamily="34" charset="0"/>
            </a:endParaRPr>
          </a:p>
        </p:txBody>
      </p:sp>
      <p:sp>
        <p:nvSpPr>
          <p:cNvPr id="7" name="Rectángulo: esquinas redondeadas 6">
            <a:extLst>
              <a:ext uri="{FF2B5EF4-FFF2-40B4-BE49-F238E27FC236}">
                <a16:creationId xmlns:a16="http://schemas.microsoft.com/office/drawing/2014/main" id="{F789DB8D-5707-406E-B24F-E2A2EB9545B9}"/>
              </a:ext>
            </a:extLst>
          </p:cNvPr>
          <p:cNvSpPr/>
          <p:nvPr/>
        </p:nvSpPr>
        <p:spPr>
          <a:xfrm>
            <a:off x="1804849" y="1205765"/>
            <a:ext cx="3582955" cy="1975974"/>
          </a:xfrm>
          <a:prstGeom prst="roundRect">
            <a:avLst/>
          </a:prstGeom>
          <a:solidFill>
            <a:schemeClr val="accent6">
              <a:lumMod val="60000"/>
              <a:lumOff val="40000"/>
            </a:schemeClr>
          </a:solidFill>
          <a:ln>
            <a:solidFill>
              <a:schemeClr val="accent6">
                <a:lumMod val="50000"/>
              </a:schemeClr>
            </a:solidFill>
          </a:ln>
          <a:effectLst>
            <a:glow rad="101600">
              <a:schemeClr val="accent6">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latin typeface="Century Gothic" panose="020B0502020202020204" pitchFamily="34" charset="0"/>
              </a:rPr>
              <a:t>Benchmark Model:</a:t>
            </a:r>
          </a:p>
          <a:p>
            <a:pPr algn="ctr"/>
            <a:endParaRPr lang="es-CO" b="1" dirty="0">
              <a:solidFill>
                <a:schemeClr val="tx1"/>
              </a:solidFill>
              <a:latin typeface="Century Gothic" panose="020B0502020202020204" pitchFamily="34" charset="0"/>
            </a:endParaRP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Foreign policy rate.</a:t>
            </a: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World  GDP growth rate.</a:t>
            </a: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Foreign inflation rate.</a:t>
            </a:r>
          </a:p>
        </p:txBody>
      </p:sp>
      <p:sp>
        <p:nvSpPr>
          <p:cNvPr id="9" name="Rectángulo: esquinas redondeadas 8">
            <a:extLst>
              <a:ext uri="{FF2B5EF4-FFF2-40B4-BE49-F238E27FC236}">
                <a16:creationId xmlns:a16="http://schemas.microsoft.com/office/drawing/2014/main" id="{3A7E619B-752A-498C-80E2-7F2AAF088950}"/>
              </a:ext>
            </a:extLst>
          </p:cNvPr>
          <p:cNvSpPr/>
          <p:nvPr/>
        </p:nvSpPr>
        <p:spPr>
          <a:xfrm>
            <a:off x="3097764" y="3676262"/>
            <a:ext cx="5551714" cy="1975974"/>
          </a:xfrm>
          <a:prstGeom prst="roundRect">
            <a:avLst/>
          </a:prstGeom>
          <a:solidFill>
            <a:schemeClr val="accent2">
              <a:lumMod val="60000"/>
              <a:lumOff val="40000"/>
            </a:schemeClr>
          </a:solidFill>
          <a:ln>
            <a:solidFill>
              <a:schemeClr val="accent6">
                <a:lumMod val="50000"/>
              </a:schemeClr>
            </a:solidFill>
          </a:ln>
          <a:effectLst>
            <a:glow rad="1016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b="1" dirty="0">
              <a:solidFill>
                <a:schemeClr val="tx1"/>
              </a:solidFill>
              <a:latin typeface="Century Gothic" panose="020B0502020202020204" pitchFamily="34" charset="0"/>
            </a:endParaRPr>
          </a:p>
          <a:p>
            <a:pPr algn="ctr"/>
            <a:endParaRPr lang="es-CO" b="1" dirty="0">
              <a:solidFill>
                <a:schemeClr val="tx1"/>
              </a:solidFill>
              <a:latin typeface="Century Gothic" panose="020B0502020202020204" pitchFamily="34" charset="0"/>
            </a:endParaRPr>
          </a:p>
          <a:p>
            <a:pPr algn="ctr"/>
            <a:r>
              <a:rPr lang="es-CO" b="1" dirty="0">
                <a:solidFill>
                  <a:schemeClr val="tx1"/>
                </a:solidFill>
                <a:latin typeface="Century Gothic" panose="020B0502020202020204" pitchFamily="34" charset="0"/>
              </a:rPr>
              <a:t>Sensitivity analysis.</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Exchange rate adjustment.</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Fundamentals and risk perception.</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Greater households loans elasticity.</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Greater sensitivity to arbitrage gaps. </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Change in FDI allocation. </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Elasticity of productivity to Public Investment.</a:t>
            </a:r>
          </a:p>
          <a:p>
            <a:pPr marL="285750" indent="-285750" algn="ctr">
              <a:buFont typeface="Wingdings" panose="05000000000000000000" pitchFamily="2" charset="2"/>
              <a:buChar char="ü"/>
            </a:pPr>
            <a:endParaRPr lang="es-CO" sz="1600" dirty="0">
              <a:solidFill>
                <a:schemeClr val="tx1"/>
              </a:solidFill>
              <a:latin typeface="Century Gothic" panose="020B0502020202020204" pitchFamily="34" charset="0"/>
            </a:endParaRPr>
          </a:p>
          <a:p>
            <a:pPr marL="285750" indent="-285750" algn="ctr">
              <a:buFont typeface="Wingdings" panose="05000000000000000000" pitchFamily="2" charset="2"/>
              <a:buChar char="ü"/>
            </a:pPr>
            <a:endParaRPr lang="es-CO" dirty="0">
              <a:solidFill>
                <a:schemeClr val="tx1"/>
              </a:solidFill>
              <a:latin typeface="Century Gothic" panose="020B0502020202020204" pitchFamily="34" charset="0"/>
            </a:endParaRPr>
          </a:p>
        </p:txBody>
      </p:sp>
      <p:sp>
        <p:nvSpPr>
          <p:cNvPr id="10" name="Rectángulo: esquinas redondeadas 9">
            <a:extLst>
              <a:ext uri="{FF2B5EF4-FFF2-40B4-BE49-F238E27FC236}">
                <a16:creationId xmlns:a16="http://schemas.microsoft.com/office/drawing/2014/main" id="{4FAF44F7-63B2-428C-B502-D4596FFF7C48}"/>
              </a:ext>
            </a:extLst>
          </p:cNvPr>
          <p:cNvSpPr/>
          <p:nvPr/>
        </p:nvSpPr>
        <p:spPr>
          <a:xfrm>
            <a:off x="6183086" y="1205765"/>
            <a:ext cx="4024604" cy="1975974"/>
          </a:xfrm>
          <a:prstGeom prst="roundRect">
            <a:avLst/>
          </a:prstGeom>
          <a:solidFill>
            <a:schemeClr val="accent3">
              <a:lumMod val="60000"/>
              <a:lumOff val="40000"/>
            </a:schemeClr>
          </a:solidFill>
          <a:ln>
            <a:solidFill>
              <a:schemeClr val="accent3">
                <a:lumMod val="50000"/>
              </a:schemeClr>
            </a:solidFill>
          </a:ln>
          <a:effectLst>
            <a:glow rad="101600">
              <a:schemeClr val="accent3">
                <a:satMod val="175000"/>
                <a:alpha val="40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latin typeface="Century Gothic" panose="020B0502020202020204" pitchFamily="34" charset="0"/>
              </a:rPr>
              <a:t>Colombian adaptation:</a:t>
            </a:r>
          </a:p>
          <a:p>
            <a:pPr algn="ctr"/>
            <a:endParaRPr lang="es-CO" b="1" dirty="0">
              <a:solidFill>
                <a:schemeClr val="tx1"/>
              </a:solidFill>
              <a:latin typeface="Century Gothic" panose="020B0502020202020204" pitchFamily="34" charset="0"/>
            </a:endParaRP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Lower exports and remittances growth.</a:t>
            </a: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Lower portfolio and FDI flows.</a:t>
            </a: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Greater CBL rationing </a:t>
            </a:r>
          </a:p>
        </p:txBody>
      </p:sp>
    </p:spTree>
    <p:extLst>
      <p:ext uri="{BB962C8B-B14F-4D97-AF65-F5344CB8AC3E}">
        <p14:creationId xmlns:p14="http://schemas.microsoft.com/office/powerpoint/2010/main" val="1155349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75787" y="104081"/>
            <a:ext cx="7776864" cy="1354162"/>
          </a:xfrm>
        </p:spPr>
        <p:txBody>
          <a:bodyPr/>
          <a:lstStyle/>
          <a:p>
            <a:r>
              <a:rPr lang="es-CO" b="1" dirty="0">
                <a:latin typeface="Century Gothic" panose="020B0502020202020204" pitchFamily="34" charset="0"/>
              </a:rPr>
              <a:t>References.</a:t>
            </a:r>
          </a:p>
        </p:txBody>
      </p:sp>
      <p:sp>
        <p:nvSpPr>
          <p:cNvPr id="3" name="2 Marcador de contenido"/>
          <p:cNvSpPr>
            <a:spLocks noGrp="1"/>
          </p:cNvSpPr>
          <p:nvPr>
            <p:ph idx="1"/>
          </p:nvPr>
        </p:nvSpPr>
        <p:spPr>
          <a:xfrm>
            <a:off x="421105" y="1215189"/>
            <a:ext cx="11079076" cy="4662084"/>
          </a:xfrm>
        </p:spPr>
        <p:txBody>
          <a:bodyPr>
            <a:normAutofit fontScale="85000" lnSpcReduction="20000"/>
          </a:bodyPr>
          <a:lstStyle/>
          <a:p>
            <a:pPr marL="0" indent="0" algn="just">
              <a:buNone/>
            </a:pPr>
            <a:endParaRPr lang="es-CO" sz="1800" dirty="0">
              <a:latin typeface="Century Gothic" panose="020B0502020202020204" pitchFamily="34" charset="0"/>
            </a:endParaRP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Camara-Neto, A. F., &amp; Vernengo, M. (2012). Keynes after Sraffa and Kaldor: Effective Demand, Accumulation and Productivity Growth [Chapters]. Edward Elgar Publishing. </a:t>
            </a:r>
            <a:r>
              <a:rPr lang="es-CO" sz="1800" dirty="0">
                <a:latin typeface="Century Gothic" panose="020B0502020202020204" pitchFamily="34" charset="0"/>
                <a:hlinkClick r:id="rId2"/>
              </a:rPr>
              <a:t>https://econpapers.repec.org/bookchap/elgeechap/3855_5f10.htm</a:t>
            </a:r>
            <a:endParaRPr lang="es-CO" sz="1800" dirty="0">
              <a:latin typeface="Century Gothic" panose="020B0502020202020204" pitchFamily="34" charset="0"/>
            </a:endParaRP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Dávila-Fernández, M. J. (2020). Alternative approaches to technological change in a small open economy. Journal of Evolutionary Economics, 30(2), 279–317. </a:t>
            </a:r>
            <a:r>
              <a:rPr lang="es-CO" sz="1800" dirty="0">
                <a:latin typeface="Century Gothic" panose="020B0502020202020204" pitchFamily="34" charset="0"/>
                <a:hlinkClick r:id="rId3"/>
              </a:rPr>
              <a:t>https://doi.org/10.1007/s00191-019-00658-3</a:t>
            </a:r>
            <a:endParaRPr lang="es-CO" sz="1800" dirty="0">
              <a:latin typeface="Century Gothic" panose="020B0502020202020204" pitchFamily="34" charset="0"/>
            </a:endParaRP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Felipe, J., &amp; Kumar, U. (2010). Technical Change in India’s Organized Manufacturing Sector (SSRN Scholarly Paper ID 1691695). Social Science Research Network. </a:t>
            </a:r>
            <a:r>
              <a:rPr lang="es-CO" sz="1800" dirty="0">
                <a:latin typeface="Century Gothic" panose="020B0502020202020204" pitchFamily="34" charset="0"/>
                <a:hlinkClick r:id="rId4"/>
              </a:rPr>
              <a:t>https://doi.org/10.2139/ssrn.1691695</a:t>
            </a:r>
            <a:endParaRPr lang="es-CO" sz="1800" dirty="0">
              <a:latin typeface="Century Gothic" panose="020B0502020202020204" pitchFamily="34" charset="0"/>
            </a:endParaRP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Kaldor, N. (1966). Marginal Productivity and the Macro-Economic Theories of Distribution: Comment on Samuelson and Modigliani. The Review of Economic Studies, 33(4), 309–319. https://doi.org/10.2307/2974428</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Moreno Rivas, Á. M. (2008, July 4). Las leyes del desarrollo económico endógeno de Kaldor: El caso colombiano. Revista de Economía Institucional. https://revistas.uexternado.edu.co//index.php/ecoins/article/view/70</a:t>
            </a:r>
          </a:p>
          <a:p>
            <a:pPr marL="0" indent="0" algn="just">
              <a:buNone/>
            </a:pPr>
            <a:r>
              <a:rPr lang="es-CO" sz="1800" dirty="0">
                <a:latin typeface="Century Gothic" panose="020B0502020202020204" pitchFamily="34" charset="0"/>
              </a:rPr>
              <a:t>Moreno Serna, R., &amp; Pulido, Á. (2012). Tercerización laboral en el sector financiero y evolución salarial en Colombia.</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Ossa, D. (2018). Productividad y distribución del ingreso: Implicaciones sobre el salario mínimo colombiano, 2001-2016 | Revista de Economía Institucional. https://revistas.uexternado.edu.co/index.php/ecoins/article/view/5449</a:t>
            </a:r>
          </a:p>
          <a:p>
            <a:pPr marL="0" indent="0" algn="just">
              <a:buNone/>
            </a:pPr>
            <a:endParaRPr lang="es-CO" sz="1800" dirty="0">
              <a:latin typeface="Century Gothic" panose="020B0502020202020204" pitchFamily="34" charset="0"/>
            </a:endParaRPr>
          </a:p>
        </p:txBody>
      </p:sp>
    </p:spTree>
    <p:extLst>
      <p:ext uri="{BB962C8B-B14F-4D97-AF65-F5344CB8AC3E}">
        <p14:creationId xmlns:p14="http://schemas.microsoft.com/office/powerpoint/2010/main" val="3718154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2014835"/>
            <a:ext cx="10463752" cy="2641141"/>
          </a:xfrm>
        </p:spPr>
        <p:txBody>
          <a:bodyPr>
            <a:normAutofit/>
          </a:bodyPr>
          <a:lstStyle/>
          <a:p>
            <a:pPr algn="just"/>
            <a:r>
              <a:rPr lang="es-CO" sz="2000" dirty="0">
                <a:latin typeface="Century Gothic" panose="020B0502020202020204" pitchFamily="34" charset="0"/>
              </a:rPr>
              <a:t>Discussion about last meeting comments: FX loans, portfolio flows, consumption tax, households equities, and labour productivity. </a:t>
            </a:r>
          </a:p>
          <a:p>
            <a:pPr marL="0" indent="0" algn="just">
              <a:buNone/>
            </a:pPr>
            <a:endParaRPr lang="es-CO" sz="2000" dirty="0">
              <a:latin typeface="Century Gothic" panose="020B0502020202020204" pitchFamily="34" charset="0"/>
            </a:endParaRPr>
          </a:p>
          <a:p>
            <a:pPr algn="just"/>
            <a:r>
              <a:rPr lang="es-CO" sz="2000" dirty="0">
                <a:effectLst/>
                <a:latin typeface="Century Gothic" panose="020B0502020202020204" pitchFamily="34" charset="0"/>
                <a:ea typeface="Calibri" panose="020F0502020204030204" pitchFamily="34" charset="0"/>
                <a:cs typeface="Times New Roman" panose="02020603050405020304" pitchFamily="18" charset="0"/>
              </a:rPr>
              <a:t>Summary of the final </a:t>
            </a:r>
            <a:r>
              <a:rPr lang="en-GB" sz="2000" dirty="0">
                <a:effectLst/>
                <a:latin typeface="Century Gothic" panose="020B0502020202020204" pitchFamily="34" charset="0"/>
                <a:ea typeface="Calibri" panose="020F0502020204030204" pitchFamily="34" charset="0"/>
                <a:cs typeface="Times New Roman" panose="02020603050405020304" pitchFamily="18" charset="0"/>
              </a:rPr>
              <a:t>version of the model. </a:t>
            </a:r>
          </a:p>
          <a:p>
            <a:pPr algn="just"/>
            <a:endParaRPr lang="en-GB" sz="2000" dirty="0">
              <a:latin typeface="Century Gothic" panose="020B0502020202020204" pitchFamily="34" charset="0"/>
              <a:ea typeface="Calibri" panose="020F0502020204030204" pitchFamily="34" charset="0"/>
              <a:cs typeface="Times New Roman" panose="02020603050405020304" pitchFamily="18" charset="0"/>
            </a:endParaRPr>
          </a:p>
          <a:p>
            <a:pPr algn="just"/>
            <a:r>
              <a:rPr lang="en-GB" sz="2000" dirty="0">
                <a:latin typeface="Century Gothic" panose="020B0502020202020204" pitchFamily="34" charset="0"/>
                <a:ea typeface="Calibri" panose="020F0502020204030204" pitchFamily="34" charset="0"/>
                <a:cs typeface="Times New Roman" panose="02020603050405020304" pitchFamily="18" charset="0"/>
              </a:rPr>
              <a:t>Once the model is in the code, what alternatives scenarios to include. </a:t>
            </a:r>
          </a:p>
          <a:p>
            <a:pPr algn="just"/>
            <a:endParaRPr lang="en-GB" sz="2000" dirty="0">
              <a:effectLst/>
              <a:latin typeface="Century Gothic" panose="020B0502020202020204" pitchFamily="34" charset="0"/>
              <a:ea typeface="Calibri" panose="020F0502020204030204" pitchFamily="34" charset="0"/>
              <a:cs typeface="Times New Roman" panose="02020603050405020304" pitchFamily="18" charset="0"/>
            </a:endParaRPr>
          </a:p>
        </p:txBody>
      </p:sp>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537145"/>
            <a:ext cx="7694645" cy="979127"/>
          </a:xfrm>
        </p:spPr>
        <p:txBody>
          <a:bodyPr>
            <a:normAutofit fontScale="90000"/>
          </a:bodyPr>
          <a:lstStyle/>
          <a:p>
            <a:pPr algn="l"/>
            <a:r>
              <a:rPr lang="es-CO" b="1" dirty="0">
                <a:latin typeface="Century Gothic" panose="020B0502020202020204" pitchFamily="34" charset="0"/>
              </a:rPr>
              <a:t>Structure of the presentation.</a:t>
            </a:r>
          </a:p>
        </p:txBody>
      </p:sp>
    </p:spTree>
    <p:extLst>
      <p:ext uri="{BB962C8B-B14F-4D97-AF65-F5344CB8AC3E}">
        <p14:creationId xmlns:p14="http://schemas.microsoft.com/office/powerpoint/2010/main" val="299212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772239"/>
                <a:ext cx="10463752" cy="3365369"/>
              </a:xfrm>
            </p:spPr>
            <p:txBody>
              <a:bodyPr>
                <a:normAutofit/>
              </a:bodyPr>
              <a:lstStyle/>
              <a:p>
                <a:pPr algn="just"/>
                <a:r>
                  <a:rPr lang="en-GB" sz="2000" dirty="0">
                    <a:latin typeface="Century Gothic" panose="020B0502020202020204" pitchFamily="34" charset="0"/>
                  </a:rPr>
                  <a:t>Desired demand for FX loans. </a:t>
                </a:r>
              </a:p>
              <a:p>
                <a:pPr marL="0" indent="0" algn="ctr">
                  <a:buNone/>
                </a:pPr>
                <a14:m>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oMath>
                </a14:m>
                <a:r>
                  <a:rPr lang="en-GB" sz="1800" dirty="0">
                    <a:effectLst/>
                    <a:latin typeface="Times New Roman" panose="02020603050405020304" pitchFamily="18" charset="0"/>
                    <a:ea typeface="Times New Roman" panose="02020603050405020304" pitchFamily="18" charset="0"/>
                  </a:rPr>
                  <a:t> = </a:t>
                </a:r>
                <a14:m>
                  <m:oMath xmlns:m="http://schemas.openxmlformats.org/officeDocument/2006/math">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cs typeface="Times New Roman" panose="02020603050405020304" pitchFamily="18" charset="0"/>
                          </a:rPr>
                        </m:ctrlPr>
                      </m:fPr>
                      <m:num>
                        <m:r>
                          <a:rPr lang="en-GB" sz="1800" i="1">
                            <a:effectLst/>
                            <a:latin typeface="Cambria Math" panose="02040503050406030204" pitchFamily="18" charset="0"/>
                            <a:ea typeface="Calibri" panose="020F0502020204030204" pitchFamily="34" charset="0"/>
                            <a:cs typeface="Times New Roman" panose="02020603050405020304" pitchFamily="18" charset="0"/>
                          </a:rPr>
                          <m:t>𝑇𝐹</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num>
                      <m:den>
                        <m:sSup>
                          <m:sSupPr>
                            <m:ctrlPr>
                              <a:rPr lang="es-CO" sz="1800" i="1">
                                <a:effectLst/>
                                <a:latin typeface="Cambria Math" panose="02040503050406030204" pitchFamily="18"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oMath>
                </a14:m>
                <a:endParaRPr lang="en-GB" sz="2000" dirty="0">
                  <a:latin typeface="Century Gothic" panose="020B0502020202020204" pitchFamily="34" charset="0"/>
                </a:endParaRPr>
              </a:p>
              <a:p>
                <a:r>
                  <a:rPr lang="en-GB" sz="2000" dirty="0">
                    <a:latin typeface="Century Gothic" panose="020B0502020202020204" pitchFamily="34" charset="0"/>
                  </a:rPr>
                  <a:t>Arbitrage dynamics. </a:t>
                </a:r>
              </a:p>
              <a:p>
                <a:pPr marL="0" indent="0">
                  <a:lnSpc>
                    <a:spcPct val="150000"/>
                  </a:lnSpc>
                  <a:buNone/>
                </a:pPr>
                <a14:m>
                  <m:oMathPara xmlns:m="http://schemas.openxmlformats.org/officeDocument/2006/math">
                    <m:oMathParaPr>
                      <m:jc m:val="centerGroup"/>
                    </m:oMathParaPr>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Sub>
                        </m:e>
                      </m:acc>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es-CO" sz="1800" i="1">
                              <a:effectLst/>
                              <a:latin typeface="Cambria Math" panose="02040503050406030204" pitchFamily="18" charset="0"/>
                              <a:cs typeface="Times New Roman" panose="02020603050405020304" pitchFamily="18" charset="0"/>
                            </a:rPr>
                          </m:ctrlPr>
                        </m:dPr>
                        <m:e>
                          <m:sSubSup>
                            <m:sSubSupPr>
                              <m:ctrlPr>
                                <a:rPr lang="es-CO" sz="1800" i="1">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𝑇</m:t>
                              </m:r>
                            </m:sup>
                          </m:sSub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Sub>
                        </m:e>
                      </m:d>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𝑇</m:t>
                          </m:r>
                        </m:sup>
                      </m:sSub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Sup>
                        <m:sSubSupPr>
                          <m:ctrlPr>
                            <a:rPr lang="es-CO" sz="1800" i="1">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𝑚𝑖𝑛</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𝑇𝑎𝑛h</m:t>
                      </m:r>
                      <m:d>
                        <m:dPr>
                          <m:begChr m:val="["/>
                          <m:end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e>
                      </m:d>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bSup>
                                <m:sSub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𝐹𝑋</m:t>
                                  </m:r>
                                </m:sup>
                              </m:sSub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acc>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e>
                          </m:d>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772239"/>
                <a:ext cx="10463752" cy="3365369"/>
              </a:xfrm>
              <a:blipFill>
                <a:blip r:embed="rId2"/>
                <a:stretch>
                  <a:fillRect l="-485" t="-1128"/>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FX loans – Demand.</a:t>
            </a:r>
          </a:p>
        </p:txBody>
      </p:sp>
    </p:spTree>
    <p:extLst>
      <p:ext uri="{BB962C8B-B14F-4D97-AF65-F5344CB8AC3E}">
        <p14:creationId xmlns:p14="http://schemas.microsoft.com/office/powerpoint/2010/main" val="223625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772239"/>
                <a:ext cx="10463752" cy="3365369"/>
              </a:xfrm>
            </p:spPr>
            <p:txBody>
              <a:bodyPr>
                <a:normAutofit/>
              </a:bodyPr>
              <a:lstStyle/>
              <a:p>
                <a:pPr algn="just"/>
                <a:r>
                  <a:rPr lang="en-GB" sz="2000" dirty="0">
                    <a:latin typeface="Century Gothic" panose="020B0502020202020204" pitchFamily="34" charset="0"/>
                  </a:rPr>
                  <a:t>Desired demand for FX loans. </a:t>
                </a:r>
              </a:p>
              <a:p>
                <a:pPr marL="0" indent="0" algn="ctr">
                  <a:buNone/>
                </a:pPr>
                <a14:m>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oMath>
                </a14:m>
                <a:r>
                  <a:rPr lang="en-GB" sz="1800" dirty="0">
                    <a:effectLst/>
                    <a:latin typeface="Times New Roman" panose="02020603050405020304" pitchFamily="18" charset="0"/>
                    <a:ea typeface="Times New Roman" panose="02020603050405020304" pitchFamily="18" charset="0"/>
                  </a:rPr>
                  <a:t> = </a:t>
                </a:r>
                <a14:m>
                  <m:oMath xmlns:m="http://schemas.openxmlformats.org/officeDocument/2006/math">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cs typeface="Times New Roman" panose="02020603050405020304" pitchFamily="18" charset="0"/>
                          </a:rPr>
                        </m:ctrlPr>
                      </m:fPr>
                      <m:num>
                        <m:r>
                          <a:rPr lang="en-GB" sz="1800" i="1">
                            <a:effectLst/>
                            <a:latin typeface="Cambria Math" panose="02040503050406030204" pitchFamily="18" charset="0"/>
                            <a:ea typeface="Calibri" panose="020F0502020204030204" pitchFamily="34" charset="0"/>
                            <a:cs typeface="Times New Roman" panose="02020603050405020304" pitchFamily="18" charset="0"/>
                          </a:rPr>
                          <m:t>𝑇𝐹</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num>
                      <m:den>
                        <m:sSup>
                          <m:sSupPr>
                            <m:ctrlPr>
                              <a:rPr lang="es-CO" sz="1800" i="1">
                                <a:effectLst/>
                                <a:latin typeface="Cambria Math" panose="02040503050406030204" pitchFamily="18"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oMath>
                </a14:m>
                <a:endParaRPr lang="en-GB" sz="2000" dirty="0">
                  <a:latin typeface="Century Gothic" panose="020B0502020202020204" pitchFamily="34" charset="0"/>
                </a:endParaRPr>
              </a:p>
              <a:p>
                <a:r>
                  <a:rPr lang="en-GB" sz="2000" dirty="0">
                    <a:latin typeface="Century Gothic" panose="020B0502020202020204" pitchFamily="34" charset="0"/>
                  </a:rPr>
                  <a:t>Arbitrage parameter. </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𝐿𝐹</m:t>
                          </m:r>
                        </m:sub>
                        <m: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𝑚𝑖𝑛</m:t>
                          </m:r>
                        </m:sup>
                      </m:sSub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latin typeface="Cambria Math" panose="02040503050406030204" pitchFamily="18" charset="0"/>
                              <a:ea typeface="Times New Roman" panose="02020603050405020304" pitchFamily="18" charset="0"/>
                              <a:cs typeface="Times New Roman" panose="02020603050405020304" pitchFamily="18" charset="0"/>
                            </a:rPr>
                            <m:t>1</m:t>
                          </m:r>
                        </m:sub>
                      </m:sSub>
                      <m:r>
                        <a:rPr lang="en-GB" sz="1800" i="1">
                          <a:latin typeface="Cambria Math" panose="02040503050406030204" pitchFamily="18" charset="0"/>
                          <a:ea typeface="Calibri" panose="020F0502020204030204" pitchFamily="34" charset="0"/>
                          <a:cs typeface="Times New Roman" panose="02020603050405020304" pitchFamily="18" charset="0"/>
                        </a:rPr>
                        <m:t>⋅</m:t>
                      </m:r>
                      <m:r>
                        <a:rPr lang="en-GB" sz="1800" i="1">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latin typeface="Cambria Math" panose="02040503050406030204" pitchFamily="18" charset="0"/>
                              <a:cs typeface="Times New Roman" panose="02020603050405020304" pitchFamily="18" charset="0"/>
                            </a:rPr>
                          </m:ctrlPr>
                        </m:sSubPr>
                        <m:e>
                          <m:r>
                            <a:rPr lang="en-GB" sz="1800" i="1">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latin typeface="Cambria Math" panose="02040503050406030204" pitchFamily="18" charset="0"/>
                              <a:ea typeface="Calibri" panose="020F0502020204030204" pitchFamily="34" charset="0"/>
                              <a:cs typeface="Times New Roman" panose="02020603050405020304" pitchFamily="18" charset="0"/>
                            </a:rPr>
                            <m:t>𝐹</m:t>
                          </m:r>
                        </m:sub>
                      </m:sSub>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cs typeface="Times New Roman" panose="02020603050405020304" pitchFamily="18" charset="0"/>
                        </a:rPr>
                        <m:t> </m:t>
                      </m:r>
                      <m:r>
                        <a:rPr lang="en-GB" sz="1800" i="1" smtClean="0">
                          <a:effectLst/>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bSup>
                                <m:sSub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𝐹𝑋</m:t>
                                  </m:r>
                                </m:sup>
                              </m:sSub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acc>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e>
                          </m:d>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772239"/>
                <a:ext cx="10463752" cy="3365369"/>
              </a:xfrm>
              <a:blipFill>
                <a:blip r:embed="rId2"/>
                <a:stretch>
                  <a:fillRect l="-524" t="-1087"/>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604073" y="315543"/>
            <a:ext cx="8833841" cy="979127"/>
          </a:xfrm>
        </p:spPr>
        <p:txBody>
          <a:bodyPr>
            <a:normAutofit fontScale="90000"/>
          </a:bodyPr>
          <a:lstStyle/>
          <a:p>
            <a:pPr algn="l"/>
            <a:r>
              <a:rPr lang="es-CO" b="1" dirty="0">
                <a:latin typeface="Century Gothic" panose="020B0502020202020204" pitchFamily="34" charset="0"/>
              </a:rPr>
              <a:t>FX loans – New Arbitrage Dynamic.</a:t>
            </a:r>
          </a:p>
        </p:txBody>
      </p:sp>
    </p:spTree>
    <p:extLst>
      <p:ext uri="{BB962C8B-B14F-4D97-AF65-F5344CB8AC3E}">
        <p14:creationId xmlns:p14="http://schemas.microsoft.com/office/powerpoint/2010/main" val="1060039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376313"/>
                <a:ext cx="10463752" cy="4166648"/>
              </a:xfrm>
            </p:spPr>
            <p:txBody>
              <a:bodyPr>
                <a:normAutofit/>
              </a:bodyPr>
              <a:lstStyle/>
              <a:p>
                <a:pPr algn="just"/>
                <a:r>
                  <a:rPr lang="en-GB" sz="2000" dirty="0">
                    <a:latin typeface="Century Gothic" panose="020B0502020202020204" pitchFamily="34" charset="0"/>
                  </a:rPr>
                  <a:t>Credit rationing mechanism applied by the international banks:</a:t>
                </a:r>
              </a:p>
              <a:p>
                <a:pPr marL="0" indent="0" algn="ctr">
                  <a:lnSpc>
                    <a:spcPct val="150000"/>
                  </a:lnSpc>
                  <a:buNone/>
                </a:pPr>
                <a:r>
                  <a:rPr lang="en-GB" sz="2000" dirty="0">
                    <a:latin typeface="Century Gothic" panose="020B0502020202020204" pitchFamily="34" charset="0"/>
                  </a:rPr>
                  <a:t> </a:t>
                </a:r>
                <a14:m>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𝜒</m:t>
                      </m:r>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𝑁𝐼𝐼𝑃</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𝐺𝐷𝑃</m:t>
                              </m:r>
                            </m:e>
                          </m:acc>
                        </m:num>
                        <m:den>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𝐺𝐷𝑃</m:t>
                          </m:r>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2000" dirty="0">
                  <a:latin typeface="Century Gothic" panose="020B0502020202020204" pitchFamily="34" charset="0"/>
                </a:endParaRPr>
              </a:p>
              <a:p>
                <a:r>
                  <a:rPr lang="en-GB" sz="2000" dirty="0">
                    <a:latin typeface="Century Gothic" panose="020B0502020202020204" pitchFamily="34" charset="0"/>
                  </a:rPr>
                  <a:t>Interest rate on FX loans charged to the domestic banks</a:t>
                </a:r>
              </a:p>
              <a:p>
                <a:pPr marL="0" indent="0" algn="ctr">
                  <a:lnSpc>
                    <a:spcPct val="150000"/>
                  </a:lnSpc>
                  <a:buNone/>
                </a:pPr>
                <a:r>
                  <a:rPr lang="en-GB" sz="2000" dirty="0">
                    <a:latin typeface="Century Gothic" panose="020B0502020202020204" pitchFamily="34" charset="0"/>
                  </a:rPr>
                  <a:t> </a:t>
                </a:r>
                <a14:m>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latin typeface="Cambria Math" panose="02040503050406030204" pitchFamily="18" charset="0"/>
                            <a:ea typeface="Times New Roman" panose="02020603050405020304" pitchFamily="18" charset="0"/>
                            <a:cs typeface="Times New Roman" panose="02020603050405020304" pitchFamily="18" charset="0"/>
                          </a:rPr>
                          <m:t>𝑖</m:t>
                        </m:r>
                      </m:e>
                      <m:sub>
                        <m:r>
                          <a:rPr lang="en-GB" sz="1800" i="1">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latin typeface="Cambria Math" panose="02040503050406030204" pitchFamily="18" charset="0"/>
                            <a:ea typeface="Times New Roman" panose="02020603050405020304" pitchFamily="18" charset="0"/>
                            <a:cs typeface="Times New Roman" panose="02020603050405020304" pitchFamily="18" charset="0"/>
                          </a:rPr>
                          <m:t>𝐿</m:t>
                        </m:r>
                        <m:r>
                          <a:rPr lang="en-GB" sz="1800" i="1">
                            <a:latin typeface="Cambria Math" panose="02040503050406030204" pitchFamily="18" charset="0"/>
                            <a:ea typeface="Times New Roman" panose="02020603050405020304" pitchFamily="18" charset="0"/>
                            <a:cs typeface="Times New Roman" panose="02020603050405020304" pitchFamily="18" charset="0"/>
                          </a:rPr>
                          <m:t>,</m:t>
                        </m:r>
                        <m:r>
                          <a:rPr lang="en-GB" sz="1800" i="1">
                            <a:latin typeface="Cambria Math" panose="02040503050406030204" pitchFamily="18" charset="0"/>
                            <a:ea typeface="Times New Roman" panose="02020603050405020304" pitchFamily="18" charset="0"/>
                            <a:cs typeface="Times New Roman" panose="02020603050405020304" pitchFamily="18" charset="0"/>
                          </a:rPr>
                          <m:t>𝐹𝑋</m:t>
                        </m:r>
                      </m:sup>
                    </m:sSubSup>
                    <m:r>
                      <a:rPr lang="en-GB" sz="1800" i="1">
                        <a:latin typeface="Cambria Math" panose="02040503050406030204" pitchFamily="18" charset="0"/>
                        <a:ea typeface="Times New Roman" panose="02020603050405020304" pitchFamily="18" charset="0"/>
                        <a:cs typeface="Times New Roman" panose="02020603050405020304" pitchFamily="18" charset="0"/>
                      </a:rPr>
                      <m:t>= </m:t>
                    </m:r>
                    <m:d>
                      <m:d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dPr>
                      <m:e>
                        <m:r>
                          <a:rPr lang="en-GB" sz="1800" i="1">
                            <a:latin typeface="Cambria Math" panose="02040503050406030204" pitchFamily="18" charset="0"/>
                            <a:ea typeface="Times New Roman" panose="02020603050405020304" pitchFamily="18" charset="0"/>
                            <a:cs typeface="Times New Roman" panose="02020603050405020304" pitchFamily="18" charset="0"/>
                          </a:rPr>
                          <m:t>1+</m:t>
                        </m:r>
                        <m:r>
                          <a:rPr lang="en-GB" sz="1800" i="1">
                            <a:latin typeface="Cambria Math" panose="02040503050406030204" pitchFamily="18" charset="0"/>
                            <a:ea typeface="Times New Roman" panose="02020603050405020304" pitchFamily="18" charset="0"/>
                            <a:cs typeface="Times New Roman" panose="02020603050405020304" pitchFamily="18" charset="0"/>
                          </a:rPr>
                          <m:t>𝜃</m:t>
                        </m:r>
                      </m:e>
                    </m:d>
                    <m:sSup>
                      <m:s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latin typeface="Cambria Math" panose="02040503050406030204" pitchFamily="18" charset="0"/>
                            <a:ea typeface="Times New Roman" panose="02020603050405020304" pitchFamily="18" charset="0"/>
                            <a:cs typeface="Times New Roman" panose="02020603050405020304" pitchFamily="18" charset="0"/>
                          </a:rPr>
                          <m:t>𝑖</m:t>
                        </m:r>
                      </m:e>
                      <m:sup>
                        <m:r>
                          <a:rPr lang="en-GB" sz="1800" i="1">
                            <a:latin typeface="Cambria Math" panose="02040503050406030204" pitchFamily="18" charset="0"/>
                            <a:ea typeface="Times New Roman" panose="02020603050405020304" pitchFamily="18" charset="0"/>
                            <a:cs typeface="Times New Roman" panose="02020603050405020304" pitchFamily="18" charset="0"/>
                          </a:rPr>
                          <m:t>𝑊</m:t>
                        </m:r>
                      </m:sup>
                    </m:sSup>
                  </m:oMath>
                </a14:m>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𝜃</m:t>
                      </m:r>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𝜃</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𝑟𝑖𝑠𝑘</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376313"/>
                <a:ext cx="10463752" cy="4166648"/>
              </a:xfrm>
              <a:blipFill>
                <a:blip r:embed="rId2"/>
                <a:stretch>
                  <a:fillRect l="-524" t="-878"/>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Firms FX loans – Supply.</a:t>
            </a:r>
          </a:p>
        </p:txBody>
      </p:sp>
    </p:spTree>
    <p:extLst>
      <p:ext uri="{BB962C8B-B14F-4D97-AF65-F5344CB8AC3E}">
        <p14:creationId xmlns:p14="http://schemas.microsoft.com/office/powerpoint/2010/main" val="3586028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376312"/>
                <a:ext cx="10463752" cy="4534293"/>
              </a:xfrm>
            </p:spPr>
            <p:txBody>
              <a:bodyPr>
                <a:normAutofit/>
              </a:bodyPr>
              <a:lstStyle/>
              <a:p>
                <a:pPr algn="just"/>
                <a:r>
                  <a:rPr lang="en-GB" sz="2000" dirty="0">
                    <a:effectLst/>
                    <a:latin typeface="Century Gothic" panose="020B0502020202020204" pitchFamily="34" charset="0"/>
                    <a:ea typeface="Calibri" panose="020F0502020204030204" pitchFamily="34" charset="0"/>
                    <a:cs typeface="Times New Roman" panose="02020603050405020304" pitchFamily="18" charset="0"/>
                  </a:rPr>
                  <a:t>Portfolio flows entering to the economy</a:t>
                </a:r>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𝑊𝐹</m:t>
                      </m:r>
                      <m:sSup>
                        <m:sSupPr>
                          <m:ctrlP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𝐹</m:t>
                          </m:r>
                        </m:e>
                        <m: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𝐷</m:t>
                          </m:r>
                        </m:sup>
                      </m:s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𝜓</m:t>
                      </m:r>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𝐵</m:t>
                              </m:r>
                            </m:e>
                          </m:acc>
                        </m:e>
                        <m:sub>
                          <m:r>
                            <a:rPr lang="es-CO" sz="1800" b="0" i="1" smtClean="0">
                              <a:effectLst/>
                              <a:latin typeface="Cambria Math" panose="02040503050406030204" pitchFamily="18" charset="0"/>
                              <a:cs typeface="Times New Roman" panose="02020603050405020304" pitchFamily="18" charset="0"/>
                            </a:rPr>
                            <m:t>𝐺</m:t>
                          </m:r>
                        </m:sub>
                      </m:sSub>
                      <m:r>
                        <a:rPr lang="es-CO" sz="1800" b="0" i="1" smtClean="0">
                          <a:effectLst/>
                          <a:latin typeface="Cambria Math" panose="02040503050406030204" pitchFamily="18" charset="0"/>
                          <a:cs typeface="Times New Roman" panose="02020603050405020304" pitchFamily="18" charset="0"/>
                        </a:rPr>
                        <m:t>/</m:t>
                      </m:r>
                      <m:sSup>
                        <m:sSupPr>
                          <m:ctrlPr>
                            <a:rPr lang="es-CO" sz="1800" b="0" i="1" smtClean="0">
                              <a:effectLst/>
                              <a:latin typeface="Cambria Math" panose="02040503050406030204" pitchFamily="18" charset="0"/>
                              <a:cs typeface="Times New Roman" panose="02020603050405020304" pitchFamily="18" charset="0"/>
                            </a:rPr>
                          </m:ctrlPr>
                        </m:sSupPr>
                        <m:e>
                          <m:r>
                            <a:rPr lang="es-CO" sz="1800" b="0" i="1" smtClean="0">
                              <a:effectLst/>
                              <a:latin typeface="Cambria Math" panose="02040503050406030204" pitchFamily="18" charset="0"/>
                              <a:cs typeface="Times New Roman" panose="02020603050405020304" pitchFamily="18" charset="0"/>
                            </a:rPr>
                            <m:t>𝑒</m:t>
                          </m:r>
                        </m:e>
                        <m:sup>
                          <m:r>
                            <a:rPr lang="es-CO" sz="1800" b="0" i="1" smtClean="0">
                              <a:effectLst/>
                              <a:latin typeface="Cambria Math" panose="02040503050406030204" pitchFamily="18" charset="0"/>
                              <a:cs typeface="Times New Roman" panose="02020603050405020304" pitchFamily="18" charset="0"/>
                            </a:rPr>
                            <m:t>𝑁</m:t>
                          </m:r>
                        </m:sup>
                      </m:s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CO" sz="1800" i="1">
                          <a:latin typeface="Cambria Math" panose="02040503050406030204" pitchFamily="18" charset="0"/>
                          <a:ea typeface="Cambria Math" panose="02040503050406030204" pitchFamily="18" charset="0"/>
                          <a:cs typeface="Times New Roman" panose="02020603050405020304" pitchFamily="18" charset="0"/>
                        </a:rPr>
                        <m:t>𝜓</m:t>
                      </m:r>
                      <m:r>
                        <a:rPr lang="es-CO" sz="18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𝑚𝑖𝑛</m:t>
                          </m:r>
                        </m:sub>
                      </m:s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s-CO" sz="1800" i="1">
                          <a:latin typeface="Cambria Math" panose="02040503050406030204" pitchFamily="18" charset="0"/>
                          <a:ea typeface="Cambria Math" panose="02040503050406030204" pitchFamily="18" charset="0"/>
                          <a:cs typeface="Times New Roman" panose="02020603050405020304" pitchFamily="18" charset="0"/>
                        </a:rPr>
                        <m:t>∙</m:t>
                      </m:r>
                      <m:d>
                        <m:dPr>
                          <m:ctrlPr>
                            <a:rPr lang="es-CO" sz="1800" i="1" smtClean="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𝑊</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e>
                      </m:d>
                    </m:oMath>
                  </m:oMathPara>
                </a14:m>
                <a:endParaRPr lang="es-CO" sz="1800" b="0" i="1"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e>
                          </m:d>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𝑟𝑠𝑘</m:t>
                              </m:r>
                            </m:e>
                          </m:d>
                        </m:num>
                        <m:den>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acc>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num>
                                <m:den>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den>
                              </m:f>
                            </m:e>
                          </m:d>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sup>
                      </m:sSub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2000" b="0" dirty="0">
                    <a:latin typeface="Century Gothic" panose="020B0502020202020204" pitchFamily="34" charset="0"/>
                    <a:ea typeface="Cambria Math" panose="02040503050406030204" pitchFamily="18" charset="0"/>
                    <a:cs typeface="Times New Roman" panose="02020603050405020304" pitchFamily="18" charset="0"/>
                  </a:rPr>
                  <a:t>New Government bonds purchased by the rest of the world. </a:t>
                </a:r>
              </a:p>
              <a:p>
                <a:pPr marL="0" indent="0" algn="ctr">
                  <a:buNone/>
                </a:pPr>
                <a14:m>
                  <m:oMathPara xmlns:m="http://schemas.openxmlformats.org/officeDocument/2006/math">
                    <m:oMathParaPr>
                      <m:jc m:val="centerGroup"/>
                    </m:oMathParaPr>
                    <m:oMath xmlns:m="http://schemas.openxmlformats.org/officeDocument/2006/math">
                      <m:sSubSup>
                        <m:sSubSup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acc>
                            <m:accPr>
                              <m:chr m:val="̇"/>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𝐵</m:t>
                              </m:r>
                            </m:e>
                          </m:acc>
                        </m:e>
                        <m:sub>
                          <m:r>
                            <a:rPr lang="es-CO" sz="2000" b="0" i="1" smtClean="0">
                              <a:effectLst/>
                              <a:latin typeface="Cambria Math" panose="02040503050406030204" pitchFamily="18" charset="0"/>
                              <a:cs typeface="Times New Roman" panose="02020603050405020304" pitchFamily="18" charset="0"/>
                            </a:rPr>
                            <m:t>𝐺</m:t>
                          </m:r>
                        </m:sub>
                        <m:sup>
                          <m:r>
                            <a:rPr lang="es-CO" sz="2000" b="0" i="1" smtClean="0">
                              <a:effectLst/>
                              <a:latin typeface="Cambria Math" panose="02040503050406030204" pitchFamily="18" charset="0"/>
                              <a:cs typeface="Times New Roman" panose="02020603050405020304" pitchFamily="18" charset="0"/>
                            </a:rPr>
                            <m:t>𝑊</m:t>
                          </m:r>
                        </m:sup>
                      </m:sSubSup>
                      <m:r>
                        <a:rPr lang="es-CO" sz="2000" b="0" i="1" smtClean="0">
                          <a:effectLst/>
                          <a:latin typeface="Cambria Math" panose="02040503050406030204" pitchFamily="18" charset="0"/>
                          <a:cs typeface="Times New Roman" panose="02020603050405020304" pitchFamily="18" charset="0"/>
                        </a:rPr>
                        <m:t>=</m:t>
                      </m:r>
                      <m:r>
                        <a:rPr lang="es-CO" sz="2000" b="0" i="1" smtClean="0">
                          <a:effectLst/>
                          <a:latin typeface="Cambria Math" panose="02040503050406030204" pitchFamily="18" charset="0"/>
                          <a:cs typeface="Times New Roman" panose="02020603050405020304" pitchFamily="18" charset="0"/>
                        </a:rPr>
                        <m:t>𝑊𝐹</m:t>
                      </m:r>
                      <m:sSup>
                        <m:sSupPr>
                          <m:ctrlPr>
                            <a:rPr lang="es-CO" sz="2000" b="0" i="1" smtClean="0">
                              <a:effectLst/>
                              <a:latin typeface="Cambria Math" panose="02040503050406030204" pitchFamily="18" charset="0"/>
                              <a:cs typeface="Times New Roman" panose="02020603050405020304" pitchFamily="18" charset="0"/>
                            </a:rPr>
                          </m:ctrlPr>
                        </m:sSupPr>
                        <m:e>
                          <m:r>
                            <a:rPr lang="es-CO" sz="2000" b="0" i="1" smtClean="0">
                              <a:effectLst/>
                              <a:latin typeface="Cambria Math" panose="02040503050406030204" pitchFamily="18" charset="0"/>
                              <a:cs typeface="Times New Roman" panose="02020603050405020304" pitchFamily="18" charset="0"/>
                            </a:rPr>
                            <m:t>𝐹</m:t>
                          </m:r>
                        </m:e>
                        <m:sup>
                          <m:r>
                            <a:rPr lang="es-CO" sz="2000" b="0" i="1" smtClean="0">
                              <a:effectLst/>
                              <a:latin typeface="Cambria Math" panose="02040503050406030204" pitchFamily="18" charset="0"/>
                              <a:cs typeface="Times New Roman" panose="02020603050405020304" pitchFamily="18" charset="0"/>
                            </a:rPr>
                            <m:t>𝐷</m:t>
                          </m:r>
                        </m:sup>
                      </m:sSup>
                      <m:r>
                        <a:rPr lang="es-CO" sz="20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𝑁</m:t>
                          </m:r>
                        </m:sup>
                      </m:sSup>
                    </m:oMath>
                  </m:oMathPara>
                </a14:m>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376312"/>
                <a:ext cx="10463752" cy="4534293"/>
              </a:xfrm>
              <a:blipFill>
                <a:blip r:embed="rId2"/>
                <a:stretch>
                  <a:fillRect l="-524" t="-1075"/>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Portfolio Flows – Option A. </a:t>
            </a:r>
          </a:p>
        </p:txBody>
      </p:sp>
    </p:spTree>
    <p:extLst>
      <p:ext uri="{BB962C8B-B14F-4D97-AF65-F5344CB8AC3E}">
        <p14:creationId xmlns:p14="http://schemas.microsoft.com/office/powerpoint/2010/main" val="240257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376312"/>
                <a:ext cx="10463752" cy="4534293"/>
              </a:xfrm>
            </p:spPr>
            <p:txBody>
              <a:bodyPr>
                <a:normAutofit fontScale="92500" lnSpcReduction="10000"/>
              </a:bodyPr>
              <a:lstStyle/>
              <a:p>
                <a:pPr algn="just"/>
                <a:r>
                  <a:rPr lang="en-GB" sz="2000" dirty="0">
                    <a:latin typeface="Century Gothic" panose="020B0502020202020204" pitchFamily="34" charset="0"/>
                    <a:cs typeface="Times New Roman" panose="02020603050405020304" pitchFamily="18" charset="0"/>
                  </a:rPr>
                  <a:t>Global portfolio flows.</a:t>
                </a:r>
                <a:endParaRPr lang="en-GB" sz="2000" dirty="0">
                  <a:latin typeface="Century Gothic" panose="020B0502020202020204" pitchFamily="34"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𝑊𝐹𝐹</m:t>
                      </m:r>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s-CO" sz="1800">
                          <a:latin typeface="Cambria Math" panose="02040503050406030204" pitchFamily="18" charset="0"/>
                          <a:ea typeface="Times New Roman" panose="02020603050405020304" pitchFamily="18" charset="0"/>
                          <a:cs typeface="Times New Roman" panose="02020603050405020304" pitchFamily="18" charset="0"/>
                        </a:rPr>
                        <m:t>Φ</m:t>
                      </m:r>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𝐺𝐷</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Times New Roman" panose="02020603050405020304" pitchFamily="18" charset="0"/>
                            </a:rPr>
                            <m:t>𝑃</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𝑊</m:t>
                          </m:r>
                        </m:sub>
                      </m:sSub>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Times New Roman" panose="02020603050405020304" pitchFamily="18" charset="0"/>
                            </a:rPr>
                            <m:t>𝑝</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𝑊</m:t>
                          </m:r>
                        </m:sub>
                      </m:sSub>
                    </m:oMath>
                  </m:oMathPara>
                </a14:m>
                <a:endParaRPr lang="es-CO" sz="1800" b="0" i="1" dirty="0">
                  <a:effectLst/>
                  <a:latin typeface="Cambria Math" panose="02040503050406030204" pitchFamily="18" charset="0"/>
                  <a:ea typeface="Calibri" panose="020F0502020204030204" pitchFamily="34" charset="0"/>
                  <a:cs typeface="Times New Roman" panose="02020603050405020304" pitchFamily="18" charset="0"/>
                </a:endParaRPr>
              </a:p>
              <a:p>
                <a:pPr>
                  <a:lnSpc>
                    <a:spcPct val="150000"/>
                  </a:lnSpc>
                </a:pPr>
                <a:r>
                  <a:rPr lang="en-GB" sz="2200" b="0" dirty="0">
                    <a:effectLst/>
                    <a:latin typeface="Century Gothic" panose="020B0502020202020204" pitchFamily="34" charset="0"/>
                    <a:ea typeface="Calibri" panose="020F0502020204030204" pitchFamily="34" charset="0"/>
                    <a:cs typeface="Times New Roman" panose="02020603050405020304" pitchFamily="18" charset="0"/>
                  </a:rPr>
                  <a:t>Portfolio flows entering to the economy. </a:t>
                </a:r>
              </a:p>
              <a:p>
                <a:pPr marL="0" indent="0">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𝑊𝐹</m:t>
                      </m:r>
                      <m:sSup>
                        <m:sSupPr>
                          <m:ctrlP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𝐹</m:t>
                          </m:r>
                        </m:e>
                        <m: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𝐷</m:t>
                          </m:r>
                        </m:sup>
                      </m:s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i="1">
                              <a:latin typeface="Cambria Math" panose="02040503050406030204" pitchFamily="18" charset="0"/>
                              <a:ea typeface="Times New Roman" panose="02020603050405020304" pitchFamily="18" charset="0"/>
                              <a:cs typeface="Times New Roman" panose="02020603050405020304" pitchFamily="18" charset="0"/>
                            </a:rPr>
                            <m:t>𝑊𝐹𝐹</m:t>
                          </m:r>
                        </m:sub>
                      </m:sSub>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𝑊𝐹𝐹</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smtClean="0">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𝑊𝐹𝐹</m:t>
                          </m:r>
                        </m:sub>
                      </m:sSub>
                      <m:r>
                        <a:rPr lang="es-CO" sz="18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𝑚𝑖𝑛</m:t>
                          </m:r>
                        </m:sub>
                      </m:s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s-CO" sz="1800" i="1">
                          <a:latin typeface="Cambria Math" panose="02040503050406030204" pitchFamily="18" charset="0"/>
                          <a:ea typeface="Cambria Math" panose="02040503050406030204" pitchFamily="18" charset="0"/>
                          <a:cs typeface="Times New Roman" panose="02020603050405020304" pitchFamily="18" charset="0"/>
                        </a:rPr>
                        <m:t>∙</m:t>
                      </m:r>
                      <m:d>
                        <m:dPr>
                          <m:ctrlPr>
                            <a:rPr lang="es-CO" sz="1800" i="1" smtClean="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𝑊</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e>
                      </m:d>
                    </m:oMath>
                  </m:oMathPara>
                </a14:m>
                <a:endParaRPr lang="es-CO" sz="1800" b="0" i="1"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e>
                          </m:d>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𝑟𝑠𝑘</m:t>
                              </m:r>
                            </m:e>
                          </m:d>
                        </m:num>
                        <m:den>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acc>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num>
                                <m:den>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den>
                              </m:f>
                            </m:e>
                          </m:d>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sup>
                      </m:sSub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2000" b="0" dirty="0">
                    <a:latin typeface="Century Gothic" panose="020B0502020202020204" pitchFamily="34" charset="0"/>
                    <a:ea typeface="Cambria Math" panose="02040503050406030204" pitchFamily="18" charset="0"/>
                    <a:cs typeface="Times New Roman" panose="02020603050405020304" pitchFamily="18" charset="0"/>
                  </a:rPr>
                  <a:t>New Government bonds purchased by the rest of the world. </a:t>
                </a:r>
              </a:p>
              <a:p>
                <a:pPr marL="0" indent="0" algn="ctr">
                  <a:buNone/>
                </a:pPr>
                <a14:m>
                  <m:oMathPara xmlns:m="http://schemas.openxmlformats.org/officeDocument/2006/math">
                    <m:oMathParaPr>
                      <m:jc m:val="centerGroup"/>
                    </m:oMathParaPr>
                    <m:oMath xmlns:m="http://schemas.openxmlformats.org/officeDocument/2006/math">
                      <m:sSubSup>
                        <m:sSubSup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acc>
                            <m:accPr>
                              <m:chr m:val="̇"/>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𝐵</m:t>
                              </m:r>
                            </m:e>
                          </m:acc>
                        </m:e>
                        <m:sub>
                          <m:r>
                            <a:rPr lang="es-CO" sz="2000" b="0" i="1" smtClean="0">
                              <a:effectLst/>
                              <a:latin typeface="Cambria Math" panose="02040503050406030204" pitchFamily="18" charset="0"/>
                              <a:cs typeface="Times New Roman" panose="02020603050405020304" pitchFamily="18" charset="0"/>
                            </a:rPr>
                            <m:t>𝐺</m:t>
                          </m:r>
                        </m:sub>
                        <m:sup>
                          <m:r>
                            <a:rPr lang="es-CO" sz="2000" b="0" i="1" smtClean="0">
                              <a:effectLst/>
                              <a:latin typeface="Cambria Math" panose="02040503050406030204" pitchFamily="18" charset="0"/>
                              <a:cs typeface="Times New Roman" panose="02020603050405020304" pitchFamily="18" charset="0"/>
                            </a:rPr>
                            <m:t>𝑊</m:t>
                          </m:r>
                        </m:sup>
                      </m:sSubSup>
                      <m:r>
                        <a:rPr lang="es-CO" sz="2000" b="0" i="1" smtClean="0">
                          <a:effectLst/>
                          <a:latin typeface="Cambria Math" panose="02040503050406030204" pitchFamily="18" charset="0"/>
                          <a:cs typeface="Times New Roman" panose="02020603050405020304" pitchFamily="18" charset="0"/>
                        </a:rPr>
                        <m:t>=</m:t>
                      </m:r>
                      <m:r>
                        <a:rPr lang="es-CO" sz="2000" b="0" i="1" smtClean="0">
                          <a:effectLst/>
                          <a:latin typeface="Cambria Math" panose="02040503050406030204" pitchFamily="18" charset="0"/>
                          <a:cs typeface="Times New Roman" panose="02020603050405020304" pitchFamily="18" charset="0"/>
                        </a:rPr>
                        <m:t>𝑊𝐹</m:t>
                      </m:r>
                      <m:sSup>
                        <m:sSupPr>
                          <m:ctrlPr>
                            <a:rPr lang="es-CO" sz="2000" b="0" i="1" smtClean="0">
                              <a:effectLst/>
                              <a:latin typeface="Cambria Math" panose="02040503050406030204" pitchFamily="18" charset="0"/>
                              <a:cs typeface="Times New Roman" panose="02020603050405020304" pitchFamily="18" charset="0"/>
                            </a:rPr>
                          </m:ctrlPr>
                        </m:sSupPr>
                        <m:e>
                          <m:r>
                            <a:rPr lang="es-CO" sz="2000" b="0" i="1" smtClean="0">
                              <a:effectLst/>
                              <a:latin typeface="Cambria Math" panose="02040503050406030204" pitchFamily="18" charset="0"/>
                              <a:cs typeface="Times New Roman" panose="02020603050405020304" pitchFamily="18" charset="0"/>
                            </a:rPr>
                            <m:t>𝐹</m:t>
                          </m:r>
                        </m:e>
                        <m:sup>
                          <m:r>
                            <a:rPr lang="es-CO" sz="2000" b="0" i="1" smtClean="0">
                              <a:effectLst/>
                              <a:latin typeface="Cambria Math" panose="02040503050406030204" pitchFamily="18" charset="0"/>
                              <a:cs typeface="Times New Roman" panose="02020603050405020304" pitchFamily="18" charset="0"/>
                            </a:rPr>
                            <m:t>𝐷</m:t>
                          </m:r>
                        </m:sup>
                      </m:sSup>
                      <m:r>
                        <a:rPr lang="es-CO" sz="20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𝑁</m:t>
                          </m:r>
                        </m:sup>
                      </m:sSup>
                    </m:oMath>
                  </m:oMathPara>
                </a14:m>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376312"/>
                <a:ext cx="10463752" cy="4534293"/>
              </a:xfrm>
              <a:blipFill>
                <a:blip r:embed="rId2"/>
                <a:stretch>
                  <a:fillRect l="-524" t="-1344"/>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Portfolio Flows – Option B. </a:t>
            </a:r>
          </a:p>
        </p:txBody>
      </p:sp>
    </p:spTree>
    <p:extLst>
      <p:ext uri="{BB962C8B-B14F-4D97-AF65-F5344CB8AC3E}">
        <p14:creationId xmlns:p14="http://schemas.microsoft.com/office/powerpoint/2010/main" val="1745424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864124" y="1730876"/>
                <a:ext cx="10463752" cy="1609484"/>
              </a:xfrm>
            </p:spPr>
            <p:txBody>
              <a:bodyPr>
                <a:normAutofit/>
              </a:bodyPr>
              <a:lstStyle/>
              <a:p>
                <a:pPr algn="just"/>
                <a:r>
                  <a:rPr lang="es-CO" sz="2000" dirty="0">
                    <a:latin typeface="Century Gothic" panose="020B0502020202020204" pitchFamily="34" charset="0"/>
                    <a:cs typeface="Times New Roman" panose="02020603050405020304" pitchFamily="18" charset="0"/>
                  </a:rPr>
                  <a:t> Remittances received from abroad are given by: </a:t>
                </a:r>
              </a:p>
              <a:p>
                <a:pPr marL="0" indent="0" algn="just">
                  <a:buNone/>
                </a:pPr>
                <a:endParaRPr lang="es-CO" sz="2000" dirty="0">
                  <a:latin typeface="Century Gothic" panose="020B050202020202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𝑅𝑒𝑚</m:t>
                          </m:r>
                        </m:e>
                      </m:acc>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𝜑</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𝑅𝑒𝑚</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s-CO" sz="2000" dirty="0">
                  <a:latin typeface="Century Gothic" panose="020B0502020202020204" pitchFamily="34" charset="0"/>
                  <a:cs typeface="Times New Roman" panose="02020603050405020304" pitchFamily="18" charset="0"/>
                </a:endParaRPr>
              </a:p>
              <a:p>
                <a:pPr marL="0" indent="0" algn="just">
                  <a:buNone/>
                </a:pPr>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864124" y="1730876"/>
                <a:ext cx="10463752" cy="1609484"/>
              </a:xfrm>
              <a:blipFill>
                <a:blip r:embed="rId2"/>
                <a:stretch>
                  <a:fillRect l="-524" t="-2273"/>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Remittances. </a:t>
            </a:r>
          </a:p>
        </p:txBody>
      </p:sp>
    </p:spTree>
    <p:extLst>
      <p:ext uri="{BB962C8B-B14F-4D97-AF65-F5344CB8AC3E}">
        <p14:creationId xmlns:p14="http://schemas.microsoft.com/office/powerpoint/2010/main" val="1438104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Marcador de contenido 1">
                <a:extLst>
                  <a:ext uri="{FF2B5EF4-FFF2-40B4-BE49-F238E27FC236}">
                    <a16:creationId xmlns:a16="http://schemas.microsoft.com/office/drawing/2014/main" id="{D013D3DB-3184-F24B-8D55-6CF287582325}"/>
                  </a:ext>
                </a:extLst>
              </p:cNvPr>
              <p:cNvSpPr>
                <a:spLocks noGrp="1"/>
              </p:cNvSpPr>
              <p:nvPr>
                <p:ph idx="1"/>
              </p:nvPr>
            </p:nvSpPr>
            <p:spPr/>
            <p:txBody>
              <a:bodyPr>
                <a:normAutofit/>
              </a:bodyPr>
              <a:lstStyle/>
              <a:p>
                <a:pPr marL="0" indent="0">
                  <a:buNone/>
                </a:pPr>
                <a:r>
                  <a:rPr lang="es-CO" sz="2400" dirty="0">
                    <a:latin typeface="Century Gothic" panose="020B0502020202020204" pitchFamily="34" charset="0"/>
                  </a:rPr>
                  <a:t>The variation in shares is equal to the capital investment that is not financed, that is, the net increase in assets</a:t>
                </a:r>
              </a:p>
              <a:p>
                <a:pPr marL="0" indent="0">
                  <a:buNone/>
                </a:pPr>
                <a:endParaRPr lang="es-CO" sz="2400" dirty="0">
                  <a:latin typeface="Century Gothic" panose="020B050202020202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s-CO" sz="2400" i="1" smtClean="0">
                              <a:latin typeface="Cambria Math" panose="02040503050406030204" pitchFamily="18" charset="0"/>
                            </a:rPr>
                          </m:ctrlPr>
                        </m:sSubPr>
                        <m:e>
                          <m:acc>
                            <m:accPr>
                              <m:chr m:val="̇"/>
                              <m:ctrlPr>
                                <a:rPr lang="es-CO" sz="2400" i="1">
                                  <a:latin typeface="Cambria Math" panose="02040503050406030204" pitchFamily="18" charset="0"/>
                                </a:rPr>
                              </m:ctrlPr>
                            </m:accPr>
                            <m:e>
                              <m:r>
                                <a:rPr lang="en-US" sz="2400" i="1">
                                  <a:latin typeface="Cambria Math" panose="02040503050406030204" pitchFamily="18" charset="0"/>
                                </a:rPr>
                                <m:t>𝐸𝑄</m:t>
                              </m:r>
                            </m:e>
                          </m:acc>
                        </m:e>
                        <m:sub>
                          <m:r>
                            <a:rPr lang="en-US" sz="2400" i="1">
                              <a:latin typeface="Cambria Math" panose="02040503050406030204" pitchFamily="18" charset="0"/>
                            </a:rPr>
                            <m:t>𝐹</m:t>
                          </m:r>
                        </m:sub>
                      </m:sSub>
                      <m:r>
                        <a:rPr lang="en-US" sz="2400" i="1"/>
                        <m:t>= </m:t>
                      </m:r>
                      <m:r>
                        <a:rPr lang="en-US" sz="2400" i="1"/>
                        <m:t>𝑝</m:t>
                      </m:r>
                      <m:r>
                        <a:rPr lang="en-GB" sz="2400" i="1"/>
                        <m:t>⋅</m:t>
                      </m:r>
                      <m:sSup>
                        <m:sSupPr>
                          <m:ctrlPr>
                            <a:rPr lang="es-CO" sz="2400" i="1"/>
                          </m:ctrlPr>
                        </m:sSupPr>
                        <m:e>
                          <m:r>
                            <a:rPr lang="en-GB" sz="2400" i="1"/>
                            <m:t>𝐼</m:t>
                          </m:r>
                        </m:e>
                        <m:sup>
                          <m:r>
                            <a:rPr lang="en-GB" sz="2400" i="1"/>
                            <m:t>𝑘</m:t>
                          </m:r>
                        </m:sup>
                      </m:sSup>
                      <m:r>
                        <a:rPr lang="es-ES" sz="2400" b="0" i="1" smtClean="0">
                          <a:latin typeface="Cambria Math" panose="02040503050406030204" pitchFamily="18" charset="0"/>
                        </a:rPr>
                        <m:t>−</m:t>
                      </m:r>
                      <m:r>
                        <a:rPr lang="en-GB" sz="2400" i="1">
                          <a:latin typeface="Cambria Math" panose="02040503050406030204" pitchFamily="18" charset="0"/>
                        </a:rPr>
                        <m:t>𝑇𝐹</m:t>
                      </m:r>
                      <m:sSub>
                        <m:sSubPr>
                          <m:ctrlPr>
                            <a:rPr lang="es-CO" sz="2400" i="1">
                              <a:latin typeface="Cambria Math" panose="02040503050406030204" pitchFamily="18" charset="0"/>
                            </a:rPr>
                          </m:ctrlPr>
                        </m:sSubPr>
                        <m:e>
                          <m:r>
                            <a:rPr lang="en-GB" sz="2400" i="1">
                              <a:latin typeface="Cambria Math" panose="02040503050406030204" pitchFamily="18" charset="0"/>
                            </a:rPr>
                            <m:t>𝑁</m:t>
                          </m:r>
                        </m:e>
                        <m:sub>
                          <m:r>
                            <a:rPr lang="en-GB" sz="2400" i="1">
                              <a:latin typeface="Cambria Math" panose="02040503050406030204" pitchFamily="18" charset="0"/>
                            </a:rPr>
                            <m:t>𝐹</m:t>
                          </m:r>
                        </m:sub>
                      </m:sSub>
                    </m:oMath>
                  </m:oMathPara>
                </a14:m>
                <a:endParaRPr lang="es-CO" sz="2400" dirty="0">
                  <a:latin typeface="Century Gothic" panose="020B0502020202020204" pitchFamily="34" charset="0"/>
                </a:endParaRPr>
              </a:p>
              <a:p>
                <a:pPr marL="0" indent="0">
                  <a:buNone/>
                </a:pPr>
                <a:endParaRPr lang="es-CO" sz="2400" dirty="0">
                  <a:latin typeface="Century Gothic" panose="020B0502020202020204" pitchFamily="34" charset="0"/>
                </a:endParaRPr>
              </a:p>
              <a:p>
                <a:pPr marL="0" indent="0">
                  <a:buNone/>
                </a:pPr>
                <a:r>
                  <a:rPr lang="es-CO" sz="2400" dirty="0">
                    <a:latin typeface="Century Gothic" panose="020B0502020202020204" pitchFamily="34" charset="0"/>
                  </a:rPr>
                  <a:t>The variation in shares is equal to the variation in shares held by households and the rest of the world </a:t>
                </a:r>
              </a:p>
              <a:p>
                <a:pPr marL="0" indent="0">
                  <a:buNone/>
                </a:pPr>
                <a:endParaRPr lang="es-CO" sz="2400" dirty="0">
                  <a:latin typeface="Century Gothic" panose="020B050202020202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s-CO" sz="2400" i="1">
                              <a:latin typeface="Cambria Math" panose="02040503050406030204" pitchFamily="18" charset="0"/>
                            </a:rPr>
                          </m:ctrlPr>
                        </m:sSubPr>
                        <m:e>
                          <m:acc>
                            <m:accPr>
                              <m:chr m:val="̇"/>
                              <m:ctrlPr>
                                <a:rPr lang="es-CO" sz="2400" i="1">
                                  <a:latin typeface="Cambria Math" panose="02040503050406030204" pitchFamily="18" charset="0"/>
                                </a:rPr>
                              </m:ctrlPr>
                            </m:accPr>
                            <m:e>
                              <m:r>
                                <a:rPr lang="en-US" sz="2400" i="1">
                                  <a:latin typeface="Cambria Math" panose="02040503050406030204" pitchFamily="18" charset="0"/>
                                </a:rPr>
                                <m:t>𝐸𝑄</m:t>
                              </m:r>
                            </m:e>
                          </m:acc>
                        </m:e>
                        <m:sub>
                          <m:r>
                            <a:rPr lang="en-US" sz="2400" i="1">
                              <a:latin typeface="Cambria Math" panose="02040503050406030204" pitchFamily="18" charset="0"/>
                            </a:rPr>
                            <m:t>𝐹</m:t>
                          </m:r>
                        </m:sub>
                      </m:sSub>
                      <m:r>
                        <a:rPr lang="en-US" sz="2400" i="1">
                          <a:latin typeface="Cambria Math" panose="02040503050406030204" pitchFamily="18" charset="0"/>
                        </a:rPr>
                        <m:t>=</m:t>
                      </m:r>
                      <m:sSub>
                        <m:sSubPr>
                          <m:ctrlPr>
                            <a:rPr lang="es-CO" sz="2400" i="1">
                              <a:latin typeface="Cambria Math" panose="02040503050406030204" pitchFamily="18" charset="0"/>
                            </a:rPr>
                          </m:ctrlPr>
                        </m:sSubPr>
                        <m:e>
                          <m:acc>
                            <m:accPr>
                              <m:chr m:val="̇"/>
                              <m:ctrlPr>
                                <a:rPr lang="es-CO" sz="2400" i="1">
                                  <a:latin typeface="Cambria Math" panose="02040503050406030204" pitchFamily="18" charset="0"/>
                                </a:rPr>
                              </m:ctrlPr>
                            </m:accPr>
                            <m:e>
                              <m:r>
                                <a:rPr lang="en-US" sz="2400" i="1">
                                  <a:latin typeface="Cambria Math" panose="02040503050406030204" pitchFamily="18" charset="0"/>
                                </a:rPr>
                                <m:t>𝐸𝑄</m:t>
                              </m:r>
                            </m:e>
                          </m:acc>
                        </m:e>
                        <m:sub>
                          <m:r>
                            <a:rPr lang="en-US" sz="2400" i="1">
                              <a:latin typeface="Cambria Math" panose="02040503050406030204" pitchFamily="18" charset="0"/>
                            </a:rPr>
                            <m:t>𝐻</m:t>
                          </m:r>
                        </m:sub>
                      </m:sSub>
                      <m:r>
                        <a:rPr lang="en-US" sz="2400" i="1">
                          <a:latin typeface="Cambria Math" panose="02040503050406030204" pitchFamily="18" charset="0"/>
                        </a:rPr>
                        <m:t>+</m:t>
                      </m:r>
                      <m:sSubSup>
                        <m:sSubSupPr>
                          <m:ctrlPr>
                            <a:rPr lang="es-CO" sz="2400" i="1">
                              <a:latin typeface="Cambria Math" panose="02040503050406030204" pitchFamily="18" charset="0"/>
                            </a:rPr>
                          </m:ctrlPr>
                        </m:sSubSupPr>
                        <m:e>
                          <m:acc>
                            <m:accPr>
                              <m:chr m:val="̇"/>
                              <m:ctrlPr>
                                <a:rPr lang="es-CO" sz="2400" i="1">
                                  <a:latin typeface="Cambria Math" panose="02040503050406030204" pitchFamily="18" charset="0"/>
                                </a:rPr>
                              </m:ctrlPr>
                            </m:accPr>
                            <m:e>
                              <m:r>
                                <a:rPr lang="es-CO" sz="2400" i="1">
                                  <a:latin typeface="Cambria Math" panose="02040503050406030204" pitchFamily="18" charset="0"/>
                                </a:rPr>
                                <m:t>𝐸𝑄</m:t>
                              </m:r>
                            </m:e>
                          </m:acc>
                        </m:e>
                        <m:sub>
                          <m:r>
                            <a:rPr lang="es-CO" sz="2400" i="1">
                              <a:latin typeface="Cambria Math" panose="02040503050406030204" pitchFamily="18" charset="0"/>
                            </a:rPr>
                            <m:t>𝐹</m:t>
                          </m:r>
                        </m:sub>
                        <m:sup>
                          <m:r>
                            <a:rPr lang="es-CO" sz="2400" i="1">
                              <a:latin typeface="Cambria Math" panose="02040503050406030204" pitchFamily="18" charset="0"/>
                            </a:rPr>
                            <m:t>𝑅𝑜𝑊</m:t>
                          </m:r>
                        </m:sup>
                      </m:sSubSup>
                      <m:r>
                        <a:rPr lang="es-CO" sz="2400" i="1">
                          <a:latin typeface="Cambria Math" panose="02040503050406030204" pitchFamily="18" charset="0"/>
                        </a:rPr>
                        <m:t> </m:t>
                      </m:r>
                    </m:oMath>
                  </m:oMathPara>
                </a14:m>
                <a:endParaRPr lang="es-CO" sz="2400" dirty="0">
                  <a:latin typeface="Century Gothic" panose="020B0502020202020204" pitchFamily="34" charset="0"/>
                </a:endParaRPr>
              </a:p>
              <a:p>
                <a:pPr marL="0" indent="0">
                  <a:buNone/>
                </a:pPr>
                <a:endParaRPr lang="es-CO" dirty="0"/>
              </a:p>
              <a:p>
                <a:endParaRPr lang="es-ES_tradnl" dirty="0"/>
              </a:p>
            </p:txBody>
          </p:sp>
        </mc:Choice>
        <mc:Fallback>
          <p:sp>
            <p:nvSpPr>
              <p:cNvPr id="2" name="Marcador de contenido 1">
                <a:extLst>
                  <a:ext uri="{FF2B5EF4-FFF2-40B4-BE49-F238E27FC236}">
                    <a16:creationId xmlns:a16="http://schemas.microsoft.com/office/drawing/2014/main" id="{D013D3DB-3184-F24B-8D55-6CF287582325}"/>
                  </a:ext>
                </a:extLst>
              </p:cNvPr>
              <p:cNvSpPr>
                <a:spLocks noGrp="1" noRot="1" noChangeAspect="1" noMove="1" noResize="1" noEditPoints="1" noAdjustHandles="1" noChangeArrowheads="1" noChangeShapeType="1" noTextEdit="1"/>
              </p:cNvSpPr>
              <p:nvPr>
                <p:ph idx="1"/>
              </p:nvPr>
            </p:nvSpPr>
            <p:spPr>
              <a:blipFill>
                <a:blip r:embed="rId2"/>
                <a:stretch>
                  <a:fillRect l="-926" t="-1120"/>
                </a:stretch>
              </a:blipFill>
            </p:spPr>
            <p:txBody>
              <a:bodyPr/>
              <a:lstStyle/>
              <a:p>
                <a:r>
                  <a:rPr lang="es-ES_tradnl">
                    <a:noFill/>
                  </a:rPr>
                  <a:t> </a:t>
                </a:r>
              </a:p>
            </p:txBody>
          </p:sp>
        </mc:Fallback>
      </mc:AlternateContent>
      <p:sp>
        <p:nvSpPr>
          <p:cNvPr id="3" name="Título 2">
            <a:extLst>
              <a:ext uri="{FF2B5EF4-FFF2-40B4-BE49-F238E27FC236}">
                <a16:creationId xmlns:a16="http://schemas.microsoft.com/office/drawing/2014/main" id="{1BC2AC19-B0B4-8946-A8BE-A130AEB9A41A}"/>
              </a:ext>
            </a:extLst>
          </p:cNvPr>
          <p:cNvSpPr>
            <a:spLocks noGrp="1"/>
          </p:cNvSpPr>
          <p:nvPr>
            <p:ph type="title"/>
          </p:nvPr>
        </p:nvSpPr>
        <p:spPr/>
        <p:txBody>
          <a:bodyPr/>
          <a:lstStyle/>
          <a:p>
            <a:endParaRPr lang="es-ES_tradnl"/>
          </a:p>
        </p:txBody>
      </p:sp>
    </p:spTree>
    <p:extLst>
      <p:ext uri="{BB962C8B-B14F-4D97-AF65-F5344CB8AC3E}">
        <p14:creationId xmlns:p14="http://schemas.microsoft.com/office/powerpoint/2010/main" val="3024772638"/>
      </p:ext>
    </p:extLst>
  </p:cSld>
  <p:clrMapOvr>
    <a:masterClrMapping/>
  </p:clrMapOvr>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3">
      <a:majorFont>
        <a:latin typeface="Ancizar Sans Bold"/>
        <a:ea typeface=""/>
        <a:cs typeface=""/>
      </a:majorFont>
      <a:minorFont>
        <a:latin typeface="Ancizar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1387</Words>
  <Application>Microsoft Macintosh PowerPoint</Application>
  <PresentationFormat>Panorámica</PresentationFormat>
  <Paragraphs>225</Paragraphs>
  <Slides>19</Slides>
  <Notes>6</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19</vt:i4>
      </vt:variant>
    </vt:vector>
  </HeadingPairs>
  <TitlesOfParts>
    <vt:vector size="28" baseType="lpstr">
      <vt:lpstr>Ancizar Sans Bold</vt:lpstr>
      <vt:lpstr>Ancizar Sans Regular</vt:lpstr>
      <vt:lpstr>Arial</vt:lpstr>
      <vt:lpstr>Calibri</vt:lpstr>
      <vt:lpstr>Cambria Math</vt:lpstr>
      <vt:lpstr>Century Gothic</vt:lpstr>
      <vt:lpstr>Times New Roman</vt:lpstr>
      <vt:lpstr>Wingdings</vt:lpstr>
      <vt:lpstr>1_Tema de Office</vt:lpstr>
      <vt:lpstr>Modelling Colombian Economy: Stock-Flow Consistent Prototype Growth Model </vt:lpstr>
      <vt:lpstr>Structure of the presentation.</vt:lpstr>
      <vt:lpstr>FX loans – Demand.</vt:lpstr>
      <vt:lpstr>FX loans – New Arbitrage Dynamic.</vt:lpstr>
      <vt:lpstr>Firms FX loans – Supply.</vt:lpstr>
      <vt:lpstr>Portfolio Flows – Option A. </vt:lpstr>
      <vt:lpstr>Portfolio Flows – Option B. </vt:lpstr>
      <vt:lpstr>Remittances. </vt:lpstr>
      <vt:lpstr>Presentación de PowerPoint</vt:lpstr>
      <vt:lpstr>Foreign Firect Investment and shares (Firms)</vt:lpstr>
      <vt:lpstr>Foreign Firect Investment and shares (Banks)</vt:lpstr>
      <vt:lpstr>Government.  </vt:lpstr>
      <vt:lpstr>Approaches to defining productivity behaviour:</vt:lpstr>
      <vt:lpstr>Approaches to defining productivity behaviour:</vt:lpstr>
      <vt:lpstr>Public Investment. </vt:lpstr>
      <vt:lpstr>Summary. </vt:lpstr>
      <vt:lpstr>Summary. </vt:lpstr>
      <vt:lpstr>Scenarios.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Colombian Economy: Stock-Flow Consistent Prototype Growth Model </dc:title>
  <dc:creator>Santiago Castaño Salas</dc:creator>
  <cp:lastModifiedBy>Santiago Castaño Salas</cp:lastModifiedBy>
  <cp:revision>6</cp:revision>
  <dcterms:created xsi:type="dcterms:W3CDTF">2020-11-24T13:31:49Z</dcterms:created>
  <dcterms:modified xsi:type="dcterms:W3CDTF">2020-11-24T14:03:41Z</dcterms:modified>
</cp:coreProperties>
</file>