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322" r:id="rId3"/>
    <p:sldId id="323" r:id="rId4"/>
    <p:sldId id="324" r:id="rId5"/>
    <p:sldId id="325" r:id="rId6"/>
    <p:sldId id="326" r:id="rId7"/>
    <p:sldId id="328" r:id="rId8"/>
    <p:sldId id="329" r:id="rId9"/>
    <p:sldId id="330" r:id="rId10"/>
    <p:sldId id="331" r:id="rId11"/>
    <p:sldId id="327" r:id="rId12"/>
    <p:sldId id="258"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98" autoAdjust="0"/>
    <p:restoredTop sz="94444"/>
  </p:normalViewPr>
  <p:slideViewPr>
    <p:cSldViewPr snapToGrid="0" snapToObjects="1">
      <p:cViewPr varScale="1">
        <p:scale>
          <a:sx n="51" d="100"/>
          <a:sy n="51" d="100"/>
        </p:scale>
        <p:origin x="67"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05/10/2020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5/10/2020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deas.repec.org/p/imk/wpaper/06-2007.html" TargetMode="External"/><Relationship Id="rId3" Type="http://schemas.openxmlformats.org/officeDocument/2006/relationships/hyperlink" Target="https://ideas.repec.org/s/oup/cambje.html" TargetMode="External"/><Relationship Id="rId7" Type="http://schemas.openxmlformats.org/officeDocument/2006/relationships/hyperlink" Target="https://ideas.repec.org/s/mes/postke.html" TargetMode="External"/><Relationship Id="rId2" Type="http://schemas.openxmlformats.org/officeDocument/2006/relationships/hyperlink" Target="https://ideas.repec.org/a/oup/cambje/v14y1990i4p375-93.html" TargetMode="External"/><Relationship Id="rId1" Type="http://schemas.openxmlformats.org/officeDocument/2006/relationships/slideLayout" Target="../slideLayouts/slideLayout3.xml"/><Relationship Id="rId6" Type="http://schemas.openxmlformats.org/officeDocument/2006/relationships/hyperlink" Target="https://ideas.repec.org/a/mes/postke/v34y2012i4p749-776.html" TargetMode="External"/><Relationship Id="rId5" Type="http://schemas.openxmlformats.org/officeDocument/2006/relationships/hyperlink" Target="https://ideas.repec.org/s/eee/dyncon.html" TargetMode="External"/><Relationship Id="rId4" Type="http://schemas.openxmlformats.org/officeDocument/2006/relationships/hyperlink" Target="https://ideas.repec.org/a/eee/dyncon/v69y2016icp375-408.html" TargetMode="External"/><Relationship Id="rId9" Type="http://schemas.openxmlformats.org/officeDocument/2006/relationships/hyperlink" Target="https://ideas.repec.org/s/imk/wpap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16</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(17)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a:extLst>
              <a:ext uri="{FF2B5EF4-FFF2-40B4-BE49-F238E27FC236}">
                <a16:creationId xmlns:a16="http://schemas.microsoft.com/office/drawing/2014/main" id="{71FA55C1-9DA3-4EFB-A177-365ED7222DD4}"/>
              </a:ext>
            </a:extLst>
          </p:cNvPr>
          <p:cNvPicPr>
            <a:picLocks noGrp="1" noChangeAspect="1"/>
          </p:cNvPicPr>
          <p:nvPr>
            <p:ph idx="1"/>
          </p:nvPr>
        </p:nvPicPr>
        <p:blipFill rotWithShape="1">
          <a:blip r:embed="rId2"/>
          <a:srcRect l="2356" t="11507" r="34613" b="9345"/>
          <a:stretch/>
        </p:blipFill>
        <p:spPr>
          <a:xfrm>
            <a:off x="776958" y="372046"/>
            <a:ext cx="10510886" cy="5486399"/>
          </a:xfrm>
        </p:spPr>
      </p:pic>
    </p:spTree>
    <p:extLst>
      <p:ext uri="{BB962C8B-B14F-4D97-AF65-F5344CB8AC3E}">
        <p14:creationId xmlns:p14="http://schemas.microsoft.com/office/powerpoint/2010/main" val="30449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p:txBody>
          <a:bodyPr>
            <a:normAutofit fontScale="85000" lnSpcReduction="10000"/>
          </a:bodyPr>
          <a:lstStyle/>
          <a:p>
            <a:pPr marL="0" indent="0" algn="just">
              <a:buNone/>
            </a:pPr>
            <a:r>
              <a:rPr lang="en-US" sz="2000" b="0" i="0" dirty="0">
                <a:solidFill>
                  <a:srgbClr val="333333"/>
                </a:solidFill>
                <a:effectLst/>
                <a:latin typeface="Century Gothic" panose="020B0502020202020204" pitchFamily="34" charset="0"/>
              </a:rPr>
              <a:t>   </a:t>
            </a:r>
            <a:r>
              <a:rPr lang="en-US" sz="2000" b="0" i="0" dirty="0" err="1">
                <a:solidFill>
                  <a:srgbClr val="333333"/>
                </a:solidFill>
                <a:effectLst/>
                <a:latin typeface="Century Gothic" panose="020B0502020202020204" pitchFamily="34" charset="0"/>
              </a:rPr>
              <a:t>Bhaduri</a:t>
            </a:r>
            <a:r>
              <a:rPr lang="en-US" sz="2000" b="0" i="0" dirty="0">
                <a:solidFill>
                  <a:srgbClr val="333333"/>
                </a:solidFill>
                <a:effectLst/>
                <a:latin typeface="Century Gothic" panose="020B0502020202020204" pitchFamily="34" charset="0"/>
              </a:rPr>
              <a:t>, Amit &amp; </a:t>
            </a:r>
            <a:r>
              <a:rPr lang="en-US" sz="2000" b="0" i="0" dirty="0" err="1">
                <a:solidFill>
                  <a:srgbClr val="333333"/>
                </a:solidFill>
                <a:effectLst/>
                <a:latin typeface="Century Gothic" panose="020B0502020202020204" pitchFamily="34" charset="0"/>
              </a:rPr>
              <a:t>Marglin</a:t>
            </a:r>
            <a:r>
              <a:rPr lang="en-US" sz="2000" b="0" i="0" dirty="0">
                <a:solidFill>
                  <a:srgbClr val="333333"/>
                </a:solidFill>
                <a:effectLst/>
                <a:latin typeface="Century Gothic" panose="020B0502020202020204" pitchFamily="34" charset="0"/>
              </a:rPr>
              <a:t>, Stephen, 1990. "</a:t>
            </a:r>
            <a:r>
              <a:rPr lang="en-US" sz="2000" b="1" i="0" u="none" strike="noStrike" dirty="0">
                <a:solidFill>
                  <a:srgbClr val="2D4E8B"/>
                </a:solidFill>
                <a:effectLst/>
                <a:latin typeface="Century Gothic" panose="020B0502020202020204" pitchFamily="34" charset="0"/>
                <a:hlinkClick r:id="rId2"/>
              </a:rPr>
              <a:t>Unemployment and the Real Wage: The Economic Basis for Contesting Political Ideologies</a:t>
            </a:r>
            <a:r>
              <a:rPr lang="en-US" sz="2000" b="0" i="0" dirty="0">
                <a:solidFill>
                  <a:srgbClr val="333333"/>
                </a:solidFill>
                <a:effectLst/>
                <a:latin typeface="Century Gothic" panose="020B0502020202020204" pitchFamily="34" charset="0"/>
              </a:rPr>
              <a:t>," </a:t>
            </a:r>
            <a:r>
              <a:rPr lang="en-US" sz="2000" b="0" i="0" u="none" strike="noStrike" dirty="0">
                <a:solidFill>
                  <a:srgbClr val="2D4E8B"/>
                </a:solidFill>
                <a:effectLst/>
                <a:latin typeface="Century Gothic" panose="020B0502020202020204" pitchFamily="34" charset="0"/>
                <a:hlinkClick r:id="rId3"/>
              </a:rPr>
              <a:t>Cambridge Journal of Economics</a:t>
            </a:r>
            <a:r>
              <a:rPr lang="en-US" sz="2000" b="0" i="0" dirty="0">
                <a:solidFill>
                  <a:srgbClr val="333333"/>
                </a:solidFill>
                <a:effectLst/>
                <a:latin typeface="Century Gothic" panose="020B0502020202020204" pitchFamily="34" charset="0"/>
              </a:rPr>
              <a:t>, Oxford University Press, vol. 14(4), pages 375-393, December.</a:t>
            </a:r>
          </a:p>
          <a:p>
            <a:pPr marL="0" indent="0" algn="just">
              <a:buNone/>
            </a:pPr>
            <a:endParaRPr lang="es-CO" sz="2000" dirty="0">
              <a:latin typeface="Century Gothic" panose="020B0502020202020204" pitchFamily="34" charset="0"/>
            </a:endParaRPr>
          </a:p>
          <a:p>
            <a:pPr marL="0" indent="0" algn="just">
              <a:buNone/>
            </a:pPr>
            <a:r>
              <a:rPr lang="es-CO" sz="2000" dirty="0">
                <a:latin typeface="Century Gothic" panose="020B0502020202020204" pitchFamily="34" charset="0"/>
              </a:rPr>
              <a:t>   </a:t>
            </a:r>
            <a:r>
              <a:rPr lang="es-CO" sz="2000" dirty="0" err="1">
                <a:latin typeface="Century Gothic" panose="020B0502020202020204" pitchFamily="34" charset="0"/>
              </a:rPr>
              <a:t>Caiani</a:t>
            </a:r>
            <a:r>
              <a:rPr lang="es-CO" sz="2000" dirty="0">
                <a:latin typeface="Century Gothic" panose="020B0502020202020204" pitchFamily="34" charset="0"/>
              </a:rPr>
              <a:t>, Alessandro &amp; </a:t>
            </a:r>
            <a:r>
              <a:rPr lang="es-CO" sz="2000" dirty="0" err="1">
                <a:latin typeface="Century Gothic" panose="020B0502020202020204" pitchFamily="34" charset="0"/>
              </a:rPr>
              <a:t>Godin</a:t>
            </a:r>
            <a:r>
              <a:rPr lang="es-CO" sz="2000" dirty="0">
                <a:latin typeface="Century Gothic" panose="020B0502020202020204" pitchFamily="34" charset="0"/>
              </a:rPr>
              <a:t>, Antoine &amp; </a:t>
            </a:r>
            <a:r>
              <a:rPr lang="es-CO" sz="2000" dirty="0" err="1">
                <a:latin typeface="Century Gothic" panose="020B0502020202020204" pitchFamily="34" charset="0"/>
              </a:rPr>
              <a:t>Caverzasi</a:t>
            </a:r>
            <a:r>
              <a:rPr lang="es-CO" sz="2000" dirty="0">
                <a:latin typeface="Century Gothic" panose="020B0502020202020204" pitchFamily="34" charset="0"/>
              </a:rPr>
              <a:t>, Eugenio &amp; </a:t>
            </a:r>
            <a:r>
              <a:rPr lang="es-CO" sz="2000" dirty="0" err="1">
                <a:latin typeface="Century Gothic" panose="020B0502020202020204" pitchFamily="34" charset="0"/>
              </a:rPr>
              <a:t>Gallegati</a:t>
            </a:r>
            <a:r>
              <a:rPr lang="es-CO" sz="2000" dirty="0">
                <a:latin typeface="Century Gothic" panose="020B0502020202020204" pitchFamily="34" charset="0"/>
              </a:rPr>
              <a:t>, Mauro &amp; </a:t>
            </a:r>
            <a:r>
              <a:rPr lang="es-CO" sz="2000" dirty="0" err="1">
                <a:latin typeface="Century Gothic" panose="020B0502020202020204" pitchFamily="34" charset="0"/>
              </a:rPr>
              <a:t>Kinsella</a:t>
            </a:r>
            <a:r>
              <a:rPr lang="es-CO" sz="2000" dirty="0">
                <a:latin typeface="Century Gothic" panose="020B0502020202020204" pitchFamily="34" charset="0"/>
              </a:rPr>
              <a:t>, Stephen &amp; Stiglitz, Joseph E., 2016. "</a:t>
            </a:r>
            <a:r>
              <a:rPr lang="es-CO" sz="2000" dirty="0" err="1">
                <a:latin typeface="Century Gothic" panose="020B0502020202020204" pitchFamily="34" charset="0"/>
                <a:hlinkClick r:id="rId4"/>
              </a:rPr>
              <a:t>Agent</a:t>
            </a:r>
            <a:r>
              <a:rPr lang="es-CO" sz="2000" dirty="0">
                <a:latin typeface="Century Gothic" panose="020B0502020202020204" pitchFamily="34" charset="0"/>
                <a:hlinkClick r:id="rId4"/>
              </a:rPr>
              <a:t> </a:t>
            </a:r>
            <a:r>
              <a:rPr lang="es-CO" sz="2000" dirty="0" err="1">
                <a:latin typeface="Century Gothic" panose="020B0502020202020204" pitchFamily="34" charset="0"/>
                <a:hlinkClick r:id="rId4"/>
              </a:rPr>
              <a:t>based</a:t>
            </a:r>
            <a:r>
              <a:rPr lang="es-CO" sz="2000" dirty="0">
                <a:latin typeface="Century Gothic" panose="020B0502020202020204" pitchFamily="34" charset="0"/>
                <a:hlinkClick r:id="rId4"/>
              </a:rPr>
              <a:t>-stock </a:t>
            </a:r>
            <a:r>
              <a:rPr lang="es-CO" sz="2000" dirty="0" err="1">
                <a:latin typeface="Century Gothic" panose="020B0502020202020204" pitchFamily="34" charset="0"/>
                <a:hlinkClick r:id="rId4"/>
              </a:rPr>
              <a:t>flow</a:t>
            </a:r>
            <a:r>
              <a:rPr lang="es-CO" sz="2000" dirty="0">
                <a:latin typeface="Century Gothic" panose="020B0502020202020204" pitchFamily="34" charset="0"/>
                <a:hlinkClick r:id="rId4"/>
              </a:rPr>
              <a:t> </a:t>
            </a:r>
            <a:r>
              <a:rPr lang="es-CO" sz="2000" dirty="0" err="1">
                <a:latin typeface="Century Gothic" panose="020B0502020202020204" pitchFamily="34" charset="0"/>
                <a:hlinkClick r:id="rId4"/>
              </a:rPr>
              <a:t>consistent</a:t>
            </a:r>
            <a:r>
              <a:rPr lang="es-CO" sz="2000" dirty="0">
                <a:latin typeface="Century Gothic" panose="020B0502020202020204" pitchFamily="34" charset="0"/>
                <a:hlinkClick r:id="rId4"/>
              </a:rPr>
              <a:t> </a:t>
            </a:r>
            <a:r>
              <a:rPr lang="es-CO" sz="2000" dirty="0" err="1">
                <a:latin typeface="Century Gothic" panose="020B0502020202020204" pitchFamily="34" charset="0"/>
                <a:hlinkClick r:id="rId4"/>
              </a:rPr>
              <a:t>macroeconomics</a:t>
            </a:r>
            <a:r>
              <a:rPr lang="es-CO" sz="2000" dirty="0">
                <a:latin typeface="Century Gothic" panose="020B0502020202020204" pitchFamily="34" charset="0"/>
                <a:hlinkClick r:id="rId4"/>
              </a:rPr>
              <a:t>: </a:t>
            </a:r>
            <a:r>
              <a:rPr lang="es-CO" sz="2000" dirty="0" err="1">
                <a:latin typeface="Century Gothic" panose="020B0502020202020204" pitchFamily="34" charset="0"/>
                <a:hlinkClick r:id="rId4"/>
              </a:rPr>
              <a:t>Towards</a:t>
            </a:r>
            <a:r>
              <a:rPr lang="es-CO" sz="2000" dirty="0">
                <a:latin typeface="Century Gothic" panose="020B0502020202020204" pitchFamily="34" charset="0"/>
                <a:hlinkClick r:id="rId4"/>
              </a:rPr>
              <a:t> a </a:t>
            </a:r>
            <a:r>
              <a:rPr lang="es-CO" sz="2000" dirty="0" err="1">
                <a:latin typeface="Century Gothic" panose="020B0502020202020204" pitchFamily="34" charset="0"/>
                <a:hlinkClick r:id="rId4"/>
              </a:rPr>
              <a:t>benchmark</a:t>
            </a:r>
            <a:r>
              <a:rPr lang="es-CO" sz="2000" dirty="0">
                <a:latin typeface="Century Gothic" panose="020B0502020202020204" pitchFamily="34" charset="0"/>
                <a:hlinkClick r:id="rId4"/>
              </a:rPr>
              <a:t> </a:t>
            </a:r>
            <a:r>
              <a:rPr lang="es-CO" sz="2000" dirty="0" err="1">
                <a:latin typeface="Century Gothic" panose="020B0502020202020204" pitchFamily="34" charset="0"/>
                <a:hlinkClick r:id="rId4"/>
              </a:rPr>
              <a:t>model</a:t>
            </a:r>
            <a:r>
              <a:rPr lang="es-CO" sz="2000" dirty="0">
                <a:latin typeface="Century Gothic" panose="020B0502020202020204" pitchFamily="34" charset="0"/>
              </a:rPr>
              <a:t>," </a:t>
            </a:r>
            <a:r>
              <a:rPr lang="es-CO" sz="2000" dirty="0" err="1">
                <a:latin typeface="Century Gothic" panose="020B0502020202020204" pitchFamily="34" charset="0"/>
                <a:hlinkClick r:id="rId5"/>
              </a:rPr>
              <a:t>Journal</a:t>
            </a:r>
            <a:r>
              <a:rPr lang="es-CO" sz="2000" dirty="0">
                <a:latin typeface="Century Gothic" panose="020B0502020202020204" pitchFamily="34" charset="0"/>
                <a:hlinkClick r:id="rId5"/>
              </a:rPr>
              <a:t> of </a:t>
            </a:r>
            <a:r>
              <a:rPr lang="es-CO" sz="2000" dirty="0" err="1">
                <a:latin typeface="Century Gothic" panose="020B0502020202020204" pitchFamily="34" charset="0"/>
                <a:hlinkClick r:id="rId5"/>
              </a:rPr>
              <a:t>Economic</a:t>
            </a:r>
            <a:r>
              <a:rPr lang="es-CO" sz="2000" dirty="0">
                <a:latin typeface="Century Gothic" panose="020B0502020202020204" pitchFamily="34" charset="0"/>
                <a:hlinkClick r:id="rId5"/>
              </a:rPr>
              <a:t> Dynamics and Control</a:t>
            </a:r>
            <a:r>
              <a:rPr lang="es-CO" sz="2000" dirty="0">
                <a:latin typeface="Century Gothic" panose="020B0502020202020204" pitchFamily="34" charset="0"/>
              </a:rPr>
              <a:t>, </a:t>
            </a:r>
            <a:r>
              <a:rPr lang="es-CO" sz="2000" dirty="0" err="1">
                <a:latin typeface="Century Gothic" panose="020B0502020202020204" pitchFamily="34" charset="0"/>
              </a:rPr>
              <a:t>Elsevier</a:t>
            </a:r>
            <a:r>
              <a:rPr lang="es-CO" sz="2000" dirty="0">
                <a:latin typeface="Century Gothic" panose="020B0502020202020204" pitchFamily="34" charset="0"/>
              </a:rPr>
              <a:t>, vol. 69(C), </a:t>
            </a:r>
            <a:r>
              <a:rPr lang="es-CO" sz="2000" dirty="0" err="1">
                <a:latin typeface="Century Gothic" panose="020B0502020202020204" pitchFamily="34" charset="0"/>
              </a:rPr>
              <a:t>pages</a:t>
            </a:r>
            <a:r>
              <a:rPr lang="es-CO" sz="2000" dirty="0">
                <a:latin typeface="Century Gothic" panose="020B0502020202020204" pitchFamily="34" charset="0"/>
              </a:rPr>
              <a:t> 375-408.</a:t>
            </a:r>
          </a:p>
          <a:p>
            <a:pPr marL="0" indent="0" algn="just">
              <a:buNone/>
            </a:pPr>
            <a:endParaRPr lang="es-CO" sz="2000" dirty="0">
              <a:latin typeface="Century Gothic" panose="020B0502020202020204" pitchFamily="34" charset="0"/>
            </a:endParaRPr>
          </a:p>
          <a:p>
            <a:pPr marL="0" indent="0" algn="just">
              <a:buNone/>
            </a:pPr>
            <a:r>
              <a:rPr lang="es-CO" sz="2000" dirty="0">
                <a:latin typeface="Century Gothic" panose="020B0502020202020204" pitchFamily="34" charset="0"/>
              </a:rPr>
              <a:t>  </a:t>
            </a:r>
            <a:r>
              <a:rPr lang="es-CO" sz="2000" dirty="0" err="1">
                <a:latin typeface="Century Gothic" panose="020B0502020202020204" pitchFamily="34" charset="0"/>
              </a:rPr>
              <a:t>Dafermos</a:t>
            </a:r>
            <a:r>
              <a:rPr lang="es-CO" sz="2000" dirty="0">
                <a:latin typeface="Century Gothic" panose="020B0502020202020204" pitchFamily="34" charset="0"/>
              </a:rPr>
              <a:t>, </a:t>
            </a:r>
            <a:r>
              <a:rPr lang="es-CO" sz="2000" dirty="0" err="1">
                <a:latin typeface="Century Gothic" panose="020B0502020202020204" pitchFamily="34" charset="0"/>
              </a:rPr>
              <a:t>Yannis</a:t>
            </a:r>
            <a:r>
              <a:rPr lang="es-CO" sz="2000" dirty="0">
                <a:latin typeface="Century Gothic" panose="020B0502020202020204" pitchFamily="34" charset="0"/>
              </a:rPr>
              <a:t>,  2012. "</a:t>
            </a:r>
            <a:r>
              <a:rPr lang="es-CO" sz="2000" dirty="0">
                <a:latin typeface="Century Gothic" panose="020B0502020202020204" pitchFamily="34" charset="0"/>
                <a:hlinkClick r:id="rId6"/>
              </a:rPr>
              <a:t>Liquidity </a:t>
            </a:r>
            <a:r>
              <a:rPr lang="es-CO" sz="2000" dirty="0" err="1">
                <a:latin typeface="Century Gothic" panose="020B0502020202020204" pitchFamily="34" charset="0"/>
                <a:hlinkClick r:id="rId6"/>
              </a:rPr>
              <a:t>preference</a:t>
            </a:r>
            <a:r>
              <a:rPr lang="es-CO" sz="2000" dirty="0">
                <a:latin typeface="Century Gothic" panose="020B0502020202020204" pitchFamily="34" charset="0"/>
                <a:hlinkClick r:id="rId6"/>
              </a:rPr>
              <a:t>, </a:t>
            </a:r>
            <a:r>
              <a:rPr lang="es-CO" sz="2000" dirty="0" err="1">
                <a:latin typeface="Century Gothic" panose="020B0502020202020204" pitchFamily="34" charset="0"/>
                <a:hlinkClick r:id="rId6"/>
              </a:rPr>
              <a:t>uncertainty</a:t>
            </a:r>
            <a:r>
              <a:rPr lang="es-CO" sz="2000" dirty="0">
                <a:latin typeface="Century Gothic" panose="020B0502020202020204" pitchFamily="34" charset="0"/>
                <a:hlinkClick r:id="rId6"/>
              </a:rPr>
              <a:t>, and </a:t>
            </a:r>
            <a:r>
              <a:rPr lang="es-CO" sz="2000" dirty="0" err="1">
                <a:latin typeface="Century Gothic" panose="020B0502020202020204" pitchFamily="34" charset="0"/>
                <a:hlinkClick r:id="rId6"/>
              </a:rPr>
              <a:t>recession</a:t>
            </a:r>
            <a:r>
              <a:rPr lang="es-CO" sz="2000" dirty="0">
                <a:latin typeface="Century Gothic" panose="020B0502020202020204" pitchFamily="34" charset="0"/>
                <a:hlinkClick r:id="rId6"/>
              </a:rPr>
              <a:t> in a stock-</a:t>
            </a:r>
            <a:r>
              <a:rPr lang="es-CO" sz="2000" dirty="0" err="1">
                <a:latin typeface="Century Gothic" panose="020B0502020202020204" pitchFamily="34" charset="0"/>
                <a:hlinkClick r:id="rId6"/>
              </a:rPr>
              <a:t>flow</a:t>
            </a:r>
            <a:r>
              <a:rPr lang="es-CO" sz="2000" dirty="0">
                <a:latin typeface="Century Gothic" panose="020B0502020202020204" pitchFamily="34" charset="0"/>
                <a:hlinkClick r:id="rId6"/>
              </a:rPr>
              <a:t> </a:t>
            </a:r>
            <a:r>
              <a:rPr lang="es-CO" sz="2000" dirty="0" err="1">
                <a:latin typeface="Century Gothic" panose="020B0502020202020204" pitchFamily="34" charset="0"/>
                <a:hlinkClick r:id="rId6"/>
              </a:rPr>
              <a:t>consistent</a:t>
            </a:r>
            <a:r>
              <a:rPr lang="es-CO" sz="2000" dirty="0">
                <a:latin typeface="Century Gothic" panose="020B0502020202020204" pitchFamily="34" charset="0"/>
                <a:hlinkClick r:id="rId6"/>
              </a:rPr>
              <a:t> </a:t>
            </a:r>
            <a:r>
              <a:rPr lang="es-CO" sz="2000" dirty="0" err="1">
                <a:latin typeface="Century Gothic" panose="020B0502020202020204" pitchFamily="34" charset="0"/>
                <a:hlinkClick r:id="rId6"/>
              </a:rPr>
              <a:t>model</a:t>
            </a:r>
            <a:r>
              <a:rPr lang="es-CO" sz="2000" dirty="0">
                <a:latin typeface="Century Gothic" panose="020B0502020202020204" pitchFamily="34" charset="0"/>
              </a:rPr>
              <a:t>," </a:t>
            </a:r>
            <a:r>
              <a:rPr lang="es-CO" sz="2000" dirty="0" err="1">
                <a:latin typeface="Century Gothic" panose="020B0502020202020204" pitchFamily="34" charset="0"/>
                <a:hlinkClick r:id="rId7"/>
              </a:rPr>
              <a:t>Journal</a:t>
            </a:r>
            <a:r>
              <a:rPr lang="es-CO" sz="2000" dirty="0">
                <a:latin typeface="Century Gothic" panose="020B0502020202020204" pitchFamily="34" charset="0"/>
                <a:hlinkClick r:id="rId7"/>
              </a:rPr>
              <a:t> of Post </a:t>
            </a:r>
            <a:r>
              <a:rPr lang="es-CO" sz="2000" dirty="0" err="1">
                <a:latin typeface="Century Gothic" panose="020B0502020202020204" pitchFamily="34" charset="0"/>
                <a:hlinkClick r:id="rId7"/>
              </a:rPr>
              <a:t>Keynesian</a:t>
            </a:r>
            <a:r>
              <a:rPr lang="es-CO" sz="2000" dirty="0">
                <a:latin typeface="Century Gothic" panose="020B0502020202020204" pitchFamily="34" charset="0"/>
                <a:hlinkClick r:id="rId7"/>
              </a:rPr>
              <a:t> </a:t>
            </a:r>
            <a:r>
              <a:rPr lang="es-CO" sz="2000" dirty="0" err="1">
                <a:latin typeface="Century Gothic" panose="020B0502020202020204" pitchFamily="34" charset="0"/>
                <a:hlinkClick r:id="rId7"/>
              </a:rPr>
              <a:t>Economics</a:t>
            </a:r>
            <a:r>
              <a:rPr lang="es-CO" sz="2000" dirty="0">
                <a:latin typeface="Century Gothic" panose="020B0502020202020204" pitchFamily="34" charset="0"/>
              </a:rPr>
              <a:t>, Taylor &amp; Francis </a:t>
            </a:r>
            <a:r>
              <a:rPr lang="es-CO" sz="2000" dirty="0" err="1">
                <a:latin typeface="Century Gothic" panose="020B0502020202020204" pitchFamily="34" charset="0"/>
              </a:rPr>
              <a:t>Journals</a:t>
            </a:r>
            <a:r>
              <a:rPr lang="es-CO" sz="2000" dirty="0">
                <a:latin typeface="Century Gothic" panose="020B0502020202020204" pitchFamily="34" charset="0"/>
              </a:rPr>
              <a:t>, vol. 34(4), </a:t>
            </a:r>
            <a:r>
              <a:rPr lang="es-CO" sz="2000" dirty="0" err="1">
                <a:latin typeface="Century Gothic" panose="020B0502020202020204" pitchFamily="34" charset="0"/>
              </a:rPr>
              <a:t>pages</a:t>
            </a:r>
            <a:r>
              <a:rPr lang="es-CO" sz="2000" dirty="0">
                <a:latin typeface="Century Gothic" panose="020B0502020202020204" pitchFamily="34" charset="0"/>
              </a:rPr>
              <a:t> 749-776.</a:t>
            </a:r>
          </a:p>
          <a:p>
            <a:pPr marL="0" indent="0" algn="just">
              <a:buNone/>
            </a:pPr>
            <a:endParaRPr lang="es-CO" sz="2000" dirty="0">
              <a:latin typeface="Century Gothic" panose="020B0502020202020204" pitchFamily="34" charset="0"/>
            </a:endParaRPr>
          </a:p>
          <a:p>
            <a:pPr marL="0" indent="0" algn="just">
              <a:buNone/>
            </a:pPr>
            <a:r>
              <a:rPr lang="en-US" sz="2000" dirty="0">
                <a:latin typeface="Century Gothic" panose="020B0502020202020204" pitchFamily="34" charset="0"/>
              </a:rPr>
              <a:t>  </a:t>
            </a:r>
            <a:r>
              <a:rPr lang="es-CO" sz="2000" dirty="0" err="1">
                <a:latin typeface="Century Gothic" panose="020B0502020202020204" pitchFamily="34" charset="0"/>
              </a:rPr>
              <a:t>Till</a:t>
            </a:r>
            <a:r>
              <a:rPr lang="es-CO" sz="2000" dirty="0">
                <a:latin typeface="Century Gothic" panose="020B0502020202020204" pitchFamily="34" charset="0"/>
              </a:rPr>
              <a:t> van </a:t>
            </a:r>
            <a:r>
              <a:rPr lang="es-CO" sz="2000" dirty="0" err="1">
                <a:latin typeface="Century Gothic" panose="020B0502020202020204" pitchFamily="34" charset="0"/>
              </a:rPr>
              <a:t>Treeck</a:t>
            </a:r>
            <a:r>
              <a:rPr lang="es-CO" sz="2000" dirty="0">
                <a:latin typeface="Century Gothic" panose="020B0502020202020204" pitchFamily="34" charset="0"/>
              </a:rPr>
              <a:t>, 2007. "</a:t>
            </a:r>
            <a:r>
              <a:rPr lang="es-CO" sz="2000" b="1" dirty="0">
                <a:latin typeface="Century Gothic" panose="020B0502020202020204" pitchFamily="34" charset="0"/>
                <a:hlinkClick r:id="rId8"/>
              </a:rPr>
              <a:t>A </a:t>
            </a:r>
            <a:r>
              <a:rPr lang="es-CO" sz="2000" b="1" dirty="0" err="1">
                <a:latin typeface="Century Gothic" panose="020B0502020202020204" pitchFamily="34" charset="0"/>
                <a:hlinkClick r:id="rId8"/>
              </a:rPr>
              <a:t>Synthetic</a:t>
            </a:r>
            <a:r>
              <a:rPr lang="es-CO" sz="2000" b="1" dirty="0">
                <a:latin typeface="Century Gothic" panose="020B0502020202020204" pitchFamily="34" charset="0"/>
                <a:hlinkClick r:id="rId8"/>
              </a:rPr>
              <a:t>, Stock-Flow </a:t>
            </a:r>
            <a:r>
              <a:rPr lang="es-CO" sz="2000" b="1" dirty="0" err="1">
                <a:latin typeface="Century Gothic" panose="020B0502020202020204" pitchFamily="34" charset="0"/>
                <a:hlinkClick r:id="rId8"/>
              </a:rPr>
              <a:t>Consistent</a:t>
            </a:r>
            <a:r>
              <a:rPr lang="es-CO" sz="2000" b="1" dirty="0">
                <a:latin typeface="Century Gothic" panose="020B0502020202020204" pitchFamily="34" charset="0"/>
                <a:hlinkClick r:id="rId8"/>
              </a:rPr>
              <a:t> </a:t>
            </a:r>
            <a:r>
              <a:rPr lang="es-CO" sz="2000" b="1" dirty="0" err="1">
                <a:latin typeface="Century Gothic" panose="020B0502020202020204" pitchFamily="34" charset="0"/>
                <a:hlinkClick r:id="rId8"/>
              </a:rPr>
              <a:t>Macroeconomic</a:t>
            </a:r>
            <a:r>
              <a:rPr lang="es-CO" sz="2000" b="1" dirty="0">
                <a:latin typeface="Century Gothic" panose="020B0502020202020204" pitchFamily="34" charset="0"/>
                <a:hlinkClick r:id="rId8"/>
              </a:rPr>
              <a:t> </a:t>
            </a:r>
            <a:r>
              <a:rPr lang="es-CO" sz="2000" b="1" dirty="0" err="1">
                <a:latin typeface="Century Gothic" panose="020B0502020202020204" pitchFamily="34" charset="0"/>
                <a:hlinkClick r:id="rId8"/>
              </a:rPr>
              <a:t>Model</a:t>
            </a:r>
            <a:r>
              <a:rPr lang="es-CO" sz="2000" b="1" dirty="0">
                <a:latin typeface="Century Gothic" panose="020B0502020202020204" pitchFamily="34" charset="0"/>
                <a:hlinkClick r:id="rId8"/>
              </a:rPr>
              <a:t> </a:t>
            </a:r>
            <a:r>
              <a:rPr lang="es-CO" sz="2000" b="1" dirty="0" err="1">
                <a:latin typeface="Century Gothic" panose="020B0502020202020204" pitchFamily="34" charset="0"/>
                <a:hlinkClick r:id="rId8"/>
              </a:rPr>
              <a:t>of</a:t>
            </a:r>
            <a:r>
              <a:rPr lang="es-CO" sz="2000" b="1" dirty="0">
                <a:latin typeface="Century Gothic" panose="020B0502020202020204" pitchFamily="34" charset="0"/>
                <a:hlinkClick r:id="rId8"/>
              </a:rPr>
              <a:t> </a:t>
            </a:r>
            <a:r>
              <a:rPr lang="es-CO" sz="2000" b="1" dirty="0" err="1">
                <a:latin typeface="Century Gothic" panose="020B0502020202020204" pitchFamily="34" charset="0"/>
                <a:hlinkClick r:id="rId8"/>
              </a:rPr>
              <a:t>Financialisation</a:t>
            </a:r>
            <a:r>
              <a:rPr lang="es-CO" sz="2000" dirty="0">
                <a:latin typeface="Century Gothic" panose="020B0502020202020204" pitchFamily="34" charset="0"/>
              </a:rPr>
              <a:t>," </a:t>
            </a:r>
            <a:r>
              <a:rPr lang="es-CO" sz="2000" dirty="0">
                <a:latin typeface="Century Gothic" panose="020B0502020202020204" pitchFamily="34" charset="0"/>
                <a:hlinkClick r:id="rId9"/>
              </a:rPr>
              <a:t>IMK </a:t>
            </a:r>
            <a:r>
              <a:rPr lang="es-CO" sz="2000" dirty="0" err="1">
                <a:latin typeface="Century Gothic" panose="020B0502020202020204" pitchFamily="34" charset="0"/>
                <a:hlinkClick r:id="rId9"/>
              </a:rPr>
              <a:t>Working</a:t>
            </a:r>
            <a:r>
              <a:rPr lang="es-CO" sz="2000" dirty="0">
                <a:latin typeface="Century Gothic" panose="020B0502020202020204" pitchFamily="34" charset="0"/>
                <a:hlinkClick r:id="rId9"/>
              </a:rPr>
              <a:t> </a:t>
            </a:r>
            <a:r>
              <a:rPr lang="es-CO" sz="2000" dirty="0" err="1">
                <a:latin typeface="Century Gothic" panose="020B0502020202020204" pitchFamily="34" charset="0"/>
                <a:hlinkClick r:id="rId9"/>
              </a:rPr>
              <a:t>Paper</a:t>
            </a:r>
            <a:r>
              <a:rPr lang="es-CO" sz="2000" dirty="0">
                <a:latin typeface="Century Gothic" panose="020B0502020202020204" pitchFamily="34" charset="0"/>
              </a:rPr>
              <a:t> 06-2007, IMK at </a:t>
            </a:r>
            <a:r>
              <a:rPr lang="es-CO" sz="2000" dirty="0" err="1">
                <a:latin typeface="Century Gothic" panose="020B0502020202020204" pitchFamily="34" charset="0"/>
              </a:rPr>
              <a:t>the</a:t>
            </a:r>
            <a:r>
              <a:rPr lang="es-CO" sz="2000" dirty="0">
                <a:latin typeface="Century Gothic" panose="020B0502020202020204" pitchFamily="34" charset="0"/>
              </a:rPr>
              <a:t> Hans </a:t>
            </a:r>
            <a:r>
              <a:rPr lang="es-CO" sz="2000" dirty="0" err="1">
                <a:latin typeface="Century Gothic" panose="020B0502020202020204" pitchFamily="34" charset="0"/>
              </a:rPr>
              <a:t>Boeckler</a:t>
            </a:r>
            <a:r>
              <a:rPr lang="es-CO" sz="2000" dirty="0">
                <a:latin typeface="Century Gothic" panose="020B0502020202020204" pitchFamily="34" charset="0"/>
              </a:rPr>
              <a:t> </a:t>
            </a:r>
            <a:r>
              <a:rPr lang="es-CO" sz="2000" dirty="0" err="1">
                <a:latin typeface="Century Gothic" panose="020B0502020202020204" pitchFamily="34" charset="0"/>
              </a:rPr>
              <a:t>Foundation</a:t>
            </a:r>
            <a:r>
              <a:rPr lang="es-CO" sz="2000" dirty="0">
                <a:latin typeface="Century Gothic" panose="020B0502020202020204" pitchFamily="34" charset="0"/>
              </a:rPr>
              <a:t>, </a:t>
            </a:r>
            <a:r>
              <a:rPr lang="es-CO" sz="2000" dirty="0" err="1">
                <a:latin typeface="Century Gothic" panose="020B0502020202020204" pitchFamily="34" charset="0"/>
              </a:rPr>
              <a:t>Macroeconomic</a:t>
            </a:r>
            <a:r>
              <a:rPr lang="es-CO" sz="2000" dirty="0">
                <a:latin typeface="Century Gothic" panose="020B0502020202020204" pitchFamily="34" charset="0"/>
              </a:rPr>
              <a:t> </a:t>
            </a:r>
            <a:r>
              <a:rPr lang="es-CO" sz="2000" dirty="0" err="1">
                <a:latin typeface="Century Gothic" panose="020B0502020202020204" pitchFamily="34" charset="0"/>
              </a:rPr>
              <a:t>Policy</a:t>
            </a:r>
            <a:r>
              <a:rPr lang="es-CO" sz="2000" dirty="0">
                <a:latin typeface="Century Gothic" panose="020B0502020202020204" pitchFamily="34" charset="0"/>
              </a:rPr>
              <a:t> </a:t>
            </a:r>
            <a:r>
              <a:rPr lang="es-CO" sz="2000" dirty="0" err="1">
                <a:latin typeface="Century Gothic" panose="020B0502020202020204" pitchFamily="34" charset="0"/>
              </a:rPr>
              <a:t>Institute</a:t>
            </a:r>
            <a:r>
              <a:rPr lang="es-CO" sz="2000" dirty="0">
                <a:latin typeface="Century Gothic" panose="020B0502020202020204" pitchFamily="34" charset="0"/>
              </a:rPr>
              <a:t>.</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600201"/>
            <a:ext cx="10646004" cy="4084161"/>
          </a:xfrm>
        </p:spPr>
        <p:txBody>
          <a:bodyPr>
            <a:normAutofit/>
          </a:bodyPr>
          <a:lstStyle/>
          <a:p>
            <a:pPr algn="just"/>
            <a:r>
              <a:rPr lang="en-GB" sz="2000" dirty="0">
                <a:latin typeface="Century Gothic" panose="020B0502020202020204" pitchFamily="34" charset="0"/>
              </a:rPr>
              <a:t>We introduced a desired demand of credit that depends on desired consumption, interest rate, and the average repayment ratio. This formulation is an adaptation from Van Treeck (2009) and Dafermos (2012).</a:t>
            </a: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Since in developing economies credit rationing is an important feature in credit markets, we introduced a logistic equation based on Caiani et al. (2016) in order to capture this dynamic. In consequence, the credit supply is a share of the desired credit demand that changes according to borrowers’ risk and liquidity conditions.</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Interest rate on households’ loans is a constant mark – up over the interest rate faced by the firms. </a:t>
            </a:r>
          </a:p>
          <a:p>
            <a:pPr algn="just"/>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Households.</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s-CO"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51729"/>
                <a:ext cx="10303497" cy="3855562"/>
              </a:xfrm>
            </p:spPr>
            <p:txBody>
              <a:bodyPr>
                <a:normAutofit/>
              </a:bodyPr>
              <a:lstStyle/>
              <a:p>
                <a:pPr algn="just"/>
                <a:r>
                  <a:rPr lang="en-GB" sz="2000" dirty="0">
                    <a:latin typeface="Century Gothic" panose="020B0502020202020204" pitchFamily="34" charset="0"/>
                  </a:rPr>
                  <a:t>The government transfers to households are linked to a share of the total population, which receives a fraction of the nominal wage. </a:t>
                </a:r>
              </a:p>
              <a:p>
                <a:pPr marL="0" indent="0" algn="just">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𝑆</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𝜍</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𝑝𝑜𝑝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The public investment is a constant share of GDP plus a term that depends directly on royalties or export taxes, in order to analyse the effects of the external sector on public finances as an important feature of Colombian economy.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 terms of revenue, royalties are defined as a share of  autonomous exports. </a:t>
                </a: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51729"/>
                <a:ext cx="10303497" cy="3855562"/>
              </a:xfrm>
              <a:blipFill>
                <a:blip r:embed="rId2"/>
                <a:stretch>
                  <a:fillRect l="-533" t="-790"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Government.</a:t>
            </a:r>
          </a:p>
        </p:txBody>
      </p:sp>
    </p:spTree>
    <p:extLst>
      <p:ext uri="{BB962C8B-B14F-4D97-AF65-F5344CB8AC3E}">
        <p14:creationId xmlns:p14="http://schemas.microsoft.com/office/powerpoint/2010/main" val="407415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algn="just"/>
                <a:r>
                  <a:rPr lang="en-GB" sz="2000" dirty="0">
                    <a:latin typeface="Century Gothic" panose="020B0502020202020204" pitchFamily="34" charset="0"/>
                  </a:rPr>
                  <a:t>The public bonds market is cleared by the financial system and not by the Central Bank as in the benchmark model.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t="-119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Bonds Market &amp; Investment.</a:t>
            </a:r>
          </a:p>
        </p:txBody>
      </p:sp>
    </p:spTree>
    <p:extLst>
      <p:ext uri="{BB962C8B-B14F-4D97-AF65-F5344CB8AC3E}">
        <p14:creationId xmlns:p14="http://schemas.microsoft.com/office/powerpoint/2010/main" val="117404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(2)</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(3)</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484027"/>
                <a:ext cx="11037886" cy="4002374"/>
              </a:xfrm>
            </p:spPr>
            <p:txBody>
              <a:bodyPr>
                <a:noAutofit/>
              </a:bodyPr>
              <a:lstStyle/>
              <a:p>
                <a:pPr algn="just"/>
                <a:r>
                  <a:rPr lang="es-CO" sz="2000" dirty="0">
                    <a:latin typeface="Century Gothic" panose="020B0502020202020204" pitchFamily="34" charset="0"/>
                  </a:rPr>
                  <a:t> Total FDI growth is given by:</a:t>
                </a: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(5)</m:t>
                      </m:r>
                    </m:oMath>
                  </m:oMathPara>
                </a14:m>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 FDI growth rate follows a dynamic behaviour described by the following equations. </a:t>
                </a:r>
              </a:p>
              <a:p>
                <a:pPr marL="0" indent="0" algn="just">
                  <a:buNone/>
                </a:pP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(6)</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p>
                                </m:den>
                              </m:f>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7</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(8)</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484027"/>
                <a:ext cx="11037886" cy="4002374"/>
              </a:xfrm>
              <a:blipFill>
                <a:blip r:embed="rId2"/>
                <a:stretch>
                  <a:fillRect l="-497" t="-761" b="-913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364104"/>
                <a:ext cx="11037886" cy="4631961"/>
              </a:xfrm>
            </p:spPr>
            <p:txBody>
              <a:bodyPr>
                <a:noAutofit/>
              </a:bodyPr>
              <a:lstStyle/>
              <a:p>
                <a:pPr algn="just"/>
                <a:r>
                  <a:rPr lang="en-GB" sz="2000" dirty="0">
                    <a:latin typeface="Century Gothic" panose="020B0502020202020204" pitchFamily="34" charset="0"/>
                  </a:rPr>
                  <a:t> The ratio of greenfield FDI to total FDI is represented by: </a:t>
                </a:r>
              </a:p>
              <a:p>
                <a:pPr marL="0" indent="0" algn="just">
                  <a:buNone/>
                </a:pP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9</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ratio of non – greenfield FDI to total FDI is a residual:</a:t>
                </a:r>
              </a:p>
              <a:p>
                <a:pPr algn="just"/>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(11)</m:t>
                      </m:r>
                    </m:oMath>
                  </m:oMathPara>
                </a14:m>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allocation of non – greenfield FDI between firms and banks by the following equation:                   </a:t>
                </a:r>
                <a14:m>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(12)</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364104"/>
                <a:ext cx="11037886" cy="4631961"/>
              </a:xfrm>
              <a:blipFill>
                <a:blip r:embed="rId2"/>
                <a:stretch>
                  <a:fillRect l="-497" t="-789" r="-55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21860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The financial counterpart of these FDI flows is given by the issuance of new equities by the firms and banks, which leads to private equity accumulation by the rest of the world</a:t>
                </a: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(13)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effectLst/>
                    <a:latin typeface="Century Gothic" panose="020B0502020202020204" pitchFamily="34" charset="0"/>
                    <a:ea typeface="Times New Roman" panose="02020603050405020304" pitchFamily="18" charset="0"/>
                  </a:rPr>
                  <a:t>The accumulation of equities issued by the firms and the banks is presented in equations (14) and (15): </a:t>
                </a:r>
                <a:endParaRPr lang="en-GB" sz="1800" dirty="0">
                  <a:latin typeface="Times New Roman" panose="02020603050405020304" pitchFamily="18" charset="0"/>
                </a:endParaRPr>
              </a:p>
              <a:p>
                <a:pPr marL="0" indent="0" algn="ctr">
                  <a:lnSpc>
                    <a:spcPct val="150000"/>
                  </a:lnSpc>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(14)</m:t>
                    </m:r>
                  </m:oMath>
                </a14:m>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91545522"/>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927</Words>
  <Application>Microsoft Office PowerPoint</Application>
  <PresentationFormat>Panorámica</PresentationFormat>
  <Paragraphs>77</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Households.</vt:lpstr>
      <vt:lpstr>Exports. </vt:lpstr>
      <vt:lpstr>Government.</vt:lpstr>
      <vt:lpstr>Bonds Market &amp; Investment.</vt:lpstr>
      <vt:lpstr>Foreign Direct Investment. </vt:lpstr>
      <vt:lpstr>Foreign Direct Investment. </vt:lpstr>
      <vt:lpstr>Foreign Direct Investment. </vt:lpstr>
      <vt:lpstr>Foreign Direct Investment. </vt:lpstr>
      <vt:lpstr>Foreign Direct Investment. </vt:lpstr>
      <vt:lpstr>Presentación de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Jhan Andrade</cp:lastModifiedBy>
  <cp:revision>55</cp:revision>
  <dcterms:created xsi:type="dcterms:W3CDTF">2020-07-18T20:38:46Z</dcterms:created>
  <dcterms:modified xsi:type="dcterms:W3CDTF">2020-10-06T02:42:42Z</dcterms:modified>
</cp:coreProperties>
</file>