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38" r:id="rId3"/>
    <p:sldId id="349" r:id="rId4"/>
    <p:sldId id="348" r:id="rId5"/>
    <p:sldId id="339" r:id="rId6"/>
    <p:sldId id="340" r:id="rId7"/>
    <p:sldId id="341" r:id="rId8"/>
    <p:sldId id="350" r:id="rId9"/>
    <p:sldId id="342" r:id="rId10"/>
    <p:sldId id="354" r:id="rId11"/>
    <p:sldId id="351" r:id="rId12"/>
    <p:sldId id="352" r:id="rId13"/>
    <p:sldId id="35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226" autoAdjust="0"/>
  </p:normalViewPr>
  <p:slideViewPr>
    <p:cSldViewPr snapToGrid="0" snapToObjects="1">
      <p:cViewPr>
        <p:scale>
          <a:sx n="75" d="100"/>
          <a:sy n="75" d="100"/>
        </p:scale>
        <p:origin x="136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24/11/2020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82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36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39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07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49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</p:spPr>
            <p:txBody>
              <a:bodyPr>
                <a:normAutofit/>
              </a:bodyPr>
              <a:lstStyle/>
              <a:p>
                <a:r>
                  <a:rPr lang="es-CO" sz="1800" dirty="0"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Public capital accumulation is given by: </a:t>
                </a:r>
                <a:endParaRPr lang="es-CO" sz="1800" dirty="0">
                  <a:effectLst/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CO" sz="1800" b="1" dirty="0">
                    <a:effectLst/>
                    <a:highlight>
                      <a:srgbClr val="00FF00"/>
                    </a:highlight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Labour productivity (Draft)</a:t>
                </a:r>
              </a:p>
              <a:p>
                <a:endParaRPr lang="es-CO" sz="1800" b="1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s-CO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CO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s-CO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CO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𝑮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d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</m:e>
                      </m:d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𝒊𝒔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𝒍𝒊𝒏𝒆𝒂𝒓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es-CO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highlight>
                    <a:srgbClr val="00FF00"/>
                  </a:highlight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  <a:blipFill>
                <a:blip r:embed="rId3"/>
                <a:stretch>
                  <a:fillRect l="-408" t="-8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57266"/>
            <a:ext cx="8240181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Public Investment. </a:t>
            </a:r>
          </a:p>
        </p:txBody>
      </p:sp>
    </p:spTree>
    <p:extLst>
      <p:ext uri="{BB962C8B-B14F-4D97-AF65-F5344CB8AC3E}">
        <p14:creationId xmlns:p14="http://schemas.microsoft.com/office/powerpoint/2010/main" val="138938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644064"/>
            <a:ext cx="9798393" cy="3756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 loans demand.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Accelerator effect into the investment equation.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Bank does not purchase government bonds.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between labour productivity and public investment.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monetary transfers linked to a share of total population.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detailed tax structure: consumption tax and royalties (proxy)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exports. 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Summary. </a:t>
            </a:r>
          </a:p>
        </p:txBody>
      </p:sp>
    </p:spTree>
    <p:extLst>
      <p:ext uri="{BB962C8B-B14F-4D97-AF65-F5344CB8AC3E}">
        <p14:creationId xmlns:p14="http://schemas.microsoft.com/office/powerpoint/2010/main" val="2355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644064"/>
            <a:ext cx="9798393" cy="153767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Direct Investment: added into the investment equation and as a new funding source. </a:t>
            </a:r>
          </a:p>
          <a:p>
            <a:pPr marL="457200" indent="-457200">
              <a:buAutoNum type="arabicPeriod" startAt="8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Further modifications to the external sector dynamics: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Summary. 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B731754F-D30C-4510-8415-8673792F6AF4}"/>
              </a:ext>
            </a:extLst>
          </p:cNvPr>
          <p:cNvSpPr txBox="1">
            <a:spLocks/>
          </p:cNvSpPr>
          <p:nvPr/>
        </p:nvSpPr>
        <p:spPr>
          <a:xfrm>
            <a:off x="1354799" y="3181739"/>
            <a:ext cx="9235445" cy="209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Credit rationing mechanism in cross border lending flows.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Simpler arbitrage parameters in FX loans demand and portfolio flows.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Exogenous FDI flows.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Exogenous growth rate of remittances.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Possibility of introducing scenarios.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5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Scenarios. 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B731754F-D30C-4510-8415-8673792F6AF4}"/>
              </a:ext>
            </a:extLst>
          </p:cNvPr>
          <p:cNvSpPr txBox="1">
            <a:spLocks/>
          </p:cNvSpPr>
          <p:nvPr/>
        </p:nvSpPr>
        <p:spPr>
          <a:xfrm>
            <a:off x="1354799" y="3181739"/>
            <a:ext cx="9235445" cy="209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89DB8D-5707-406E-B24F-E2A2EB9545B9}"/>
              </a:ext>
            </a:extLst>
          </p:cNvPr>
          <p:cNvSpPr/>
          <p:nvPr/>
        </p:nvSpPr>
        <p:spPr>
          <a:xfrm>
            <a:off x="1804849" y="1205765"/>
            <a:ext cx="3582955" cy="1975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Benchmark Model:</a:t>
            </a: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Foreign policy rate.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World  GDP growth rate.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Foreign inflation rate.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7E619B-752A-498C-80E2-7F2AAF088950}"/>
              </a:ext>
            </a:extLst>
          </p:cNvPr>
          <p:cNvSpPr/>
          <p:nvPr/>
        </p:nvSpPr>
        <p:spPr>
          <a:xfrm>
            <a:off x="3097764" y="3676262"/>
            <a:ext cx="5551714" cy="19759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Sensitivity analysis.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Exchange rate adjustment.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Fundamentals and risk perception.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Greater households loans elasticity.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Greater sensitivity to arbitrage gaps.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Change in FDI allocation.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Elasticity of productivity to Public Investment.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CO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CO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AF44F7-63B2-428C-B502-D4596FFF7C48}"/>
              </a:ext>
            </a:extLst>
          </p:cNvPr>
          <p:cNvSpPr/>
          <p:nvPr/>
        </p:nvSpPr>
        <p:spPr>
          <a:xfrm>
            <a:off x="6183086" y="1205765"/>
            <a:ext cx="4024604" cy="19759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Colombian adaptation:</a:t>
            </a: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Lower exports and remittances growth.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Lower portfolio and FDI flows.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Greater CBL rationing. </a:t>
            </a:r>
          </a:p>
        </p:txBody>
      </p:sp>
    </p:spTree>
    <p:extLst>
      <p:ext uri="{BB962C8B-B14F-4D97-AF65-F5344CB8AC3E}">
        <p14:creationId xmlns:p14="http://schemas.microsoft.com/office/powerpoint/2010/main" val="11553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2014835"/>
            <a:ext cx="10463752" cy="2641141"/>
          </a:xfrm>
        </p:spPr>
        <p:txBody>
          <a:bodyPr>
            <a:normAutofit/>
          </a:bodyPr>
          <a:lstStyle/>
          <a:p>
            <a:pPr algn="just"/>
            <a:r>
              <a:rPr lang="es-CO" sz="2000" dirty="0">
                <a:latin typeface="Century Gothic" panose="020B0502020202020204" pitchFamily="34" charset="0"/>
              </a:rPr>
              <a:t>Discussion about last meeting comments: FX loans, portfolio flows, consumption tax, households equities, and labour productivity. </a:t>
            </a:r>
          </a:p>
          <a:p>
            <a:pPr marL="0" indent="0" algn="just">
              <a:buNone/>
            </a:pPr>
            <a:endParaRPr lang="es-CO" sz="2000" dirty="0">
              <a:latin typeface="Century Gothic" panose="020B0502020202020204" pitchFamily="34" charset="0"/>
            </a:endParaRPr>
          </a:p>
          <a:p>
            <a:pPr algn="just"/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the final 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of the model. </a:t>
            </a:r>
          </a:p>
          <a:p>
            <a:pPr algn="just"/>
            <a:endParaRPr lang="en-GB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model is in the code, what alternatives scenarios to include. </a:t>
            </a:r>
          </a:p>
          <a:p>
            <a:pPr algn="just"/>
            <a:endParaRPr lang="en-GB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537145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Structure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92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dynamics.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 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𝑇𝑎𝑛h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FX loans – Demand.</a:t>
            </a:r>
          </a:p>
        </p:txBody>
      </p:sp>
    </p:spTree>
    <p:extLst>
      <p:ext uri="{BB962C8B-B14F-4D97-AF65-F5344CB8AC3E}">
        <p14:creationId xmlns:p14="http://schemas.microsoft.com/office/powerpoint/2010/main" val="22362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parameter.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0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73" y="315543"/>
            <a:ext cx="8833841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FX loans – New Arbitrage Dynamic.</a:t>
            </a:r>
          </a:p>
        </p:txBody>
      </p:sp>
    </p:spTree>
    <p:extLst>
      <p:ext uri="{BB962C8B-B14F-4D97-AF65-F5344CB8AC3E}">
        <p14:creationId xmlns:p14="http://schemas.microsoft.com/office/powerpoint/2010/main" val="10600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Credit rationing mechanism applied by the international banks: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𝜒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𝑁𝐼𝐼𝑃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𝐺𝐷𝑃</m:t>
                              </m:r>
                            </m:e>
                          </m:acc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Interest rate on FX loans charged to the domestic banks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𝑟𝑖𝑠𝑘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  <a:blipFill>
                <a:blip r:embed="rId2"/>
                <a:stretch>
                  <a:fillRect l="-524" t="-8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Supply.</a:t>
            </a:r>
          </a:p>
        </p:txBody>
      </p:sp>
    </p:spTree>
    <p:extLst>
      <p:ext uri="{BB962C8B-B14F-4D97-AF65-F5344CB8AC3E}">
        <p14:creationId xmlns:p14="http://schemas.microsoft.com/office/powerpoint/2010/main" val="358602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</a:t>
                </a:r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A. </a:t>
            </a:r>
          </a:p>
        </p:txBody>
      </p:sp>
    </p:spTree>
    <p:extLst>
      <p:ext uri="{BB962C8B-B14F-4D97-AF65-F5344CB8AC3E}">
        <p14:creationId xmlns:p14="http://schemas.microsoft.com/office/powerpoint/2010/main" val="240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Global portfolio flows.</a:t>
                </a: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𝑊𝐹𝐹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200" b="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𝑊𝐹𝐹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3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B. </a:t>
            </a:r>
          </a:p>
        </p:txBody>
      </p:sp>
    </p:spTree>
    <p:extLst>
      <p:ext uri="{BB962C8B-B14F-4D97-AF65-F5344CB8AC3E}">
        <p14:creationId xmlns:p14="http://schemas.microsoft.com/office/powerpoint/2010/main" val="17454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124" y="1730876"/>
                <a:ext cx="10463752" cy="16094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Remittances received from abroad are given by: </a:t>
                </a:r>
              </a:p>
              <a:p>
                <a:pPr marL="0" indent="0" algn="just">
                  <a:buNone/>
                </a:pPr>
                <a:endParaRPr lang="es-CO" sz="2000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𝑅𝑒𝑚</m:t>
                          </m:r>
                        </m:e>
                      </m:acc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𝑅𝑒𝑚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CO" sz="2000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124" y="1730876"/>
                <a:ext cx="10463752" cy="1609484"/>
              </a:xfrm>
              <a:blipFill>
                <a:blip r:embed="rId2"/>
                <a:stretch>
                  <a:fillRect l="-524" t="-2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Remittances. </a:t>
            </a:r>
          </a:p>
        </p:txBody>
      </p:sp>
    </p:spTree>
    <p:extLst>
      <p:ext uri="{BB962C8B-B14F-4D97-AF65-F5344CB8AC3E}">
        <p14:creationId xmlns:p14="http://schemas.microsoft.com/office/powerpoint/2010/main" val="14381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Total Revenue and added value tax on private consumption.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Households savings. </a:t>
                </a:r>
                <a:endParaRPr lang="en-GB" sz="2000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 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O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8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Another option is to deduce the AVT fee from the price level, so that the firm's decisions rules are based on basic prices</a:t>
                </a:r>
                <a:r>
                  <a:rPr lang="es-CO" sz="18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  <a:blipFill>
                <a:blip r:embed="rId3"/>
                <a:stretch>
                  <a:fillRect l="-524" t="-810" r="-4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142662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Government.  </a:t>
            </a:r>
          </a:p>
        </p:txBody>
      </p:sp>
    </p:spTree>
    <p:extLst>
      <p:ext uri="{BB962C8B-B14F-4D97-AF65-F5344CB8AC3E}">
        <p14:creationId xmlns:p14="http://schemas.microsoft.com/office/powerpoint/2010/main" val="74429115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634</Words>
  <Application>Microsoft Office PowerPoint</Application>
  <PresentationFormat>Panorámica</PresentationFormat>
  <Paragraphs>133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Ancizar Sans Bold</vt:lpstr>
      <vt:lpstr>Ancizar Sans Regular</vt:lpstr>
      <vt:lpstr>Arial</vt:lpstr>
      <vt:lpstr>Calibri</vt:lpstr>
      <vt:lpstr>Cambria Math</vt:lpstr>
      <vt:lpstr>Century Gothic</vt:lpstr>
      <vt:lpstr>Times New Roman</vt:lpstr>
      <vt:lpstr>Wingdings</vt:lpstr>
      <vt:lpstr>1_Tema de Office</vt:lpstr>
      <vt:lpstr>Modelling Colombian Economy: Stock-Flow Consistent Prototype Growth Model </vt:lpstr>
      <vt:lpstr>Structure of the presentation.</vt:lpstr>
      <vt:lpstr>FX loans – Demand.</vt:lpstr>
      <vt:lpstr>FX loans – New Arbitrage Dynamic.</vt:lpstr>
      <vt:lpstr>Firms FX loans – Supply.</vt:lpstr>
      <vt:lpstr>Portfolio Flows – Option A. </vt:lpstr>
      <vt:lpstr>Portfolio Flows – Option B. </vt:lpstr>
      <vt:lpstr>Remittances. </vt:lpstr>
      <vt:lpstr>Government.  </vt:lpstr>
      <vt:lpstr>Public Investment. </vt:lpstr>
      <vt:lpstr>Summary. </vt:lpstr>
      <vt:lpstr>Summary. </vt:lpstr>
      <vt:lpstr>Scenarios.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 </dc:title>
  <dc:creator>Santiago Castaño Salas</dc:creator>
  <cp:lastModifiedBy>Jhan Jhailer  Andrade Portela</cp:lastModifiedBy>
  <cp:revision>99</cp:revision>
  <dcterms:created xsi:type="dcterms:W3CDTF">2020-07-18T20:38:46Z</dcterms:created>
  <dcterms:modified xsi:type="dcterms:W3CDTF">2020-11-24T13:03:53Z</dcterms:modified>
</cp:coreProperties>
</file>