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322" r:id="rId3"/>
    <p:sldId id="323" r:id="rId4"/>
    <p:sldId id="324" r:id="rId5"/>
    <p:sldId id="325" r:id="rId6"/>
    <p:sldId id="326" r:id="rId7"/>
    <p:sldId id="328" r:id="rId8"/>
    <p:sldId id="329" r:id="rId9"/>
    <p:sldId id="330" r:id="rId10"/>
    <p:sldId id="331" r:id="rId11"/>
    <p:sldId id="332" r:id="rId12"/>
    <p:sldId id="333" r:id="rId13"/>
    <p:sldId id="334" r:id="rId14"/>
    <p:sldId id="335" r:id="rId15"/>
    <p:sldId id="337" r:id="rId16"/>
    <p:sldId id="327" r:id="rId17"/>
    <p:sldId id="258" r:id="rId1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94346"/>
  </p:normalViewPr>
  <p:slideViewPr>
    <p:cSldViewPr snapToGrid="0" snapToObjects="1">
      <p:cViewPr varScale="1">
        <p:scale>
          <a:sx n="100" d="100"/>
          <a:sy n="100" d="100"/>
        </p:scale>
        <p:origin x="9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B63A8-CA22-F249-8B11-75777F973014}" type="datetimeFigureOut">
              <a:rPr lang="es-ES_tradnl" smtClean="0"/>
              <a:t>6/10/20</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B4EE3-1E68-8D48-A803-DEA9E3095647}" type="slidenum">
              <a:rPr lang="es-ES_tradnl" smtClean="0"/>
              <a:t>‹Nº›</a:t>
            </a:fld>
            <a:endParaRPr lang="es-ES_tradnl"/>
          </a:p>
        </p:txBody>
      </p:sp>
    </p:spTree>
    <p:extLst>
      <p:ext uri="{BB962C8B-B14F-4D97-AF65-F5344CB8AC3E}">
        <p14:creationId xmlns:p14="http://schemas.microsoft.com/office/powerpoint/2010/main" val="85899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5F9761-F82B-462E-8478-8F4E08E28C3D}" type="slidenum">
              <a:rPr kumimoji="0" lang="es-C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C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9047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5" name="1 Título"/>
          <p:cNvSpPr>
            <a:spLocks noGrp="1"/>
          </p:cNvSpPr>
          <p:nvPr>
            <p:ph type="ctrTitle" hasCustomPrompt="1"/>
          </p:nvPr>
        </p:nvSpPr>
        <p:spPr>
          <a:xfrm>
            <a:off x="1007435" y="2568964"/>
            <a:ext cx="10363200" cy="1470025"/>
          </a:xfrm>
        </p:spPr>
        <p:txBody>
          <a:bodyPr/>
          <a:lstStyle>
            <a:lvl1pPr>
              <a:defRPr/>
            </a:lvl1pPr>
          </a:lstStyle>
          <a:p>
            <a:r>
              <a:rPr lang="es-CO" dirty="0"/>
              <a:t>&lt;xv&lt;</a:t>
            </a:r>
          </a:p>
        </p:txBody>
      </p:sp>
      <p:sp>
        <p:nvSpPr>
          <p:cNvPr id="6" name="2 Subtítulo"/>
          <p:cNvSpPr>
            <a:spLocks noGrp="1"/>
          </p:cNvSpPr>
          <p:nvPr>
            <p:ph type="subTitle" idx="1"/>
          </p:nvPr>
        </p:nvSpPr>
        <p:spPr>
          <a:xfrm>
            <a:off x="1007435" y="4196680"/>
            <a:ext cx="10369152" cy="1608584"/>
          </a:xfrm>
        </p:spPr>
        <p:txBody>
          <a:bodyPr/>
          <a:lstStyle>
            <a:lvl1pPr>
              <a:defRPr/>
            </a:lvl1pPr>
          </a:lstStyle>
          <a:p>
            <a:endParaRPr lang="es-CO" dirty="0"/>
          </a:p>
        </p:txBody>
      </p:sp>
      <p:pic>
        <p:nvPicPr>
          <p:cNvPr id="9" name="Imagen 8">
            <a:extLst>
              <a:ext uri="{FF2B5EF4-FFF2-40B4-BE49-F238E27FC236}">
                <a16:creationId xmlns:a16="http://schemas.microsoft.com/office/drawing/2014/main" id="{E4CF6A4D-1D98-488A-948F-08D345F1081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2436543"/>
          </a:xfrm>
          <a:prstGeom prst="rect">
            <a:avLst/>
          </a:prstGeom>
        </p:spPr>
      </p:pic>
    </p:spTree>
    <p:extLst>
      <p:ext uri="{BB962C8B-B14F-4D97-AF65-F5344CB8AC3E}">
        <p14:creationId xmlns:p14="http://schemas.microsoft.com/office/powerpoint/2010/main" val="86549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074" name="Picture 2" descr="C:\Users\Administrador\Desktop\DISEÑO\CID\2018\DOCUMENTOS FINALES CID\EDITABLES\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53" y="2"/>
            <a:ext cx="12166511" cy="573325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609600" y="1600201"/>
            <a:ext cx="10972800" cy="4525963"/>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527381" y="274638"/>
            <a:ext cx="7776864" cy="1354162"/>
          </a:xfrm>
        </p:spPr>
        <p:txBody>
          <a:bodyPr/>
          <a:lstStyle>
            <a:lvl1pPr>
              <a:defRPr/>
            </a:lvl1pPr>
          </a:lstStyle>
          <a:p>
            <a:endParaRPr lang="es-CO" dirty="0"/>
          </a:p>
        </p:txBody>
      </p:sp>
    </p:spTree>
    <p:extLst>
      <p:ext uri="{BB962C8B-B14F-4D97-AF65-F5344CB8AC3E}">
        <p14:creationId xmlns:p14="http://schemas.microsoft.com/office/powerpoint/2010/main" val="251314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4100" name="Picture 4" descr="C:\Users\Administrador\Desktop\DISEÑO\CID\2018\DOCUMENTOS FINALES CID\EDITABLES\Presentación\0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
            <a:ext cx="12192000" cy="686636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527381" y="1844825"/>
            <a:ext cx="10972800" cy="4032448"/>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4175787" y="260648"/>
            <a:ext cx="7776864" cy="1354162"/>
          </a:xfrm>
        </p:spPr>
        <p:txBody>
          <a:bodyPr/>
          <a:lstStyle>
            <a:lvl1pPr>
              <a:defRPr/>
            </a:lvl1pPr>
          </a:lstStyle>
          <a:p>
            <a:endParaRPr lang="es-CO" dirty="0"/>
          </a:p>
        </p:txBody>
      </p:sp>
    </p:spTree>
    <p:extLst>
      <p:ext uri="{BB962C8B-B14F-4D97-AF65-F5344CB8AC3E}">
        <p14:creationId xmlns:p14="http://schemas.microsoft.com/office/powerpoint/2010/main" val="271505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Haga clic para modificar el estilo de título del patrón</a:t>
            </a:r>
            <a:endParaRPr lang="es-CO" dirty="0"/>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89272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9" name="Picture 4" descr="C:\Users\Administrador\Desktop\DISEÑO\CID\2018\DOCUMENTOS FINALES CID\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25" y="0"/>
            <a:ext cx="12175876" cy="5737668"/>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766733" y="1484785"/>
            <a:ext cx="6815667"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a:xfrm>
            <a:off x="609600" y="6356351"/>
            <a:ext cx="2844800" cy="365125"/>
          </a:xfrm>
          <a:prstGeom prst="rect">
            <a:avLst/>
          </a:prstGeom>
        </p:spPr>
        <p:txBody>
          <a:bodyPr/>
          <a:lstStyle/>
          <a:p>
            <a:fld id="{6C5AE33D-32CE-4125-A2FD-63556E695E13}" type="datetimeFigureOut">
              <a:rPr lang="es-CO" smtClean="0"/>
              <a:t>6/10/20</a:t>
            </a:fld>
            <a:endParaRPr lang="es-CO"/>
          </a:p>
        </p:txBody>
      </p:sp>
      <p:sp>
        <p:nvSpPr>
          <p:cNvPr id="6" name="5 Marcador de pie de página"/>
          <p:cNvSpPr>
            <a:spLocks noGrp="1"/>
          </p:cNvSpPr>
          <p:nvPr>
            <p:ph type="ftr" sz="quarter" idx="11"/>
          </p:nvPr>
        </p:nvSpPr>
        <p:spPr>
          <a:xfrm>
            <a:off x="4165600" y="6356351"/>
            <a:ext cx="38608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a:xfrm>
            <a:off x="8737600" y="6356351"/>
            <a:ext cx="2844800" cy="365125"/>
          </a:xfrm>
          <a:prstGeom prst="rect">
            <a:avLst/>
          </a:prstGeom>
        </p:spPr>
        <p:txBody>
          <a:bodyPr/>
          <a:lstStyle/>
          <a:p>
            <a:fld id="{B0A365B6-BC7E-4AA3-971D-5574AE4E01D7}" type="slidenum">
              <a:rPr lang="es-CO" smtClean="0"/>
              <a:t>‹Nº›</a:t>
            </a:fld>
            <a:endParaRPr lang="es-CO"/>
          </a:p>
        </p:txBody>
      </p:sp>
    </p:spTree>
    <p:extLst>
      <p:ext uri="{BB962C8B-B14F-4D97-AF65-F5344CB8AC3E}">
        <p14:creationId xmlns:p14="http://schemas.microsoft.com/office/powerpoint/2010/main" val="1447314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pic>
        <p:nvPicPr>
          <p:cNvPr id="4" name="Picture 2" descr="C:\Users\Administrador\Desktop\DISEÑO\CID\2018\DOCUMENTOS FINALES CID\Presentación\banner.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6005632"/>
            <a:ext cx="12192000" cy="85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927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07435" y="2726655"/>
            <a:ext cx="10363200" cy="1470025"/>
          </a:xfrm>
        </p:spPr>
        <p:txBody>
          <a:bodyPr>
            <a:noAutofit/>
          </a:bodyPr>
          <a:lstStyle/>
          <a:p>
            <a:r>
              <a:rPr lang="es-CO" sz="3600" b="1" dirty="0">
                <a:latin typeface="Century Gothic" panose="020B0502020202020204" pitchFamily="34" charset="0"/>
              </a:rPr>
              <a:t>Modelling Colombian Economy: Stock-Flow Consistent Prototype Growth Model</a:t>
            </a:r>
            <a:br>
              <a:rPr lang="es-CO" sz="3600" dirty="0"/>
            </a:br>
            <a:endParaRPr lang="es-CO" sz="3600" dirty="0"/>
          </a:p>
        </p:txBody>
      </p:sp>
      <p:sp>
        <p:nvSpPr>
          <p:cNvPr id="5" name="Subtítulo 4">
            <a:extLst>
              <a:ext uri="{FF2B5EF4-FFF2-40B4-BE49-F238E27FC236}">
                <a16:creationId xmlns:a16="http://schemas.microsoft.com/office/drawing/2014/main" id="{7446B7A2-6DA0-8E4C-8829-B9BC3430FC27}"/>
              </a:ext>
            </a:extLst>
          </p:cNvPr>
          <p:cNvSpPr>
            <a:spLocks noGrp="1"/>
          </p:cNvSpPr>
          <p:nvPr>
            <p:ph type="subTitle" idx="1"/>
          </p:nvPr>
        </p:nvSpPr>
        <p:spPr>
          <a:xfrm>
            <a:off x="1007435" y="4196680"/>
            <a:ext cx="10369152" cy="667420"/>
          </a:xfrm>
        </p:spPr>
        <p:txBody>
          <a:bodyPr>
            <a:normAutofit/>
          </a:bodyPr>
          <a:lstStyle/>
          <a:p>
            <a:pPr marL="0" indent="0" algn="r">
              <a:buNone/>
            </a:pPr>
            <a:r>
              <a:rPr lang="es-ES_tradnl" sz="2800" b="1" i="1" dirty="0">
                <a:latin typeface="Century Gothic" panose="020B0502020202020204" pitchFamily="34" charset="0"/>
              </a:rPr>
              <a:t>An adaptation from Yilmaz &amp; Godin (2020).</a:t>
            </a:r>
          </a:p>
        </p:txBody>
      </p:sp>
    </p:spTree>
    <p:extLst>
      <p:ext uri="{BB962C8B-B14F-4D97-AF65-F5344CB8AC3E}">
        <p14:creationId xmlns:p14="http://schemas.microsoft.com/office/powerpoint/2010/main" val="386832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614596" y="1454046"/>
                <a:ext cx="10628026" cy="3927423"/>
              </a:xfrm>
            </p:spPr>
            <p:txBody>
              <a:bodyPr>
                <a:noAutofit/>
              </a:bodyPr>
              <a:lstStyle/>
              <a:p>
                <a:pPr algn="just"/>
                <a:r>
                  <a:rPr lang="en-GB" sz="2000" dirty="0">
                    <a:effectLst/>
                    <a:latin typeface="Century Gothic" panose="020B0502020202020204" pitchFamily="34" charset="0"/>
                    <a:ea typeface="Times New Roman" panose="02020603050405020304" pitchFamily="18" charset="0"/>
                  </a:rPr>
                  <a:t> </a:t>
                </a:r>
                <a:r>
                  <a:rPr lang="es-CO" sz="2000" dirty="0">
                    <a:effectLst/>
                    <a:latin typeface="Century Gothic" panose="020B0502020202020204" pitchFamily="34" charset="0"/>
                    <a:ea typeface="Times New Roman" panose="02020603050405020304" pitchFamily="18" charset="0"/>
                  </a:rPr>
                  <a:t> </a:t>
                </a:r>
                <a:r>
                  <a:rPr lang="en-GB" sz="2000" dirty="0">
                    <a:effectLst/>
                    <a:latin typeface="Century Gothic" panose="020B0502020202020204" pitchFamily="34" charset="0"/>
                    <a:ea typeface="Times New Roman" panose="02020603050405020304" pitchFamily="18" charset="0"/>
                  </a:rPr>
                  <a:t>The dividends paid to the rest of the world are distributed considering the ownership structure of firms and banks</a:t>
                </a:r>
                <a:endParaRPr lang="es-CO"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a:p>
                <a:pPr marL="0" indent="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𝐷𝑖</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den>
                          </m:f>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16</m:t>
                          </m:r>
                        </m:e>
                      </m:d>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den>
                          </m:f>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(17)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614596" y="1454046"/>
                <a:ext cx="10628026" cy="3927423"/>
              </a:xfrm>
              <a:blipFill>
                <a:blip r:embed="rId2"/>
                <a:stretch>
                  <a:fillRect l="-516" t="-932" r="-57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231120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588471" y="1858995"/>
                <a:ext cx="10628026" cy="3927423"/>
              </a:xfrm>
            </p:spPr>
            <p:txBody>
              <a:bodyPr>
                <a:noAutofit/>
              </a:bodyPr>
              <a:lstStyle/>
              <a:p>
                <a:pPr algn="just"/>
                <a:r>
                  <a:rPr lang="en-GB" sz="2000" dirty="0">
                    <a:effectLst/>
                    <a:latin typeface="Century Gothic" panose="020B0502020202020204" pitchFamily="34" charset="0"/>
                    <a:ea typeface="Times New Roman" panose="02020603050405020304" pitchFamily="18" charset="0"/>
                  </a:rPr>
                  <a:t> </a:t>
                </a:r>
                <a:r>
                  <a:rPr lang="es-CO" sz="2000" dirty="0">
                    <a:latin typeface="Century Gothic" panose="020B0502020202020204" pitchFamily="34" charset="0"/>
                    <a:ea typeface="Times New Roman" panose="02020603050405020304" pitchFamily="18" charset="0"/>
                  </a:rPr>
                  <a:t>The number of shares issued is defined as a proportion of the change in capital</a:t>
                </a:r>
                <a:endParaRPr lang="es-CO"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a:p>
                <a:pPr marL="0" indent="0" algn="just">
                  <a:lnSpc>
                    <a:spcPct val="107000"/>
                  </a:lnSpc>
                  <a:spcAft>
                    <a:spcPts val="800"/>
                  </a:spcAft>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acc>
                        <m:accPr>
                          <m:chr m:val="̇"/>
                          <m:ctrlPr>
                            <a:rPr lang="es-CO" sz="1800" i="1">
                              <a:latin typeface="Cambria Math" panose="02040503050406030204" pitchFamily="18" charset="0"/>
                              <a:ea typeface="Cambria Math" panose="02040503050406030204" pitchFamily="18" charset="0"/>
                            </a:rPr>
                          </m:ctrlPr>
                        </m:accPr>
                        <m:e>
                          <m:r>
                            <a:rPr lang="en-GB" sz="1800" i="1">
                              <a:latin typeface="Cambria Math" panose="02040503050406030204" pitchFamily="18" charset="0"/>
                              <a:ea typeface="Cambria Math" panose="02040503050406030204" pitchFamily="18" charset="0"/>
                            </a:rPr>
                            <m:t>𝐸</m:t>
                          </m:r>
                          <m:sSup>
                            <m:sSupPr>
                              <m:ctrlPr>
                                <a:rPr lang="es-CO" sz="1800" i="1">
                                  <a:latin typeface="Cambria Math" panose="02040503050406030204" pitchFamily="18" charset="0"/>
                                  <a:ea typeface="Cambria Math" panose="02040503050406030204" pitchFamily="18" charset="0"/>
                                </a:rPr>
                              </m:ctrlPr>
                            </m:sSupPr>
                            <m:e>
                              <m:r>
                                <a:rPr lang="en-GB" sz="1800" i="1">
                                  <a:latin typeface="Cambria Math" panose="02040503050406030204" pitchFamily="18" charset="0"/>
                                  <a:ea typeface="Cambria Math" panose="02040503050406030204" pitchFamily="18" charset="0"/>
                                </a:rPr>
                                <m:t>𝑄</m:t>
                              </m:r>
                            </m:e>
                            <m:sup>
                              <m:r>
                                <a:rPr lang="en-GB" sz="1800" i="1">
                                  <a:latin typeface="Cambria Math" panose="02040503050406030204" pitchFamily="18" charset="0"/>
                                  <a:ea typeface="Cambria Math" panose="02040503050406030204" pitchFamily="18" charset="0"/>
                                </a:rPr>
                                <m:t>𝑠</m:t>
                              </m:r>
                            </m:sup>
                          </m:sSup>
                        </m:e>
                      </m:acc>
                      <m:r>
                        <a:rPr lang="en-GB" sz="1800" i="1">
                          <a:latin typeface="Cambria Math" panose="02040503050406030204" pitchFamily="18" charset="0"/>
                          <a:ea typeface="Cambria Math" panose="02040503050406030204" pitchFamily="18" charset="0"/>
                        </a:rPr>
                        <m:t>=</m:t>
                      </m:r>
                      <m:sSub>
                        <m:sSubPr>
                          <m:ctrlPr>
                            <a:rPr lang="es-ES" sz="1800" b="0" i="1" smtClean="0">
                              <a:latin typeface="Cambria Math" panose="02040503050406030204" pitchFamily="18" charset="0"/>
                              <a:ea typeface="Cambria Math" panose="02040503050406030204" pitchFamily="18" charset="0"/>
                            </a:rPr>
                          </m:ctrlPr>
                        </m:sSubPr>
                        <m:e>
                          <m:r>
                            <a:rPr lang="en-GB" sz="1800" i="1" smtClean="0">
                              <a:latin typeface="Cambria Math" panose="02040503050406030204" pitchFamily="18" charset="0"/>
                              <a:ea typeface="Cambria Math" panose="02040503050406030204" pitchFamily="18" charset="0"/>
                            </a:rPr>
                            <m:t>𝜗</m:t>
                          </m:r>
                        </m:e>
                        <m:sub>
                          <m:r>
                            <a:rPr lang="es-ES" sz="1800" b="0" i="1" smtClean="0">
                              <a:latin typeface="Cambria Math" panose="02040503050406030204" pitchFamily="18" charset="0"/>
                              <a:ea typeface="Cambria Math" panose="02040503050406030204" pitchFamily="18" charset="0"/>
                            </a:rPr>
                            <m:t>𝐸𝑄</m:t>
                          </m:r>
                        </m:sub>
                      </m:sSub>
                      <m:acc>
                        <m:accPr>
                          <m:chr m:val="̇"/>
                          <m:ctrlPr>
                            <a:rPr lang="es-CO" sz="1800" i="1">
                              <a:latin typeface="Cambria Math" panose="02040503050406030204" pitchFamily="18" charset="0"/>
                              <a:ea typeface="Cambria Math" panose="02040503050406030204" pitchFamily="18" charset="0"/>
                            </a:rPr>
                          </m:ctrlPr>
                        </m:accPr>
                        <m:e>
                          <m:r>
                            <a:rPr lang="en-GB" sz="1800" i="1">
                              <a:latin typeface="Cambria Math" panose="02040503050406030204" pitchFamily="18" charset="0"/>
                              <a:ea typeface="Cambria Math" panose="02040503050406030204" pitchFamily="18" charset="0"/>
                            </a:rPr>
                            <m:t>𝐾</m:t>
                          </m:r>
                          <m:r>
                            <a:rPr lang="es-ES" sz="1800" b="0" i="1" smtClean="0">
                              <a:latin typeface="Cambria Math" panose="02040503050406030204" pitchFamily="18" charset="0"/>
                              <a:ea typeface="Cambria Math" panose="02040503050406030204" pitchFamily="18" charset="0"/>
                            </a:rPr>
                            <m:t> </m:t>
                          </m:r>
                        </m:e>
                      </m:acc>
                      <m:r>
                        <a:rPr lang="es-ES" sz="1800" b="0" i="1" smtClean="0">
                          <a:latin typeface="Cambria Math" panose="02040503050406030204" pitchFamily="18" charset="0"/>
                          <a:ea typeface="Cambria Math" panose="02040503050406030204" pitchFamily="18" charset="0"/>
                        </a:rPr>
                        <m:t>(18)</m:t>
                      </m:r>
                    </m:oMath>
                  </m:oMathPara>
                </a14:m>
                <a:endParaRPr lang="es-CO" sz="1800" dirty="0">
                  <a:latin typeface="Cambria Math" panose="02040503050406030204" pitchFamily="18" charset="0"/>
                  <a:ea typeface="Cambria Math" panose="02040503050406030204" pitchFamily="18" charset="0"/>
                </a:endParaRPr>
              </a:p>
              <a:p>
                <a:pPr marL="0" indent="0" algn="just">
                  <a:buNone/>
                </a:pPr>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algn="just"/>
                <a:r>
                  <a:rPr lang="en-GB" sz="2000" dirty="0">
                    <a:latin typeface="Century Gothic" panose="020B0502020202020204" pitchFamily="34" charset="0"/>
                  </a:rPr>
                  <a:t>From equation 2 we know that FDI influences investment, and that the latter affects the capital </a:t>
                </a: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588471" y="1858995"/>
                <a:ext cx="10628026" cy="3927423"/>
              </a:xfrm>
              <a:blipFill>
                <a:blip r:embed="rId2"/>
                <a:stretch>
                  <a:fillRect l="-477" t="-968" r="-59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87841" y="457517"/>
            <a:ext cx="7694645" cy="979127"/>
          </a:xfrm>
        </p:spPr>
        <p:txBody>
          <a:bodyPr>
            <a:noAutofit/>
          </a:bodyPr>
          <a:lstStyle/>
          <a:p>
            <a:pPr algn="l"/>
            <a:r>
              <a:rPr lang="es-CO" b="1" dirty="0">
                <a:latin typeface="Century Gothic" panose="020B0502020202020204" pitchFamily="34" charset="0"/>
              </a:rPr>
              <a:t>Equities and ownership structure </a:t>
            </a:r>
          </a:p>
        </p:txBody>
      </p:sp>
    </p:spTree>
    <p:extLst>
      <p:ext uri="{BB962C8B-B14F-4D97-AF65-F5344CB8AC3E}">
        <p14:creationId xmlns:p14="http://schemas.microsoft.com/office/powerpoint/2010/main" val="2405578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549283" y="1715304"/>
                <a:ext cx="10628026" cy="3927423"/>
              </a:xfrm>
            </p:spPr>
            <p:txBody>
              <a:bodyPr>
                <a:noAutofit/>
              </a:bodyPr>
              <a:lstStyle/>
              <a:p>
                <a:pPr algn="just"/>
                <a:r>
                  <a:rPr lang="en-GB" sz="2000" dirty="0">
                    <a:latin typeface="Century Gothic" panose="020B0502020202020204" pitchFamily="34" charset="0"/>
                    <a:ea typeface="Times New Roman" panose="02020603050405020304" pitchFamily="18" charset="0"/>
                  </a:rPr>
                  <a:t>The shares available to international investors is a residue between the total shares issued and the shares demanded by households</a:t>
                </a:r>
                <a:endParaRPr lang="en-GB" sz="2000" dirty="0">
                  <a:latin typeface="Century Gothic" panose="020B0502020202020204" pitchFamily="34" charset="0"/>
                </a:endParaRPr>
              </a:p>
              <a:p>
                <a:pPr marL="0" indent="0" algn="just">
                  <a:lnSpc>
                    <a:spcPct val="107000"/>
                  </a:lnSpc>
                  <a:spcAft>
                    <a:spcPts val="800"/>
                  </a:spcAft>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Sup>
                        <m:sSubSupPr>
                          <m:ctrlPr>
                            <a:rPr lang="es-CO" sz="1800" i="1">
                              <a:latin typeface="Cambria Math" panose="02040503050406030204" pitchFamily="18" charset="0"/>
                              <a:ea typeface="Cambria Math" panose="02040503050406030204" pitchFamily="18" charset="0"/>
                            </a:rPr>
                          </m:ctrlPr>
                        </m:sSubSupPr>
                        <m:e>
                          <m:acc>
                            <m:accPr>
                              <m:chr m:val="̇"/>
                              <m:ctrlPr>
                                <a:rPr lang="es-CO" sz="1800" i="1">
                                  <a:latin typeface="Cambria Math" panose="02040503050406030204" pitchFamily="18" charset="0"/>
                                  <a:ea typeface="Cambria Math" panose="02040503050406030204" pitchFamily="18" charset="0"/>
                                </a:rPr>
                              </m:ctrlPr>
                            </m:accPr>
                            <m:e>
                              <m:r>
                                <a:rPr lang="es-CO" sz="1800" i="1">
                                  <a:latin typeface="Cambria Math" panose="02040503050406030204" pitchFamily="18" charset="0"/>
                                  <a:ea typeface="Cambria Math" panose="02040503050406030204" pitchFamily="18" charset="0"/>
                                </a:rPr>
                                <m:t>𝐸𝑄</m:t>
                              </m:r>
                            </m:e>
                          </m:acc>
                        </m:e>
                        <m:sub>
                          <m:r>
                            <a:rPr lang="es-CO" sz="1800" i="1">
                              <a:latin typeface="Cambria Math" panose="02040503050406030204" pitchFamily="18" charset="0"/>
                              <a:ea typeface="Cambria Math" panose="02040503050406030204" pitchFamily="18" charset="0"/>
                            </a:rPr>
                            <m:t>𝐹</m:t>
                          </m:r>
                        </m:sub>
                        <m:sup>
                          <m:r>
                            <a:rPr lang="es-ES" sz="1800" b="0" i="1" smtClean="0">
                              <a:latin typeface="Cambria Math" panose="02040503050406030204" pitchFamily="18" charset="0"/>
                              <a:ea typeface="Cambria Math" panose="02040503050406030204" pitchFamily="18" charset="0"/>
                            </a:rPr>
                            <m:t>𝑅𝑂𝑊</m:t>
                          </m:r>
                          <m:r>
                            <a:rPr lang="es-ES" sz="1800" b="0" i="1" smtClean="0">
                              <a:latin typeface="Cambria Math" panose="02040503050406030204" pitchFamily="18" charset="0"/>
                              <a:ea typeface="Cambria Math" panose="02040503050406030204" pitchFamily="18" charset="0"/>
                            </a:rPr>
                            <m:t>, </m:t>
                          </m:r>
                          <m:r>
                            <a:rPr lang="es-ES" sz="1800" b="0" i="1" smtClean="0">
                              <a:latin typeface="Cambria Math" panose="02040503050406030204" pitchFamily="18" charset="0"/>
                              <a:ea typeface="Cambria Math" panose="02040503050406030204" pitchFamily="18" charset="0"/>
                            </a:rPr>
                            <m:t>𝑠</m:t>
                          </m:r>
                        </m:sup>
                      </m:sSubSup>
                      <m:r>
                        <a:rPr lang="en-GB" sz="1800" i="1">
                          <a:latin typeface="Cambria Math" panose="02040503050406030204" pitchFamily="18" charset="0"/>
                          <a:ea typeface="Cambria Math" panose="02040503050406030204" pitchFamily="18" charset="0"/>
                        </a:rPr>
                        <m:t>=</m:t>
                      </m:r>
                      <m:acc>
                        <m:accPr>
                          <m:chr m:val="̇"/>
                          <m:ctrlPr>
                            <a:rPr lang="es-CO" sz="1800" i="1">
                              <a:latin typeface="Cambria Math" panose="02040503050406030204" pitchFamily="18" charset="0"/>
                              <a:ea typeface="Cambria Math" panose="02040503050406030204" pitchFamily="18" charset="0"/>
                            </a:rPr>
                          </m:ctrlPr>
                        </m:accPr>
                        <m:e>
                          <m:sSubSup>
                            <m:sSubSupPr>
                              <m:ctrlPr>
                                <a:rPr lang="en-GB" sz="1800" i="1">
                                  <a:latin typeface="Cambria Math" panose="02040503050406030204" pitchFamily="18" charset="0"/>
                                  <a:ea typeface="Cambria Math" panose="02040503050406030204" pitchFamily="18" charset="0"/>
                                </a:rPr>
                              </m:ctrlPr>
                            </m:sSubSupPr>
                            <m:e>
                              <m:r>
                                <a:rPr lang="en-GB" sz="1800" i="1">
                                  <a:latin typeface="Cambria Math" panose="02040503050406030204" pitchFamily="18" charset="0"/>
                                  <a:ea typeface="Cambria Math" panose="02040503050406030204" pitchFamily="18" charset="0"/>
                                </a:rPr>
                                <m:t>𝐸𝑄</m:t>
                              </m:r>
                            </m:e>
                            <m:sub>
                              <m:r>
                                <a:rPr lang="en-GB" sz="1800" i="1">
                                  <a:latin typeface="Cambria Math" panose="02040503050406030204" pitchFamily="18" charset="0"/>
                                  <a:ea typeface="Cambria Math" panose="02040503050406030204" pitchFamily="18" charset="0"/>
                                </a:rPr>
                                <m:t>𝐹</m:t>
                              </m:r>
                            </m:sub>
                            <m:sup>
                              <m:r>
                                <a:rPr lang="es-ES" sz="1800" b="0" i="1" smtClean="0">
                                  <a:latin typeface="Cambria Math" panose="02040503050406030204" pitchFamily="18" charset="0"/>
                                  <a:ea typeface="Cambria Math" panose="02040503050406030204" pitchFamily="18" charset="0"/>
                                </a:rPr>
                                <m:t>𝑠</m:t>
                              </m:r>
                            </m:sup>
                          </m:sSubSup>
                        </m:e>
                      </m:acc>
                      <m:r>
                        <a:rPr lang="en-GB" sz="1800" i="1">
                          <a:latin typeface="Cambria Math" panose="02040503050406030204" pitchFamily="18" charset="0"/>
                          <a:ea typeface="Cambria Math" panose="02040503050406030204" pitchFamily="18" charset="0"/>
                        </a:rPr>
                        <m:t>− </m:t>
                      </m:r>
                      <m:sSubSup>
                        <m:sSubSupPr>
                          <m:ctrlPr>
                            <a:rPr lang="es-CO" sz="1800" i="1">
                              <a:latin typeface="Cambria Math" panose="02040503050406030204" pitchFamily="18" charset="0"/>
                              <a:ea typeface="Cambria Math" panose="02040503050406030204" pitchFamily="18" charset="0"/>
                            </a:rPr>
                          </m:ctrlPr>
                        </m:sSubSupPr>
                        <m:e>
                          <m:acc>
                            <m:accPr>
                              <m:chr m:val="̇"/>
                              <m:ctrlPr>
                                <a:rPr lang="es-CO" sz="1800" i="1">
                                  <a:latin typeface="Cambria Math" panose="02040503050406030204" pitchFamily="18" charset="0"/>
                                  <a:ea typeface="Cambria Math" panose="02040503050406030204" pitchFamily="18" charset="0"/>
                                </a:rPr>
                              </m:ctrlPr>
                            </m:accPr>
                            <m:e>
                              <m:r>
                                <a:rPr lang="en-GB" sz="1800" i="1">
                                  <a:latin typeface="Cambria Math" panose="02040503050406030204" pitchFamily="18" charset="0"/>
                                  <a:ea typeface="Cambria Math" panose="02040503050406030204" pitchFamily="18" charset="0"/>
                                </a:rPr>
                                <m:t>𝐸𝑄</m:t>
                              </m:r>
                            </m:e>
                          </m:acc>
                        </m:e>
                        <m:sub>
                          <m:r>
                            <a:rPr lang="en-GB" sz="1800" i="1">
                              <a:latin typeface="Cambria Math" panose="02040503050406030204" pitchFamily="18" charset="0"/>
                              <a:ea typeface="Cambria Math" panose="02040503050406030204" pitchFamily="18" charset="0"/>
                            </a:rPr>
                            <m:t>𝐹</m:t>
                          </m:r>
                        </m:sub>
                        <m:sup>
                          <m:r>
                            <a:rPr lang="en-GB" sz="1800" i="1">
                              <a:latin typeface="Cambria Math" panose="02040503050406030204" pitchFamily="18" charset="0"/>
                              <a:ea typeface="Cambria Math" panose="02040503050406030204" pitchFamily="18" charset="0"/>
                            </a:rPr>
                            <m:t>𝐻</m:t>
                          </m:r>
                          <m:r>
                            <a:rPr lang="en-GB" sz="1800" i="1">
                              <a:latin typeface="Cambria Math" panose="02040503050406030204" pitchFamily="18" charset="0"/>
                              <a:ea typeface="Cambria Math" panose="02040503050406030204" pitchFamily="18" charset="0"/>
                            </a:rPr>
                            <m:t>,</m:t>
                          </m:r>
                          <m:r>
                            <a:rPr lang="en-GB" sz="1800" i="1">
                              <a:latin typeface="Cambria Math" panose="02040503050406030204" pitchFamily="18" charset="0"/>
                              <a:ea typeface="Cambria Math" panose="02040503050406030204" pitchFamily="18" charset="0"/>
                            </a:rPr>
                            <m:t>𝑑</m:t>
                          </m:r>
                        </m:sup>
                      </m:sSubSup>
                      <m:r>
                        <a:rPr lang="es-ES" sz="1800" b="0" i="1" smtClean="0">
                          <a:latin typeface="Cambria Math" panose="02040503050406030204" pitchFamily="18" charset="0"/>
                          <a:ea typeface="Cambria Math" panose="02040503050406030204" pitchFamily="18" charset="0"/>
                        </a:rPr>
                        <m:t>(19)</m:t>
                      </m:r>
                    </m:oMath>
                  </m:oMathPara>
                </a14:m>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algn="just"/>
                <a:r>
                  <a:rPr lang="en-GB" sz="2000" dirty="0">
                    <a:latin typeface="Century Gothic" panose="020B0502020202020204" pitchFamily="34" charset="0"/>
                  </a:rPr>
                  <a:t>The participation of foreign investors in the total number of shares of the firms derives as follows</a:t>
                </a:r>
              </a:p>
              <a:p>
                <a:pPr algn="just"/>
                <a:endParaRPr lang="en-GB" sz="20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s-ES" sz="1800" b="0" i="1" smtClean="0">
                          <a:latin typeface="Cambria Math" panose="02040503050406030204" pitchFamily="18" charset="0"/>
                          <a:ea typeface="Cambria Math" panose="02040503050406030204" pitchFamily="18" charset="0"/>
                        </a:rPr>
                        <m:t>𝜚</m:t>
                      </m:r>
                      <m:r>
                        <a:rPr lang="es-ES" sz="1800" b="0" i="1" smtClean="0">
                          <a:latin typeface="Cambria Math" panose="02040503050406030204" pitchFamily="18" charset="0"/>
                          <a:ea typeface="Cambria Math" panose="02040503050406030204" pitchFamily="18" charset="0"/>
                        </a:rPr>
                        <m:t>=</m:t>
                      </m:r>
                      <m:f>
                        <m:fPr>
                          <m:ctrlPr>
                            <a:rPr lang="en-GB" sz="1800" i="1" smtClean="0">
                              <a:latin typeface="Cambria Math" panose="02040503050406030204" pitchFamily="18" charset="0"/>
                              <a:ea typeface="Cambria Math" panose="02040503050406030204" pitchFamily="18" charset="0"/>
                            </a:rPr>
                          </m:ctrlPr>
                        </m:fPr>
                        <m:num>
                          <m:r>
                            <a:rPr lang="es-ES" sz="1800" b="0" i="1" smtClean="0">
                              <a:latin typeface="Cambria Math" panose="02040503050406030204" pitchFamily="18" charset="0"/>
                              <a:ea typeface="Cambria Math" panose="02040503050406030204" pitchFamily="18" charset="0"/>
                            </a:rPr>
                            <m:t>𝐸</m:t>
                          </m:r>
                          <m:sSubSup>
                            <m:sSubSupPr>
                              <m:ctrlPr>
                                <a:rPr lang="es-ES" sz="1800" b="0" i="1" smtClean="0">
                                  <a:latin typeface="Cambria Math" panose="02040503050406030204" pitchFamily="18" charset="0"/>
                                  <a:ea typeface="Cambria Math" panose="02040503050406030204" pitchFamily="18" charset="0"/>
                                </a:rPr>
                              </m:ctrlPr>
                            </m:sSubSupPr>
                            <m:e>
                              <m:r>
                                <a:rPr lang="es-ES" sz="1800" b="0" i="1" smtClean="0">
                                  <a:latin typeface="Cambria Math" panose="02040503050406030204" pitchFamily="18" charset="0"/>
                                  <a:ea typeface="Cambria Math" panose="02040503050406030204" pitchFamily="18" charset="0"/>
                                </a:rPr>
                                <m:t>𝑄</m:t>
                              </m:r>
                            </m:e>
                            <m:sub>
                              <m:r>
                                <a:rPr lang="es-ES" sz="1800" b="0" i="1" smtClean="0">
                                  <a:latin typeface="Cambria Math" panose="02040503050406030204" pitchFamily="18" charset="0"/>
                                  <a:ea typeface="Cambria Math" panose="02040503050406030204" pitchFamily="18" charset="0"/>
                                </a:rPr>
                                <m:t>𝐹</m:t>
                              </m:r>
                            </m:sub>
                            <m:sup>
                              <m:r>
                                <a:rPr lang="es-ES" sz="1800" b="0" i="1" smtClean="0">
                                  <a:latin typeface="Cambria Math" panose="02040503050406030204" pitchFamily="18" charset="0"/>
                                  <a:ea typeface="Cambria Math" panose="02040503050406030204" pitchFamily="18" charset="0"/>
                                </a:rPr>
                                <m:t>𝑅𝑂𝑊</m:t>
                              </m:r>
                            </m:sup>
                          </m:sSubSup>
                        </m:num>
                        <m:den>
                          <m:r>
                            <a:rPr lang="es-ES" sz="1800" b="0" i="1" smtClean="0">
                              <a:latin typeface="Cambria Math" panose="02040503050406030204" pitchFamily="18" charset="0"/>
                              <a:ea typeface="Cambria Math" panose="02040503050406030204" pitchFamily="18" charset="0"/>
                            </a:rPr>
                            <m:t>𝐸</m:t>
                          </m:r>
                          <m:sSub>
                            <m:sSubPr>
                              <m:ctrlPr>
                                <a:rPr lang="es-ES" sz="1800" b="0" i="1" smtClean="0">
                                  <a:latin typeface="Cambria Math" panose="02040503050406030204" pitchFamily="18" charset="0"/>
                                  <a:ea typeface="Cambria Math" panose="02040503050406030204" pitchFamily="18" charset="0"/>
                                </a:rPr>
                              </m:ctrlPr>
                            </m:sSubPr>
                            <m:e>
                              <m:r>
                                <a:rPr lang="es-ES" sz="1800" b="0" i="1" smtClean="0">
                                  <a:latin typeface="Cambria Math" panose="02040503050406030204" pitchFamily="18" charset="0"/>
                                  <a:ea typeface="Cambria Math" panose="02040503050406030204" pitchFamily="18" charset="0"/>
                                </a:rPr>
                                <m:t>𝑄</m:t>
                              </m:r>
                            </m:e>
                            <m:sub>
                              <m:r>
                                <a:rPr lang="es-ES" sz="1800" b="0" i="1" smtClean="0">
                                  <a:latin typeface="Cambria Math" panose="02040503050406030204" pitchFamily="18" charset="0"/>
                                  <a:ea typeface="Cambria Math" panose="02040503050406030204" pitchFamily="18" charset="0"/>
                                </a:rPr>
                                <m:t>𝐹</m:t>
                              </m:r>
                            </m:sub>
                          </m:sSub>
                        </m:den>
                      </m:f>
                      <m:r>
                        <a:rPr lang="es-ES" sz="1800" b="0" i="1" smtClean="0">
                          <a:latin typeface="Cambria Math" panose="02040503050406030204" pitchFamily="18" charset="0"/>
                          <a:ea typeface="Cambria Math" panose="02040503050406030204" pitchFamily="18" charset="0"/>
                        </a:rPr>
                        <m:t>(20)</m:t>
                      </m:r>
                    </m:oMath>
                  </m:oMathPara>
                </a14:m>
                <a:endParaRPr lang="en-GB" sz="18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549283" y="1715304"/>
                <a:ext cx="10628026" cy="3927423"/>
              </a:xfrm>
              <a:blipFill>
                <a:blip r:embed="rId2"/>
                <a:stretch>
                  <a:fillRect l="-477" t="-643" r="-119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87841" y="457517"/>
            <a:ext cx="7694645" cy="979127"/>
          </a:xfrm>
        </p:spPr>
        <p:txBody>
          <a:bodyPr>
            <a:noAutofit/>
          </a:bodyPr>
          <a:lstStyle/>
          <a:p>
            <a:pPr algn="l"/>
            <a:r>
              <a:rPr lang="es-CO" b="1" dirty="0">
                <a:latin typeface="Century Gothic" panose="020B0502020202020204" pitchFamily="34" charset="0"/>
              </a:rPr>
              <a:t>Equities and ownership structure </a:t>
            </a:r>
          </a:p>
        </p:txBody>
      </p:sp>
    </p:spTree>
    <p:extLst>
      <p:ext uri="{BB962C8B-B14F-4D97-AF65-F5344CB8AC3E}">
        <p14:creationId xmlns:p14="http://schemas.microsoft.com/office/powerpoint/2010/main" val="2280684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687841" y="1832870"/>
                <a:ext cx="10628026" cy="3927423"/>
              </a:xfrm>
            </p:spPr>
            <p:txBody>
              <a:bodyPr>
                <a:noAutofit/>
              </a:bodyPr>
              <a:lstStyle/>
              <a:p>
                <a:pPr algn="just"/>
                <a:r>
                  <a:rPr lang="en-GB" sz="2000" dirty="0">
                    <a:latin typeface="Century Gothic" panose="020B0502020202020204" pitchFamily="34" charset="0"/>
                    <a:ea typeface="Times New Roman" panose="02020603050405020304" pitchFamily="18" charset="0"/>
                  </a:rPr>
                  <a:t>The demand for shares of households as a proportion of their liquid wealth plus loans has an autonomous component, in addition it is a function of the interest rate on deposits and the interest rate on public bonds</a:t>
                </a:r>
              </a:p>
              <a:p>
                <a:pPr marL="0" indent="0" algn="just">
                  <a:buNone/>
                </a:pPr>
                <a:endParaRPr lang="es-ES" sz="1800" i="1" dirty="0"/>
              </a:p>
              <a:p>
                <a:pPr marL="0" indent="0" algn="just">
                  <a:buNone/>
                </a:pPr>
                <a:endParaRPr lang="es-ES" sz="1800" i="1" dirty="0"/>
              </a:p>
              <a:p>
                <a:pPr marL="0" indent="0" algn="just">
                  <a:buNone/>
                </a:pPr>
                <a:endParaRPr lang="es-ES" sz="1800" i="1" dirty="0"/>
              </a:p>
              <a:p>
                <a:pPr marL="0" indent="0" algn="just">
                  <a:buNone/>
                </a:pPr>
                <a14:m>
                  <m:oMathPara xmlns:m="http://schemas.openxmlformats.org/officeDocument/2006/math">
                    <m:oMathParaPr>
                      <m:jc m:val="centerGroup"/>
                    </m:oMathParaPr>
                    <m:oMath xmlns:m="http://schemas.openxmlformats.org/officeDocument/2006/math">
                      <m:f>
                        <m:fPr>
                          <m:ctrlPr>
                            <a:rPr lang="es-CO" sz="1800" i="1">
                              <a:latin typeface="Cambria Math" panose="02040503050406030204" pitchFamily="18" charset="0"/>
                            </a:rPr>
                          </m:ctrlPr>
                        </m:fPr>
                        <m:num>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𝑃</m:t>
                              </m:r>
                            </m:e>
                            <m:sub>
                              <m:r>
                                <a:rPr lang="es-ES" sz="1800" b="0" i="1" smtClean="0">
                                  <a:latin typeface="Cambria Math" panose="02040503050406030204" pitchFamily="18" charset="0"/>
                                </a:rPr>
                                <m:t>𝐸</m:t>
                              </m:r>
                            </m:sub>
                          </m:sSub>
                          <m:sSubSup>
                            <m:sSubSupPr>
                              <m:ctrlPr>
                                <a:rPr lang="es-CO" sz="1800" i="1">
                                  <a:latin typeface="Cambria Math" panose="02040503050406030204" pitchFamily="18" charset="0"/>
                                </a:rPr>
                              </m:ctrlPr>
                            </m:sSubSupPr>
                            <m:e>
                              <m:acc>
                                <m:accPr>
                                  <m:chr m:val="̇"/>
                                  <m:ctrlPr>
                                    <a:rPr lang="es-CO" sz="1800" i="1">
                                      <a:latin typeface="Cambria Math" panose="02040503050406030204" pitchFamily="18" charset="0"/>
                                    </a:rPr>
                                  </m:ctrlPr>
                                </m:accPr>
                                <m:e>
                                  <m:r>
                                    <a:rPr lang="en-GB" sz="1800" i="1">
                                      <a:latin typeface="Cambria Math" panose="02040503050406030204" pitchFamily="18" charset="0"/>
                                    </a:rPr>
                                    <m:t>𝐸𝑄</m:t>
                                  </m:r>
                                </m:e>
                              </m:acc>
                            </m:e>
                            <m:sub>
                              <m:r>
                                <a:rPr lang="en-GB" sz="1800" i="1">
                                  <a:latin typeface="Cambria Math" panose="02040503050406030204" pitchFamily="18" charset="0"/>
                                </a:rPr>
                                <m:t>𝐹</m:t>
                              </m:r>
                            </m:sub>
                            <m:sup>
                              <m:r>
                                <a:rPr lang="en-GB" sz="1800" i="1">
                                  <a:latin typeface="Cambria Math" panose="02040503050406030204" pitchFamily="18" charset="0"/>
                                </a:rPr>
                                <m:t>𝐻</m:t>
                              </m:r>
                              <m:r>
                                <a:rPr lang="en-GB" sz="1800" i="1">
                                  <a:latin typeface="Cambria Math" panose="02040503050406030204" pitchFamily="18" charset="0"/>
                                </a:rPr>
                                <m:t>,</m:t>
                              </m:r>
                              <m:r>
                                <a:rPr lang="en-GB" sz="1800" i="1">
                                  <a:latin typeface="Cambria Math" panose="02040503050406030204" pitchFamily="18" charset="0"/>
                                </a:rPr>
                                <m:t>𝑑</m:t>
                              </m:r>
                            </m:sup>
                          </m:sSubSup>
                        </m:num>
                        <m:den>
                          <m:sSub>
                            <m:sSubPr>
                              <m:ctrlPr>
                                <a:rPr lang="es-CO" sz="1800" i="1">
                                  <a:latin typeface="Cambria Math" panose="02040503050406030204" pitchFamily="18" charset="0"/>
                                </a:rPr>
                              </m:ctrlPr>
                            </m:sSubPr>
                            <m:e>
                              <m:r>
                                <a:rPr lang="en-GB" sz="1800" i="1">
                                  <a:latin typeface="Cambria Math" panose="02040503050406030204" pitchFamily="18" charset="0"/>
                                </a:rPr>
                                <m:t>(</m:t>
                              </m:r>
                              <m:r>
                                <a:rPr lang="es-ES" sz="1800" b="0" i="1" smtClean="0">
                                  <a:latin typeface="Cambria Math" panose="02040503050406030204" pitchFamily="18" charset="0"/>
                                </a:rPr>
                                <m:t>𝑊</m:t>
                              </m:r>
                            </m:e>
                            <m:sub>
                              <m:r>
                                <a:rPr lang="es-ES" sz="1800" b="0" i="1" smtClean="0">
                                  <a:latin typeface="Cambria Math" panose="02040503050406030204" pitchFamily="18" charset="0"/>
                                </a:rPr>
                                <m:t>𝐻</m:t>
                              </m:r>
                            </m:sub>
                          </m:sSub>
                          <m:r>
                            <a:rPr lang="en-GB" sz="1800" i="1">
                              <a:latin typeface="Cambria Math" panose="02040503050406030204" pitchFamily="18" charset="0"/>
                            </a:rPr>
                            <m:t>+</m:t>
                          </m:r>
                          <m:sSub>
                            <m:sSubPr>
                              <m:ctrlPr>
                                <a:rPr lang="es-CO" sz="1800" i="1">
                                  <a:latin typeface="Cambria Math" panose="02040503050406030204" pitchFamily="18" charset="0"/>
                                </a:rPr>
                              </m:ctrlPr>
                            </m:sSubPr>
                            <m:e>
                              <m:r>
                                <a:rPr lang="en-GB" sz="1800" i="1">
                                  <a:latin typeface="Cambria Math" panose="02040503050406030204" pitchFamily="18" charset="0"/>
                                </a:rPr>
                                <m:t>𝐿</m:t>
                              </m:r>
                            </m:e>
                            <m:sub>
                              <m:r>
                                <a:rPr lang="es-ES" sz="1800" b="0" i="1" smtClean="0">
                                  <a:latin typeface="Cambria Math" panose="02040503050406030204" pitchFamily="18" charset="0"/>
                                </a:rPr>
                                <m:t>𝐻</m:t>
                              </m:r>
                            </m:sub>
                          </m:sSub>
                          <m:r>
                            <a:rPr lang="en-GB" sz="1800" i="1">
                              <a:latin typeface="Cambria Math" panose="02040503050406030204" pitchFamily="18" charset="0"/>
                            </a:rPr>
                            <m:t>)</m:t>
                          </m:r>
                        </m:den>
                      </m:f>
                      <m:r>
                        <a:rPr lang="en-GB" sz="1800" i="1">
                          <a:latin typeface="Cambria Math" panose="02040503050406030204" pitchFamily="18" charset="0"/>
                        </a:rPr>
                        <m:t>=(</m:t>
                      </m:r>
                      <m:sSub>
                        <m:sSubPr>
                          <m:ctrlPr>
                            <a:rPr lang="es-CO" sz="1800" i="1">
                              <a:latin typeface="Cambria Math" panose="02040503050406030204" pitchFamily="18" charset="0"/>
                            </a:rPr>
                          </m:ctrlPr>
                        </m:sSubPr>
                        <m:e>
                          <m:r>
                            <a:rPr lang="en-GB" sz="1800" i="1">
                              <a:latin typeface="Cambria Math" panose="02040503050406030204" pitchFamily="18" charset="0"/>
                            </a:rPr>
                            <m:t>𝜕</m:t>
                          </m:r>
                        </m:e>
                        <m:sub>
                          <m:r>
                            <a:rPr lang="en-GB" sz="1800" i="1">
                              <a:latin typeface="Cambria Math" panose="02040503050406030204" pitchFamily="18" charset="0"/>
                            </a:rPr>
                            <m:t>0</m:t>
                          </m:r>
                        </m:sub>
                      </m:sSub>
                      <m:r>
                        <a:rPr lang="en-GB" sz="1800" i="1">
                          <a:latin typeface="Cambria Math" panose="02040503050406030204" pitchFamily="18" charset="0"/>
                        </a:rPr>
                        <m:t>−</m:t>
                      </m:r>
                      <m:sSub>
                        <m:sSubPr>
                          <m:ctrlPr>
                            <a:rPr lang="es-CO" sz="1800" i="1">
                              <a:latin typeface="Cambria Math" panose="02040503050406030204" pitchFamily="18" charset="0"/>
                            </a:rPr>
                          </m:ctrlPr>
                        </m:sSubPr>
                        <m:e>
                          <m:r>
                            <a:rPr lang="en-GB" sz="1800" i="1">
                              <a:latin typeface="Cambria Math" panose="02040503050406030204" pitchFamily="18" charset="0"/>
                            </a:rPr>
                            <m:t>𝜕</m:t>
                          </m:r>
                        </m:e>
                        <m:sub>
                          <m:r>
                            <a:rPr lang="en-GB" sz="1800" i="1">
                              <a:latin typeface="Cambria Math" panose="02040503050406030204" pitchFamily="18" charset="0"/>
                            </a:rPr>
                            <m:t>1</m:t>
                          </m:r>
                        </m:sub>
                      </m:sSub>
                      <m:sSup>
                        <m:sSupPr>
                          <m:ctrlPr>
                            <a:rPr lang="es-ES" sz="1800" i="1">
                              <a:latin typeface="Cambria Math" panose="02040503050406030204" pitchFamily="18" charset="0"/>
                            </a:rPr>
                          </m:ctrlPr>
                        </m:sSupPr>
                        <m:e>
                          <m:r>
                            <a:rPr lang="es-ES" sz="1800" b="0" i="1" smtClean="0">
                              <a:latin typeface="Cambria Math" panose="02040503050406030204" pitchFamily="18" charset="0"/>
                            </a:rPr>
                            <m:t>𝑖</m:t>
                          </m:r>
                        </m:e>
                        <m:sup>
                          <m:r>
                            <a:rPr lang="es-ES" sz="1800" b="0" i="1" smtClean="0">
                              <a:latin typeface="Cambria Math" panose="02040503050406030204" pitchFamily="18" charset="0"/>
                            </a:rPr>
                            <m:t>𝐷</m:t>
                          </m:r>
                        </m:sup>
                      </m:sSup>
                      <m:r>
                        <a:rPr lang="en-GB" sz="1800" i="1">
                          <a:latin typeface="Cambria Math" panose="02040503050406030204" pitchFamily="18" charset="0"/>
                        </a:rPr>
                        <m:t>−</m:t>
                      </m:r>
                      <m:sSub>
                        <m:sSubPr>
                          <m:ctrlPr>
                            <a:rPr lang="es-CO" sz="1800" i="1">
                              <a:latin typeface="Cambria Math" panose="02040503050406030204" pitchFamily="18" charset="0"/>
                            </a:rPr>
                          </m:ctrlPr>
                        </m:sSubPr>
                        <m:e>
                          <m:r>
                            <a:rPr lang="en-GB" sz="1800" i="1">
                              <a:latin typeface="Cambria Math" panose="02040503050406030204" pitchFamily="18" charset="0"/>
                            </a:rPr>
                            <m:t>𝜕</m:t>
                          </m:r>
                        </m:e>
                        <m:sub>
                          <m:r>
                            <a:rPr lang="en-GB" sz="1800" i="1">
                              <a:latin typeface="Cambria Math" panose="02040503050406030204" pitchFamily="18" charset="0"/>
                            </a:rPr>
                            <m:t>2</m:t>
                          </m:r>
                        </m:sub>
                      </m:sSub>
                      <m:sSup>
                        <m:sSupPr>
                          <m:ctrlPr>
                            <a:rPr lang="es-ES" sz="1800" i="1">
                              <a:latin typeface="Cambria Math" panose="02040503050406030204" pitchFamily="18" charset="0"/>
                            </a:rPr>
                          </m:ctrlPr>
                        </m:sSupPr>
                        <m:e>
                          <m:r>
                            <a:rPr lang="es-ES" sz="1800" b="0" i="1" smtClean="0">
                              <a:latin typeface="Cambria Math" panose="02040503050406030204" pitchFamily="18" charset="0"/>
                            </a:rPr>
                            <m:t>𝑖</m:t>
                          </m:r>
                        </m:e>
                        <m:sup>
                          <m:r>
                            <a:rPr lang="es-ES" sz="1800" b="0" i="1" smtClean="0">
                              <a:latin typeface="Cambria Math" panose="02040503050406030204" pitchFamily="18" charset="0"/>
                            </a:rPr>
                            <m:t>𝐺</m:t>
                          </m:r>
                        </m:sup>
                      </m:sSup>
                      <m:r>
                        <a:rPr lang="en-GB" sz="1800" i="1">
                          <a:latin typeface="Cambria Math" panose="02040503050406030204" pitchFamily="18" charset="0"/>
                        </a:rPr>
                        <m:t>)</m:t>
                      </m:r>
                      <m:r>
                        <a:rPr lang="es-ES" sz="1800" b="0" i="1" smtClean="0">
                          <a:latin typeface="Cambria Math" panose="02040503050406030204" pitchFamily="18" charset="0"/>
                          <a:ea typeface="Cambria Math" panose="02040503050406030204" pitchFamily="18" charset="0"/>
                        </a:rPr>
                        <m:t>(21)</m:t>
                      </m:r>
                    </m:oMath>
                  </m:oMathPara>
                </a14:m>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algn="just"/>
                <a:r>
                  <a:rPr lang="en-GB" sz="2000" dirty="0">
                    <a:latin typeface="Century Gothic" panose="020B0502020202020204" pitchFamily="34" charset="0"/>
                  </a:rPr>
                  <a:t>(we should include the rate of return on investment in banks)</a:t>
                </a: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687841" y="1832870"/>
                <a:ext cx="10628026" cy="3927423"/>
              </a:xfrm>
              <a:blipFill>
                <a:blip r:embed="rId2"/>
                <a:stretch>
                  <a:fillRect l="-597" t="-968" r="-71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87841" y="457517"/>
            <a:ext cx="7694645" cy="979127"/>
          </a:xfrm>
        </p:spPr>
        <p:txBody>
          <a:bodyPr>
            <a:noAutofit/>
          </a:bodyPr>
          <a:lstStyle/>
          <a:p>
            <a:pPr algn="l"/>
            <a:r>
              <a:rPr lang="es-CO" b="1" dirty="0">
                <a:latin typeface="Century Gothic" panose="020B0502020202020204" pitchFamily="34" charset="0"/>
              </a:rPr>
              <a:t>Equities and ownership structure </a:t>
            </a:r>
          </a:p>
        </p:txBody>
      </p:sp>
    </p:spTree>
    <p:extLst>
      <p:ext uri="{BB962C8B-B14F-4D97-AF65-F5344CB8AC3E}">
        <p14:creationId xmlns:p14="http://schemas.microsoft.com/office/powerpoint/2010/main" val="151539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687841" y="1845933"/>
                <a:ext cx="10628026" cy="3927423"/>
              </a:xfrm>
            </p:spPr>
            <p:txBody>
              <a:bodyPr>
                <a:noAutofit/>
              </a:bodyPr>
              <a:lstStyle/>
              <a:p>
                <a:pPr algn="just"/>
                <a:r>
                  <a:rPr lang="en-GB" sz="2000" dirty="0">
                    <a:latin typeface="Century Gothic" panose="020B0502020202020204" pitchFamily="34" charset="0"/>
                  </a:rPr>
                  <a:t>Finally, the effective FDI will be equal to the value of the equities available to the rest of the world.</a:t>
                </a:r>
              </a:p>
              <a:p>
                <a:pPr marL="0" indent="0" algn="just">
                  <a:buNone/>
                </a:pPr>
                <a:endParaRPr lang="en-GB" sz="20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s-ES" sz="1800" i="1" smtClean="0">
                          <a:latin typeface="Cambria Math" panose="02040503050406030204" pitchFamily="18" charset="0"/>
                          <a:ea typeface="Cambria Math" panose="02040503050406030204" pitchFamily="18" charset="0"/>
                        </a:rPr>
                        <m:t>𝐹</m:t>
                      </m:r>
                      <m:r>
                        <a:rPr lang="es-ES" sz="1800" b="0" i="1" smtClean="0">
                          <a:latin typeface="Cambria Math" panose="02040503050406030204" pitchFamily="18" charset="0"/>
                          <a:ea typeface="Cambria Math" panose="02040503050406030204" pitchFamily="18" charset="0"/>
                        </a:rPr>
                        <m:t>𝐷</m:t>
                      </m:r>
                      <m:sSubSup>
                        <m:sSubSupPr>
                          <m:ctrlPr>
                            <a:rPr lang="es-ES" sz="1800" b="0" i="1" smtClean="0">
                              <a:latin typeface="Cambria Math" panose="02040503050406030204" pitchFamily="18" charset="0"/>
                              <a:ea typeface="Cambria Math" panose="02040503050406030204" pitchFamily="18" charset="0"/>
                            </a:rPr>
                          </m:ctrlPr>
                        </m:sSubSupPr>
                        <m:e>
                          <m:r>
                            <a:rPr lang="es-ES" sz="1800" b="0" i="1" smtClean="0">
                              <a:latin typeface="Cambria Math" panose="02040503050406030204" pitchFamily="18" charset="0"/>
                              <a:ea typeface="Cambria Math" panose="02040503050406030204" pitchFamily="18" charset="0"/>
                            </a:rPr>
                            <m:t>𝐼</m:t>
                          </m:r>
                        </m:e>
                        <m:sub>
                          <m:r>
                            <a:rPr lang="es-ES" sz="1800" b="0" i="1" smtClean="0">
                              <a:latin typeface="Cambria Math" panose="02040503050406030204" pitchFamily="18" charset="0"/>
                              <a:ea typeface="Cambria Math" panose="02040503050406030204" pitchFamily="18" charset="0"/>
                            </a:rPr>
                            <m:t>𝐹</m:t>
                          </m:r>
                        </m:sub>
                        <m:sup>
                          <m:r>
                            <a:rPr lang="es-ES" sz="1800" b="0" i="1" smtClean="0">
                              <a:latin typeface="Cambria Math" panose="02040503050406030204" pitchFamily="18" charset="0"/>
                              <a:ea typeface="Cambria Math" panose="02040503050406030204" pitchFamily="18" charset="0"/>
                            </a:rPr>
                            <m:t>𝑒</m:t>
                          </m:r>
                        </m:sup>
                      </m:sSubSup>
                      <m:r>
                        <a:rPr lang="en-GB" sz="1800" i="1">
                          <a:latin typeface="Cambria Math" panose="02040503050406030204" pitchFamily="18" charset="0"/>
                          <a:ea typeface="Cambria Math" panose="02040503050406030204" pitchFamily="18" charset="0"/>
                        </a:rPr>
                        <m:t>=</m:t>
                      </m:r>
                      <m:f>
                        <m:fPr>
                          <m:ctrlPr>
                            <a:rPr lang="en-GB" sz="1800" i="1" smtClean="0">
                              <a:latin typeface="Cambria Math" panose="02040503050406030204" pitchFamily="18" charset="0"/>
                              <a:ea typeface="Cambria Math" panose="02040503050406030204" pitchFamily="18" charset="0"/>
                            </a:rPr>
                          </m:ctrlPr>
                        </m:fPr>
                        <m:num>
                          <m:sSubSup>
                            <m:sSubSupPr>
                              <m:ctrlPr>
                                <a:rPr lang="es-CO" sz="1800" i="1">
                                  <a:latin typeface="Cambria Math" panose="02040503050406030204" pitchFamily="18" charset="0"/>
                                  <a:ea typeface="Cambria Math" panose="02040503050406030204" pitchFamily="18" charset="0"/>
                                </a:rPr>
                              </m:ctrlPr>
                            </m:sSubSupPr>
                            <m:e>
                              <m:sSub>
                                <m:sSubPr>
                                  <m:ctrlPr>
                                    <a:rPr lang="es-ES" sz="1800" i="1">
                                      <a:latin typeface="Cambria Math" panose="02040503050406030204" pitchFamily="18" charset="0"/>
                                      <a:ea typeface="Cambria Math" panose="02040503050406030204" pitchFamily="18" charset="0"/>
                                    </a:rPr>
                                  </m:ctrlPr>
                                </m:sSubPr>
                                <m:e>
                                  <m:r>
                                    <a:rPr lang="es-ES" sz="1800" i="1">
                                      <a:latin typeface="Cambria Math" panose="02040503050406030204" pitchFamily="18" charset="0"/>
                                      <a:ea typeface="Cambria Math" panose="02040503050406030204" pitchFamily="18" charset="0"/>
                                    </a:rPr>
                                    <m:t>𝑃</m:t>
                                  </m:r>
                                </m:e>
                                <m:sub>
                                  <m:r>
                                    <a:rPr lang="es-ES" sz="1800" i="1">
                                      <a:latin typeface="Cambria Math" panose="02040503050406030204" pitchFamily="18" charset="0"/>
                                      <a:ea typeface="Cambria Math" panose="02040503050406030204" pitchFamily="18" charset="0"/>
                                    </a:rPr>
                                    <m:t>𝐸</m:t>
                                  </m:r>
                                </m:sub>
                              </m:sSub>
                              <m:acc>
                                <m:accPr>
                                  <m:chr m:val="̇"/>
                                  <m:ctrlPr>
                                    <a:rPr lang="es-CO" sz="1800" i="1">
                                      <a:latin typeface="Cambria Math" panose="02040503050406030204" pitchFamily="18" charset="0"/>
                                      <a:ea typeface="Cambria Math" panose="02040503050406030204" pitchFamily="18" charset="0"/>
                                    </a:rPr>
                                  </m:ctrlPr>
                                </m:accPr>
                                <m:e>
                                  <m:r>
                                    <a:rPr lang="es-CO" sz="1800" i="1">
                                      <a:latin typeface="Cambria Math" panose="02040503050406030204" pitchFamily="18" charset="0"/>
                                      <a:ea typeface="Cambria Math" panose="02040503050406030204" pitchFamily="18" charset="0"/>
                                    </a:rPr>
                                    <m:t>𝐸𝑄</m:t>
                                  </m:r>
                                </m:e>
                              </m:acc>
                            </m:e>
                            <m:sub>
                              <m:r>
                                <a:rPr lang="es-CO" sz="1800" i="1">
                                  <a:latin typeface="Cambria Math" panose="02040503050406030204" pitchFamily="18" charset="0"/>
                                  <a:ea typeface="Cambria Math" panose="02040503050406030204" pitchFamily="18" charset="0"/>
                                </a:rPr>
                                <m:t>𝐹</m:t>
                              </m:r>
                            </m:sub>
                            <m:sup>
                              <m:r>
                                <a:rPr lang="es-ES" sz="1800" i="1">
                                  <a:latin typeface="Cambria Math" panose="02040503050406030204" pitchFamily="18" charset="0"/>
                                  <a:ea typeface="Cambria Math" panose="02040503050406030204" pitchFamily="18" charset="0"/>
                                </a:rPr>
                                <m:t>𝑅𝑂𝑊</m:t>
                              </m:r>
                              <m:r>
                                <a:rPr lang="es-ES" sz="1800" i="1">
                                  <a:latin typeface="Cambria Math" panose="02040503050406030204" pitchFamily="18" charset="0"/>
                                  <a:ea typeface="Cambria Math" panose="02040503050406030204" pitchFamily="18" charset="0"/>
                                </a:rPr>
                                <m:t>, </m:t>
                              </m:r>
                              <m:r>
                                <a:rPr lang="es-ES" sz="1800" i="1">
                                  <a:latin typeface="Cambria Math" panose="02040503050406030204" pitchFamily="18" charset="0"/>
                                  <a:ea typeface="Cambria Math" panose="02040503050406030204" pitchFamily="18" charset="0"/>
                                </a:rPr>
                                <m:t>𝑠</m:t>
                              </m:r>
                            </m:sup>
                          </m:sSubSup>
                        </m:num>
                        <m:den>
                          <m:sSub>
                            <m:sSubPr>
                              <m:ctrlPr>
                                <a:rPr lang="es-ES" sz="1800" b="0" i="1" smtClean="0">
                                  <a:latin typeface="Cambria Math" panose="02040503050406030204" pitchFamily="18" charset="0"/>
                                  <a:ea typeface="Cambria Math" panose="02040503050406030204" pitchFamily="18" charset="0"/>
                                </a:rPr>
                              </m:ctrlPr>
                            </m:sSubPr>
                            <m:e>
                              <m:r>
                                <a:rPr lang="es-ES" sz="1800" b="0" i="1" smtClean="0">
                                  <a:latin typeface="Cambria Math" panose="02040503050406030204" pitchFamily="18" charset="0"/>
                                  <a:ea typeface="Cambria Math" panose="02040503050406030204" pitchFamily="18" charset="0"/>
                                </a:rPr>
                                <m:t>𝑒</m:t>
                              </m:r>
                            </m:e>
                            <m:sub>
                              <m:r>
                                <a:rPr lang="es-ES" sz="1800" b="0" i="1" smtClean="0">
                                  <a:latin typeface="Cambria Math" panose="02040503050406030204" pitchFamily="18" charset="0"/>
                                  <a:ea typeface="Cambria Math" panose="02040503050406030204" pitchFamily="18" charset="0"/>
                                </a:rPr>
                                <m:t>𝑁</m:t>
                              </m:r>
                            </m:sub>
                          </m:sSub>
                        </m:den>
                      </m:f>
                      <m:r>
                        <a:rPr lang="es-CO" sz="1800" i="1" smtClean="0">
                          <a:latin typeface="Cambria Math" panose="02040503050406030204" pitchFamily="18" charset="0"/>
                          <a:ea typeface="Cambria Math" panose="02040503050406030204" pitchFamily="18" charset="0"/>
                        </a:rPr>
                        <m:t> </m:t>
                      </m:r>
                      <m:r>
                        <a:rPr lang="es-ES" sz="1800" b="0" i="1" smtClean="0">
                          <a:latin typeface="Cambria Math" panose="02040503050406030204" pitchFamily="18" charset="0"/>
                          <a:ea typeface="Cambria Math" panose="02040503050406030204" pitchFamily="18" charset="0"/>
                        </a:rPr>
                        <m:t>(23)</m:t>
                      </m:r>
                    </m:oMath>
                  </m:oMathPara>
                </a14:m>
                <a:endParaRPr lang="es-CO" sz="1800" dirty="0">
                  <a:latin typeface="Cambria Math" panose="02040503050406030204" pitchFamily="18" charset="0"/>
                  <a:ea typeface="Cambria Math" panose="02040503050406030204" pitchFamily="18" charset="0"/>
                </a:endParaRPr>
              </a:p>
              <a:p>
                <a:pPr marL="0" indent="0" algn="just">
                  <a:buNone/>
                </a:pPr>
                <a:endParaRPr lang="es-ES" sz="1800" i="1" dirty="0"/>
              </a:p>
              <a:p>
                <a:pPr algn="just"/>
                <a:r>
                  <a:rPr lang="es-ES" sz="1800" i="1" dirty="0" err="1">
                    <a:latin typeface="Century Gothic" panose="020B0502020202020204" pitchFamily="34" charset="0"/>
                  </a:rPr>
                  <a:t>The</a:t>
                </a:r>
                <a:r>
                  <a:rPr lang="es-ES" sz="1800" i="1" dirty="0">
                    <a:latin typeface="Century Gothic" panose="020B0502020202020204" pitchFamily="34" charset="0"/>
                  </a:rPr>
                  <a:t> </a:t>
                </a:r>
                <a:r>
                  <a:rPr lang="es-ES" sz="1800" i="1" dirty="0" err="1">
                    <a:latin typeface="Century Gothic" panose="020B0502020202020204" pitchFamily="34" charset="0"/>
                  </a:rPr>
                  <a:t>difference</a:t>
                </a:r>
                <a:r>
                  <a:rPr lang="es-ES" sz="1800" i="1" dirty="0">
                    <a:latin typeface="Century Gothic" panose="020B0502020202020204" pitchFamily="34" charset="0"/>
                  </a:rPr>
                  <a:t> </a:t>
                </a:r>
                <a:r>
                  <a:rPr lang="es-ES" sz="1800" i="1" dirty="0" err="1">
                    <a:latin typeface="Century Gothic" panose="020B0502020202020204" pitchFamily="34" charset="0"/>
                  </a:rPr>
                  <a:t>between</a:t>
                </a:r>
                <a:r>
                  <a:rPr lang="es-ES" sz="1800" i="1" dirty="0">
                    <a:latin typeface="Century Gothic" panose="020B0502020202020204" pitchFamily="34" charset="0"/>
                  </a:rPr>
                  <a:t> </a:t>
                </a:r>
                <a:r>
                  <a:rPr lang="es-ES" sz="1800" i="1" dirty="0" err="1">
                    <a:latin typeface="Century Gothic" panose="020B0502020202020204" pitchFamily="34" charset="0"/>
                  </a:rPr>
                  <a:t>the</a:t>
                </a:r>
                <a:r>
                  <a:rPr lang="es-ES" sz="1800" i="1" dirty="0">
                    <a:latin typeface="Century Gothic" panose="020B0502020202020204" pitchFamily="34" charset="0"/>
                  </a:rPr>
                  <a:t> </a:t>
                </a:r>
                <a:r>
                  <a:rPr lang="es-ES" sz="1800" i="1" dirty="0" err="1">
                    <a:latin typeface="Century Gothic" panose="020B0502020202020204" pitchFamily="34" charset="0"/>
                  </a:rPr>
                  <a:t>effective</a:t>
                </a:r>
                <a:r>
                  <a:rPr lang="es-ES" sz="1800" i="1" dirty="0">
                    <a:latin typeface="Century Gothic" panose="020B0502020202020204" pitchFamily="34" charset="0"/>
                  </a:rPr>
                  <a:t> and </a:t>
                </a:r>
                <a:r>
                  <a:rPr lang="es-ES" sz="1800" i="1" dirty="0" err="1">
                    <a:latin typeface="Century Gothic" panose="020B0502020202020204" pitchFamily="34" charset="0"/>
                  </a:rPr>
                  <a:t>desired</a:t>
                </a:r>
                <a:r>
                  <a:rPr lang="es-ES" sz="1800" i="1" dirty="0">
                    <a:latin typeface="Century Gothic" panose="020B0502020202020204" pitchFamily="34" charset="0"/>
                  </a:rPr>
                  <a:t> FDI </a:t>
                </a:r>
                <a:r>
                  <a:rPr lang="es-ES" sz="1800" i="1" dirty="0" err="1">
                    <a:latin typeface="Century Gothic" panose="020B0502020202020204" pitchFamily="34" charset="0"/>
                  </a:rPr>
                  <a:t>will</a:t>
                </a:r>
                <a:r>
                  <a:rPr lang="es-ES" sz="1800" i="1" dirty="0">
                    <a:latin typeface="Century Gothic" panose="020B0502020202020204" pitchFamily="34" charset="0"/>
                  </a:rPr>
                  <a:t> be </a:t>
                </a:r>
                <a:r>
                  <a:rPr lang="es-ES" sz="1800" i="1" dirty="0" err="1">
                    <a:latin typeface="Century Gothic" panose="020B0502020202020204" pitchFamily="34" charset="0"/>
                  </a:rPr>
                  <a:t>equivalent</a:t>
                </a:r>
                <a:r>
                  <a:rPr lang="es-ES" sz="1800" i="1" dirty="0">
                    <a:latin typeface="Century Gothic" panose="020B0502020202020204" pitchFamily="34" charset="0"/>
                  </a:rPr>
                  <a:t> to </a:t>
                </a:r>
                <a:r>
                  <a:rPr lang="es-ES" sz="1800" i="1" dirty="0" err="1">
                    <a:latin typeface="Century Gothic" panose="020B0502020202020204" pitchFamily="34" charset="0"/>
                  </a:rPr>
                  <a:t>the</a:t>
                </a:r>
                <a:r>
                  <a:rPr lang="es-ES" sz="1800" i="1" dirty="0">
                    <a:latin typeface="Century Gothic" panose="020B0502020202020204" pitchFamily="34" charset="0"/>
                  </a:rPr>
                  <a:t> </a:t>
                </a:r>
                <a:r>
                  <a:rPr lang="es-ES" sz="1800" i="1" dirty="0" err="1">
                    <a:latin typeface="Century Gothic" panose="020B0502020202020204" pitchFamily="34" charset="0"/>
                  </a:rPr>
                  <a:t>variation</a:t>
                </a:r>
                <a:r>
                  <a:rPr lang="es-ES" sz="1800" i="1" dirty="0">
                    <a:latin typeface="Century Gothic" panose="020B0502020202020204" pitchFamily="34" charset="0"/>
                  </a:rPr>
                  <a:t> of </a:t>
                </a:r>
                <a:r>
                  <a:rPr lang="es-ES" sz="1800" i="1" dirty="0" err="1">
                    <a:latin typeface="Century Gothic" panose="020B0502020202020204" pitchFamily="34" charset="0"/>
                  </a:rPr>
                  <a:t>deposits</a:t>
                </a:r>
                <a:r>
                  <a:rPr lang="es-ES" sz="1800" i="1" dirty="0">
                    <a:latin typeface="Century Gothic" panose="020B0502020202020204" pitchFamily="34" charset="0"/>
                  </a:rPr>
                  <a:t> </a:t>
                </a:r>
                <a:r>
                  <a:rPr lang="es-ES" sz="1800" i="1" dirty="0" err="1">
                    <a:latin typeface="Century Gothic" panose="020B0502020202020204" pitchFamily="34" charset="0"/>
                  </a:rPr>
                  <a:t>from</a:t>
                </a:r>
                <a:r>
                  <a:rPr lang="es-ES" sz="1800" i="1" dirty="0">
                    <a:latin typeface="Century Gothic" panose="020B0502020202020204" pitchFamily="34" charset="0"/>
                  </a:rPr>
                  <a:t> </a:t>
                </a:r>
                <a:r>
                  <a:rPr lang="es-ES" sz="1800" i="1" dirty="0" err="1">
                    <a:latin typeface="Century Gothic" panose="020B0502020202020204" pitchFamily="34" charset="0"/>
                  </a:rPr>
                  <a:t>the</a:t>
                </a:r>
                <a:r>
                  <a:rPr lang="es-ES" sz="1800" i="1" dirty="0">
                    <a:latin typeface="Century Gothic" panose="020B0502020202020204" pitchFamily="34" charset="0"/>
                  </a:rPr>
                  <a:t> </a:t>
                </a:r>
                <a:r>
                  <a:rPr lang="es-ES" sz="1800" i="1" dirty="0" err="1">
                    <a:latin typeface="Century Gothic" panose="020B0502020202020204" pitchFamily="34" charset="0"/>
                  </a:rPr>
                  <a:t>rest</a:t>
                </a:r>
                <a:r>
                  <a:rPr lang="es-ES" sz="1800" i="1" dirty="0">
                    <a:latin typeface="Century Gothic" panose="020B0502020202020204" pitchFamily="34" charset="0"/>
                  </a:rPr>
                  <a:t> of </a:t>
                </a:r>
                <a:r>
                  <a:rPr lang="es-ES" sz="1800" i="1" dirty="0" err="1">
                    <a:latin typeface="Century Gothic" panose="020B0502020202020204" pitchFamily="34" charset="0"/>
                  </a:rPr>
                  <a:t>the</a:t>
                </a:r>
                <a:r>
                  <a:rPr lang="es-ES" sz="1800" i="1" dirty="0">
                    <a:latin typeface="Century Gothic" panose="020B0502020202020204" pitchFamily="34" charset="0"/>
                  </a:rPr>
                  <a:t> </a:t>
                </a:r>
                <a:r>
                  <a:rPr lang="es-ES" sz="1800" i="1" dirty="0" err="1">
                    <a:latin typeface="Century Gothic" panose="020B0502020202020204" pitchFamily="34" charset="0"/>
                  </a:rPr>
                  <a:t>world</a:t>
                </a:r>
                <a:r>
                  <a:rPr lang="es-ES" sz="1800" i="1" dirty="0">
                    <a:latin typeface="Century Gothic" panose="020B0502020202020204" pitchFamily="34" charset="0"/>
                  </a:rPr>
                  <a:t> in </a:t>
                </a:r>
                <a:r>
                  <a:rPr lang="es-ES" sz="1800" i="1" dirty="0" err="1">
                    <a:latin typeface="Century Gothic" panose="020B0502020202020204" pitchFamily="34" charset="0"/>
                  </a:rPr>
                  <a:t>domestic</a:t>
                </a:r>
                <a:r>
                  <a:rPr lang="es-ES" sz="1800" i="1" dirty="0">
                    <a:latin typeface="Century Gothic" panose="020B0502020202020204" pitchFamily="34" charset="0"/>
                  </a:rPr>
                  <a:t> Banks</a:t>
                </a:r>
              </a:p>
              <a:p>
                <a:pPr algn="just"/>
                <a:endParaRPr lang="es-ES" sz="1800" i="1"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acc>
                        <m:accPr>
                          <m:chr m:val="̇"/>
                          <m:ctrlPr>
                            <a:rPr lang="es-ES" sz="1800" b="0" i="1" smtClean="0">
                              <a:latin typeface="Cambria Math" panose="02040503050406030204" pitchFamily="18" charset="0"/>
                              <a:ea typeface="Cambria Math" panose="02040503050406030204" pitchFamily="18" charset="0"/>
                            </a:rPr>
                          </m:ctrlPr>
                        </m:accPr>
                        <m:e>
                          <m:sSup>
                            <m:sSupPr>
                              <m:ctrlPr>
                                <a:rPr lang="es-ES" sz="1800" i="1">
                                  <a:latin typeface="Cambria Math" panose="02040503050406030204" pitchFamily="18" charset="0"/>
                                  <a:ea typeface="Cambria Math" panose="02040503050406030204" pitchFamily="18" charset="0"/>
                                </a:rPr>
                              </m:ctrlPr>
                            </m:sSupPr>
                            <m:e>
                              <m:r>
                                <a:rPr lang="es-ES" sz="1800" i="1">
                                  <a:latin typeface="Cambria Math" panose="02040503050406030204" pitchFamily="18" charset="0"/>
                                  <a:ea typeface="Cambria Math" panose="02040503050406030204" pitchFamily="18" charset="0"/>
                                </a:rPr>
                                <m:t>𝐷</m:t>
                              </m:r>
                            </m:e>
                            <m:sup>
                              <m:r>
                                <a:rPr lang="es-ES" sz="1800" i="1">
                                  <a:latin typeface="Cambria Math" panose="02040503050406030204" pitchFamily="18" charset="0"/>
                                  <a:ea typeface="Cambria Math" panose="02040503050406030204" pitchFamily="18" charset="0"/>
                                </a:rPr>
                                <m:t>𝑅𝑂𝑊</m:t>
                              </m:r>
                            </m:sup>
                          </m:sSup>
                        </m:e>
                      </m:acc>
                      <m:r>
                        <a:rPr lang="es-ES" sz="1800" b="0" i="1" smtClean="0">
                          <a:latin typeface="Cambria Math" panose="02040503050406030204" pitchFamily="18" charset="0"/>
                          <a:ea typeface="Cambria Math" panose="02040503050406030204" pitchFamily="18" charset="0"/>
                        </a:rPr>
                        <m:t>=</m:t>
                      </m:r>
                      <m:r>
                        <a:rPr lang="es-ES" sz="1800" i="1">
                          <a:latin typeface="Cambria Math" panose="02040503050406030204" pitchFamily="18" charset="0"/>
                          <a:ea typeface="Cambria Math" panose="02040503050406030204" pitchFamily="18" charset="0"/>
                        </a:rPr>
                        <m:t>𝐹𝐷</m:t>
                      </m:r>
                      <m:sSubSup>
                        <m:sSubSupPr>
                          <m:ctrlPr>
                            <a:rPr lang="es-ES" sz="1800" i="1">
                              <a:latin typeface="Cambria Math" panose="02040503050406030204" pitchFamily="18" charset="0"/>
                              <a:ea typeface="Cambria Math" panose="02040503050406030204" pitchFamily="18" charset="0"/>
                            </a:rPr>
                          </m:ctrlPr>
                        </m:sSubSupPr>
                        <m:e>
                          <m:r>
                            <a:rPr lang="es-ES" sz="1800" i="1">
                              <a:latin typeface="Cambria Math" panose="02040503050406030204" pitchFamily="18" charset="0"/>
                              <a:ea typeface="Cambria Math" panose="02040503050406030204" pitchFamily="18" charset="0"/>
                            </a:rPr>
                            <m:t>𝐼</m:t>
                          </m:r>
                        </m:e>
                        <m:sub>
                          <m:r>
                            <a:rPr lang="es-ES" sz="1800" i="1">
                              <a:latin typeface="Cambria Math" panose="02040503050406030204" pitchFamily="18" charset="0"/>
                              <a:ea typeface="Cambria Math" panose="02040503050406030204" pitchFamily="18" charset="0"/>
                            </a:rPr>
                            <m:t>𝐹</m:t>
                          </m:r>
                        </m:sub>
                        <m:sup>
                          <m:r>
                            <a:rPr lang="es-ES" sz="1800" i="1">
                              <a:latin typeface="Cambria Math" panose="02040503050406030204" pitchFamily="18" charset="0"/>
                              <a:ea typeface="Cambria Math" panose="02040503050406030204" pitchFamily="18" charset="0"/>
                            </a:rPr>
                            <m:t>𝑒</m:t>
                          </m:r>
                        </m:sup>
                      </m:sSubSup>
                      <m:r>
                        <a:rPr lang="es-ES" sz="1800" b="0" i="1" smtClean="0">
                          <a:latin typeface="Cambria Math" panose="02040503050406030204" pitchFamily="18" charset="0"/>
                          <a:ea typeface="Cambria Math" panose="02040503050406030204" pitchFamily="18" charset="0"/>
                        </a:rPr>
                        <m:t>−</m:t>
                      </m:r>
                      <m:r>
                        <a:rPr lang="es-ES" sz="1800" i="1">
                          <a:latin typeface="Cambria Math" panose="02040503050406030204" pitchFamily="18" charset="0"/>
                          <a:ea typeface="Cambria Math" panose="02040503050406030204" pitchFamily="18" charset="0"/>
                        </a:rPr>
                        <m:t>𝐹𝐷</m:t>
                      </m:r>
                      <m:sSubSup>
                        <m:sSubSupPr>
                          <m:ctrlPr>
                            <a:rPr lang="es-ES" sz="1800" i="1">
                              <a:latin typeface="Cambria Math" panose="02040503050406030204" pitchFamily="18" charset="0"/>
                              <a:ea typeface="Cambria Math" panose="02040503050406030204" pitchFamily="18" charset="0"/>
                            </a:rPr>
                          </m:ctrlPr>
                        </m:sSubSupPr>
                        <m:e>
                          <m:r>
                            <a:rPr lang="es-ES" sz="1800" i="1">
                              <a:latin typeface="Cambria Math" panose="02040503050406030204" pitchFamily="18" charset="0"/>
                              <a:ea typeface="Cambria Math" panose="02040503050406030204" pitchFamily="18" charset="0"/>
                            </a:rPr>
                            <m:t>𝐼</m:t>
                          </m:r>
                        </m:e>
                        <m:sub>
                          <m:r>
                            <a:rPr lang="es-ES" sz="1800" i="1">
                              <a:latin typeface="Cambria Math" panose="02040503050406030204" pitchFamily="18" charset="0"/>
                              <a:ea typeface="Cambria Math" panose="02040503050406030204" pitchFamily="18" charset="0"/>
                            </a:rPr>
                            <m:t>𝐹</m:t>
                          </m:r>
                        </m:sub>
                        <m:sup>
                          <m:r>
                            <a:rPr lang="es-ES" sz="1800" b="0" i="1" smtClean="0">
                              <a:latin typeface="Cambria Math" panose="02040503050406030204" pitchFamily="18" charset="0"/>
                              <a:ea typeface="Cambria Math" panose="02040503050406030204" pitchFamily="18" charset="0"/>
                            </a:rPr>
                            <m:t>𝑑</m:t>
                          </m:r>
                        </m:sup>
                      </m:sSubSup>
                      <m:r>
                        <a:rPr lang="es-ES" sz="1800" b="0" i="1" smtClean="0">
                          <a:latin typeface="Cambria Math" panose="02040503050406030204" pitchFamily="18" charset="0"/>
                          <a:ea typeface="Cambria Math" panose="02040503050406030204" pitchFamily="18" charset="0"/>
                        </a:rPr>
                        <m:t>(24)</m:t>
                      </m:r>
                    </m:oMath>
                  </m:oMathPara>
                </a14:m>
                <a:endParaRPr lang="es-ES" sz="1800" i="1"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687841" y="1845933"/>
                <a:ext cx="10628026" cy="3927423"/>
              </a:xfrm>
              <a:blipFill>
                <a:blip r:embed="rId2"/>
                <a:stretch>
                  <a:fillRect l="-597" t="-968" r="-71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87841" y="457517"/>
            <a:ext cx="7694645" cy="979127"/>
          </a:xfrm>
        </p:spPr>
        <p:txBody>
          <a:bodyPr>
            <a:noAutofit/>
          </a:bodyPr>
          <a:lstStyle/>
          <a:p>
            <a:pPr algn="l"/>
            <a:r>
              <a:rPr lang="es-CO" b="1" dirty="0">
                <a:latin typeface="Century Gothic" panose="020B0502020202020204" pitchFamily="34" charset="0"/>
              </a:rPr>
              <a:t>Equities and ownership structure </a:t>
            </a:r>
          </a:p>
        </p:txBody>
      </p:sp>
    </p:spTree>
    <p:extLst>
      <p:ext uri="{BB962C8B-B14F-4D97-AF65-F5344CB8AC3E}">
        <p14:creationId xmlns:p14="http://schemas.microsoft.com/office/powerpoint/2010/main" val="2507292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87841" y="457517"/>
            <a:ext cx="7694645" cy="979127"/>
          </a:xfrm>
        </p:spPr>
        <p:txBody>
          <a:bodyPr>
            <a:noAutofit/>
          </a:bodyPr>
          <a:lstStyle/>
          <a:p>
            <a:pPr algn="l"/>
            <a:r>
              <a:rPr lang="es-CO" b="1" dirty="0">
                <a:latin typeface="Century Gothic" panose="020B0502020202020204" pitchFamily="34" charset="0"/>
              </a:rPr>
              <a:t>Outstanding issues</a:t>
            </a:r>
          </a:p>
        </p:txBody>
      </p:sp>
      <p:sp>
        <p:nvSpPr>
          <p:cNvPr id="6" name="Marcador de contenido 1">
            <a:extLst>
              <a:ext uri="{FF2B5EF4-FFF2-40B4-BE49-F238E27FC236}">
                <a16:creationId xmlns:a16="http://schemas.microsoft.com/office/drawing/2014/main" id="{218A62F6-6A87-AE43-956E-048CDA756C2E}"/>
              </a:ext>
            </a:extLst>
          </p:cNvPr>
          <p:cNvSpPr>
            <a:spLocks noGrp="1"/>
          </p:cNvSpPr>
          <p:nvPr>
            <p:ph idx="1"/>
          </p:nvPr>
        </p:nvSpPr>
        <p:spPr>
          <a:xfrm>
            <a:off x="687841" y="1845933"/>
            <a:ext cx="10628026" cy="3927423"/>
          </a:xfrm>
        </p:spPr>
        <p:txBody>
          <a:bodyPr>
            <a:noAutofit/>
          </a:bodyPr>
          <a:lstStyle/>
          <a:p>
            <a:pPr algn="just"/>
            <a:r>
              <a:rPr lang="en-GB" sz="2000" dirty="0">
                <a:latin typeface="Century Gothic" panose="020B0502020202020204" pitchFamily="34" charset="0"/>
              </a:rPr>
              <a:t>Distribution between Greenfield and non greenfield FDI aimed at the firm </a:t>
            </a:r>
          </a:p>
          <a:p>
            <a:pPr algn="just"/>
            <a:endParaRPr lang="en-GB" sz="2000" dirty="0">
              <a:latin typeface="Century Gothic" panose="020B0502020202020204" pitchFamily="34" charset="0"/>
            </a:endParaRPr>
          </a:p>
          <a:p>
            <a:pPr algn="just"/>
            <a:r>
              <a:rPr lang="en-GB" sz="2000" dirty="0">
                <a:latin typeface="Century Gothic" panose="020B0502020202020204" pitchFamily="34" charset="0"/>
              </a:rPr>
              <a:t>Define the ownership structure of the banks, although we consider that it can be very similar to that of the firms.</a:t>
            </a:r>
          </a:p>
          <a:p>
            <a:pPr algn="just"/>
            <a:endParaRPr lang="en-GB" sz="2000" dirty="0">
              <a:latin typeface="Century Gothic" panose="020B0502020202020204" pitchFamily="34" charset="0"/>
            </a:endParaRPr>
          </a:p>
          <a:p>
            <a:pPr algn="just"/>
            <a:r>
              <a:rPr lang="en-GB" sz="2000" dirty="0">
                <a:latin typeface="Century Gothic" panose="020B0502020202020204" pitchFamily="34" charset="0"/>
              </a:rPr>
              <a:t>Define the arbitration between FDI directed to firms and that directed to banks</a:t>
            </a:r>
          </a:p>
        </p:txBody>
      </p:sp>
    </p:spTree>
    <p:extLst>
      <p:ext uri="{BB962C8B-B14F-4D97-AF65-F5344CB8AC3E}">
        <p14:creationId xmlns:p14="http://schemas.microsoft.com/office/powerpoint/2010/main" val="2226128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2E8C7C1-ECFA-1945-A8C4-98982C752813}"/>
              </a:ext>
            </a:extLst>
          </p:cNvPr>
          <p:cNvPicPr>
            <a:picLocks noChangeAspect="1"/>
          </p:cNvPicPr>
          <p:nvPr/>
        </p:nvPicPr>
        <p:blipFill>
          <a:blip r:embed="rId2"/>
          <a:stretch>
            <a:fillRect/>
          </a:stretch>
        </p:blipFill>
        <p:spPr>
          <a:xfrm>
            <a:off x="0" y="888273"/>
            <a:ext cx="11900263" cy="5373189"/>
          </a:xfrm>
          <a:prstGeom prst="rect">
            <a:avLst/>
          </a:prstGeom>
        </p:spPr>
      </p:pic>
    </p:spTree>
    <p:extLst>
      <p:ext uri="{BB962C8B-B14F-4D97-AF65-F5344CB8AC3E}">
        <p14:creationId xmlns:p14="http://schemas.microsoft.com/office/powerpoint/2010/main" val="304498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a:latin typeface="Century Gothic" panose="020B0502020202020204" pitchFamily="34" charset="0"/>
              </a:rPr>
              <a:t>References.</a:t>
            </a:r>
          </a:p>
        </p:txBody>
      </p:sp>
      <p:sp>
        <p:nvSpPr>
          <p:cNvPr id="3" name="2 Marcador de contenido"/>
          <p:cNvSpPr>
            <a:spLocks noGrp="1"/>
          </p:cNvSpPr>
          <p:nvPr>
            <p:ph idx="1"/>
          </p:nvPr>
        </p:nvSpPr>
        <p:spPr/>
        <p:txBody>
          <a:bodyPr>
            <a:normAutofit fontScale="70000" lnSpcReduction="20000"/>
          </a:bodyPr>
          <a:lstStyle/>
          <a:p>
            <a:pPr marL="0" indent="0" algn="just">
              <a:buNone/>
            </a:pPr>
            <a:r>
              <a:rPr lang="es-CO" sz="1800" dirty="0">
                <a:latin typeface="Century Gothic" panose="020B0502020202020204" pitchFamily="34" charset="0"/>
              </a:rPr>
              <a:t> Bhaduri, Amit &amp; Marglin, Stephen, (1990). "Unemployment and the Real Wage: The Economic Basis for Contesting Political Ideologies," Cambridge Journal of Economics, Oxford University Press, vol. 14(4), pages 375-393, December.</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   Caiani, Alessandro &amp; Godin, Antoine &amp; Caverzasi, Eugenio &amp; Gallegati, Mauro &amp; Kinsella, Stephen &amp; Stiglitz, Joseph E., (2016). "Agent based-stock flow consistent macroeconomics: Towards a benchmark model," Journal of Economic Dynamics and Control, Elsevier, vol. 69(C), pages 375-408.</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  Dafermos, Yannis,  2012. "Liquidity preference, uncertainty, and recession in a stock-flow consistent model," Journal of Post Keynesian Economics, Taylor &amp; Francis Journals, vol. 34(4), pages 749-776.</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Passarella, M. (2019). "From abstract to concrete: some tips for developing an empirical stockâ€“flow consistent model," European Journal of Economics and Economic Policies: Intervention, Edward Elgar Publishing, vol. 16(1), pages 55-93, April.</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Pedrosa, I ; Biancarelli(2015).”Surges in capital inflows and the macroeconomic dynamics of peripheral economies- a stock-flow consistent model”.</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  Till van Treeck, (2007). "A Synthetic, Stock-Flow Consistent Macroeconomic Model of Financialisation," IMK Working Paper 06-2007, IMK at the Hans Boeckler Foundation, Macroeconomic Policy Institute.</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Valdecantos, S. (2016).”Estructura productiva y vulnerabilidad externa- un modelo estructuralista stock-flujo consistente”</a:t>
            </a:r>
          </a:p>
        </p:txBody>
      </p:sp>
    </p:spTree>
    <p:extLst>
      <p:ext uri="{BB962C8B-B14F-4D97-AF65-F5344CB8AC3E}">
        <p14:creationId xmlns:p14="http://schemas.microsoft.com/office/powerpoint/2010/main" val="4283329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609600" y="1600201"/>
            <a:ext cx="10646004" cy="4084161"/>
          </a:xfrm>
        </p:spPr>
        <p:txBody>
          <a:bodyPr>
            <a:normAutofit/>
          </a:bodyPr>
          <a:lstStyle/>
          <a:p>
            <a:pPr algn="just"/>
            <a:r>
              <a:rPr lang="en-GB" sz="2000" dirty="0">
                <a:latin typeface="Century Gothic" panose="020B0502020202020204" pitchFamily="34" charset="0"/>
              </a:rPr>
              <a:t>We introduced a desired demand of credit that depends on desired consumption, interest rate, and the average repayment ratio. This formulation is an adaptation from Van Treeck (2009) and Dafermos (2012).</a:t>
            </a:r>
          </a:p>
          <a:p>
            <a:pPr marL="0" indent="0" algn="just">
              <a:buNone/>
            </a:pPr>
            <a:endParaRPr lang="en-GB" sz="2000" dirty="0">
              <a:latin typeface="Century Gothic" panose="020B0502020202020204" pitchFamily="34" charset="0"/>
            </a:endParaRPr>
          </a:p>
          <a:p>
            <a:pPr algn="just"/>
            <a:r>
              <a:rPr lang="en-GB" sz="2000" dirty="0">
                <a:latin typeface="Century Gothic" panose="020B0502020202020204" pitchFamily="34" charset="0"/>
              </a:rPr>
              <a:t>Since in developing economies credit rationing is an important feature in credit markets, we introduced a logistic equation based on Caiani et al. (2016) in order to capture this dynamic. In consequence, the credit supply is a share of the desired credit demand that changes according to borrowers’ risk and liquidity conditions.</a:t>
            </a:r>
          </a:p>
          <a:p>
            <a:pPr algn="just"/>
            <a:endParaRPr lang="en-GB" sz="2000" dirty="0">
              <a:latin typeface="Century Gothic" panose="020B0502020202020204" pitchFamily="34" charset="0"/>
            </a:endParaRPr>
          </a:p>
          <a:p>
            <a:pPr algn="just"/>
            <a:r>
              <a:rPr lang="en-GB" sz="2000" dirty="0">
                <a:latin typeface="Century Gothic" panose="020B0502020202020204" pitchFamily="34" charset="0"/>
              </a:rPr>
              <a:t>Interest rate on households’ loans is a constant mark – up over the interest rate faced by the firms. </a:t>
            </a:r>
          </a:p>
          <a:p>
            <a:pPr algn="just"/>
            <a:endParaRPr lang="en-GB" sz="2000" dirty="0">
              <a:latin typeface="Century Gothic" panose="020B0502020202020204" pitchFamily="34"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09599" y="274637"/>
            <a:ext cx="7694645" cy="979127"/>
          </a:xfrm>
        </p:spPr>
        <p:txBody>
          <a:bodyPr>
            <a:normAutofit/>
          </a:bodyPr>
          <a:lstStyle/>
          <a:p>
            <a:pPr algn="l"/>
            <a:r>
              <a:rPr lang="es-CO" b="1" dirty="0">
                <a:latin typeface="Century Gothic" panose="020B0502020202020204" pitchFamily="34" charset="0"/>
              </a:rPr>
              <a:t>Households.</a:t>
            </a:r>
          </a:p>
        </p:txBody>
      </p:sp>
    </p:spTree>
    <p:extLst>
      <p:ext uri="{BB962C8B-B14F-4D97-AF65-F5344CB8AC3E}">
        <p14:creationId xmlns:p14="http://schemas.microsoft.com/office/powerpoint/2010/main" val="2166035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a:bodyPr>
              <a:lstStyle/>
              <a:p>
                <a:pPr algn="just"/>
                <a:r>
                  <a:rPr lang="en-GB" sz="2000" dirty="0">
                    <a:latin typeface="Century Gothic" panose="020B0502020202020204" pitchFamily="34" charset="0"/>
                  </a:rPr>
                  <a:t>We added to the exports equation an autonomous term not related to real exchange rate, as a proxy for commodity exports in order to simulate an external shock on this exogenous variable. </a:t>
                </a:r>
              </a:p>
              <a:p>
                <a:pPr marL="0" lvl="0" indent="0" algn="ctr">
                  <a:lnSpc>
                    <a:spcPct val="200000"/>
                  </a:lnSpc>
                  <a:spcAft>
                    <a:spcPts val="800"/>
                  </a:spcAft>
                  <a:buNone/>
                </a:pPr>
                <a:r>
                  <a:rPr lang="es-CO"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𝜎</m:t>
                        </m:r>
                      </m:e>
                      <m:sub>
                        <m:sSub>
                          <m:sSubPr>
                            <m:ctrlPr>
                              <a:rPr lang="es-CO"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𝑁</m:t>
                            </m:r>
                          </m:sub>
                        </m:sSub>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𝐺𝐷𝑃</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𝑊</m:t>
                        </m:r>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𝑤</m:t>
                        </m:r>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𝐶</m:t>
                        </m:r>
                      </m:sub>
                    </m:sSub>
                  </m:oMath>
                </a14:m>
                <a:r>
                  <a:rPr lang="es-CO" sz="18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50000"/>
                  </a:lnSpc>
                </a:pPr>
                <a:r>
                  <a:rPr lang="en-GB" sz="2000" dirty="0">
                    <a:latin typeface="Century Gothic" panose="020B0502020202020204" pitchFamily="34" charset="0"/>
                  </a:rPr>
                  <a:t>The dynamics of the autonomous is given by: </a:t>
                </a:r>
              </a:p>
              <a:p>
                <a:pPr marL="0" indent="0" algn="ctr">
                  <a:lnSpc>
                    <a:spcPct val="150000"/>
                  </a:lnSpc>
                  <a:buNone/>
                </a:pPr>
                <a14:m>
                  <m:oMath xmlns:m="http://schemas.openxmlformats.org/officeDocument/2006/math">
                    <m:acc>
                      <m:accPr>
                        <m:chr m:val="̇"/>
                        <m:ctrlPr>
                          <a:rPr lang="en-GB" sz="2000" i="1" smtClean="0">
                            <a:latin typeface="Cambria Math" panose="02040503050406030204" pitchFamily="18" charset="0"/>
                          </a:rPr>
                        </m:ctrlPr>
                      </m:accPr>
                      <m:e>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𝑋</m:t>
                            </m:r>
                          </m:e>
                          <m:sub>
                            <m:r>
                              <a:rPr lang="es-CO" sz="2000" b="0" i="1" smtClean="0">
                                <a:latin typeface="Cambria Math" panose="02040503050406030204" pitchFamily="18" charset="0"/>
                              </a:rPr>
                              <m:t>𝐶</m:t>
                            </m:r>
                          </m:sub>
                        </m:sSub>
                      </m:e>
                    </m:acc>
                    <m:r>
                      <a:rPr lang="es-CO" sz="2000" b="0" i="1" smtClean="0">
                        <a:latin typeface="Cambria Math" panose="02040503050406030204" pitchFamily="18" charset="0"/>
                      </a:rPr>
                      <m:t>= </m:t>
                    </m:r>
                    <m:sSub>
                      <m:sSubPr>
                        <m:ctrlPr>
                          <a:rPr lang="es-CO" sz="2000" b="0" i="1" smtClean="0">
                            <a:latin typeface="Cambria Math" panose="02040503050406030204" pitchFamily="18" charset="0"/>
                            <a:ea typeface="Cambria Math" panose="02040503050406030204" pitchFamily="18" charset="0"/>
                          </a:rPr>
                        </m:ctrlPr>
                      </m:sSubPr>
                      <m:e>
                        <m:r>
                          <a:rPr lang="es-CO" sz="2000" b="0" i="1" smtClean="0">
                            <a:latin typeface="Cambria Math" panose="02040503050406030204" pitchFamily="18" charset="0"/>
                            <a:ea typeface="Cambria Math" panose="02040503050406030204" pitchFamily="18" charset="0"/>
                          </a:rPr>
                          <m:t>𝜎</m:t>
                        </m:r>
                      </m:e>
                      <m:sub>
                        <m:r>
                          <a:rPr lang="es-CO" sz="2000" b="0" i="1" smtClean="0">
                            <a:latin typeface="Cambria Math" panose="02040503050406030204" pitchFamily="18" charset="0"/>
                            <a:ea typeface="Cambria Math" panose="02040503050406030204" pitchFamily="18" charset="0"/>
                          </a:rPr>
                          <m:t>𝐶</m:t>
                        </m:r>
                      </m:sub>
                    </m:sSub>
                    <m:r>
                      <a:rPr lang="en-GB"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s-CO" sz="2000" b="0" i="1" smtClean="0">
                            <a:latin typeface="Cambria Math" panose="02040503050406030204" pitchFamily="18" charset="0"/>
                            <a:ea typeface="Calibri" panose="020F0502020204030204" pitchFamily="34" charset="0"/>
                            <a:cs typeface="Times New Roman" panose="02020603050405020304" pitchFamily="18" charset="0"/>
                          </a:rPr>
                          <m:t>𝑋</m:t>
                        </m:r>
                      </m:e>
                      <m:sub>
                        <m:r>
                          <a:rPr lang="es-CO" sz="2000" b="0" i="1" smtClean="0">
                            <a:latin typeface="Cambria Math" panose="02040503050406030204" pitchFamily="18" charset="0"/>
                            <a:ea typeface="Calibri" panose="020F0502020204030204" pitchFamily="34" charset="0"/>
                            <a:cs typeface="Times New Roman" panose="02020603050405020304" pitchFamily="18" charset="0"/>
                          </a:rPr>
                          <m:t>𝐶</m:t>
                        </m:r>
                      </m:sub>
                    </m:sSub>
                  </m:oMath>
                </a14:m>
                <a:r>
                  <a:rPr lang="en-GB" sz="2000" dirty="0">
                    <a:latin typeface="Century Gothic" panose="020B0502020202020204" pitchFamily="34" charset="0"/>
                  </a:rPr>
                  <a:t> </a:t>
                </a: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524" t="-1087" r="-58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406613"/>
            <a:ext cx="7694645" cy="979127"/>
          </a:xfrm>
        </p:spPr>
        <p:txBody>
          <a:bodyPr>
            <a:normAutofit/>
          </a:bodyPr>
          <a:lstStyle/>
          <a:p>
            <a:pPr algn="l"/>
            <a:r>
              <a:rPr lang="es-CO" b="1" dirty="0">
                <a:latin typeface="Century Gothic" panose="020B0502020202020204" pitchFamily="34" charset="0"/>
              </a:rPr>
              <a:t>Exports. </a:t>
            </a:r>
          </a:p>
        </p:txBody>
      </p:sp>
    </p:spTree>
    <p:extLst>
      <p:ext uri="{BB962C8B-B14F-4D97-AF65-F5344CB8AC3E}">
        <p14:creationId xmlns:p14="http://schemas.microsoft.com/office/powerpoint/2010/main" val="198181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944251" y="1451729"/>
                <a:ext cx="10303497" cy="3855562"/>
              </a:xfrm>
            </p:spPr>
            <p:txBody>
              <a:bodyPr>
                <a:normAutofit/>
              </a:bodyPr>
              <a:lstStyle/>
              <a:p>
                <a:pPr algn="just"/>
                <a:r>
                  <a:rPr lang="en-GB" sz="2000" dirty="0">
                    <a:latin typeface="Century Gothic" panose="020B0502020202020204" pitchFamily="34" charset="0"/>
                  </a:rPr>
                  <a:t>The government transfers to households are linked to a share of the total population, which receives a fraction of the nominal wage. </a:t>
                </a:r>
              </a:p>
              <a:p>
                <a:pPr marL="0" indent="0" algn="just">
                  <a:buNone/>
                </a:pPr>
                <a:endParaRPr lang="es-CO"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𝑆</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𝜑</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𝑤</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𝜍</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𝑝𝑜𝑝</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algn="just"/>
                <a:r>
                  <a:rPr lang="en-GB" sz="2000" dirty="0">
                    <a:latin typeface="Century Gothic" panose="020B0502020202020204" pitchFamily="34" charset="0"/>
                  </a:rPr>
                  <a:t>The public investment is a constant share of GDP plus a term that depends directly on royalties or export taxes, in order to analyse the effects of the external sector on public finances as an important feature of Colombian economy. </a:t>
                </a:r>
              </a:p>
              <a:p>
                <a:pPr algn="just"/>
                <a:endParaRPr lang="en-GB" sz="2000" dirty="0">
                  <a:latin typeface="Century Gothic" panose="020B0502020202020204" pitchFamily="34" charset="0"/>
                </a:endParaRPr>
              </a:p>
              <a:p>
                <a:pPr algn="just"/>
                <a:r>
                  <a:rPr lang="en-GB" sz="2000" dirty="0">
                    <a:latin typeface="Century Gothic" panose="020B0502020202020204" pitchFamily="34" charset="0"/>
                  </a:rPr>
                  <a:t>In terms of revenue, royalties are defined as a share of  autonomous exports. </a:t>
                </a:r>
              </a:p>
              <a:p>
                <a:pPr marL="0" indent="0" algn="just">
                  <a:buNone/>
                </a:pPr>
                <a:endParaRPr lang="en-GB" sz="2000" dirty="0">
                  <a:latin typeface="Century Gothic" panose="020B0502020202020204" pitchFamily="34" charset="0"/>
                </a:endParaRPr>
              </a:p>
              <a:p>
                <a:pPr algn="just"/>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944251" y="1451729"/>
                <a:ext cx="10303497" cy="3855562"/>
              </a:xfrm>
              <a:blipFill>
                <a:blip r:embed="rId2"/>
                <a:stretch>
                  <a:fillRect l="-533" t="-790" r="-59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09599" y="274637"/>
            <a:ext cx="7694645" cy="979127"/>
          </a:xfrm>
        </p:spPr>
        <p:txBody>
          <a:bodyPr>
            <a:normAutofit/>
          </a:bodyPr>
          <a:lstStyle/>
          <a:p>
            <a:pPr algn="l"/>
            <a:r>
              <a:rPr lang="es-CO" b="1" dirty="0">
                <a:latin typeface="Century Gothic" panose="020B0502020202020204" pitchFamily="34" charset="0"/>
              </a:rPr>
              <a:t>Government.</a:t>
            </a:r>
          </a:p>
        </p:txBody>
      </p:sp>
    </p:spTree>
    <p:extLst>
      <p:ext uri="{BB962C8B-B14F-4D97-AF65-F5344CB8AC3E}">
        <p14:creationId xmlns:p14="http://schemas.microsoft.com/office/powerpoint/2010/main" val="4074156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944251" y="1765169"/>
                <a:ext cx="10303497" cy="3061355"/>
              </a:xfrm>
            </p:spPr>
            <p:txBody>
              <a:bodyPr>
                <a:normAutofit/>
              </a:bodyPr>
              <a:lstStyle/>
              <a:p>
                <a:pPr algn="just"/>
                <a:r>
                  <a:rPr lang="en-GB" sz="2000" dirty="0">
                    <a:latin typeface="Century Gothic" panose="020B0502020202020204" pitchFamily="34" charset="0"/>
                  </a:rPr>
                  <a:t>The public bonds market is cleared by the financial system and not by the Central Bank as in the benchmark model. </a:t>
                </a:r>
              </a:p>
              <a:p>
                <a:pPr algn="just"/>
                <a:endParaRPr lang="en-GB" sz="2000" dirty="0">
                  <a:latin typeface="Century Gothic" panose="020B0502020202020204" pitchFamily="34" charset="0"/>
                </a:endParaRPr>
              </a:p>
              <a:p>
                <a:pPr algn="just"/>
                <a:r>
                  <a:rPr lang="en-GB" sz="2000" dirty="0">
                    <a:latin typeface="Century Gothic" panose="020B0502020202020204" pitchFamily="34" charset="0"/>
                  </a:rPr>
                  <a:t>We added the utilization rate of capital into the desired real investment function. The idea behind this is to incorporate the accelerator effect as in Badhuri &amp; Marglin (1990).</a:t>
                </a:r>
              </a:p>
              <a:p>
                <a:pPr marL="0" indent="0" algn="just">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 </m:t>
                      </m:r>
                      <m:d>
                        <m:dPr>
                          <m:begChr m:val="["/>
                          <m:endChr m:val="]"/>
                          <m:ctrlPr>
                            <a:rPr lang="es-CO" sz="1800" i="1">
                              <a:effectLst/>
                              <a:latin typeface="Cambria Math" panose="02040503050406030204" pitchFamily="18" charset="0"/>
                              <a:cs typeface="Times New Roman" panose="02020603050405020304" pitchFamily="18" charset="0"/>
                            </a:rPr>
                          </m:ctrlPr>
                        </m:dPr>
                        <m:e>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𝜅</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𝜅</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s-CO" sz="1800" i="1">
                                  <a:effectLst/>
                                  <a:latin typeface="Cambria Math" panose="02040503050406030204" pitchFamily="18" charset="0"/>
                                  <a:cs typeface="Times New Roman" panose="02020603050405020304" pitchFamily="18" charset="0"/>
                                </a:rPr>
                              </m:ctrlPr>
                            </m:dPr>
                            <m:e>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acc>
                                    <m:accPr>
                                      <m:chr m:val="̇"/>
                                      <m:ctrlPr>
                                        <a:rPr lang="es-CO" sz="1800" i="1">
                                          <a:effectLst/>
                                          <a:latin typeface="Cambria Math" panose="02040503050406030204" pitchFamily="18"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𝑝</m:t>
                                      </m:r>
                                    </m:e>
                                  </m:acc>
                                </m:num>
                                <m:den>
                                  <m:r>
                                    <a:rPr lang="en-GB" sz="1800" i="1">
                                      <a:effectLst/>
                                      <a:latin typeface="Cambria Math" panose="02040503050406030204" pitchFamily="18" charset="0"/>
                                      <a:ea typeface="Calibri" panose="020F0502020204030204" pitchFamily="34" charset="0"/>
                                      <a:cs typeface="Times New Roman" panose="02020603050405020304" pitchFamily="18" charset="0"/>
                                    </a:rPr>
                                    <m:t>𝑝</m:t>
                                  </m:r>
                                </m:den>
                              </m:f>
                            </m:e>
                          </m:d>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𝜅</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s-CO" sz="1800" i="1">
                                  <a:effectLst/>
                                  <a:latin typeface="Cambria Math" panose="02040503050406030204" pitchFamily="18"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𝑢</m:t>
                              </m:r>
                            </m:e>
                          </m:d>
                        </m:e>
                      </m:d>
                    </m:oMath>
                  </m:oMathPara>
                </a14:m>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algn="just"/>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944251" y="1765169"/>
                <a:ext cx="10303497" cy="3061355"/>
              </a:xfrm>
              <a:blipFill>
                <a:blip r:embed="rId2"/>
                <a:stretch>
                  <a:fillRect l="-533" t="-1195" r="-59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Bonds Market &amp; Investment.</a:t>
            </a:r>
          </a:p>
        </p:txBody>
      </p:sp>
    </p:spTree>
    <p:extLst>
      <p:ext uri="{BB962C8B-B14F-4D97-AF65-F5344CB8AC3E}">
        <p14:creationId xmlns:p14="http://schemas.microsoft.com/office/powerpoint/2010/main" val="1174043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944251" y="1499017"/>
                <a:ext cx="10303497" cy="4002374"/>
              </a:xfrm>
            </p:spPr>
            <p:txBody>
              <a:bodyPr>
                <a:normAutofit/>
              </a:bodyPr>
              <a:lstStyle/>
              <a:p>
                <a:pPr algn="just"/>
                <a:r>
                  <a:rPr lang="en-GB" sz="2000" dirty="0">
                    <a:latin typeface="Century Gothic" panose="020B0502020202020204" pitchFamily="34" charset="0"/>
                  </a:rPr>
                  <a:t>Based on Godin &amp; Yilmaz (2020), FDI is divided into greenfield FDI and non – greenfield FDI.</a:t>
                </a:r>
              </a:p>
              <a:p>
                <a:pPr marL="0" indent="0" algn="just">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𝐹𝐷𝐼</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m:t>
                      </m:r>
                    </m:oMath>
                  </m:oMathPara>
                </a14:m>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algn="just"/>
                <a:r>
                  <a:rPr lang="en-GB" sz="2000" dirty="0">
                    <a:latin typeface="Century Gothic" panose="020B0502020202020204" pitchFamily="34" charset="0"/>
                  </a:rPr>
                  <a:t>Greenfield FDI is added directly to the realized real investment equation while  non – greenfield FDI </a:t>
                </a:r>
                <a:r>
                  <a:rPr lang="en-GB" sz="2000" dirty="0">
                    <a:effectLst/>
                    <a:latin typeface="Century Gothic" panose="020B0502020202020204" pitchFamily="34" charset="0"/>
                    <a:ea typeface="Times New Roman" panose="02020603050405020304" pitchFamily="18" charset="0"/>
                  </a:rPr>
                  <a:t>is not a source of new physical capital accumulation but rather a source of funding for firms and banks. </a:t>
                </a:r>
                <a:r>
                  <a:rPr lang="en-GB" sz="2000" dirty="0">
                    <a:latin typeface="Century Gothic" panose="020B0502020202020204" pitchFamily="34" charset="0"/>
                  </a:rPr>
                  <a:t> </a:t>
                </a:r>
              </a:p>
              <a:p>
                <a:pPr marL="0" indent="0" algn="just">
                  <a:buNone/>
                </a:pPr>
                <a14:m>
                  <m:oMathPara xmlns:m="http://schemas.openxmlformats.org/officeDocument/2006/math">
                    <m:oMathParaPr>
                      <m:jc m:val="centerGroup"/>
                    </m:oMathParaPr>
                    <m:oMath xmlns:m="http://schemas.openxmlformats.org/officeDocument/2006/math">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𝐾</m:t>
                          </m:r>
                        </m:sup>
                      </m:sSup>
                      <m:r>
                        <a:rPr lang="en-GB" sz="18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fPr>
                        <m:num>
                          <m:r>
                            <a:rPr lang="en-GB" sz="1800" i="1">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𝐺</m:t>
                              </m:r>
                            </m:sup>
                          </m:sSup>
                          <m:r>
                            <a:rPr lang="en-GB" sz="1800" i="1">
                              <a:latin typeface="Cambria Math" panose="02040503050406030204" pitchFamily="18" charset="0"/>
                              <a:ea typeface="Times New Roman" panose="02020603050405020304" pitchFamily="18" charset="0"/>
                              <a:cs typeface="Times New Roman" panose="02020603050405020304" pitchFamily="18" charset="0"/>
                            </a:rPr>
                            <m:t> </m:t>
                          </m:r>
                          <m:r>
                            <a:rPr lang="en-GB" sz="1800" i="1">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latin typeface="Cambria Math" panose="02040503050406030204" pitchFamily="18" charset="0"/>
                                  <a:ea typeface="Calibri" panose="020F0502020204030204" pitchFamily="34" charset="0"/>
                                  <a:cs typeface="Times New Roman" panose="02020603050405020304" pitchFamily="18" charset="0"/>
                                </a:rPr>
                              </m:ctrlPr>
                            </m:sSupPr>
                            <m:e>
                              <m:r>
                                <a:rPr lang="en-GB" sz="1800" i="1">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latin typeface="Cambria Math" panose="02040503050406030204" pitchFamily="18" charset="0"/>
                                  <a:ea typeface="Calibri" panose="020F0502020204030204" pitchFamily="34" charset="0"/>
                                  <a:cs typeface="Times New Roman" panose="02020603050405020304" pitchFamily="18" charset="0"/>
                                </a:rPr>
                                <m:t>𝑁</m:t>
                              </m:r>
                            </m:sup>
                          </m:sSup>
                        </m:num>
                        <m:den>
                          <m:r>
                            <a:rPr lang="en-GB" sz="1800" i="1">
                              <a:latin typeface="Cambria Math" panose="02040503050406030204" pitchFamily="18" charset="0"/>
                              <a:ea typeface="Times New Roman" panose="02020603050405020304" pitchFamily="18" charset="0"/>
                              <a:cs typeface="Times New Roman" panose="02020603050405020304" pitchFamily="18" charset="0"/>
                            </a:rPr>
                            <m:t>𝑝</m:t>
                          </m:r>
                        </m:den>
                      </m:f>
                      <m:r>
                        <a:rPr lang="en-GB" sz="1800" i="1">
                          <a:latin typeface="Cambria Math" panose="02040503050406030204" pitchFamily="18" charset="0"/>
                          <a:ea typeface="Times New Roman" panose="02020603050405020304" pitchFamily="18" charset="0"/>
                          <a:cs typeface="Times New Roman" panose="02020603050405020304" pitchFamily="18" charset="0"/>
                        </a:rPr>
                        <m:t>        (2)</m:t>
                      </m:r>
                    </m:oMath>
                  </m:oMathPara>
                </a14:m>
                <a:endParaRPr lang="en-GB" sz="2000" dirty="0">
                  <a:latin typeface="Century Gothic" panose="020B0502020202020204" pitchFamily="34" charset="0"/>
                </a:endParaRPr>
              </a:p>
              <a:p>
                <a:pPr marL="0" indent="0" algn="just">
                  <a:lnSpc>
                    <a:spcPct val="150000"/>
                  </a:lnSpc>
                  <a:spcAft>
                    <a:spcPts val="800"/>
                  </a:spcAft>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𝑇𝐹</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𝐼</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𝐾</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𝑅</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𝐸</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𝜉</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𝐹𝐷</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𝐼</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𝑃</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(3)</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14:m>
                  <m:oMathPara xmlns:m="http://schemas.openxmlformats.org/officeDocument/2006/math">
                    <m:oMathParaPr>
                      <m:jc m:val="centerGroup"/>
                    </m:oMathParaPr>
                    <m:oMath xmlns:m="http://schemas.openxmlformats.org/officeDocument/2006/math">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𝑇𝐹</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𝑟𝑟𝑟</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e>
                              </m:acc>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e>
                              </m:acc>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𝑂𝐹</m:t>
                              </m:r>
                            </m:e>
                          </m:acc>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1− </m:t>
                              </m:r>
                              <m:r>
                                <a:rPr lang="en-GB" sz="1800" i="1">
                                  <a:effectLst/>
                                  <a:latin typeface="Cambria Math" panose="02040503050406030204" pitchFamily="18" charset="0"/>
                                  <a:ea typeface="Calibri" panose="020F0502020204030204" pitchFamily="34" charset="0"/>
                                  <a:cs typeface="Times New Roman" panose="02020603050405020304" pitchFamily="18" charset="0"/>
                                </a:rPr>
                                <m:t>𝜉</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e>
                      </m:d>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𝐹𝐷</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𝐼</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𝑃</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(4)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a:p>
                <a:pPr algn="just"/>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944251" y="1499017"/>
                <a:ext cx="10303497" cy="4002374"/>
              </a:xfrm>
              <a:blipFill>
                <a:blip r:embed="rId2"/>
                <a:stretch>
                  <a:fillRect l="-533" t="-915" r="-59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3279651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449705" y="1484027"/>
                <a:ext cx="11037886" cy="4002374"/>
              </a:xfrm>
            </p:spPr>
            <p:txBody>
              <a:bodyPr>
                <a:noAutofit/>
              </a:bodyPr>
              <a:lstStyle/>
              <a:p>
                <a:pPr algn="just"/>
                <a:r>
                  <a:rPr lang="es-CO" sz="2000" dirty="0">
                    <a:latin typeface="Century Gothic" panose="020B0502020202020204" pitchFamily="34" charset="0"/>
                  </a:rPr>
                  <a:t> Total FDI growth is given by:</a:t>
                </a:r>
              </a:p>
              <a:p>
                <a:pPr marL="0" indent="0" algn="just">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(5)</m:t>
                      </m:r>
                    </m:oMath>
                  </m:oMathPara>
                </a14:m>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a:p>
                <a:pPr algn="just"/>
                <a:r>
                  <a:rPr lang="en-GB" sz="2000" dirty="0">
                    <a:latin typeface="Century Gothic" panose="020B0502020202020204" pitchFamily="34" charset="0"/>
                  </a:rPr>
                  <a:t> FDI growth rate follows a dynamic behaviour described by the following equations. </a:t>
                </a:r>
              </a:p>
              <a:p>
                <a:pPr marL="0" indent="0" algn="just">
                  <a:buNone/>
                </a:pPr>
                <a:endParaRPr lang="en-GB" sz="20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sub>
                          </m:sSub>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𝜂</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type m:val="skw"/>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e>
                                  </m:acc>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den>
                              </m:f>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type m:val="skw"/>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p>
                                </m:den>
                              </m:f>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𝜂</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e>
                          </m:d>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(6)</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f>
                                <m:fPr>
                                  <m:type m:val="skw"/>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p>
                                </m:den>
                              </m:f>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7</m:t>
                          </m:r>
                        </m:e>
                      </m:d>
                    </m:oMath>
                  </m:oMathPara>
                </a14:m>
                <a:endParaRPr lang="es-CO"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(8)</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a:p>
                <a:pPr algn="just"/>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449705" y="1484027"/>
                <a:ext cx="11037886" cy="4002374"/>
              </a:xfrm>
              <a:blipFill>
                <a:blip r:embed="rId2"/>
                <a:stretch>
                  <a:fillRect l="-497" t="-761" b="-913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996406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449705" y="1364104"/>
                <a:ext cx="11037886" cy="4631961"/>
              </a:xfrm>
            </p:spPr>
            <p:txBody>
              <a:bodyPr>
                <a:noAutofit/>
              </a:bodyPr>
              <a:lstStyle/>
              <a:p>
                <a:pPr algn="just"/>
                <a:r>
                  <a:rPr lang="en-GB" sz="2000" dirty="0">
                    <a:latin typeface="Century Gothic" panose="020B0502020202020204" pitchFamily="34" charset="0"/>
                  </a:rPr>
                  <a:t> The ratio of greenfield FDI to total FDI is represented by: </a:t>
                </a:r>
              </a:p>
              <a:p>
                <a:pPr marL="0" indent="0" algn="just">
                  <a:buNone/>
                </a:pPr>
                <a:endParaRPr lang="en-GB"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9</m:t>
                          </m:r>
                        </m:e>
                      </m:d>
                    </m:oMath>
                  </m:oMathPara>
                </a14:m>
                <a:endParaRPr lang="es-CO"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Sub>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s-CO"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𝜙</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𝑝</m:t>
                                          </m:r>
                                        </m:e>
                                      </m:acc>
                                    </m:num>
                                    <m:den>
                                      <m:r>
                                        <a:rPr lang="en-GB" sz="1800" i="1">
                                          <a:effectLst/>
                                          <a:latin typeface="Cambria Math" panose="02040503050406030204" pitchFamily="18" charset="0"/>
                                          <a:ea typeface="Calibri" panose="020F0502020204030204" pitchFamily="34" charset="0"/>
                                          <a:cs typeface="Times New Roman" panose="02020603050405020304" pitchFamily="18" charset="0"/>
                                        </a:rPr>
                                        <m:t>𝑝</m:t>
                                      </m:r>
                                    </m:den>
                                  </m:f>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𝜙</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2</m:t>
                                      </m:r>
                                    </m:sub>
                                  </m:sSub>
                                </m:e>
                              </m:d>
                            </m:e>
                          </m:d>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(10)</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rPr>
                  <a:t>The ratio of non – greenfield FDI to total FDI is a residual:</a:t>
                </a:r>
              </a:p>
              <a:p>
                <a:pPr algn="just"/>
                <a:endParaRPr lang="en-GB" sz="20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(11)</m:t>
                      </m:r>
                    </m:oMath>
                  </m:oMathPara>
                </a14:m>
                <a:endParaRPr lang="es-CO" sz="18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rPr>
                  <a:t>The allocation of non – greenfield FDI between firms and banks by the following equation:                   </a:t>
                </a:r>
                <a14:m>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𝜉</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𝜉</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𝜉</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type m:val="skw"/>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den>
                            </m:f>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type m:val="skw"/>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den>
                            </m:f>
                          </m:e>
                        </m:d>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(12)</m:t>
                    </m:r>
                  </m:oMath>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GB" sz="2000" dirty="0">
                  <a:latin typeface="Century Gothic" panose="020B0502020202020204" pitchFamily="34" charset="0"/>
                </a:endParaRPr>
              </a:p>
              <a:p>
                <a:pPr algn="just"/>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449705" y="1364104"/>
                <a:ext cx="11037886" cy="4631961"/>
              </a:xfrm>
              <a:blipFill>
                <a:blip r:embed="rId2"/>
                <a:stretch>
                  <a:fillRect l="-497" t="-789" r="-55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2218609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614596" y="1454046"/>
                <a:ext cx="10628026" cy="3927423"/>
              </a:xfrm>
            </p:spPr>
            <p:txBody>
              <a:bodyPr>
                <a:noAutofit/>
              </a:bodyPr>
              <a:lstStyle/>
              <a:p>
                <a:pPr algn="just"/>
                <a:r>
                  <a:rPr lang="en-GB" sz="2000" dirty="0">
                    <a:effectLst/>
                    <a:latin typeface="Century Gothic" panose="020B0502020202020204" pitchFamily="34" charset="0"/>
                    <a:ea typeface="Times New Roman" panose="02020603050405020304" pitchFamily="18" charset="0"/>
                  </a:rPr>
                  <a:t> The financial counterpart of these FDI flows is given by the issuance of new equities by the firms and banks, which leads to private equity accumulation by the rest of the world</a:t>
                </a:r>
                <a:endParaRPr lang="en-GB" sz="20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(13)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CO" sz="18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GB" sz="1800" dirty="0">
                    <a:effectLst/>
                    <a:latin typeface="Century Gothic" panose="020B0502020202020204" pitchFamily="34" charset="0"/>
                    <a:ea typeface="Times New Roman" panose="02020603050405020304" pitchFamily="18" charset="0"/>
                  </a:rPr>
                  <a:t>The accumulation of equities issued by the firms and the banks is presented in equations (14) and (15): </a:t>
                </a:r>
                <a:endParaRPr lang="en-GB" sz="1800" dirty="0">
                  <a:latin typeface="Times New Roman" panose="02020603050405020304" pitchFamily="18" charset="0"/>
                </a:endParaRPr>
              </a:p>
              <a:p>
                <a:pPr marL="0" indent="0" algn="ctr">
                  <a:lnSpc>
                    <a:spcPct val="150000"/>
                  </a:lnSpc>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𝜉</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(14)</m:t>
                    </m:r>
                  </m:oMath>
                </a14:m>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𝜉</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(15)</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614596" y="1454046"/>
                <a:ext cx="10628026" cy="3927423"/>
              </a:xfrm>
              <a:blipFill>
                <a:blip r:embed="rId2"/>
                <a:stretch>
                  <a:fillRect l="-516" t="-932" r="-57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3591545522"/>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3">
      <a:majorFont>
        <a:latin typeface="Ancizar Sans Bold"/>
        <a:ea typeface=""/>
        <a:cs typeface=""/>
      </a:majorFont>
      <a:minorFont>
        <a:latin typeface="Ancizar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1537</TotalTime>
  <Words>1306</Words>
  <Application>Microsoft Macintosh PowerPoint</Application>
  <PresentationFormat>Panorámica</PresentationFormat>
  <Paragraphs>121</Paragraphs>
  <Slides>17</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Ancizar Sans Bold</vt:lpstr>
      <vt:lpstr>Ancizar Sans Regular</vt:lpstr>
      <vt:lpstr>Arial</vt:lpstr>
      <vt:lpstr>Calibri</vt:lpstr>
      <vt:lpstr>Cambria Math</vt:lpstr>
      <vt:lpstr>Century Gothic</vt:lpstr>
      <vt:lpstr>Times New Roman</vt:lpstr>
      <vt:lpstr>1_Tema de Office</vt:lpstr>
      <vt:lpstr>Modelling Colombian Economy: Stock-Flow Consistent Prototype Growth Model </vt:lpstr>
      <vt:lpstr>Households.</vt:lpstr>
      <vt:lpstr>Exports. </vt:lpstr>
      <vt:lpstr>Government.</vt:lpstr>
      <vt:lpstr>Bonds Market &amp; Investment.</vt:lpstr>
      <vt:lpstr>Foreign Direct Investment. </vt:lpstr>
      <vt:lpstr>Foreign Direct Investment. </vt:lpstr>
      <vt:lpstr>Foreign Direct Investment. </vt:lpstr>
      <vt:lpstr>Foreign Direct Investment. </vt:lpstr>
      <vt:lpstr>Foreign Direct Investment. </vt:lpstr>
      <vt:lpstr>Equities and ownership structure </vt:lpstr>
      <vt:lpstr>Equities and ownership structure </vt:lpstr>
      <vt:lpstr>Equities and ownership structure </vt:lpstr>
      <vt:lpstr>Equities and ownership structure </vt:lpstr>
      <vt:lpstr>Outstanding issues</vt:lpstr>
      <vt:lpstr>Presentación de PowerPoint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Colombia Economy: Stock-Flow Consistent Prototype Growth Model </dc:title>
  <dc:creator>Santiago Castaño Salas</dc:creator>
  <cp:lastModifiedBy>leonardo rojas</cp:lastModifiedBy>
  <cp:revision>64</cp:revision>
  <dcterms:created xsi:type="dcterms:W3CDTF">2020-07-18T20:38:46Z</dcterms:created>
  <dcterms:modified xsi:type="dcterms:W3CDTF">2020-10-06T18:21:39Z</dcterms:modified>
</cp:coreProperties>
</file>