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338" r:id="rId3"/>
    <p:sldId id="349" r:id="rId4"/>
    <p:sldId id="348" r:id="rId5"/>
    <p:sldId id="339" r:id="rId6"/>
    <p:sldId id="340" r:id="rId7"/>
    <p:sldId id="341" r:id="rId8"/>
    <p:sldId id="350" r:id="rId9"/>
    <p:sldId id="342" r:id="rId10"/>
    <p:sldId id="354" r:id="rId11"/>
    <p:sldId id="351" r:id="rId12"/>
    <p:sldId id="352" r:id="rId13"/>
    <p:sldId id="353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95226" autoAdjust="0"/>
  </p:normalViewPr>
  <p:slideViewPr>
    <p:cSldViewPr snapToGrid="0" snapToObjects="1">
      <p:cViewPr varScale="1">
        <p:scale>
          <a:sx n="82" d="100"/>
          <a:sy n="82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B63A8-CA22-F249-8B11-75777F973014}" type="datetimeFigureOut">
              <a:rPr lang="es-ES_tradnl" smtClean="0"/>
              <a:t>23/11/2020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B4EE3-1E68-8D48-A803-DEA9E30956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8995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5F9761-F82B-462E-8478-8F4E08E28C3D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047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B4EE3-1E68-8D48-A803-DEA9E3095647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4821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B4EE3-1E68-8D48-A803-DEA9E3095647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8368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B4EE3-1E68-8D48-A803-DEA9E3095647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395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B4EE3-1E68-8D48-A803-DEA9E3095647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5407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B4EE3-1E68-8D48-A803-DEA9E3095647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3494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ctrTitle" hasCustomPrompt="1"/>
          </p:nvPr>
        </p:nvSpPr>
        <p:spPr>
          <a:xfrm>
            <a:off x="1007435" y="2568964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/>
              <a:t>&lt;xv&lt;</a:t>
            </a:r>
          </a:p>
        </p:txBody>
      </p:sp>
      <p:sp>
        <p:nvSpPr>
          <p:cNvPr id="6" name="2 Subtítulo"/>
          <p:cNvSpPr>
            <a:spLocks noGrp="1"/>
          </p:cNvSpPr>
          <p:nvPr>
            <p:ph type="subTitle" idx="1"/>
          </p:nvPr>
        </p:nvSpPr>
        <p:spPr>
          <a:xfrm>
            <a:off x="1007435" y="4196680"/>
            <a:ext cx="10369152" cy="1608584"/>
          </a:xfrm>
        </p:spPr>
        <p:txBody>
          <a:bodyPr/>
          <a:lstStyle>
            <a:lvl1pPr>
              <a:defRPr/>
            </a:lvl1pPr>
          </a:lstStyle>
          <a:p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4CF6A4D-1D98-488A-948F-08D345F108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243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9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dor\Desktop\DISEÑO\CID\2018\DOCUMENTOS FINALES CID\EDITABLES\Presentación\0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53" y="2"/>
            <a:ext cx="12166511" cy="573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 err="1"/>
              <a:t>sfjhsdfhsakhfkds</a:t>
            </a:r>
            <a:endParaRPr lang="es-CO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527381" y="274638"/>
            <a:ext cx="7776864" cy="1354162"/>
          </a:xfrm>
        </p:spPr>
        <p:txBody>
          <a:bodyPr/>
          <a:lstStyle>
            <a:lvl1pPr>
              <a:defRPr/>
            </a:lvl1pPr>
          </a:lstStyle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314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Administrador\Desktop\DISEÑO\CID\2018\DOCUMENTOS FINALES CID\EDITABLES\Presentación\03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6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527381" y="1844825"/>
            <a:ext cx="10972800" cy="4032448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 err="1"/>
              <a:t>sfjhsdfhsakhfkds</a:t>
            </a:r>
            <a:endParaRPr lang="es-CO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175787" y="260648"/>
            <a:ext cx="7776864" cy="1354162"/>
          </a:xfrm>
        </p:spPr>
        <p:txBody>
          <a:bodyPr/>
          <a:lstStyle>
            <a:lvl1pPr>
              <a:defRPr/>
            </a:lvl1pPr>
          </a:lstStyle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1505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272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Administrador\Desktop\DISEÑO\CID\2018\DOCUMENTOS FINALES CID\Presentación\0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5" y="0"/>
            <a:ext cx="12175876" cy="573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1484785"/>
            <a:ext cx="6815667" cy="46413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5AE33D-32CE-4125-A2FD-63556E695E13}" type="datetimeFigureOut">
              <a:rPr lang="es-CO" smtClean="0"/>
              <a:t>23/11/2020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0A365B6-BC7E-4AA3-971D-5574AE4E01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731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pic>
        <p:nvPicPr>
          <p:cNvPr id="4" name="Picture 2" descr="C:\Users\Administrador\Desktop\DISEÑO\CID\2018\DOCUMENTOS FINALES CID\Presentación\banner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05632"/>
            <a:ext cx="12192000" cy="85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92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07435" y="2726655"/>
            <a:ext cx="10363200" cy="1470025"/>
          </a:xfrm>
        </p:spPr>
        <p:txBody>
          <a:bodyPr>
            <a:noAutofit/>
          </a:bodyPr>
          <a:lstStyle/>
          <a:p>
            <a:r>
              <a:rPr lang="es-CO" sz="3600" b="1" dirty="0">
                <a:latin typeface="Century Gothic" panose="020B0502020202020204" pitchFamily="34" charset="0"/>
              </a:rPr>
              <a:t>Modelling Colombian Economy: Stock-Flow Consistent Prototype Growth Model</a:t>
            </a:r>
            <a:br>
              <a:rPr lang="es-CO" sz="3600" dirty="0"/>
            </a:br>
            <a:endParaRPr lang="es-CO" sz="36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446B7A2-6DA0-8E4C-8829-B9BC3430F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435" y="4196680"/>
            <a:ext cx="10369152" cy="66742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s-ES_tradnl" sz="2800" b="1" i="1" dirty="0">
                <a:latin typeface="Century Gothic" panose="020B0502020202020204" pitchFamily="34" charset="0"/>
              </a:rPr>
              <a:t>An adaptation from Yilmaz &amp; Godin (2020).</a:t>
            </a:r>
          </a:p>
        </p:txBody>
      </p:sp>
    </p:spTree>
    <p:extLst>
      <p:ext uri="{BB962C8B-B14F-4D97-AF65-F5344CB8AC3E}">
        <p14:creationId xmlns:p14="http://schemas.microsoft.com/office/powerpoint/2010/main" val="386832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852" y="1550757"/>
                <a:ext cx="10463752" cy="3756485"/>
              </a:xfrm>
            </p:spPr>
            <p:txBody>
              <a:bodyPr>
                <a:normAutofit/>
              </a:bodyPr>
              <a:lstStyle/>
              <a:p>
                <a:r>
                  <a:rPr lang="es-CO" sz="1800" dirty="0"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Public capital accumulation is given by: </a:t>
                </a:r>
                <a:endParaRPr lang="es-CO" sz="1800" dirty="0">
                  <a:effectLst/>
                  <a:latin typeface="Century Gothic" panose="020B0502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CO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acc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CO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den>
                      </m:f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s-CO" sz="1800" b="1" dirty="0">
                    <a:effectLst/>
                    <a:highlight>
                      <a:srgbClr val="00FF00"/>
                    </a:highlight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Labour productivity (Draft)</a:t>
                </a:r>
              </a:p>
              <a:p>
                <a:endParaRPr lang="es-CO" sz="1800" b="1" dirty="0">
                  <a:solidFill>
                    <a:srgbClr val="FF0000"/>
                  </a:solidFill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CO" sz="1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GB" sz="18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</m:acc>
                      <m:r>
                        <a:rPr lang="en-GB" sz="18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𝒂</m:t>
                      </m:r>
                      <m:r>
                        <a:rPr lang="en-GB" sz="18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en-GB" sz="1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O" sz="1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s-CO" sz="18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s-CO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s-CO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s-CO" sz="1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s-CO" sz="1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CO" sz="1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es-CO" sz="1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𝑮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CO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,…</m:t>
                              </m:r>
                            </m:e>
                          </m:d>
                        </m:e>
                      </m:d>
                      <m:r>
                        <a:rPr lang="es-CO" sz="18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O" sz="18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𝒘𝒉𝒆𝒓𝒆</m:t>
                      </m:r>
                      <m:r>
                        <a:rPr lang="es-CO" sz="18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O" sz="18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s-CO" sz="18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</m:e>
                      </m:d>
                      <m:r>
                        <a:rPr lang="es-CO" sz="18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O" sz="18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𝒊𝒔</m:t>
                      </m:r>
                      <m:r>
                        <a:rPr lang="es-CO" sz="18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O" sz="18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𝒂</m:t>
                      </m:r>
                      <m:r>
                        <a:rPr lang="es-CO" sz="18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O" sz="18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𝒍𝒊𝒏𝒆𝒂𝒓</m:t>
                      </m:r>
                      <m:r>
                        <a:rPr lang="es-CO" sz="18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O" sz="18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𝒇𝒖𝒏𝒄𝒕𝒊𝒐𝒏</m:t>
                      </m:r>
                    </m:oMath>
                  </m:oMathPara>
                </a14:m>
                <a:endParaRPr lang="es-CO" sz="18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sz="1800" dirty="0">
                  <a:effectLst/>
                  <a:highlight>
                    <a:srgbClr val="00FF00"/>
                  </a:highlight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852" y="1550757"/>
                <a:ext cx="10463752" cy="3756485"/>
              </a:xfrm>
              <a:blipFill>
                <a:blip r:embed="rId3"/>
                <a:stretch>
                  <a:fillRect l="-408" t="-81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357266"/>
            <a:ext cx="8240181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Public Investment. </a:t>
            </a:r>
          </a:p>
        </p:txBody>
      </p:sp>
    </p:spTree>
    <p:extLst>
      <p:ext uri="{BB962C8B-B14F-4D97-AF65-F5344CB8AC3E}">
        <p14:creationId xmlns:p14="http://schemas.microsoft.com/office/powerpoint/2010/main" val="138938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E76053E-E553-4C2C-919A-CE7A30FA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52" y="1644064"/>
            <a:ext cx="9798393" cy="37564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useholds loans demand.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Accelerator effect into the investment equation. 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 Bank does not purchase government bonds.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Feedback between labour productivity and public investment.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monetary transfers linked to a share of total population.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detailed tax structure: consumption tax and royalties (proxy)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Autonomous exports. </a:t>
            </a:r>
            <a:endParaRPr lang="en-GB" sz="2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226638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Summary. </a:t>
            </a:r>
          </a:p>
        </p:txBody>
      </p:sp>
    </p:spTree>
    <p:extLst>
      <p:ext uri="{BB962C8B-B14F-4D97-AF65-F5344CB8AC3E}">
        <p14:creationId xmlns:p14="http://schemas.microsoft.com/office/powerpoint/2010/main" val="2355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E76053E-E553-4C2C-919A-CE7A30FA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52" y="1644064"/>
            <a:ext cx="9798393" cy="1537675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8"/>
            </a:pP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Foreign Direct Investment: added into the investment equation and as a new funding source. </a:t>
            </a:r>
          </a:p>
          <a:p>
            <a:pPr marL="457200" indent="-457200">
              <a:buAutoNum type="arabicPeriod" startAt="8"/>
            </a:pPr>
            <a:endParaRPr lang="es-CO" sz="20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8"/>
            </a:pPr>
            <a:r>
              <a:rPr lang="es-CO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Further modifications to the external sector dynamics:</a:t>
            </a:r>
            <a:endParaRPr lang="en-GB" sz="2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226638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Summary. </a:t>
            </a:r>
          </a:p>
        </p:txBody>
      </p:sp>
      <p:sp>
        <p:nvSpPr>
          <p:cNvPr id="4" name="Marcador de contenido 1">
            <a:extLst>
              <a:ext uri="{FF2B5EF4-FFF2-40B4-BE49-F238E27FC236}">
                <a16:creationId xmlns:a16="http://schemas.microsoft.com/office/drawing/2014/main" id="{B731754F-D30C-4510-8415-8673792F6AF4}"/>
              </a:ext>
            </a:extLst>
          </p:cNvPr>
          <p:cNvSpPr txBox="1">
            <a:spLocks/>
          </p:cNvSpPr>
          <p:nvPr/>
        </p:nvSpPr>
        <p:spPr>
          <a:xfrm>
            <a:off x="1354799" y="3181739"/>
            <a:ext cx="9235445" cy="2099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latin typeface="Century Gothic" panose="020B0502020202020204" pitchFamily="34" charset="0"/>
              </a:rPr>
              <a:t>Credit rationing mechanism in cross border lending flows.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latin typeface="Century Gothic" panose="020B0502020202020204" pitchFamily="34" charset="0"/>
              </a:rPr>
              <a:t>Simpler arbitrage parameters in FX loans demand and portfolio flows.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latin typeface="Century Gothic" panose="020B0502020202020204" pitchFamily="34" charset="0"/>
              </a:rPr>
              <a:t>Exogenous FDI flows.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latin typeface="Century Gothic" panose="020B0502020202020204" pitchFamily="34" charset="0"/>
              </a:rPr>
              <a:t>Exogenous growth rate of remittances.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latin typeface="Century Gothic" panose="020B0502020202020204" pitchFamily="34" charset="0"/>
              </a:rPr>
              <a:t>Possibility of introducing scenarios.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950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226638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Scenarios. </a:t>
            </a:r>
          </a:p>
        </p:txBody>
      </p:sp>
      <p:sp>
        <p:nvSpPr>
          <p:cNvPr id="4" name="Marcador de contenido 1">
            <a:extLst>
              <a:ext uri="{FF2B5EF4-FFF2-40B4-BE49-F238E27FC236}">
                <a16:creationId xmlns:a16="http://schemas.microsoft.com/office/drawing/2014/main" id="{B731754F-D30C-4510-8415-8673792F6AF4}"/>
              </a:ext>
            </a:extLst>
          </p:cNvPr>
          <p:cNvSpPr txBox="1">
            <a:spLocks/>
          </p:cNvSpPr>
          <p:nvPr/>
        </p:nvSpPr>
        <p:spPr>
          <a:xfrm>
            <a:off x="1354799" y="3181739"/>
            <a:ext cx="9235445" cy="2099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789DB8D-5707-406E-B24F-E2A2EB9545B9}"/>
              </a:ext>
            </a:extLst>
          </p:cNvPr>
          <p:cNvSpPr/>
          <p:nvPr/>
        </p:nvSpPr>
        <p:spPr>
          <a:xfrm>
            <a:off x="1804849" y="1205765"/>
            <a:ext cx="3582955" cy="19759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Century Gothic" panose="020B0502020202020204" pitchFamily="34" charset="0"/>
              </a:rPr>
              <a:t>Benchmark Model:</a:t>
            </a:r>
          </a:p>
          <a:p>
            <a:pPr algn="ctr"/>
            <a:endParaRPr lang="es-CO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tx1"/>
                </a:solidFill>
                <a:latin typeface="Century Gothic" panose="020B0502020202020204" pitchFamily="34" charset="0"/>
              </a:rPr>
              <a:t>Foreign policy rate.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tx1"/>
                </a:solidFill>
                <a:latin typeface="Century Gothic" panose="020B0502020202020204" pitchFamily="34" charset="0"/>
              </a:rPr>
              <a:t>World  GDP growth rate.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tx1"/>
                </a:solidFill>
                <a:latin typeface="Century Gothic" panose="020B0502020202020204" pitchFamily="34" charset="0"/>
              </a:rPr>
              <a:t>Foreign inflation rate.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A7E619B-752A-498C-80E2-7F2AAF088950}"/>
              </a:ext>
            </a:extLst>
          </p:cNvPr>
          <p:cNvSpPr/>
          <p:nvPr/>
        </p:nvSpPr>
        <p:spPr>
          <a:xfrm>
            <a:off x="3097764" y="3676262"/>
            <a:ext cx="5551714" cy="19759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s-CO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CO" b="1" dirty="0">
                <a:solidFill>
                  <a:schemeClr val="tx1"/>
                </a:solidFill>
                <a:latin typeface="Century Gothic" panose="020B0502020202020204" pitchFamily="34" charset="0"/>
              </a:rPr>
              <a:t>Sensitivity analysis.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CO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Exchange rate adjustment.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CO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Fundamentals and risk perception.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CO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Greater households loans elasticity.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CO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Greater sensitivity to arbitrage gaps. 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CO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Change in FDI allocation. 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CO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Elasticity of productivity to Public Investment.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s-CO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s-CO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FAF44F7-63B2-428C-B502-D4596FFF7C48}"/>
              </a:ext>
            </a:extLst>
          </p:cNvPr>
          <p:cNvSpPr/>
          <p:nvPr/>
        </p:nvSpPr>
        <p:spPr>
          <a:xfrm>
            <a:off x="6183086" y="1205765"/>
            <a:ext cx="4024604" cy="197597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Century Gothic" panose="020B0502020202020204" pitchFamily="34" charset="0"/>
              </a:rPr>
              <a:t>Colombian adaptation:</a:t>
            </a:r>
          </a:p>
          <a:p>
            <a:pPr algn="ctr"/>
            <a:endParaRPr lang="es-CO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tx1"/>
                </a:solidFill>
                <a:latin typeface="Century Gothic" panose="020B0502020202020204" pitchFamily="34" charset="0"/>
              </a:rPr>
              <a:t>Lower exports and remittances growth.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tx1"/>
                </a:solidFill>
                <a:latin typeface="Century Gothic" panose="020B0502020202020204" pitchFamily="34" charset="0"/>
              </a:rPr>
              <a:t>Lower portfolio and FDI flows.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tx1"/>
                </a:solidFill>
                <a:latin typeface="Century Gothic" panose="020B0502020202020204" pitchFamily="34" charset="0"/>
              </a:rPr>
              <a:t>Greater CBL rationing </a:t>
            </a:r>
          </a:p>
        </p:txBody>
      </p:sp>
    </p:spTree>
    <p:extLst>
      <p:ext uri="{BB962C8B-B14F-4D97-AF65-F5344CB8AC3E}">
        <p14:creationId xmlns:p14="http://schemas.microsoft.com/office/powerpoint/2010/main" val="115534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E76053E-E553-4C2C-919A-CE7A30FA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52" y="2014835"/>
            <a:ext cx="10463752" cy="2641141"/>
          </a:xfrm>
        </p:spPr>
        <p:txBody>
          <a:bodyPr>
            <a:normAutofit/>
          </a:bodyPr>
          <a:lstStyle/>
          <a:p>
            <a:pPr algn="just"/>
            <a:r>
              <a:rPr lang="es-CO" sz="2000" dirty="0">
                <a:latin typeface="Century Gothic" panose="020B0502020202020204" pitchFamily="34" charset="0"/>
              </a:rPr>
              <a:t>Discussion about last meeting comments: FX loans, portfolio flows, consumption tax, households equities, and labour productivity. </a:t>
            </a:r>
          </a:p>
          <a:p>
            <a:pPr marL="0" indent="0" algn="just">
              <a:buNone/>
            </a:pPr>
            <a:endParaRPr lang="es-CO" sz="2000" dirty="0">
              <a:latin typeface="Century Gothic" panose="020B0502020202020204" pitchFamily="34" charset="0"/>
            </a:endParaRPr>
          </a:p>
          <a:p>
            <a:pPr algn="just"/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of the final 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 of the model. </a:t>
            </a:r>
          </a:p>
          <a:p>
            <a:pPr algn="just"/>
            <a:endParaRPr lang="en-GB" sz="20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the model is in the code, what alternatives scenarios to include. </a:t>
            </a:r>
          </a:p>
          <a:p>
            <a:pPr algn="just"/>
            <a:endParaRPr lang="en-GB" sz="20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537145"/>
            <a:ext cx="7694645" cy="979127"/>
          </a:xfrm>
        </p:spPr>
        <p:txBody>
          <a:bodyPr>
            <a:normAutofit fontScale="90000"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Structure of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9921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852" y="1772239"/>
                <a:ext cx="10463752" cy="3365369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GB" sz="2000" dirty="0">
                    <a:latin typeface="Century Gothic" panose="020B0502020202020204" pitchFamily="34" charset="0"/>
                  </a:rPr>
                  <a:t>Desired demand for FX loans.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CO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s-C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𝐹𝑋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𝐿𝐹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 </m:t>
                    </m:r>
                    <m:f>
                      <m:f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𝑇𝐹</m:t>
                        </m:r>
                        <m:sSub>
                          <m:sSubPr>
                            <m:ctrlPr>
                              <a:rPr lang="es-CO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s-CO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</m:oMath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r>
                  <a:rPr lang="en-GB" sz="2000" dirty="0">
                    <a:latin typeface="Century Gothic" panose="020B0502020202020204" pitchFamily="34" charset="0"/>
                  </a:rPr>
                  <a:t>Arbitrage dynamics.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𝐿𝐹</m:t>
                              </m:r>
                            </m:sub>
                          </m:sSub>
                        </m:e>
                      </m:acc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𝐿𝐹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 </m:t>
                      </m:r>
                      <m:d>
                        <m:d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𝐿𝐹</m:t>
                              </m:r>
                            </m:sub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𝐿𝐹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𝐿𝐹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𝐿𝐹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𝑇𝑎𝑛h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𝑎𝑟</m:t>
                          </m:r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 + </m:t>
                              </m:r>
                              <m:sSup>
                                <m:sSup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p>
                              </m:sSup>
                            </m:e>
                          </m:d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− </m:t>
                          </m:r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 + </m:t>
                              </m:r>
                              <m:sSubSup>
                                <m:sSubSup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sub>
                                <m:sup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𝐹𝑋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⋅  </m:t>
                          </m:r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 </m:t>
                                  </m:r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s-CO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852" y="1772239"/>
                <a:ext cx="10463752" cy="3365369"/>
              </a:xfrm>
              <a:blipFill>
                <a:blip r:embed="rId2"/>
                <a:stretch>
                  <a:fillRect l="-524" t="-199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397186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FX loans – Demand.</a:t>
            </a:r>
          </a:p>
        </p:txBody>
      </p:sp>
    </p:spTree>
    <p:extLst>
      <p:ext uri="{BB962C8B-B14F-4D97-AF65-F5344CB8AC3E}">
        <p14:creationId xmlns:p14="http://schemas.microsoft.com/office/powerpoint/2010/main" val="223625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852" y="1772239"/>
                <a:ext cx="10463752" cy="336536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GB" sz="2000" dirty="0">
                    <a:latin typeface="Century Gothic" panose="020B0502020202020204" pitchFamily="34" charset="0"/>
                  </a:rPr>
                  <a:t>Desired demand for FX loans.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CO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s-C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𝐹𝑋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𝐿𝐹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 </m:t>
                    </m:r>
                    <m:f>
                      <m:f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𝑇𝐹</m:t>
                        </m:r>
                        <m:sSub>
                          <m:sSubPr>
                            <m:ctrlPr>
                              <a:rPr lang="es-CO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s-CO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</m:oMath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r>
                  <a:rPr lang="en-GB" sz="2000" dirty="0">
                    <a:latin typeface="Century Gothic" panose="020B0502020202020204" pitchFamily="34" charset="0"/>
                  </a:rPr>
                  <a:t>Arbitrage parameter.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𝐿𝐹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𝐿𝐹</m:t>
                          </m:r>
                        </m:sub>
                        <m:sup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p>
                      </m:sSubSup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 + </m:t>
                              </m:r>
                              <m:sSup>
                                <m:sSup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p>
                              </m:sSup>
                            </m:e>
                          </m:d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− </m:t>
                          </m:r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 + </m:t>
                              </m:r>
                              <m:sSubSup>
                                <m:sSubSup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sub>
                                <m:sup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𝐹𝑋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⋅  </m:t>
                          </m:r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 </m:t>
                                  </m:r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s-CO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852" y="1772239"/>
                <a:ext cx="10463752" cy="3365369"/>
              </a:xfrm>
              <a:blipFill>
                <a:blip r:embed="rId2"/>
                <a:stretch>
                  <a:fillRect l="-524" t="-108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73" y="315543"/>
            <a:ext cx="8833841" cy="979127"/>
          </a:xfrm>
        </p:spPr>
        <p:txBody>
          <a:bodyPr>
            <a:normAutofit fontScale="90000"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FX loans – New Arbitrage Dynamic.</a:t>
            </a:r>
          </a:p>
        </p:txBody>
      </p:sp>
    </p:spTree>
    <p:extLst>
      <p:ext uri="{BB962C8B-B14F-4D97-AF65-F5344CB8AC3E}">
        <p14:creationId xmlns:p14="http://schemas.microsoft.com/office/powerpoint/2010/main" val="106003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852" y="1376313"/>
                <a:ext cx="10463752" cy="416664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GB" sz="2000" dirty="0">
                    <a:latin typeface="Century Gothic" panose="020B0502020202020204" pitchFamily="34" charset="0"/>
                  </a:rPr>
                  <a:t>Credit rationing mechanism applied by the international banks: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O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s-C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𝐹𝑋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bSup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Sup>
                      <m:sSubSup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s-C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𝐹𝑋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bSup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𝐹𝑋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𝜒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𝐹𝑋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𝜒</m:t>
                      </m:r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𝑁𝐼𝐼𝑃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𝐺𝐷𝑃</m:t>
                              </m:r>
                            </m:e>
                          </m:acc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𝐺𝐷𝑃</m:t>
                          </m:r>
                        </m:den>
                      </m:f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r>
                  <a:rPr lang="en-GB" sz="2000" dirty="0">
                    <a:latin typeface="Century Gothic" panose="020B0502020202020204" pitchFamily="34" charset="0"/>
                  </a:rPr>
                  <a:t>Interest rate on FX loans charged to the domestic banks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s-CO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𝐹𝑋</m:t>
                        </m:r>
                      </m:sup>
                    </m:sSubSup>
                    <m:r>
                      <a:rPr lang="en-GB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lang="es-CO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sSup>
                      <m:sSupPr>
                        <m:ctrlPr>
                          <a:rPr lang="es-CO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p>
                    </m:sSup>
                  </m:oMath>
                </a14:m>
                <a:endParaRPr lang="es-CO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𝑟𝑖𝑠𝑘</m:t>
                      </m:r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s-CO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852" y="1376313"/>
                <a:ext cx="10463752" cy="4166648"/>
              </a:xfrm>
              <a:blipFill>
                <a:blip r:embed="rId2"/>
                <a:stretch>
                  <a:fillRect l="-524" t="-8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397186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Firms FX loans – Supply.</a:t>
            </a:r>
          </a:p>
        </p:txBody>
      </p:sp>
    </p:spTree>
    <p:extLst>
      <p:ext uri="{BB962C8B-B14F-4D97-AF65-F5344CB8AC3E}">
        <p14:creationId xmlns:p14="http://schemas.microsoft.com/office/powerpoint/2010/main" val="358602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852" y="1376312"/>
                <a:ext cx="10463752" cy="453429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GB" sz="20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Portfolio flows entering to the economy</a:t>
                </a:r>
                <a:endParaRPr lang="es-CO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𝑊𝐹</m:t>
                      </m:r>
                      <m:sSup>
                        <m:sSupPr>
                          <m:ctrlP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𝜓</m:t>
                      </m:r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s-CO" sz="1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1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sSup>
                        <m:sSupPr>
                          <m:ctrlP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𝜓</m:t>
                      </m:r>
                      <m:r>
                        <a:rPr lang="es-C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O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p>
                          </m:sSup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O" sz="18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+</m:t>
                              </m:r>
                              <m:sSubSup>
                                <m:sSubSup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sub>
                                <m:sup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p>
                              </m:sSubSup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1 − </m:t>
                              </m:r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𝑟𝑠𝑘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+  </m:t>
                                  </m:r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s-CO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=1+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p>
                      </m:sSubSup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GB" sz="2000" b="0" dirty="0">
                    <a:latin typeface="Century Gothic" panose="020B0502020202020204" pitchFamily="34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New Government bonds purchased by the rest of the world.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p>
                      </m:sSubSup>
                      <m:r>
                        <a:rPr lang="es-CO" sz="20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O" sz="20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𝑊𝐹</m:t>
                      </m:r>
                      <m:sSup>
                        <m:sSupPr>
                          <m:ctrlP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s-CO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GB" sz="2000" b="0" dirty="0">
                  <a:latin typeface="Century Gothic" panose="020B0502020202020204" pitchFamily="34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000" b="0" dirty="0">
                  <a:latin typeface="Century Gothic" panose="020B0502020202020204" pitchFamily="34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s-CO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852" y="1376312"/>
                <a:ext cx="10463752" cy="4534293"/>
              </a:xfrm>
              <a:blipFill>
                <a:blip r:embed="rId2"/>
                <a:stretch>
                  <a:fillRect l="-524" t="-10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397186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Portfolio Flows – Option A. </a:t>
            </a:r>
          </a:p>
        </p:txBody>
      </p:sp>
    </p:spTree>
    <p:extLst>
      <p:ext uri="{BB962C8B-B14F-4D97-AF65-F5344CB8AC3E}">
        <p14:creationId xmlns:p14="http://schemas.microsoft.com/office/powerpoint/2010/main" val="24025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852" y="1376312"/>
                <a:ext cx="10463752" cy="4534293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GB" sz="2000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Global portfolio flows.</a:t>
                </a:r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𝑊𝐹𝐹</m:t>
                      </m:r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CO" sz="18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𝐺𝐷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s-CO" sz="1800" b="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sz="2200" b="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Portfolio flows entering to the economy.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𝑊𝐹</m:t>
                      </m:r>
                      <m:sSup>
                        <m:sSupPr>
                          <m:ctrlP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s-CO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s-CO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s-CO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𝑊𝐹𝐹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𝑊𝐹𝐹</m:t>
                      </m:r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𝑊𝐹𝐹</m:t>
                          </m:r>
                        </m:sub>
                      </m:sSub>
                      <m:r>
                        <a:rPr lang="es-CO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O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p>
                          </m:sSup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O" sz="18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+</m:t>
                              </m:r>
                              <m:sSubSup>
                                <m:sSubSup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sub>
                                <m:sup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p>
                              </m:sSubSup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1 − </m:t>
                              </m:r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𝑟𝑠𝑘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+  </m:t>
                                  </m:r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s-CO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=1+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p>
                      </m:sSubSup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GB" sz="2000" b="0" dirty="0">
                    <a:latin typeface="Century Gothic" panose="020B0502020202020204" pitchFamily="34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New Government bonds purchased by the rest of the world.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s-CO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p>
                      </m:sSubSup>
                      <m:r>
                        <a:rPr lang="es-CO" sz="20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O" sz="20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𝑊𝐹</m:t>
                      </m:r>
                      <m:sSup>
                        <m:sSupPr>
                          <m:ctrlP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s-CO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GB" sz="2000" b="0" dirty="0">
                  <a:latin typeface="Century Gothic" panose="020B0502020202020204" pitchFamily="34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000" b="0" dirty="0">
                  <a:latin typeface="Century Gothic" panose="020B0502020202020204" pitchFamily="34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s-CO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852" y="1376312"/>
                <a:ext cx="10463752" cy="4534293"/>
              </a:xfrm>
              <a:blipFill>
                <a:blip r:embed="rId2"/>
                <a:stretch>
                  <a:fillRect l="-524" t="-134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397186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Portfolio Flows – Option B. </a:t>
            </a:r>
          </a:p>
        </p:txBody>
      </p:sp>
    </p:spTree>
    <p:extLst>
      <p:ext uri="{BB962C8B-B14F-4D97-AF65-F5344CB8AC3E}">
        <p14:creationId xmlns:p14="http://schemas.microsoft.com/office/powerpoint/2010/main" val="174542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4124" y="1730876"/>
                <a:ext cx="10463752" cy="160948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CO" sz="2000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 Remittances received from abroad are given by: </a:t>
                </a:r>
              </a:p>
              <a:p>
                <a:pPr marL="0" indent="0" algn="just">
                  <a:buNone/>
                </a:pPr>
                <a:endParaRPr lang="es-CO" sz="2000" dirty="0"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𝑅𝑒𝑚</m:t>
                          </m:r>
                        </m:e>
                      </m:acc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𝑅𝑒𝑚</m:t>
                      </m:r>
                    </m:oMath>
                  </m:oMathPara>
                </a14:m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s-CO" sz="2000" dirty="0"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GB" sz="2000" b="0" dirty="0">
                  <a:latin typeface="Century Gothic" panose="020B0502020202020204" pitchFamily="34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s-CO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4124" y="1730876"/>
                <a:ext cx="10463752" cy="1609484"/>
              </a:xfrm>
              <a:blipFill>
                <a:blip r:embed="rId2"/>
                <a:stretch>
                  <a:fillRect l="-524" t="-227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397186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Remittances. </a:t>
            </a:r>
          </a:p>
        </p:txBody>
      </p:sp>
    </p:spTree>
    <p:extLst>
      <p:ext uri="{BB962C8B-B14F-4D97-AF65-F5344CB8AC3E}">
        <p14:creationId xmlns:p14="http://schemas.microsoft.com/office/powerpoint/2010/main" val="143810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852" y="1550757"/>
                <a:ext cx="10463752" cy="375648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GB" sz="2000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Total Revenue and added value tax on private consumption.</a:t>
                </a:r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 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GB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s-CO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O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s-CO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p>
                    </m:sSup>
                    <m:r>
                      <a:rPr lang="es-CO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𝐺𝐹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𝐺𝐹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𝐼𝑀</m:t>
                        </m:r>
                      </m:sup>
                    </m:sSup>
                    <m:r>
                      <a:rPr lang="es-CO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s-CO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O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s-CO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p>
                      </m:sSup>
                      <m:r>
                        <a:rPr lang="es-CO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s-CO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CO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2000" dirty="0"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Households savings. </a:t>
                </a:r>
                <a:endParaRPr lang="en-GB" sz="2000" dirty="0">
                  <a:solidFill>
                    <a:srgbClr val="FF0000"/>
                  </a:solidFill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sSubSup>
                            <m:sSubSupPr>
                              <m:ctrlPr>
                                <a:rPr lang="es-CO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GB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p>
                          </m:sSubSup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sSubSup>
                            <m:sSubSupPr>
                              <m:ctrlPr>
                                <a:rPr lang="es-CO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GB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sup>
                          </m:sSubSup>
                        </m:e>
                      </m:d>
                      <m:r>
                        <a:rPr lang="en-GB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bSup>
                                <m:sSubSupPr>
                                  <m:ctrlPr>
                                    <a:rPr lang="es-CO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s-CO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s-CO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s-CO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CO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CO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s-CO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GB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s-CO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GB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⋅ </m:t>
                          </m:r>
                          <m:sSubSup>
                            <m:sSubSupPr>
                              <m:ctrlPr>
                                <a:rPr lang="es-CO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CO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s-CO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s-CO" sz="18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1800" dirty="0"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Another option is to deduce the AVT fee from the price level, so that the firm's decisions rules are based on basic prices</a:t>
                </a:r>
                <a:r>
                  <a:rPr lang="es-CO" sz="1800" b="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O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C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s-C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p>
                        </m:sSup>
                      </m:e>
                    </m:d>
                    <m:r>
                      <a:rPr lang="es-CO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GB" sz="1800" dirty="0">
                    <a:effectLst/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 algn="ctr">
                  <a:buNone/>
                </a:pPr>
                <a:endParaRPr lang="es-CO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C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852" y="1550757"/>
                <a:ext cx="10463752" cy="3756485"/>
              </a:xfrm>
              <a:blipFill>
                <a:blip r:embed="rId3"/>
                <a:stretch>
                  <a:fillRect l="-524" t="-810" r="-46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142662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Government.  </a:t>
            </a:r>
          </a:p>
        </p:txBody>
      </p:sp>
    </p:spTree>
    <p:extLst>
      <p:ext uri="{BB962C8B-B14F-4D97-AF65-F5344CB8AC3E}">
        <p14:creationId xmlns:p14="http://schemas.microsoft.com/office/powerpoint/2010/main" val="74429115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3">
      <a:majorFont>
        <a:latin typeface="Ancizar Sans Bold"/>
        <a:ea typeface=""/>
        <a:cs typeface=""/>
      </a:majorFont>
      <a:minorFont>
        <a:latin typeface="Ancizar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633</Words>
  <Application>Microsoft Office PowerPoint</Application>
  <PresentationFormat>Panorámica</PresentationFormat>
  <Paragraphs>133</Paragraphs>
  <Slides>13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Ancizar Sans Bold</vt:lpstr>
      <vt:lpstr>Ancizar Sans Regular</vt:lpstr>
      <vt:lpstr>Arial</vt:lpstr>
      <vt:lpstr>Calibri</vt:lpstr>
      <vt:lpstr>Cambria Math</vt:lpstr>
      <vt:lpstr>Century Gothic</vt:lpstr>
      <vt:lpstr>Times New Roman</vt:lpstr>
      <vt:lpstr>Wingdings</vt:lpstr>
      <vt:lpstr>1_Tema de Office</vt:lpstr>
      <vt:lpstr>Modelling Colombian Economy: Stock-Flow Consistent Prototype Growth Model </vt:lpstr>
      <vt:lpstr>Structure of the presentation.</vt:lpstr>
      <vt:lpstr>FX loans – Demand.</vt:lpstr>
      <vt:lpstr>FX loans – New Arbitrage Dynamic.</vt:lpstr>
      <vt:lpstr>Firms FX loans – Supply.</vt:lpstr>
      <vt:lpstr>Portfolio Flows – Option A. </vt:lpstr>
      <vt:lpstr>Portfolio Flows – Option B. </vt:lpstr>
      <vt:lpstr>Remittances. </vt:lpstr>
      <vt:lpstr>Government.  </vt:lpstr>
      <vt:lpstr>Public Investment. </vt:lpstr>
      <vt:lpstr>Summary. </vt:lpstr>
      <vt:lpstr>Summary. </vt:lpstr>
      <vt:lpstr>Scenarios.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Colombia Economy: Stock-Flow Consistent Prototype Growth Model </dc:title>
  <dc:creator>Santiago Castaño Salas</dc:creator>
  <cp:lastModifiedBy>Jhan Jhailer  Andrade Portela</cp:lastModifiedBy>
  <cp:revision>98</cp:revision>
  <dcterms:created xsi:type="dcterms:W3CDTF">2020-07-18T20:38:46Z</dcterms:created>
  <dcterms:modified xsi:type="dcterms:W3CDTF">2020-11-24T03:41:22Z</dcterms:modified>
</cp:coreProperties>
</file>