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322" r:id="rId3"/>
    <p:sldId id="323" r:id="rId4"/>
    <p:sldId id="338" r:id="rId5"/>
    <p:sldId id="339" r:id="rId6"/>
    <p:sldId id="340" r:id="rId7"/>
    <p:sldId id="341" r:id="rId8"/>
    <p:sldId id="342" r:id="rId9"/>
    <p:sldId id="325" r:id="rId10"/>
    <p:sldId id="326" r:id="rId11"/>
    <p:sldId id="328" r:id="rId12"/>
    <p:sldId id="343" r:id="rId13"/>
    <p:sldId id="344" r:id="rId14"/>
    <p:sldId id="331" r:id="rId15"/>
    <p:sldId id="258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94346"/>
  </p:normalViewPr>
  <p:slideViewPr>
    <p:cSldViewPr snapToGrid="0" snapToObjects="1">
      <p:cViewPr varScale="1">
        <p:scale>
          <a:sx n="81" d="100"/>
          <a:sy n="81" d="100"/>
        </p:scale>
        <p:origin x="11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B63A8-CA22-F249-8B11-75777F973014}" type="datetimeFigureOut">
              <a:rPr lang="es-ES_tradnl" smtClean="0"/>
              <a:t>03/11/2020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B4EE3-1E68-8D48-A803-DEA9E309564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58995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5F9761-F82B-462E-8478-8F4E08E28C3D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047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B4EE3-1E68-8D48-A803-DEA9E3095647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1482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ctrTitle" hasCustomPrompt="1"/>
          </p:nvPr>
        </p:nvSpPr>
        <p:spPr>
          <a:xfrm>
            <a:off x="1007435" y="2568964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s-CO" dirty="0"/>
              <a:t>&lt;xv&lt;</a:t>
            </a:r>
          </a:p>
        </p:txBody>
      </p:sp>
      <p:sp>
        <p:nvSpPr>
          <p:cNvPr id="6" name="2 Subtítulo"/>
          <p:cNvSpPr>
            <a:spLocks noGrp="1"/>
          </p:cNvSpPr>
          <p:nvPr>
            <p:ph type="subTitle" idx="1"/>
          </p:nvPr>
        </p:nvSpPr>
        <p:spPr>
          <a:xfrm>
            <a:off x="1007435" y="4196680"/>
            <a:ext cx="10369152" cy="1608584"/>
          </a:xfrm>
        </p:spPr>
        <p:txBody>
          <a:bodyPr/>
          <a:lstStyle>
            <a:lvl1pPr>
              <a:defRPr/>
            </a:lvl1pPr>
          </a:lstStyle>
          <a:p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4CF6A4D-1D98-488A-948F-08D345F108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243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9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dor\Desktop\DISEÑO\CID\2018\DOCUMENTOS FINALES CID\EDITABLES\Presentación\0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153" y="2"/>
            <a:ext cx="12166511" cy="573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>
              <a:defRPr/>
            </a:lvl1pPr>
          </a:lstStyle>
          <a:p>
            <a:r>
              <a:rPr lang="es-CO" dirty="0" err="1"/>
              <a:t>sfjhsdfhsakhfkds</a:t>
            </a:r>
            <a:endParaRPr lang="es-CO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527381" y="274638"/>
            <a:ext cx="7776864" cy="1354162"/>
          </a:xfrm>
        </p:spPr>
        <p:txBody>
          <a:bodyPr/>
          <a:lstStyle>
            <a:lvl1pPr>
              <a:defRPr/>
            </a:lvl1pPr>
          </a:lstStyle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1314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Administrador\Desktop\DISEÑO\CID\2018\DOCUMENTOS FINALES CID\EDITABLES\Presentación\03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6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527381" y="1844825"/>
            <a:ext cx="10972800" cy="4032448"/>
          </a:xfrm>
        </p:spPr>
        <p:txBody>
          <a:bodyPr/>
          <a:lstStyle>
            <a:lvl1pPr>
              <a:defRPr/>
            </a:lvl1pPr>
          </a:lstStyle>
          <a:p>
            <a:r>
              <a:rPr lang="es-CO" dirty="0" err="1"/>
              <a:t>sfjhsdfhsakhfkds</a:t>
            </a:r>
            <a:endParaRPr lang="es-CO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175787" y="260648"/>
            <a:ext cx="7776864" cy="1354162"/>
          </a:xfrm>
        </p:spPr>
        <p:txBody>
          <a:bodyPr/>
          <a:lstStyle>
            <a:lvl1pPr>
              <a:defRPr/>
            </a:lvl1pPr>
          </a:lstStyle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1505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272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Administrador\Desktop\DISEÑO\CID\2018\DOCUMENTOS FINALES CID\Presentación\0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5" y="0"/>
            <a:ext cx="12175876" cy="573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1484785"/>
            <a:ext cx="6815667" cy="464137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5AE33D-32CE-4125-A2FD-63556E695E13}" type="datetimeFigureOut">
              <a:rPr lang="es-CO" smtClean="0"/>
              <a:t>3/11/2020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0A365B6-BC7E-4AA3-971D-5574AE4E01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731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pic>
        <p:nvPicPr>
          <p:cNvPr id="4" name="Picture 2" descr="C:\Users\Administrador\Desktop\DISEÑO\CID\2018\DOCUMENTOS FINALES CID\Presentación\banner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05632"/>
            <a:ext cx="12192000" cy="85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92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07435" y="2726655"/>
            <a:ext cx="10363200" cy="1470025"/>
          </a:xfrm>
        </p:spPr>
        <p:txBody>
          <a:bodyPr>
            <a:noAutofit/>
          </a:bodyPr>
          <a:lstStyle/>
          <a:p>
            <a:r>
              <a:rPr lang="es-CO" sz="3600" b="1" dirty="0">
                <a:latin typeface="Century Gothic" panose="020B0502020202020204" pitchFamily="34" charset="0"/>
              </a:rPr>
              <a:t>Modelling Colombian Economy: Stock-Flow Consistent Prototype Growth Model</a:t>
            </a:r>
            <a:br>
              <a:rPr lang="es-CO" sz="3600" dirty="0"/>
            </a:br>
            <a:endParaRPr lang="es-CO" sz="36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446B7A2-6DA0-8E4C-8829-B9BC3430F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7435" y="4196680"/>
            <a:ext cx="10369152" cy="66742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s-ES_tradnl" sz="2800" b="1" i="1" dirty="0">
                <a:latin typeface="Century Gothic" panose="020B0502020202020204" pitchFamily="34" charset="0"/>
              </a:rPr>
              <a:t>An adaptation from Yilmaz &amp; Godin (2020).</a:t>
            </a:r>
          </a:p>
        </p:txBody>
      </p:sp>
    </p:spTree>
    <p:extLst>
      <p:ext uri="{BB962C8B-B14F-4D97-AF65-F5344CB8AC3E}">
        <p14:creationId xmlns:p14="http://schemas.microsoft.com/office/powerpoint/2010/main" val="386832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4251" y="1499017"/>
                <a:ext cx="10303497" cy="400237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GB" sz="2000" dirty="0">
                    <a:latin typeface="Century Gothic" panose="020B0502020202020204" pitchFamily="34" charset="0"/>
                  </a:rPr>
                  <a:t>Based on Godin &amp; Yilmaz (2020), FDI is divided into greenfield FDI and non – greenfield FDI.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𝐹𝐷𝐼</m:t>
                      </m:r>
                      <m:r>
                        <a:rPr lang="es-CO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O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𝐹𝐷</m:t>
                      </m:r>
                      <m:sSup>
                        <m:s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𝐹𝐷</m:t>
                      </m:r>
                      <m:sSup>
                        <m:s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 algn="just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  <a:p>
                <a:pPr algn="just"/>
                <a:r>
                  <a:rPr lang="en-GB" sz="2000" dirty="0">
                    <a:latin typeface="Century Gothic" panose="020B0502020202020204" pitchFamily="34" charset="0"/>
                  </a:rPr>
                  <a:t>Greenfield FDI is added directly to the realized real investment equation while  non – greenfield FDI </a:t>
                </a:r>
                <a:r>
                  <a:rPr lang="en-GB" sz="2000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is not a source of new physical capital accumulation but rather a source of funding for firms and banks. </a:t>
                </a:r>
                <a:r>
                  <a:rPr lang="en-GB" sz="2000" dirty="0">
                    <a:latin typeface="Century Gothic" panose="020B0502020202020204" pitchFamily="34" charset="0"/>
                  </a:rPr>
                  <a:t>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sup>
                      </m:sSup>
                      <m:r>
                        <a:rPr lang="en-GB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GB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s-CO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𝐹𝐷</m:t>
                          </m:r>
                          <m:sSup>
                            <m:sSupPr>
                              <m:ctrlPr>
                                <a:rPr lang="es-CO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sup>
                          </m:sSup>
                          <m:r>
                            <a:rPr lang="en-GB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s-CO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</m:sSup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den>
                      </m:f>
                      <m:r>
                        <a:rPr lang="en-GB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</m:oMath>
                  </m:oMathPara>
                </a14:m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𝑇𝐹</m:t>
                      </m:r>
                      <m:sSub>
                        <m:sSubPr>
                          <m:ctrlPr>
                            <a:rPr lang="es-CO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GB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GB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s-CO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sup>
                      </m:sSup>
                      <m:r>
                        <a:rPr lang="en-GB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s-CO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GB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s-CO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GB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GB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𝐹𝐷</m:t>
                      </m:r>
                      <m:sSup>
                        <m:sSupPr>
                          <m:ctrlPr>
                            <a:rPr lang="es-CO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GB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s-CO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</m:t>
                      </m:r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𝑇𝐹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p>
                          </m:sSub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p>
                          </m:sSub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p>
                          </m:sSubSup>
                        </m:e>
                      </m:d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𝑟𝑟𝑟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𝑂𝐹</m:t>
                              </m:r>
                            </m:e>
                          </m:acc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1− 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d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𝐹𝐷</m:t>
                      </m:r>
                      <m:sSup>
                        <m:s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(4)  </m:t>
                      </m:r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  <a:p>
                <a:pPr algn="just"/>
                <a:endParaRPr lang="en-GB" sz="20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4251" y="1499017"/>
                <a:ext cx="10303497" cy="4002374"/>
              </a:xfrm>
              <a:blipFill>
                <a:blip r:embed="rId2"/>
                <a:stretch>
                  <a:fillRect l="-533" t="-915" r="-59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81" y="274637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Foreign Direct Investment. </a:t>
            </a:r>
          </a:p>
        </p:txBody>
      </p:sp>
    </p:spTree>
    <p:extLst>
      <p:ext uri="{BB962C8B-B14F-4D97-AF65-F5344CB8AC3E}">
        <p14:creationId xmlns:p14="http://schemas.microsoft.com/office/powerpoint/2010/main" val="3279651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7057" y="1616003"/>
                <a:ext cx="11037886" cy="3050266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s-CO" sz="2000" dirty="0">
                    <a:latin typeface="Century Gothic" panose="020B0502020202020204" pitchFamily="34" charset="0"/>
                  </a:rPr>
                  <a:t>Total FDI growth is given by: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𝐹𝐷𝐼</m:t>
                          </m:r>
                        </m:e>
                      </m:acc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𝐹𝐷𝐼</m:t>
                          </m:r>
                        </m:sub>
                      </m:sSub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𝐹𝐷𝐼</m:t>
                      </m:r>
                      <m:r>
                        <a:rPr lang="es-CO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</m:oMath>
                  </m:oMathPara>
                </a14:m>
                <a:endParaRPr lang="en-GB" sz="2000" dirty="0">
                  <a:latin typeface="Century Gothic" panose="020B050202020202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GB" sz="2000" dirty="0">
                    <a:latin typeface="Century Gothic" panose="020B0502020202020204" pitchFamily="34" charset="0"/>
                  </a:rPr>
                  <a:t>Greenfield FDI.</a:t>
                </a:r>
                <a:endParaRPr lang="en-GB" sz="20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𝐹𝐷</m:t>
                      </m:r>
                      <m:sSup>
                        <m:s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𝐹𝐷𝐼</m:t>
                      </m:r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GB" sz="2000" dirty="0">
                    <a:latin typeface="Century Gothic" panose="020B0502020202020204" pitchFamily="34" charset="0"/>
                  </a:rPr>
                  <a:t>Non – greenfield FDI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𝐹𝐷</m:t>
                      </m:r>
                      <m:sSup>
                        <m:s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sub>
                          </m:sSub>
                        </m:e>
                      </m:d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∙</m:t>
                      </m:r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𝐹𝐷𝐼</m:t>
                      </m:r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057" y="1616003"/>
                <a:ext cx="11037886" cy="3050266"/>
              </a:xfrm>
              <a:blipFill>
                <a:blip r:embed="rId2"/>
                <a:stretch>
                  <a:fillRect l="-49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81" y="274637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Foreign Direct Investment. </a:t>
            </a:r>
          </a:p>
        </p:txBody>
      </p:sp>
    </p:spTree>
    <p:extLst>
      <p:ext uri="{BB962C8B-B14F-4D97-AF65-F5344CB8AC3E}">
        <p14:creationId xmlns:p14="http://schemas.microsoft.com/office/powerpoint/2010/main" val="99640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7057" y="1616003"/>
                <a:ext cx="11037886" cy="409664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GB" sz="1800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Private equity accumulation by the rest of the world.</a:t>
                </a:r>
                <a:endParaRPr lang="es-CO" sz="1800" dirty="0">
                  <a:latin typeface="Century Gothic" panose="020B0502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𝐸𝑄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𝐸𝑄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𝑅𝑜𝑊</m:t>
                          </m:r>
                        </m:sup>
                      </m:sSub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𝐸𝑄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𝑅𝑜𝑊</m:t>
                          </m:r>
                        </m:sup>
                      </m:sSubSup>
                    </m:oMath>
                  </m:oMathPara>
                </a14:m>
                <a:endParaRPr lang="en-GB" sz="2000" dirty="0">
                  <a:latin typeface="Century Gothic" panose="020B0502020202020204" pitchFamily="34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s-CO" sz="2000" dirty="0">
                    <a:latin typeface="Century Gothic" panose="020B0502020202020204" pitchFamily="34" charset="0"/>
                  </a:rPr>
                  <a:t> </a:t>
                </a:r>
                <a:r>
                  <a:rPr lang="en-GB" sz="1800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Firm’s equities accumulation by the rest of the world. </a:t>
                </a:r>
                <a:endParaRPr lang="es-CO" sz="18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20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𝐸𝑄</m:t>
                              </m:r>
                            </m:e>
                          </m:acc>
                        </m:e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𝑅𝑜𝑊</m:t>
                          </m:r>
                        </m:sup>
                      </m:sSub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𝐹𝐷</m:t>
                      </m:r>
                      <m:sSup>
                        <m:s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𝐹𝐷</m:t>
                      </m:r>
                      <m:sSup>
                        <m:s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s-CO" sz="1800" dirty="0">
                  <a:latin typeface="Century Gothic" panose="020B0502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  <a:spcAft>
                    <a:spcPts val="800"/>
                  </a:spcAft>
                </a:pPr>
                <a:r>
                  <a:rPr lang="en-GB" sz="1800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Bank’s equities accumulation by the rest of the world. </a:t>
                </a:r>
                <a:endParaRPr lang="es-CO" sz="18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20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𝐸𝑄</m:t>
                              </m:r>
                            </m:e>
                          </m:acc>
                        </m:e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𝑅𝑜𝑊</m:t>
                          </m:r>
                        </m:sup>
                      </m:sSubSup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d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∙</m:t>
                      </m:r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𝐹𝐷</m:t>
                      </m:r>
                      <m:sSup>
                        <m:s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  <a:spcAft>
                    <a:spcPts val="800"/>
                  </a:spcAft>
                </a:pPr>
                <a:endParaRPr lang="es-CO" sz="18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057" y="1616003"/>
                <a:ext cx="11037886" cy="4096640"/>
              </a:xfrm>
              <a:blipFill>
                <a:blip r:embed="rId2"/>
                <a:stretch>
                  <a:fillRect l="-49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81" y="274637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Foreign Direct Investment. </a:t>
            </a:r>
          </a:p>
        </p:txBody>
      </p:sp>
    </p:spTree>
    <p:extLst>
      <p:ext uri="{BB962C8B-B14F-4D97-AF65-F5344CB8AC3E}">
        <p14:creationId xmlns:p14="http://schemas.microsoft.com/office/powerpoint/2010/main" val="703173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7057" y="1616003"/>
                <a:ext cx="11037886" cy="409664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GB" sz="1800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Private equity accumulation by households.</a:t>
                </a:r>
                <a:endParaRPr lang="es-CO" sz="1800" dirty="0">
                  <a:latin typeface="Century Gothic" panose="020B0502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𝐸𝑄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𝐸𝑄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𝐸𝑄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en-GB" sz="2000" dirty="0">
                  <a:latin typeface="Century Gothic" panose="020B0502020202020204" pitchFamily="34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s-CO" sz="2000" dirty="0">
                    <a:latin typeface="Century Gothic" panose="020B0502020202020204" pitchFamily="34" charset="0"/>
                  </a:rPr>
                  <a:t> </a:t>
                </a:r>
                <a:r>
                  <a:rPr lang="en-GB" sz="1800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Firm’s equities accumulation by the households. </a:t>
                </a:r>
                <a:endParaRPr lang="es-CO" sz="18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20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s-CO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𝐸𝑄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s-CO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𝑇𝐹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 </m:t>
                      </m:r>
                      <m:sSubSup>
                        <m:sSubSupPr>
                          <m:ctrlPr>
                            <a:rPr lang="es-CO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s-CO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𝐸𝑄</m:t>
                              </m:r>
                            </m:e>
                          </m:acc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s-CO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𝑅𝑜𝑊</m:t>
                          </m:r>
                        </m:sup>
                      </m:sSubSup>
                      <m:r>
                        <a:rPr lang="es-CO" sz="18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O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s-CO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CO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s-CO" sz="1800" dirty="0">
                  <a:latin typeface="Century Gothic" panose="020B0502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  <a:spcAft>
                    <a:spcPts val="800"/>
                  </a:spcAft>
                </a:pPr>
                <a:r>
                  <a:rPr lang="en-GB" sz="1800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Bank’s equities accumulation by the households.</a:t>
                </a:r>
              </a:p>
              <a:p>
                <a:pPr marL="0" indent="0" algn="ctr">
                  <a:lnSpc>
                    <a:spcPct val="200000"/>
                  </a:lnSpc>
                  <a:spcAft>
                    <a:spcPts val="800"/>
                  </a:spcAft>
                  <a:buNone/>
                </a:pPr>
                <a:r>
                  <a:rPr lang="en-GB" sz="1800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CO" sz="18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s-CO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𝐸𝑄</m:t>
                            </m:r>
                          </m:e>
                        </m:acc>
                      </m:e>
                      <m:sub>
                        <m:r>
                          <a:rPr lang="es-CO" sz="18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O" sz="18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…   =</m:t>
                    </m:r>
                    <m:r>
                      <a:rPr lang="es-CO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</m:t>
                    </m:r>
                    <m:sSub>
                      <m:sSubPr>
                        <m:ctrlPr>
                          <a:rPr lang="es-CO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O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s-CO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s-CO" sz="18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200000"/>
                  </a:lnSpc>
                  <a:spcAft>
                    <a:spcPts val="800"/>
                  </a:spcAft>
                  <a:buNone/>
                </a:pP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  <a:spcAft>
                    <a:spcPts val="800"/>
                  </a:spcAft>
                </a:pPr>
                <a:endParaRPr lang="es-CO" sz="18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057" y="1616003"/>
                <a:ext cx="11037886" cy="4096640"/>
              </a:xfrm>
              <a:blipFill>
                <a:blip r:embed="rId2"/>
                <a:stretch>
                  <a:fillRect l="-49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81" y="274637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Foreign Direct Investment. </a:t>
            </a:r>
          </a:p>
        </p:txBody>
      </p:sp>
    </p:spTree>
    <p:extLst>
      <p:ext uri="{BB962C8B-B14F-4D97-AF65-F5344CB8AC3E}">
        <p14:creationId xmlns:p14="http://schemas.microsoft.com/office/powerpoint/2010/main" val="2722956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596" y="1454046"/>
                <a:ext cx="10628026" cy="3927423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GB" sz="2000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s-CO" sz="2000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GB" sz="2000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The dividends paid to the rest of the world are distributed considering the ownership structure of firms and banks</a:t>
                </a:r>
                <a:endParaRPr lang="es-CO" sz="20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𝐷𝑖</m:t>
                      </m:r>
                      <m:sSubSup>
                        <m:sSub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𝑅𝑜𝑊</m:t>
                          </m:r>
                        </m:sup>
                      </m:sSubSup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sSubSup>
                                <m:sSubSup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sub>
                                <m:sup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𝑅𝑜𝑊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sSub>
                                <m:sSub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𝐷𝑖</m:t>
                          </m:r>
                          <m:sSub>
                            <m:sSub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d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𝐷𝑖</m:t>
                      </m:r>
                      <m:sSubSup>
                        <m:sSub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𝑅𝑜𝑊</m:t>
                          </m:r>
                        </m:sup>
                      </m:sSubSup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sSubSup>
                                <m:sSubSup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𝑅𝑜𝑊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sSub>
                                <m:sSub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𝐷𝑖</m:t>
                          </m:r>
                          <m:sSub>
                            <m:sSub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596" y="1454046"/>
                <a:ext cx="10628026" cy="3927423"/>
              </a:xfrm>
              <a:blipFill>
                <a:blip r:embed="rId2"/>
                <a:stretch>
                  <a:fillRect l="-516" t="-932" r="-57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81" y="274637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Foreign Direct Investment. </a:t>
            </a:r>
          </a:p>
        </p:txBody>
      </p:sp>
    </p:spTree>
    <p:extLst>
      <p:ext uri="{BB962C8B-B14F-4D97-AF65-F5344CB8AC3E}">
        <p14:creationId xmlns:p14="http://schemas.microsoft.com/office/powerpoint/2010/main" val="231120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Century Gothic" panose="020B0502020202020204" pitchFamily="34" charset="0"/>
              </a:rPr>
              <a:t>References.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s-CO" sz="1800" dirty="0">
                <a:latin typeface="Century Gothic" panose="020B0502020202020204" pitchFamily="34" charset="0"/>
              </a:rPr>
              <a:t> Bhaduri, Amit &amp; Marglin, Stephen, (1990). "Unemployment and the Real Wage: The Economic Basis for Contesting Political Ideologies," Cambridge Journal of Economics, Oxford University Press, vol. 14(4), pages 375-393, December.</a:t>
            </a:r>
          </a:p>
          <a:p>
            <a:pPr marL="0" indent="0" algn="just">
              <a:buNone/>
            </a:pPr>
            <a:endParaRPr lang="es-CO" sz="1800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r>
              <a:rPr lang="es-CO" sz="1800" dirty="0">
                <a:latin typeface="Century Gothic" panose="020B0502020202020204" pitchFamily="34" charset="0"/>
              </a:rPr>
              <a:t>   Caiani, Alessandro &amp; Godin, Antoine &amp; Caverzasi, Eugenio &amp; Gallegati, Mauro &amp; Kinsella, Stephen &amp; Stiglitz, Joseph E., (2016). "Agent based-stock flow consistent macroeconomics: Towards a benchmark model," Journal of Economic Dynamics and Control, Elsevier, vol. 69(C), pages 375-408.</a:t>
            </a:r>
          </a:p>
          <a:p>
            <a:pPr marL="0" indent="0" algn="just">
              <a:buNone/>
            </a:pPr>
            <a:endParaRPr lang="es-CO" sz="1800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r>
              <a:rPr lang="es-CO" sz="1800" dirty="0">
                <a:latin typeface="Century Gothic" panose="020B0502020202020204" pitchFamily="34" charset="0"/>
              </a:rPr>
              <a:t>  Dafermos, Yannis,  2012. "Liquidity preference, uncertainty, and recession in a stock-flow consistent model," Journal of Post Keynesian Economics, Taylor &amp; Francis Journals, vol. 34(4), pages 749-776.</a:t>
            </a:r>
          </a:p>
          <a:p>
            <a:pPr marL="0" indent="0" algn="just">
              <a:buNone/>
            </a:pPr>
            <a:endParaRPr lang="es-CO" sz="1800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r>
              <a:rPr lang="es-CO" sz="1800" dirty="0">
                <a:latin typeface="Century Gothic" panose="020B0502020202020204" pitchFamily="34" charset="0"/>
              </a:rPr>
              <a:t>Passarella, M. (2019). "From abstract to concrete: some tips for developing an empirical stockâ€“flow consistent model," European Journal of Economics and Economic Policies: Intervention, Edward Elgar Publishing, vol. 16(1), pages 55-93, April.</a:t>
            </a:r>
          </a:p>
          <a:p>
            <a:pPr marL="0" indent="0" algn="just">
              <a:buNone/>
            </a:pPr>
            <a:endParaRPr lang="es-CO" sz="1800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r>
              <a:rPr lang="es-CO" sz="1800" dirty="0">
                <a:latin typeface="Century Gothic" panose="020B0502020202020204" pitchFamily="34" charset="0"/>
              </a:rPr>
              <a:t>Pedrosa, I ; Biancarelli(2015).”Surges in capital inflows and the macroeconomic dynamics of peripheral economies- a stock-flow consistent model”.</a:t>
            </a:r>
          </a:p>
          <a:p>
            <a:pPr marL="0" indent="0" algn="just">
              <a:buNone/>
            </a:pPr>
            <a:endParaRPr lang="es-CO" sz="1800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r>
              <a:rPr lang="es-CO" sz="1800" dirty="0">
                <a:latin typeface="Century Gothic" panose="020B0502020202020204" pitchFamily="34" charset="0"/>
              </a:rPr>
              <a:t>  Till van Treeck, (2007). "A Synthetic, Stock-Flow Consistent Macroeconomic Model of Financialisation," IMK Working Paper 06-2007, IMK at the Hans Boeckler Foundation, Macroeconomic Policy Institute.</a:t>
            </a:r>
          </a:p>
          <a:p>
            <a:pPr marL="0" indent="0" algn="just">
              <a:buNone/>
            </a:pPr>
            <a:endParaRPr lang="es-CO" sz="1800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r>
              <a:rPr lang="es-CO" sz="1800" dirty="0">
                <a:latin typeface="Century Gothic" panose="020B0502020202020204" pitchFamily="34" charset="0"/>
              </a:rPr>
              <a:t>Valdecantos, S. (2016).”Estructura productiva y vulnerabilidad externa- un modelo estructuralista stock-flujo consistente”</a:t>
            </a:r>
          </a:p>
        </p:txBody>
      </p:sp>
    </p:spTree>
    <p:extLst>
      <p:ext uri="{BB962C8B-B14F-4D97-AF65-F5344CB8AC3E}">
        <p14:creationId xmlns:p14="http://schemas.microsoft.com/office/powerpoint/2010/main" val="428332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6313"/>
                <a:ext cx="10646004" cy="4308049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endParaRPr lang="en-GB" sz="2000" dirty="0">
                  <a:latin typeface="Century Gothic" panose="020B0502020202020204" pitchFamily="34" charset="0"/>
                </a:endParaRPr>
              </a:p>
              <a:p>
                <a:pPr algn="just"/>
                <a:r>
                  <a:rPr lang="en-GB" sz="2000" dirty="0">
                    <a:latin typeface="Century Gothic" panose="020B0502020202020204" pitchFamily="34" charset="0"/>
                  </a:rPr>
                  <a:t>Households consumption is given by:</a:t>
                </a:r>
              </a:p>
              <a:p>
                <a:pPr marL="0" indent="0" algn="ctr">
                  <a:buNone/>
                </a:pPr>
                <a:endParaRPr lang="es-CO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 </m:t>
                      </m:r>
                      <m:sSubSup>
                        <m:sSub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s-CO" sz="18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s-CO" sz="18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s-CO" sz="2000" dirty="0">
                    <a:latin typeface="Century Gothic" panose="020B0502020202020204" pitchFamily="34" charset="0"/>
                  </a:rPr>
                  <a:t>Households demand for domestic currency loans is: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s-CO" sz="1800" dirty="0">
                  <a:latin typeface="Century Gothic" panose="020B0502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b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sub>
                                <m:sup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</m:e>
                          </m:d>
                          <m:r>
                            <m:rPr>
                              <m:nor/>
                            </m:rP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  <m:sup>
                          <m:sSub>
                            <m:sSub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𝜗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 1−</m:t>
                      </m:r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𝐵𝑈𝑅</m:t>
                      </m:r>
                    </m:oMath>
                  </m:oMathPara>
                </a14:m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𝐵𝑈𝑅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𝑟𝑒𝑝</m:t>
                              </m:r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+ </m:t>
                              </m:r>
                              <m:sSubSup>
                                <m:sSubSup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sub>
                                <m:sup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e>
                          </m:d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⋅ </m:t>
                          </m:r>
                          <m:sSubSup>
                            <m:sSubSup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⋅ </m:t>
                          </m:r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⋅ </m:t>
                          </m:r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6313"/>
                <a:ext cx="10646004" cy="4308049"/>
              </a:xfrm>
              <a:blipFill>
                <a:blip r:embed="rId2"/>
                <a:stretch>
                  <a:fillRect l="-5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74637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Consumption Credit. </a:t>
            </a:r>
          </a:p>
        </p:txBody>
      </p:sp>
    </p:spTree>
    <p:extLst>
      <p:ext uri="{BB962C8B-B14F-4D97-AF65-F5344CB8AC3E}">
        <p14:creationId xmlns:p14="http://schemas.microsoft.com/office/powerpoint/2010/main" val="216603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852" y="1772239"/>
                <a:ext cx="10463752" cy="336536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GB" sz="2000" dirty="0">
                    <a:latin typeface="Century Gothic" panose="020B0502020202020204" pitchFamily="34" charset="0"/>
                  </a:rPr>
                  <a:t>We added to the exports equation an autonomous term not related to real exchange rate, as a proxy for commodity exports in order to simulate an external shock on this exogenous variable. </a:t>
                </a:r>
              </a:p>
              <a:p>
                <a:pPr marL="0" lvl="0" indent="0" algn="ctr">
                  <a:lnSpc>
                    <a:spcPct val="200000"/>
                  </a:lnSpc>
                  <a:spcAft>
                    <a:spcPts val="800"/>
                  </a:spcAft>
                  <a:buNone/>
                </a:pPr>
                <a:r>
                  <a:rPr lang="es-CO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s-CO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</m:sSub>
                      </m:sub>
                    </m:sSub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s-CO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𝐺𝐷𝑃</m:t>
                        </m:r>
                      </m:e>
                      <m:sub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s-CO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sSup>
                      <m:sSupPr>
                        <m:ctrlP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</m:sSup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GB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sSup>
                      <m:sSupPr>
                        <m:ctrlPr>
                          <a:rPr lang="es-CO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GB" sz="2000" dirty="0">
                    <a:latin typeface="Century Gothic" panose="020B0502020202020204" pitchFamily="34" charset="0"/>
                  </a:rPr>
                  <a:t>The dynamics of the autonomous is given by: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acc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s-CO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GB" sz="2000" dirty="0">
                    <a:latin typeface="Century Gothic" panose="020B0502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852" y="1772239"/>
                <a:ext cx="10463752" cy="3365369"/>
              </a:xfrm>
              <a:blipFill>
                <a:blip r:embed="rId2"/>
                <a:stretch>
                  <a:fillRect l="-524" t="-1087" r="-58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406613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Exports. </a:t>
            </a:r>
          </a:p>
        </p:txBody>
      </p:sp>
    </p:spTree>
    <p:extLst>
      <p:ext uri="{BB962C8B-B14F-4D97-AF65-F5344CB8AC3E}">
        <p14:creationId xmlns:p14="http://schemas.microsoft.com/office/powerpoint/2010/main" val="19818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852" y="1772239"/>
                <a:ext cx="10463752" cy="3365369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GB" sz="2000" dirty="0">
                    <a:latin typeface="Century Gothic" panose="020B0502020202020204" pitchFamily="34" charset="0"/>
                  </a:rPr>
                  <a:t>Desired demand for FX loans.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CO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s-C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  <m:sup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𝐹𝑋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𝐿𝐹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 </m:t>
                    </m:r>
                    <m:f>
                      <m:f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𝑇𝐹</m:t>
                        </m:r>
                        <m:sSub>
                          <m:sSubPr>
                            <m:ctrlPr>
                              <a:rPr lang="es-CO" sz="18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s-CO" sz="18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</m:sSup>
                      </m:den>
                    </m:f>
                  </m:oMath>
                </a14:m>
                <a:endParaRPr lang="en-GB" sz="2000" dirty="0">
                  <a:latin typeface="Century Gothic" panose="020B0502020202020204" pitchFamily="34" charset="0"/>
                </a:endParaRPr>
              </a:p>
              <a:p>
                <a:r>
                  <a:rPr lang="en-GB" sz="2000" dirty="0">
                    <a:latin typeface="Century Gothic" panose="020B0502020202020204" pitchFamily="34" charset="0"/>
                  </a:rPr>
                  <a:t>Arbitrage dynamics.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𝐿𝐹</m:t>
                              </m:r>
                            </m:sub>
                          </m:sSub>
                        </m:e>
                      </m:acc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𝐿𝐹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 </m:t>
                      </m:r>
                      <m:d>
                        <m:d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𝐿𝐹</m:t>
                              </m:r>
                            </m:sub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𝐿𝐹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𝐿𝐹</m:t>
                          </m:r>
                        </m:sub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𝐿𝐹</m:t>
                          </m:r>
                        </m:sub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p>
                      </m:sSub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𝑇𝑎𝑛h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𝑎𝑟</m:t>
                          </m:r>
                          <m:sSub>
                            <m:sSub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𝑎𝑟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 + </m:t>
                              </m:r>
                              <m:sSup>
                                <m:sSup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sup>
                              </m:sSup>
                            </m:e>
                          </m:d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− </m:t>
                          </m:r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 + </m:t>
                              </m:r>
                              <m:sSubSup>
                                <m:sSubSup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sub>
                                <m:sup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𝐹𝑋</m:t>
                                  </m:r>
                                </m:sup>
                              </m:sSubSup>
                            </m:e>
                          </m:d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⋅  </m:t>
                          </m:r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 </m:t>
                                  </m:r>
                                  <m:sSup>
                                    <m:sSupPr>
                                      <m:ctrlP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s-CO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852" y="1772239"/>
                <a:ext cx="10463752" cy="3365369"/>
              </a:xfrm>
              <a:blipFill>
                <a:blip r:embed="rId2"/>
                <a:stretch>
                  <a:fillRect l="-524" t="-199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397186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Firms FX loans – Demand.</a:t>
            </a:r>
          </a:p>
        </p:txBody>
      </p:sp>
    </p:spTree>
    <p:extLst>
      <p:ext uri="{BB962C8B-B14F-4D97-AF65-F5344CB8AC3E}">
        <p14:creationId xmlns:p14="http://schemas.microsoft.com/office/powerpoint/2010/main" val="29921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852" y="1376313"/>
                <a:ext cx="10463752" cy="416664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GB" sz="2000" dirty="0">
                    <a:latin typeface="Century Gothic" panose="020B0502020202020204" pitchFamily="34" charset="0"/>
                  </a:rPr>
                  <a:t>Credit rationing mechanism applied by the international banks: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GB" sz="2000" dirty="0"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CO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s-C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  <m:sup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𝐹𝑋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bSup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Sup>
                      <m:sSubSup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s-C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  <m:sup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𝐹𝑋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bSup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𝐹𝑋</m:t>
                          </m:r>
                        </m:sup>
                      </m:sSub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𝜒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acc>
                            <m:accPr>
                              <m:chr m:val="̇"/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𝐹𝑋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𝜒</m:t>
                      </m:r>
                      <m:r>
                        <a:rPr lang="en-GB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𝑁𝐼𝐼𝑃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𝐺𝐷𝑃</m:t>
                              </m:r>
                            </m:e>
                          </m:acc>
                        </m:num>
                        <m:den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𝐺𝐷𝑃</m:t>
                          </m:r>
                        </m:den>
                      </m:f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GB" sz="2000" dirty="0">
                  <a:latin typeface="Century Gothic" panose="020B0502020202020204" pitchFamily="34" charset="0"/>
                </a:endParaRPr>
              </a:p>
              <a:p>
                <a:r>
                  <a:rPr lang="en-GB" sz="2000" dirty="0">
                    <a:latin typeface="Century Gothic" panose="020B0502020202020204" pitchFamily="34" charset="0"/>
                  </a:rPr>
                  <a:t>Interest rate on FX loans charged to the domestic banks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GB" sz="2000" dirty="0"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O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s-CO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𝐹𝑋</m:t>
                        </m:r>
                      </m:sup>
                    </m:sSubSup>
                    <m:r>
                      <a:rPr lang="en-GB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ctrlPr>
                          <a:rPr lang="es-CO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sSup>
                      <m:sSupPr>
                        <m:ctrlPr>
                          <a:rPr lang="es-CO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p>
                    </m:sSup>
                  </m:oMath>
                </a14:m>
                <a:endParaRPr lang="es-CO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GB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𝑟𝑖𝑠𝑘</m:t>
                      </m:r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s-CO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852" y="1376313"/>
                <a:ext cx="10463752" cy="4166648"/>
              </a:xfrm>
              <a:blipFill>
                <a:blip r:embed="rId2"/>
                <a:stretch>
                  <a:fillRect l="-524" t="-8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397186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Firms FX loans – Supply.</a:t>
            </a:r>
          </a:p>
        </p:txBody>
      </p:sp>
    </p:spTree>
    <p:extLst>
      <p:ext uri="{BB962C8B-B14F-4D97-AF65-F5344CB8AC3E}">
        <p14:creationId xmlns:p14="http://schemas.microsoft.com/office/powerpoint/2010/main" val="358602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852" y="1376312"/>
                <a:ext cx="10463752" cy="453429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GB" sz="2000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Portfolio flows entering to the economy</a:t>
                </a:r>
                <a:endParaRPr lang="es-CO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𝑊𝐹</m:t>
                      </m:r>
                      <m:sSup>
                        <m:sSupPr>
                          <m:ctrlP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𝜓</m:t>
                      </m:r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s-CO" sz="1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1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sSup>
                        <m:sSupPr>
                          <m:ctrlP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𝜓</m:t>
                      </m:r>
                      <m:r>
                        <a:rPr lang="es-CO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s-CO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p>
                          </m:sSup>
                          <m: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O" sz="18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 +</m:t>
                              </m:r>
                              <m:sSubSup>
                                <m:sSubSup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sub>
                                <m:sup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sup>
                              </m:sSubSup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d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1 − </m:t>
                              </m:r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𝑟𝑠𝑘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+  </m:t>
                                  </m:r>
                                  <m:sSup>
                                    <m:sSupPr>
                                      <m:ctrlP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s-CO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O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=1+</m:t>
                      </m:r>
                      <m:sSubSup>
                        <m:sSub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p>
                      </m:sSubSup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GB" sz="2000" b="0" dirty="0">
                    <a:latin typeface="Century Gothic" panose="020B0502020202020204" pitchFamily="34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New Government bonds purchased by the rest of the world.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s-CO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p>
                      </m:sSubSup>
                      <m:r>
                        <a:rPr lang="es-CO" sz="20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O" sz="20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𝑊𝐹</m:t>
                      </m:r>
                      <m:sSup>
                        <m:sSupPr>
                          <m:ctrlP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s-CO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GB" sz="2000" b="0" dirty="0">
                  <a:latin typeface="Century Gothic" panose="020B0502020202020204" pitchFamily="34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000" b="0" dirty="0">
                  <a:latin typeface="Century Gothic" panose="020B0502020202020204" pitchFamily="34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s-CO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852" y="1376312"/>
                <a:ext cx="10463752" cy="4534293"/>
              </a:xfrm>
              <a:blipFill>
                <a:blip r:embed="rId2"/>
                <a:stretch>
                  <a:fillRect l="-524" t="-107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397186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Portfolio Flows – Option A. </a:t>
            </a:r>
          </a:p>
        </p:txBody>
      </p:sp>
    </p:spTree>
    <p:extLst>
      <p:ext uri="{BB962C8B-B14F-4D97-AF65-F5344CB8AC3E}">
        <p14:creationId xmlns:p14="http://schemas.microsoft.com/office/powerpoint/2010/main" val="24025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852" y="1376312"/>
                <a:ext cx="10463752" cy="4534293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GB" sz="2000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Global portfolio flows.</a:t>
                </a:r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𝑊𝐹𝐹</m:t>
                      </m:r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CO" sz="18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Φ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𝐺𝐷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s-CO" sz="1800" b="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sz="2200" b="0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Portfolio flows entering to the economy.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𝑊𝐹</m:t>
                      </m:r>
                      <m:sSup>
                        <m:sSupPr>
                          <m:ctrlP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𝑊𝐹𝐹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𝑊𝐹𝐹</m:t>
                      </m:r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𝑊𝐹𝐹</m:t>
                          </m:r>
                        </m:sub>
                      </m:sSub>
                      <m:r>
                        <a:rPr lang="es-CO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s-CO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p>
                          </m:sSup>
                          <m: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O" sz="18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 +</m:t>
                              </m:r>
                              <m:sSubSup>
                                <m:sSubSup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sub>
                                <m:sup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sup>
                              </m:sSubSup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d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1 − </m:t>
                              </m:r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𝑟𝑠𝑘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+  </m:t>
                                  </m:r>
                                  <m:sSup>
                                    <m:sSupPr>
                                      <m:ctrlP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s-CO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O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=1+</m:t>
                      </m:r>
                      <m:sSubSup>
                        <m:sSub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p>
                      </m:sSubSup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GB" sz="2000" b="0" dirty="0">
                    <a:latin typeface="Century Gothic" panose="020B0502020202020204" pitchFamily="34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New Government bonds purchased by the rest of the world.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s-CO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p>
                      </m:sSubSup>
                      <m:r>
                        <a:rPr lang="es-CO" sz="20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O" sz="20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𝑊𝐹</m:t>
                      </m:r>
                      <m:sSup>
                        <m:sSupPr>
                          <m:ctrlP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s-CO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GB" sz="2000" b="0" dirty="0">
                  <a:latin typeface="Century Gothic" panose="020B0502020202020204" pitchFamily="34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000" b="0" dirty="0">
                  <a:latin typeface="Century Gothic" panose="020B0502020202020204" pitchFamily="34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s-CO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852" y="1376312"/>
                <a:ext cx="10463752" cy="4534293"/>
              </a:xfrm>
              <a:blipFill>
                <a:blip r:embed="rId2"/>
                <a:stretch>
                  <a:fillRect l="-524" t="-134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397186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Portfolio Flows – Option B. </a:t>
            </a:r>
          </a:p>
        </p:txBody>
      </p:sp>
    </p:spTree>
    <p:extLst>
      <p:ext uri="{BB962C8B-B14F-4D97-AF65-F5344CB8AC3E}">
        <p14:creationId xmlns:p14="http://schemas.microsoft.com/office/powerpoint/2010/main" val="1745424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852" y="1282046"/>
                <a:ext cx="10463752" cy="462856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GB" sz="2000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Total Revenue and added value tax on private expenditure.</a:t>
                </a:r>
              </a:p>
              <a:p>
                <a:pPr marL="0" indent="0" algn="ctr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GB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 </m:t>
                      </m:r>
                      <m:sSup>
                        <m:s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bSup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GB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7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s-CO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CO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s-CO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p>
                    </m:sSup>
                    <m:r>
                      <a:rPr lang="es-CO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𝐺𝐹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𝐺𝐹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𝐼𝑀</m:t>
                        </m:r>
                      </m:sup>
                    </m:sSup>
                    <m:r>
                      <a:rPr lang="es-CO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s-CO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CO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s-CO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sup>
                    </m:sSup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</a:p>
              <a:p>
                <a:pPr marL="0" indent="0" algn="ctr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p>
                      </m:sSup>
                      <m:r>
                        <a:rPr lang="es-CO" sz="2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s-CO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s-CO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s-CO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s-CO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s-CO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en-GB" sz="20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GB" sz="2000" dirty="0"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Sales (they are expressed at basic prices and it is assumed the VAT is paid directly by the agents, even though in IEA this is not specified)</a:t>
                </a: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 </m:t>
                      </m:r>
                      <m:sSup>
                        <m:s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en-GB" sz="20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GB" sz="2000" dirty="0"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Households savings. </a:t>
                </a:r>
                <a:endParaRPr lang="en-GB" sz="2000" dirty="0">
                  <a:solidFill>
                    <a:srgbClr val="FF0000"/>
                  </a:solidFill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GB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sSubSup>
                            <m:sSubSupPr>
                              <m:ctrlPr>
                                <a:rPr lang="es-CO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GB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p>
                          </m:sSubSup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sSubSup>
                            <m:sSubSupPr>
                              <m:ctrlPr>
                                <a:rPr lang="es-CO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GB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sup>
                          </m:sSubSup>
                        </m:e>
                      </m:d>
                      <m:r>
                        <a:rPr lang="en-GB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CO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1+</m:t>
                      </m:r>
                      <m:sSubSup>
                        <m:sSubSupPr>
                          <m:ctrlPr>
                            <a:rPr lang="es-CO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s-CO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CO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s-CO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GB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)⋅</m:t>
                      </m:r>
                      <m:sSub>
                        <m:sSubPr>
                          <m:ctrlPr>
                            <a:rPr lang="es-CO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GB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sSubSup>
                        <m:sSubSupPr>
                          <m:ctrlPr>
                            <a:rPr lang="es-CO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s-CO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s-CO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s-CO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GB" sz="2000" dirty="0">
                  <a:solidFill>
                    <a:srgbClr val="FF0000"/>
                  </a:solidFill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GB" sz="2000" dirty="0"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Total financial needs of the firms.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𝑇𝐹</m:t>
                      </m:r>
                      <m:sSub>
                        <m:sSubPr>
                          <m:ctrlPr>
                            <a:rPr lang="es-CO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GB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CO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1+</m:t>
                      </m:r>
                      <m:sSubSup>
                        <m:sSubSupPr>
                          <m:ctrlPr>
                            <a:rPr lang="es-CO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s-CO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CO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s-CO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GB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GB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GB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s-CO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sup>
                      </m:sSup>
                      <m:r>
                        <a:rPr lang="en-GB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s-CO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GB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s-CO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GB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GB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𝐹𝐷</m:t>
                      </m:r>
                      <m:sSup>
                        <m:sSupPr>
                          <m:ctrlPr>
                            <a:rPr lang="es-CO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GB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s-CO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s-CO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852" y="1282046"/>
                <a:ext cx="10463752" cy="4628560"/>
              </a:xfrm>
              <a:blipFill>
                <a:blip r:embed="rId3"/>
                <a:stretch>
                  <a:fillRect l="-524" t="-65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142662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Government.  </a:t>
            </a:r>
          </a:p>
        </p:txBody>
      </p:sp>
    </p:spTree>
    <p:extLst>
      <p:ext uri="{BB962C8B-B14F-4D97-AF65-F5344CB8AC3E}">
        <p14:creationId xmlns:p14="http://schemas.microsoft.com/office/powerpoint/2010/main" val="744291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4251" y="1765169"/>
                <a:ext cx="10303497" cy="306135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  <a:p>
                <a:pPr algn="just"/>
                <a:r>
                  <a:rPr lang="en-GB" sz="2000" dirty="0">
                    <a:latin typeface="Century Gothic" panose="020B0502020202020204" pitchFamily="34" charset="0"/>
                  </a:rPr>
                  <a:t>We added the utilization rate of capital into the desired real investment function. The idea behind this is to incorporate the accelerator effect as in Badhuri &amp; Marglin (1990).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⋅ 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sub>
                                <m:sup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p>
                              </m:sSub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̇"/>
                                      <m:ctrlP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 algn="just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 algn="just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  <a:p>
                <a:pPr algn="just"/>
                <a:endParaRPr lang="en-GB" sz="20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4251" y="1765169"/>
                <a:ext cx="10303497" cy="3061355"/>
              </a:xfrm>
              <a:blipFill>
                <a:blip r:embed="rId2"/>
                <a:stretch>
                  <a:fillRect l="-533" r="-59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81" y="274637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Investment.</a:t>
            </a:r>
          </a:p>
        </p:txBody>
      </p:sp>
    </p:spTree>
    <p:extLst>
      <p:ext uri="{BB962C8B-B14F-4D97-AF65-F5344CB8AC3E}">
        <p14:creationId xmlns:p14="http://schemas.microsoft.com/office/powerpoint/2010/main" val="1174043694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3">
      <a:majorFont>
        <a:latin typeface="Ancizar Sans Bold"/>
        <a:ea typeface=""/>
        <a:cs typeface=""/>
      </a:majorFont>
      <a:minorFont>
        <a:latin typeface="Ancizar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1068</Words>
  <Application>Microsoft Office PowerPoint</Application>
  <PresentationFormat>Panorámica</PresentationFormat>
  <Paragraphs>135</Paragraphs>
  <Slides>15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Ancizar Sans Bold</vt:lpstr>
      <vt:lpstr>Ancizar Sans Regular</vt:lpstr>
      <vt:lpstr>Arial</vt:lpstr>
      <vt:lpstr>Calibri</vt:lpstr>
      <vt:lpstr>Cambria Math</vt:lpstr>
      <vt:lpstr>Century Gothic</vt:lpstr>
      <vt:lpstr>Times New Roman</vt:lpstr>
      <vt:lpstr>1_Tema de Office</vt:lpstr>
      <vt:lpstr>Modelling Colombian Economy: Stock-Flow Consistent Prototype Growth Model </vt:lpstr>
      <vt:lpstr>Consumption Credit. </vt:lpstr>
      <vt:lpstr>Exports. </vt:lpstr>
      <vt:lpstr>Firms FX loans – Demand.</vt:lpstr>
      <vt:lpstr>Firms FX loans – Supply.</vt:lpstr>
      <vt:lpstr>Portfolio Flows – Option A. </vt:lpstr>
      <vt:lpstr>Portfolio Flows – Option B. </vt:lpstr>
      <vt:lpstr>Government.  </vt:lpstr>
      <vt:lpstr>Investment.</vt:lpstr>
      <vt:lpstr>Foreign Direct Investment. </vt:lpstr>
      <vt:lpstr>Foreign Direct Investment. </vt:lpstr>
      <vt:lpstr>Foreign Direct Investment. </vt:lpstr>
      <vt:lpstr>Foreign Direct Investment. </vt:lpstr>
      <vt:lpstr>Foreign Direct Investment. </vt:lpstr>
      <vt:lpstr>References.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Colombia Economy: Stock-Flow Consistent Prototype Growth Model </dc:title>
  <dc:creator>Santiago Castaño Salas</dc:creator>
  <cp:lastModifiedBy>Jhan Andrade</cp:lastModifiedBy>
  <cp:revision>78</cp:revision>
  <dcterms:created xsi:type="dcterms:W3CDTF">2020-07-18T20:38:46Z</dcterms:created>
  <dcterms:modified xsi:type="dcterms:W3CDTF">2020-11-03T17:17:09Z</dcterms:modified>
</cp:coreProperties>
</file>