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338" r:id="rId3"/>
    <p:sldId id="349" r:id="rId4"/>
    <p:sldId id="348" r:id="rId5"/>
    <p:sldId id="339" r:id="rId6"/>
    <p:sldId id="340" r:id="rId7"/>
    <p:sldId id="341" r:id="rId8"/>
    <p:sldId id="350" r:id="rId9"/>
    <p:sldId id="355" r:id="rId10"/>
    <p:sldId id="356" r:id="rId11"/>
    <p:sldId id="357" r:id="rId12"/>
    <p:sldId id="342" r:id="rId13"/>
    <p:sldId id="257" r:id="rId14"/>
    <p:sldId id="347" r:id="rId15"/>
    <p:sldId id="354" r:id="rId16"/>
    <p:sldId id="351" r:id="rId17"/>
    <p:sldId id="352" r:id="rId18"/>
    <p:sldId id="353" r:id="rId19"/>
    <p:sldId id="258" r:id="rId2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17" autoAdjust="0"/>
    <p:restoredTop sz="95238" autoAdjust="0"/>
  </p:normalViewPr>
  <p:slideViewPr>
    <p:cSldViewPr snapToGrid="0" snapToObjects="1">
      <p:cViewPr>
        <p:scale>
          <a:sx n="100" d="100"/>
          <a:sy n="100" d="100"/>
        </p:scale>
        <p:origin x="451"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B63A8-CA22-F249-8B11-75777F973014}" type="datetimeFigureOut">
              <a:rPr lang="es-ES_tradnl" smtClean="0"/>
              <a:t>26/11/2020</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B4EE3-1E68-8D48-A803-DEA9E3095647}" type="slidenum">
              <a:rPr lang="es-ES_tradnl" smtClean="0"/>
              <a:t>‹Nº›</a:t>
            </a:fld>
            <a:endParaRPr lang="es-ES_tradnl"/>
          </a:p>
        </p:txBody>
      </p:sp>
    </p:spTree>
    <p:extLst>
      <p:ext uri="{BB962C8B-B14F-4D97-AF65-F5344CB8AC3E}">
        <p14:creationId xmlns:p14="http://schemas.microsoft.com/office/powerpoint/2010/main" val="858995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5F9761-F82B-462E-8478-8F4E08E28C3D}" type="slidenum">
              <a:rPr kumimoji="0" lang="es-CO"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s-CO"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19047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12</a:t>
            </a:fld>
            <a:endParaRPr lang="es-ES_tradnl"/>
          </a:p>
        </p:txBody>
      </p:sp>
    </p:spTree>
    <p:extLst>
      <p:ext uri="{BB962C8B-B14F-4D97-AF65-F5344CB8AC3E}">
        <p14:creationId xmlns:p14="http://schemas.microsoft.com/office/powerpoint/2010/main" val="4114821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15</a:t>
            </a:fld>
            <a:endParaRPr lang="es-ES_tradnl"/>
          </a:p>
        </p:txBody>
      </p:sp>
    </p:spTree>
    <p:extLst>
      <p:ext uri="{BB962C8B-B14F-4D97-AF65-F5344CB8AC3E}">
        <p14:creationId xmlns:p14="http://schemas.microsoft.com/office/powerpoint/2010/main" val="3648368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16</a:t>
            </a:fld>
            <a:endParaRPr lang="es-ES_tradnl"/>
          </a:p>
        </p:txBody>
      </p:sp>
    </p:spTree>
    <p:extLst>
      <p:ext uri="{BB962C8B-B14F-4D97-AF65-F5344CB8AC3E}">
        <p14:creationId xmlns:p14="http://schemas.microsoft.com/office/powerpoint/2010/main" val="62395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17</a:t>
            </a:fld>
            <a:endParaRPr lang="es-ES_tradnl"/>
          </a:p>
        </p:txBody>
      </p:sp>
    </p:spTree>
    <p:extLst>
      <p:ext uri="{BB962C8B-B14F-4D97-AF65-F5344CB8AC3E}">
        <p14:creationId xmlns:p14="http://schemas.microsoft.com/office/powerpoint/2010/main" val="2854073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18</a:t>
            </a:fld>
            <a:endParaRPr lang="es-ES_tradnl"/>
          </a:p>
        </p:txBody>
      </p:sp>
    </p:spTree>
    <p:extLst>
      <p:ext uri="{BB962C8B-B14F-4D97-AF65-F5344CB8AC3E}">
        <p14:creationId xmlns:p14="http://schemas.microsoft.com/office/powerpoint/2010/main" val="733494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5" name="1 Título"/>
          <p:cNvSpPr>
            <a:spLocks noGrp="1"/>
          </p:cNvSpPr>
          <p:nvPr>
            <p:ph type="ctrTitle" hasCustomPrompt="1"/>
          </p:nvPr>
        </p:nvSpPr>
        <p:spPr>
          <a:xfrm>
            <a:off x="1007435" y="2568964"/>
            <a:ext cx="10363200" cy="1470025"/>
          </a:xfrm>
        </p:spPr>
        <p:txBody>
          <a:bodyPr/>
          <a:lstStyle>
            <a:lvl1pPr>
              <a:defRPr/>
            </a:lvl1pPr>
          </a:lstStyle>
          <a:p>
            <a:r>
              <a:rPr lang="es-CO" dirty="0"/>
              <a:t>&lt;xv&lt;</a:t>
            </a:r>
          </a:p>
        </p:txBody>
      </p:sp>
      <p:sp>
        <p:nvSpPr>
          <p:cNvPr id="6" name="2 Subtítulo"/>
          <p:cNvSpPr>
            <a:spLocks noGrp="1"/>
          </p:cNvSpPr>
          <p:nvPr>
            <p:ph type="subTitle" idx="1"/>
          </p:nvPr>
        </p:nvSpPr>
        <p:spPr>
          <a:xfrm>
            <a:off x="1007435" y="4196680"/>
            <a:ext cx="10369152" cy="1608584"/>
          </a:xfrm>
        </p:spPr>
        <p:txBody>
          <a:bodyPr/>
          <a:lstStyle>
            <a:lvl1pPr>
              <a:defRPr/>
            </a:lvl1pPr>
          </a:lstStyle>
          <a:p>
            <a:endParaRPr lang="es-CO" dirty="0"/>
          </a:p>
        </p:txBody>
      </p:sp>
      <p:pic>
        <p:nvPicPr>
          <p:cNvPr id="9" name="Imagen 8">
            <a:extLst>
              <a:ext uri="{FF2B5EF4-FFF2-40B4-BE49-F238E27FC236}">
                <a16:creationId xmlns:a16="http://schemas.microsoft.com/office/drawing/2014/main" id="{E4CF6A4D-1D98-488A-948F-08D345F1081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2000" cy="2436543"/>
          </a:xfrm>
          <a:prstGeom prst="rect">
            <a:avLst/>
          </a:prstGeom>
        </p:spPr>
      </p:pic>
    </p:spTree>
    <p:extLst>
      <p:ext uri="{BB962C8B-B14F-4D97-AF65-F5344CB8AC3E}">
        <p14:creationId xmlns:p14="http://schemas.microsoft.com/office/powerpoint/2010/main" val="86549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3074" name="Picture 2" descr="C:\Users\Administrador\Desktop\DISEÑO\CID\2018\DOCUMENTOS FINALES CID\EDITABLES\Presentación\0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153" y="2"/>
            <a:ext cx="12166511" cy="5733255"/>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a:spLocks noGrp="1"/>
          </p:cNvSpPr>
          <p:nvPr>
            <p:ph idx="1" hasCustomPrompt="1"/>
          </p:nvPr>
        </p:nvSpPr>
        <p:spPr>
          <a:xfrm>
            <a:off x="609600" y="1600201"/>
            <a:ext cx="10972800" cy="4525963"/>
          </a:xfrm>
        </p:spPr>
        <p:txBody>
          <a:bodyPr/>
          <a:lstStyle>
            <a:lvl1pPr>
              <a:defRPr/>
            </a:lvl1pPr>
          </a:lstStyle>
          <a:p>
            <a:r>
              <a:rPr lang="es-CO" dirty="0" err="1"/>
              <a:t>sfjhsdfhsakhfkds</a:t>
            </a:r>
            <a:endParaRPr lang="es-CO" dirty="0"/>
          </a:p>
        </p:txBody>
      </p:sp>
      <p:sp>
        <p:nvSpPr>
          <p:cNvPr id="4" name="1 Título"/>
          <p:cNvSpPr>
            <a:spLocks noGrp="1"/>
          </p:cNvSpPr>
          <p:nvPr>
            <p:ph type="title"/>
          </p:nvPr>
        </p:nvSpPr>
        <p:spPr>
          <a:xfrm>
            <a:off x="527381" y="274638"/>
            <a:ext cx="7776864" cy="1354162"/>
          </a:xfrm>
        </p:spPr>
        <p:txBody>
          <a:bodyPr/>
          <a:lstStyle>
            <a:lvl1pPr>
              <a:defRPr/>
            </a:lvl1pPr>
          </a:lstStyle>
          <a:p>
            <a:endParaRPr lang="es-CO" dirty="0"/>
          </a:p>
        </p:txBody>
      </p:sp>
    </p:spTree>
    <p:extLst>
      <p:ext uri="{BB962C8B-B14F-4D97-AF65-F5344CB8AC3E}">
        <p14:creationId xmlns:p14="http://schemas.microsoft.com/office/powerpoint/2010/main" val="2513149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pic>
        <p:nvPicPr>
          <p:cNvPr id="4100" name="Picture 4" descr="C:\Users\Administrador\Desktop\DISEÑO\CID\2018\DOCUMENTOS FINALES CID\EDITABLES\Presentación\03.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
            <a:ext cx="12192000" cy="6866365"/>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a:spLocks noGrp="1"/>
          </p:cNvSpPr>
          <p:nvPr>
            <p:ph idx="1" hasCustomPrompt="1"/>
          </p:nvPr>
        </p:nvSpPr>
        <p:spPr>
          <a:xfrm>
            <a:off x="527381" y="1844825"/>
            <a:ext cx="10972800" cy="4032448"/>
          </a:xfrm>
        </p:spPr>
        <p:txBody>
          <a:bodyPr/>
          <a:lstStyle>
            <a:lvl1pPr>
              <a:defRPr/>
            </a:lvl1pPr>
          </a:lstStyle>
          <a:p>
            <a:r>
              <a:rPr lang="es-CO" dirty="0" err="1"/>
              <a:t>sfjhsdfhsakhfkds</a:t>
            </a:r>
            <a:endParaRPr lang="es-CO" dirty="0"/>
          </a:p>
        </p:txBody>
      </p:sp>
      <p:sp>
        <p:nvSpPr>
          <p:cNvPr id="4" name="1 Título"/>
          <p:cNvSpPr>
            <a:spLocks noGrp="1"/>
          </p:cNvSpPr>
          <p:nvPr>
            <p:ph type="title"/>
          </p:nvPr>
        </p:nvSpPr>
        <p:spPr>
          <a:xfrm>
            <a:off x="4175787" y="260648"/>
            <a:ext cx="7776864" cy="1354162"/>
          </a:xfrm>
        </p:spPr>
        <p:txBody>
          <a:bodyPr/>
          <a:lstStyle>
            <a:lvl1pPr>
              <a:defRPr/>
            </a:lvl1pPr>
          </a:lstStyle>
          <a:p>
            <a:endParaRPr lang="es-CO" dirty="0"/>
          </a:p>
        </p:txBody>
      </p:sp>
    </p:spTree>
    <p:extLst>
      <p:ext uri="{BB962C8B-B14F-4D97-AF65-F5344CB8AC3E}">
        <p14:creationId xmlns:p14="http://schemas.microsoft.com/office/powerpoint/2010/main" val="2715054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Haga clic para modificar el estilo de título del patrón</a:t>
            </a:r>
            <a:endParaRPr lang="es-CO" dirty="0"/>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389272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9" name="Picture 4" descr="C:\Users\Administrador\Desktop\DISEÑO\CID\2018\DOCUMENTOS FINALES CID\Presentación\0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125" y="0"/>
            <a:ext cx="12175876" cy="5737668"/>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4766733" y="1484785"/>
            <a:ext cx="6815667" cy="46413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a:xfrm>
            <a:off x="609600" y="6356351"/>
            <a:ext cx="2844800" cy="365125"/>
          </a:xfrm>
          <a:prstGeom prst="rect">
            <a:avLst/>
          </a:prstGeom>
        </p:spPr>
        <p:txBody>
          <a:bodyPr/>
          <a:lstStyle/>
          <a:p>
            <a:fld id="{6C5AE33D-32CE-4125-A2FD-63556E695E13}" type="datetimeFigureOut">
              <a:rPr lang="es-CO" smtClean="0"/>
              <a:t>26/11/2020</a:t>
            </a:fld>
            <a:endParaRPr lang="es-CO"/>
          </a:p>
        </p:txBody>
      </p:sp>
      <p:sp>
        <p:nvSpPr>
          <p:cNvPr id="6" name="5 Marcador de pie de página"/>
          <p:cNvSpPr>
            <a:spLocks noGrp="1"/>
          </p:cNvSpPr>
          <p:nvPr>
            <p:ph type="ftr" sz="quarter" idx="11"/>
          </p:nvPr>
        </p:nvSpPr>
        <p:spPr>
          <a:xfrm>
            <a:off x="4165600" y="6356351"/>
            <a:ext cx="3860800" cy="365125"/>
          </a:xfrm>
          <a:prstGeom prst="rect">
            <a:avLst/>
          </a:prstGeom>
        </p:spPr>
        <p:txBody>
          <a:bodyPr/>
          <a:lstStyle/>
          <a:p>
            <a:endParaRPr lang="es-CO"/>
          </a:p>
        </p:txBody>
      </p:sp>
      <p:sp>
        <p:nvSpPr>
          <p:cNvPr id="7" name="6 Marcador de número de diapositiva"/>
          <p:cNvSpPr>
            <a:spLocks noGrp="1"/>
          </p:cNvSpPr>
          <p:nvPr>
            <p:ph type="sldNum" sz="quarter" idx="12"/>
          </p:nvPr>
        </p:nvSpPr>
        <p:spPr>
          <a:xfrm>
            <a:off x="8737600" y="6356351"/>
            <a:ext cx="2844800" cy="365125"/>
          </a:xfrm>
          <a:prstGeom prst="rect">
            <a:avLst/>
          </a:prstGeom>
        </p:spPr>
        <p:txBody>
          <a:bodyPr/>
          <a:lstStyle/>
          <a:p>
            <a:fld id="{B0A365B6-BC7E-4AA3-971D-5574AE4E01D7}" type="slidenum">
              <a:rPr lang="es-CO" smtClean="0"/>
              <a:t>‹Nº›</a:t>
            </a:fld>
            <a:endParaRPr lang="es-CO"/>
          </a:p>
        </p:txBody>
      </p:sp>
    </p:spTree>
    <p:extLst>
      <p:ext uri="{BB962C8B-B14F-4D97-AF65-F5344CB8AC3E}">
        <p14:creationId xmlns:p14="http://schemas.microsoft.com/office/powerpoint/2010/main" val="14473144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pic>
        <p:nvPicPr>
          <p:cNvPr id="4" name="Picture 2" descr="C:\Users\Administrador\Desktop\DISEÑO\CID\2018\DOCUMENTOS FINALES CID\Presentación\banner.jp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0" y="6005632"/>
            <a:ext cx="12192000" cy="852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927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007/s00191-019-00658-3" TargetMode="External"/><Relationship Id="rId2" Type="http://schemas.openxmlformats.org/officeDocument/2006/relationships/hyperlink" Target="https://econpapers.repec.org/bookchap/elgeechap/3855_5f10.htm" TargetMode="External"/><Relationship Id="rId1" Type="http://schemas.openxmlformats.org/officeDocument/2006/relationships/slideLayout" Target="../slideLayouts/slideLayout3.xml"/><Relationship Id="rId4" Type="http://schemas.openxmlformats.org/officeDocument/2006/relationships/hyperlink" Target="https://doi.org/10.2139/ssrn.169169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07435" y="2726655"/>
            <a:ext cx="10363200" cy="1470025"/>
          </a:xfrm>
        </p:spPr>
        <p:txBody>
          <a:bodyPr>
            <a:noAutofit/>
          </a:bodyPr>
          <a:lstStyle/>
          <a:p>
            <a:r>
              <a:rPr lang="es-CO" sz="3600" b="1" dirty="0">
                <a:latin typeface="Century Gothic" panose="020B0502020202020204" pitchFamily="34" charset="0"/>
              </a:rPr>
              <a:t>Modelling Colombian Economy: Stock-Flow Consistent Prototype Growth Model</a:t>
            </a:r>
            <a:br>
              <a:rPr lang="es-CO" sz="3600" dirty="0"/>
            </a:br>
            <a:endParaRPr lang="es-CO" sz="3600" dirty="0"/>
          </a:p>
        </p:txBody>
      </p:sp>
      <p:sp>
        <p:nvSpPr>
          <p:cNvPr id="5" name="Subtítulo 4">
            <a:extLst>
              <a:ext uri="{FF2B5EF4-FFF2-40B4-BE49-F238E27FC236}">
                <a16:creationId xmlns:a16="http://schemas.microsoft.com/office/drawing/2014/main" id="{7446B7A2-6DA0-8E4C-8829-B9BC3430FC27}"/>
              </a:ext>
            </a:extLst>
          </p:cNvPr>
          <p:cNvSpPr>
            <a:spLocks noGrp="1"/>
          </p:cNvSpPr>
          <p:nvPr>
            <p:ph type="subTitle" idx="1"/>
          </p:nvPr>
        </p:nvSpPr>
        <p:spPr>
          <a:xfrm>
            <a:off x="1007435" y="4196680"/>
            <a:ext cx="10369152" cy="667420"/>
          </a:xfrm>
        </p:spPr>
        <p:txBody>
          <a:bodyPr>
            <a:normAutofit/>
          </a:bodyPr>
          <a:lstStyle/>
          <a:p>
            <a:pPr marL="0" indent="0" algn="r">
              <a:buNone/>
            </a:pPr>
            <a:r>
              <a:rPr lang="es-ES_tradnl" sz="2800" b="1" i="1" dirty="0">
                <a:latin typeface="Century Gothic" panose="020B0502020202020204" pitchFamily="34" charset="0"/>
              </a:rPr>
              <a:t>An adaptation from Yilmaz &amp; Godin (2020).</a:t>
            </a:r>
          </a:p>
        </p:txBody>
      </p:sp>
    </p:spTree>
    <p:extLst>
      <p:ext uri="{BB962C8B-B14F-4D97-AF65-F5344CB8AC3E}">
        <p14:creationId xmlns:p14="http://schemas.microsoft.com/office/powerpoint/2010/main" val="386832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278FB6F-CAFE-EC40-9E3D-A33EFD991D41}"/>
              </a:ext>
            </a:extLst>
          </p:cNvPr>
          <p:cNvSpPr>
            <a:spLocks noGrp="1"/>
          </p:cNvSpPr>
          <p:nvPr>
            <p:ph type="title"/>
          </p:nvPr>
        </p:nvSpPr>
        <p:spPr>
          <a:xfrm>
            <a:off x="540589" y="-75261"/>
            <a:ext cx="10972800" cy="1143000"/>
          </a:xfrm>
        </p:spPr>
        <p:txBody>
          <a:bodyPr>
            <a:normAutofit/>
          </a:bodyPr>
          <a:lstStyle/>
          <a:p>
            <a:pPr algn="l"/>
            <a:r>
              <a:rPr lang="es-ES_tradnl" sz="3600" b="1" dirty="0">
                <a:latin typeface="Century Gothic" panose="020B0502020202020204" pitchFamily="34" charset="0"/>
              </a:rPr>
              <a:t>Foreign Direct Investment and Firms Equities</a:t>
            </a:r>
          </a:p>
        </p:txBody>
      </p:sp>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906F79A3-B72C-694A-9BE0-CA76D8EEA714}"/>
                  </a:ext>
                </a:extLst>
              </p:cNvPr>
              <p:cNvSpPr>
                <a:spLocks noGrp="1"/>
              </p:cNvSpPr>
              <p:nvPr>
                <p:ph sz="half" idx="1"/>
              </p:nvPr>
            </p:nvSpPr>
            <p:spPr>
              <a:xfrm>
                <a:off x="540589" y="1026366"/>
                <a:ext cx="5384800" cy="5066523"/>
              </a:xfrm>
            </p:spPr>
            <p:txBody>
              <a:bodyPr numCol="1">
                <a:noAutofit/>
              </a:bodyPr>
              <a:lstStyle/>
              <a:p>
                <a:pPr marL="0" indent="0" algn="just">
                  <a:buNone/>
                </a:pPr>
                <a:r>
                  <a:rPr lang="es-CO" sz="1600" dirty="0">
                    <a:latin typeface="Century Gothic" panose="020B0502020202020204" pitchFamily="34" charset="0"/>
                  </a:rPr>
                  <a:t>The variation in shares is equal to the capital investment that is not financed, that is, the net increase in assets</a:t>
                </a:r>
              </a:p>
              <a:p>
                <a:pPr marL="0" indent="0" algn="just">
                  <a:buNone/>
                </a:pPr>
                <a:endParaRPr lang="es-CO" sz="16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s-CO" sz="1600" i="1">
                              <a:latin typeface="Cambria Math" panose="02040503050406030204" pitchFamily="18" charset="0"/>
                            </a:rPr>
                          </m:ctrlPr>
                        </m:sSubPr>
                        <m:e>
                          <m:acc>
                            <m:accPr>
                              <m:chr m:val="̇"/>
                              <m:ctrlPr>
                                <a:rPr lang="es-CO" sz="1600" i="1">
                                  <a:latin typeface="Cambria Math" panose="02040503050406030204" pitchFamily="18" charset="0"/>
                                </a:rPr>
                              </m:ctrlPr>
                            </m:accPr>
                            <m:e>
                              <m:r>
                                <a:rPr lang="en-US" sz="1600" i="1">
                                  <a:latin typeface="Cambria Math" panose="02040503050406030204" pitchFamily="18" charset="0"/>
                                </a:rPr>
                                <m:t>𝐸𝑄</m:t>
                              </m:r>
                            </m:e>
                          </m:acc>
                        </m:e>
                        <m:sub>
                          <m:r>
                            <a:rPr lang="en-US" sz="1600" i="1">
                              <a:latin typeface="Cambria Math" panose="02040503050406030204" pitchFamily="18" charset="0"/>
                            </a:rPr>
                            <m:t>𝐹</m:t>
                          </m:r>
                        </m:sub>
                      </m:sSub>
                      <m:r>
                        <a:rPr lang="en-US" sz="1600" i="1">
                          <a:latin typeface="Cambria Math" panose="02040503050406030204" pitchFamily="18" charset="0"/>
                        </a:rPr>
                        <m:t>= </m:t>
                      </m:r>
                      <m:r>
                        <a:rPr lang="en-US" sz="1600" i="1">
                          <a:latin typeface="Cambria Math" panose="02040503050406030204" pitchFamily="18" charset="0"/>
                        </a:rPr>
                        <m:t>𝑝</m:t>
                      </m:r>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s-CO" sz="1600" b="0" i="1" smtClean="0">
                              <a:latin typeface="Cambria Math" panose="02040503050406030204" pitchFamily="18" charset="0"/>
                            </a:rPr>
                            <m:t>𝐾</m:t>
                          </m:r>
                        </m:sup>
                      </m:sSup>
                      <m:r>
                        <a:rPr lang="es-ES" sz="1600" i="1">
                          <a:latin typeface="Cambria Math" panose="02040503050406030204" pitchFamily="18" charset="0"/>
                        </a:rPr>
                        <m:t>−</m:t>
                      </m:r>
                      <m:r>
                        <a:rPr lang="en-GB" sz="1600" i="1">
                          <a:latin typeface="Cambria Math" panose="02040503050406030204" pitchFamily="18" charset="0"/>
                        </a:rPr>
                        <m:t>𝑇𝐹</m:t>
                      </m:r>
                      <m:sSub>
                        <m:sSubPr>
                          <m:ctrlPr>
                            <a:rPr lang="es-CO" sz="1600" i="1">
                              <a:latin typeface="Cambria Math" panose="02040503050406030204" pitchFamily="18" charset="0"/>
                            </a:rPr>
                          </m:ctrlPr>
                        </m:sSubPr>
                        <m:e>
                          <m:r>
                            <a:rPr lang="en-GB" sz="1600" i="1">
                              <a:latin typeface="Cambria Math" panose="02040503050406030204" pitchFamily="18" charset="0"/>
                            </a:rPr>
                            <m:t>𝑁</m:t>
                          </m:r>
                        </m:e>
                        <m:sub>
                          <m:r>
                            <a:rPr lang="en-GB" sz="1600" i="1">
                              <a:latin typeface="Cambria Math" panose="02040503050406030204" pitchFamily="18" charset="0"/>
                            </a:rPr>
                            <m:t>𝐹</m:t>
                          </m:r>
                        </m:sub>
                      </m:sSub>
                    </m:oMath>
                  </m:oMathPara>
                </a14:m>
                <a:endParaRPr lang="es-CO" sz="1600" dirty="0">
                  <a:latin typeface="Century Gothic" panose="020B0502020202020204" pitchFamily="34" charset="0"/>
                </a:endParaRPr>
              </a:p>
              <a:p>
                <a:pPr marL="0" indent="0" algn="just">
                  <a:buNone/>
                </a:pPr>
                <a:endParaRPr lang="es-CO" sz="1600" dirty="0">
                  <a:latin typeface="Century Gothic" panose="020B0502020202020204" pitchFamily="34" charset="0"/>
                </a:endParaRPr>
              </a:p>
              <a:p>
                <a:pPr marL="0" indent="0" algn="just">
                  <a:buNone/>
                </a:pPr>
                <a:r>
                  <a:rPr lang="es-CO" sz="1600" dirty="0">
                    <a:latin typeface="Century Gothic" panose="020B0502020202020204" pitchFamily="34" charset="0"/>
                  </a:rPr>
                  <a:t>The variation in shares is equal to the variation in shares held by households and the rest of the world </a:t>
                </a:r>
              </a:p>
              <a:p>
                <a:pPr marL="0" indent="0" algn="just">
                  <a:buNone/>
                </a:pPr>
                <a:endParaRPr lang="es-CO" sz="16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s-CO" sz="1600" i="1">
                              <a:latin typeface="Cambria Math" panose="02040503050406030204" pitchFamily="18" charset="0"/>
                            </a:rPr>
                          </m:ctrlPr>
                        </m:sSubPr>
                        <m:e>
                          <m:acc>
                            <m:accPr>
                              <m:chr m:val="̇"/>
                              <m:ctrlPr>
                                <a:rPr lang="es-CO" sz="1600" i="1">
                                  <a:latin typeface="Cambria Math" panose="02040503050406030204" pitchFamily="18" charset="0"/>
                                </a:rPr>
                              </m:ctrlPr>
                            </m:accPr>
                            <m:e>
                              <m:r>
                                <a:rPr lang="en-US" sz="1600" i="1">
                                  <a:latin typeface="Cambria Math" panose="02040503050406030204" pitchFamily="18" charset="0"/>
                                </a:rPr>
                                <m:t>𝐸𝑄</m:t>
                              </m:r>
                            </m:e>
                          </m:acc>
                        </m:e>
                        <m:sub>
                          <m:r>
                            <a:rPr lang="en-US" sz="1600" i="1">
                              <a:latin typeface="Cambria Math" panose="02040503050406030204" pitchFamily="18" charset="0"/>
                            </a:rPr>
                            <m:t>𝐹</m:t>
                          </m:r>
                        </m:sub>
                      </m:sSub>
                      <m:r>
                        <a:rPr lang="en-US" sz="1600" i="1">
                          <a:latin typeface="Cambria Math" panose="02040503050406030204" pitchFamily="18" charset="0"/>
                        </a:rPr>
                        <m:t>=</m:t>
                      </m:r>
                      <m:sSub>
                        <m:sSubPr>
                          <m:ctrlPr>
                            <a:rPr lang="es-CO" sz="1600" i="1">
                              <a:latin typeface="Cambria Math" panose="02040503050406030204" pitchFamily="18" charset="0"/>
                            </a:rPr>
                          </m:ctrlPr>
                        </m:sSubPr>
                        <m:e>
                          <m:acc>
                            <m:accPr>
                              <m:chr m:val="̇"/>
                              <m:ctrlPr>
                                <a:rPr lang="es-CO" sz="1600" i="1">
                                  <a:latin typeface="Cambria Math" panose="02040503050406030204" pitchFamily="18" charset="0"/>
                                </a:rPr>
                              </m:ctrlPr>
                            </m:accPr>
                            <m:e>
                              <m:r>
                                <a:rPr lang="en-US" sz="1600" i="1">
                                  <a:latin typeface="Cambria Math" panose="02040503050406030204" pitchFamily="18" charset="0"/>
                                </a:rPr>
                                <m:t>𝐸𝑄</m:t>
                              </m:r>
                            </m:e>
                          </m:acc>
                        </m:e>
                        <m:sub>
                          <m:r>
                            <a:rPr lang="en-US" sz="1600" i="1">
                              <a:latin typeface="Cambria Math" panose="02040503050406030204" pitchFamily="18" charset="0"/>
                            </a:rPr>
                            <m:t>𝐻</m:t>
                          </m:r>
                        </m:sub>
                      </m:sSub>
                      <m:r>
                        <a:rPr lang="en-US" sz="1600" i="1">
                          <a:latin typeface="Cambria Math" panose="02040503050406030204" pitchFamily="18" charset="0"/>
                        </a:rPr>
                        <m:t>+</m:t>
                      </m:r>
                      <m:sSubSup>
                        <m:sSubSupPr>
                          <m:ctrlPr>
                            <a:rPr lang="es-CO" sz="1600" i="1">
                              <a:latin typeface="Cambria Math" panose="02040503050406030204" pitchFamily="18" charset="0"/>
                            </a:rPr>
                          </m:ctrlPr>
                        </m:sSubSupPr>
                        <m:e>
                          <m:acc>
                            <m:accPr>
                              <m:chr m:val="̇"/>
                              <m:ctrlPr>
                                <a:rPr lang="es-CO" sz="1600" i="1">
                                  <a:latin typeface="Cambria Math" panose="02040503050406030204" pitchFamily="18" charset="0"/>
                                </a:rPr>
                              </m:ctrlPr>
                            </m:accPr>
                            <m:e>
                              <m:r>
                                <a:rPr lang="es-CO" sz="1600" i="1">
                                  <a:latin typeface="Cambria Math" panose="02040503050406030204" pitchFamily="18" charset="0"/>
                                </a:rPr>
                                <m:t>𝐸𝑄</m:t>
                              </m:r>
                            </m:e>
                          </m:acc>
                        </m:e>
                        <m:sub>
                          <m:r>
                            <a:rPr lang="es-CO" sz="1600" i="1">
                              <a:latin typeface="Cambria Math" panose="02040503050406030204" pitchFamily="18" charset="0"/>
                            </a:rPr>
                            <m:t>𝐹</m:t>
                          </m:r>
                        </m:sub>
                        <m:sup>
                          <m:r>
                            <a:rPr lang="es-CO" sz="1600" i="1">
                              <a:latin typeface="Cambria Math" panose="02040503050406030204" pitchFamily="18" charset="0"/>
                            </a:rPr>
                            <m:t>𝑅𝑜𝑊</m:t>
                          </m:r>
                        </m:sup>
                      </m:sSubSup>
                      <m:r>
                        <a:rPr lang="es-CO" sz="1600" i="1">
                          <a:latin typeface="Cambria Math" panose="02040503050406030204" pitchFamily="18" charset="0"/>
                        </a:rPr>
                        <m:t> </m:t>
                      </m:r>
                    </m:oMath>
                  </m:oMathPara>
                </a14:m>
                <a:endParaRPr lang="es-CO" sz="1600" dirty="0">
                  <a:latin typeface="Century Gothic" panose="020B0502020202020204" pitchFamily="34" charset="0"/>
                </a:endParaRPr>
              </a:p>
              <a:p>
                <a:pPr marL="0" indent="0" algn="just">
                  <a:buNone/>
                </a:pPr>
                <a:endParaRPr lang="en-GB" sz="1600" i="1" dirty="0"/>
              </a:p>
              <a:p>
                <a:pPr marL="0" indent="0" algn="just">
                  <a:buNone/>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rPr>
                        <m:t>𝑇𝐹</m:t>
                      </m:r>
                      <m:sSub>
                        <m:sSubPr>
                          <m:ctrlPr>
                            <a:rPr lang="es-CO" sz="1600" i="1">
                              <a:latin typeface="Cambria Math" panose="02040503050406030204" pitchFamily="18" charset="0"/>
                            </a:rPr>
                          </m:ctrlPr>
                        </m:sSubPr>
                        <m:e>
                          <m:r>
                            <a:rPr lang="en-GB" sz="1600" i="1">
                              <a:latin typeface="Cambria Math" panose="02040503050406030204" pitchFamily="18" charset="0"/>
                            </a:rPr>
                            <m:t>𝑁</m:t>
                          </m:r>
                        </m:e>
                        <m:sub>
                          <m:r>
                            <a:rPr lang="en-GB" sz="1600" i="1">
                              <a:latin typeface="Cambria Math" panose="02040503050406030204" pitchFamily="18" charset="0"/>
                            </a:rPr>
                            <m:t>𝐹</m:t>
                          </m:r>
                        </m:sub>
                      </m:sSub>
                      <m:r>
                        <a:rPr lang="en-GB" sz="1600" i="1">
                          <a:latin typeface="Cambria Math" panose="02040503050406030204" pitchFamily="18" charset="0"/>
                        </a:rPr>
                        <m:t>=</m:t>
                      </m:r>
                      <m:r>
                        <a:rPr lang="en-GB" sz="1600" i="1">
                          <a:latin typeface="Cambria Math" panose="02040503050406030204" pitchFamily="18" charset="0"/>
                        </a:rPr>
                        <m:t>𝑝</m:t>
                      </m:r>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𝑑</m:t>
                          </m:r>
                        </m:sup>
                      </m:sSup>
                      <m:r>
                        <a:rPr lang="en-GB" sz="1600" i="1">
                          <a:latin typeface="Cambria Math" panose="02040503050406030204" pitchFamily="18" charset="0"/>
                        </a:rPr>
                        <m:t>−</m:t>
                      </m:r>
                      <m:r>
                        <a:rPr lang="en-GB" sz="1600" i="1">
                          <a:latin typeface="Cambria Math" panose="02040503050406030204" pitchFamily="18" charset="0"/>
                        </a:rPr>
                        <m:t>𝑅</m:t>
                      </m:r>
                      <m:sSub>
                        <m:sSubPr>
                          <m:ctrlPr>
                            <a:rPr lang="es-CO" sz="1600" i="1">
                              <a:latin typeface="Cambria Math" panose="02040503050406030204" pitchFamily="18" charset="0"/>
                            </a:rPr>
                          </m:ctrlPr>
                        </m:sSubPr>
                        <m:e>
                          <m:r>
                            <a:rPr lang="en-GB" sz="1600" i="1">
                              <a:latin typeface="Cambria Math" panose="02040503050406030204" pitchFamily="18" charset="0"/>
                            </a:rPr>
                            <m:t>𝐸</m:t>
                          </m:r>
                        </m:e>
                        <m:sub>
                          <m:r>
                            <a:rPr lang="en-GB" sz="1600" i="1">
                              <a:latin typeface="Cambria Math" panose="02040503050406030204" pitchFamily="18" charset="0"/>
                            </a:rPr>
                            <m:t>𝐹</m:t>
                          </m:r>
                        </m:sub>
                      </m:sSub>
                      <m:r>
                        <a:rPr lang="en-GB" sz="1600" i="1">
                          <a:latin typeface="Cambria Math" panose="02040503050406030204" pitchFamily="18" charset="0"/>
                        </a:rPr>
                        <m:t>− </m:t>
                      </m:r>
                      <m:sSub>
                        <m:sSubPr>
                          <m:ctrlPr>
                            <a:rPr lang="es-CO" sz="1600" i="1">
                              <a:latin typeface="Cambria Math" panose="02040503050406030204" pitchFamily="18" charset="0"/>
                            </a:rPr>
                          </m:ctrlPr>
                        </m:sSubPr>
                        <m:e>
                          <m:r>
                            <a:rPr lang="en-GB" sz="1600" i="1">
                              <a:latin typeface="Cambria Math" panose="02040503050406030204" pitchFamily="18" charset="0"/>
                            </a:rPr>
                            <m:t>𝜉</m:t>
                          </m:r>
                        </m:e>
                        <m:sub>
                          <m:r>
                            <a:rPr lang="en-GB" sz="1600" i="1">
                              <a:latin typeface="Cambria Math" panose="02040503050406030204" pitchFamily="18" charset="0"/>
                            </a:rPr>
                            <m:t>𝐹</m:t>
                          </m:r>
                        </m:sub>
                      </m:sSub>
                      <m:r>
                        <a:rPr lang="en-GB" sz="1600" i="1">
                          <a:latin typeface="Cambria Math" panose="02040503050406030204" pitchFamily="18" charset="0"/>
                        </a:rPr>
                        <m:t>⋅</m:t>
                      </m:r>
                      <m:r>
                        <a:rPr lang="en-GB" sz="1600" i="1">
                          <a:latin typeface="Cambria Math" panose="02040503050406030204" pitchFamily="18" charset="0"/>
                        </a:rPr>
                        <m:t>𝐹𝐷</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𝑃</m:t>
                          </m:r>
                        </m:sup>
                      </m:sSup>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𝑁</m:t>
                          </m:r>
                        </m:sup>
                      </m:sSup>
                    </m:oMath>
                  </m:oMathPara>
                </a14:m>
                <a:endParaRPr lang="es-CO" sz="1600" dirty="0">
                  <a:latin typeface="Century Gothic" panose="020B0502020202020204" pitchFamily="34" charset="0"/>
                </a:endParaRPr>
              </a:p>
              <a:p>
                <a:pPr marL="0" indent="0" algn="just">
                  <a:buNone/>
                </a:pPr>
                <a:endParaRPr lang="es-CO" sz="16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𝐷</m:t>
                          </m:r>
                        </m:sup>
                      </m:sSup>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𝐾</m:t>
                          </m:r>
                        </m:sup>
                      </m:sSup>
                      <m:r>
                        <a:rPr lang="en-GB" sz="1600" i="1">
                          <a:latin typeface="Cambria Math" panose="02040503050406030204" pitchFamily="18" charset="0"/>
                        </a:rPr>
                        <m:t>−</m:t>
                      </m:r>
                      <m:f>
                        <m:fPr>
                          <m:ctrlPr>
                            <a:rPr lang="es-CO" sz="1600" i="1">
                              <a:latin typeface="Cambria Math" panose="02040503050406030204" pitchFamily="18" charset="0"/>
                            </a:rPr>
                          </m:ctrlPr>
                        </m:fPr>
                        <m:num>
                          <m:r>
                            <a:rPr lang="en-GB" sz="1600" i="1">
                              <a:latin typeface="Cambria Math" panose="02040503050406030204" pitchFamily="18" charset="0"/>
                            </a:rPr>
                            <m:t>𝐹𝐷</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𝐺</m:t>
                              </m:r>
                            </m:sup>
                          </m:sSup>
                          <m:r>
                            <a:rPr lang="en-GB" sz="1600" i="1">
                              <a:latin typeface="Cambria Math" panose="02040503050406030204" pitchFamily="18" charset="0"/>
                            </a:rPr>
                            <m:t> ⋅</m:t>
                          </m:r>
                          <m:sSup>
                            <m:sSupPr>
                              <m:ctrlPr>
                                <a:rPr lang="es-CO"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𝑁</m:t>
                              </m:r>
                            </m:sup>
                          </m:sSup>
                        </m:num>
                        <m:den>
                          <m:r>
                            <a:rPr lang="en-GB" sz="1600" i="1">
                              <a:latin typeface="Cambria Math" panose="02040503050406030204" pitchFamily="18" charset="0"/>
                            </a:rPr>
                            <m:t>𝑝</m:t>
                          </m:r>
                        </m:den>
                      </m:f>
                    </m:oMath>
                  </m:oMathPara>
                </a14:m>
                <a:endParaRPr lang="es-CO" sz="1600" dirty="0">
                  <a:latin typeface="Century Gothic" panose="020B0502020202020204" pitchFamily="34" charset="0"/>
                </a:endParaRPr>
              </a:p>
              <a:p>
                <a:pPr marL="0" indent="0" algn="just">
                  <a:buNone/>
                </a:pPr>
                <a:endParaRPr lang="es-CO" sz="16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r>
                        <a:rPr lang="en-GB" sz="1600" i="1" smtClean="0">
                          <a:latin typeface="Cambria Math" panose="02040503050406030204" pitchFamily="18" charset="0"/>
                        </a:rPr>
                        <m:t>𝑅</m:t>
                      </m:r>
                      <m:sSub>
                        <m:sSubPr>
                          <m:ctrlPr>
                            <a:rPr lang="es-CO" sz="1600" i="1">
                              <a:latin typeface="Cambria Math" panose="02040503050406030204" pitchFamily="18" charset="0"/>
                            </a:rPr>
                          </m:ctrlPr>
                        </m:sSubPr>
                        <m:e>
                          <m:r>
                            <a:rPr lang="en-GB" sz="1600" i="1">
                              <a:latin typeface="Cambria Math" panose="02040503050406030204" pitchFamily="18" charset="0"/>
                            </a:rPr>
                            <m:t>𝐸</m:t>
                          </m:r>
                        </m:e>
                        <m:sub>
                          <m:r>
                            <a:rPr lang="en-GB" sz="1600" i="1">
                              <a:latin typeface="Cambria Math" panose="02040503050406030204" pitchFamily="18" charset="0"/>
                            </a:rPr>
                            <m:t>𝐹</m:t>
                          </m:r>
                        </m:sub>
                      </m:sSub>
                      <m:r>
                        <a:rPr lang="es-CO" sz="1600" b="0" i="1" smtClean="0">
                          <a:latin typeface="Cambria Math" panose="02040503050406030204" pitchFamily="18" charset="0"/>
                        </a:rPr>
                        <m:t>=</m:t>
                      </m:r>
                      <m:r>
                        <a:rPr lang="es-CO" sz="1600" b="0" i="1" smtClean="0">
                          <a:latin typeface="Cambria Math" panose="02040503050406030204" pitchFamily="18" charset="0"/>
                        </a:rPr>
                        <m:t>𝑅</m:t>
                      </m:r>
                      <m:sSub>
                        <m:sSubPr>
                          <m:ctrlPr>
                            <a:rPr lang="es-CO" sz="1600" b="0" i="1" smtClean="0">
                              <a:latin typeface="Cambria Math" panose="02040503050406030204" pitchFamily="18" charset="0"/>
                            </a:rPr>
                          </m:ctrlPr>
                        </m:sSubPr>
                        <m:e>
                          <m:r>
                            <a:rPr lang="es-CO" sz="1600" b="0" i="1" smtClean="0">
                              <a:latin typeface="Cambria Math" panose="02040503050406030204" pitchFamily="18" charset="0"/>
                            </a:rPr>
                            <m:t>𝐸</m:t>
                          </m:r>
                        </m:e>
                        <m:sub>
                          <m:r>
                            <a:rPr lang="es-CO" sz="1600" b="0" i="1" smtClean="0">
                              <a:latin typeface="Cambria Math" panose="02040503050406030204" pitchFamily="18" charset="0"/>
                            </a:rPr>
                            <m:t>𝐹</m:t>
                          </m:r>
                          <m:r>
                            <a:rPr lang="es-CO" sz="1600" b="0" i="1" smtClean="0">
                              <a:latin typeface="Cambria Math" panose="02040503050406030204" pitchFamily="18" charset="0"/>
                            </a:rPr>
                            <m:t>,</m:t>
                          </m:r>
                          <m:r>
                            <a:rPr lang="es-CO" sz="1600" b="0" i="1" smtClean="0">
                              <a:latin typeface="Cambria Math" panose="02040503050406030204" pitchFamily="18" charset="0"/>
                            </a:rPr>
                            <m:t>𝐻</m:t>
                          </m:r>
                        </m:sub>
                      </m:sSub>
                      <m:r>
                        <a:rPr lang="es-CO" sz="1600" b="0" i="1" smtClean="0">
                          <a:latin typeface="Cambria Math" panose="02040503050406030204" pitchFamily="18" charset="0"/>
                        </a:rPr>
                        <m:t>+</m:t>
                      </m:r>
                      <m:r>
                        <a:rPr lang="es-CO" sz="1600" b="0" i="1" smtClean="0">
                          <a:latin typeface="Cambria Math" panose="02040503050406030204" pitchFamily="18" charset="0"/>
                        </a:rPr>
                        <m:t>𝑅</m:t>
                      </m:r>
                      <m:sSub>
                        <m:sSubPr>
                          <m:ctrlPr>
                            <a:rPr lang="es-CO" sz="1600" b="0" i="1" smtClean="0">
                              <a:latin typeface="Cambria Math" panose="02040503050406030204" pitchFamily="18" charset="0"/>
                            </a:rPr>
                          </m:ctrlPr>
                        </m:sSubPr>
                        <m:e>
                          <m:r>
                            <a:rPr lang="es-CO" sz="1600" b="0" i="1" smtClean="0">
                              <a:latin typeface="Cambria Math" panose="02040503050406030204" pitchFamily="18" charset="0"/>
                            </a:rPr>
                            <m:t>𝐸</m:t>
                          </m:r>
                        </m:e>
                        <m:sub>
                          <m:r>
                            <a:rPr lang="es-CO" sz="1600" b="0" i="1" smtClean="0">
                              <a:latin typeface="Cambria Math" panose="02040503050406030204" pitchFamily="18" charset="0"/>
                            </a:rPr>
                            <m:t>𝐹</m:t>
                          </m:r>
                          <m:r>
                            <a:rPr lang="es-CO" sz="1600" b="0" i="1" smtClean="0">
                              <a:latin typeface="Cambria Math" panose="02040503050406030204" pitchFamily="18" charset="0"/>
                            </a:rPr>
                            <m:t>,</m:t>
                          </m:r>
                          <m:r>
                            <a:rPr lang="es-CO" sz="1600" b="0" i="1" smtClean="0">
                              <a:latin typeface="Cambria Math" panose="02040503050406030204" pitchFamily="18" charset="0"/>
                            </a:rPr>
                            <m:t>𝑅𝑜𝑊</m:t>
                          </m:r>
                        </m:sub>
                      </m:sSub>
                    </m:oMath>
                  </m:oMathPara>
                </a14:m>
                <a:endParaRPr lang="es-CO" sz="16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rPr>
                        <m:t>𝑅</m:t>
                      </m:r>
                      <m:sSub>
                        <m:sSubPr>
                          <m:ctrlPr>
                            <a:rPr lang="es-CO" sz="1600" b="0" i="1" smtClean="0">
                              <a:latin typeface="Cambria Math" panose="02040503050406030204" pitchFamily="18" charset="0"/>
                            </a:rPr>
                          </m:ctrlPr>
                        </m:sSubPr>
                        <m:e>
                          <m:r>
                            <a:rPr lang="es-CO" sz="1600" b="0" i="1" smtClean="0">
                              <a:latin typeface="Cambria Math" panose="02040503050406030204" pitchFamily="18" charset="0"/>
                            </a:rPr>
                            <m:t>𝐸</m:t>
                          </m:r>
                        </m:e>
                        <m:sub>
                          <m:r>
                            <a:rPr lang="es-CO" sz="1600" b="0" i="1" smtClean="0">
                              <a:latin typeface="Cambria Math" panose="02040503050406030204" pitchFamily="18" charset="0"/>
                            </a:rPr>
                            <m:t>𝐹</m:t>
                          </m:r>
                          <m:r>
                            <a:rPr lang="es-CO" sz="1600" b="0" i="1" smtClean="0">
                              <a:latin typeface="Cambria Math" panose="02040503050406030204" pitchFamily="18" charset="0"/>
                            </a:rPr>
                            <m:t>,</m:t>
                          </m:r>
                          <m:r>
                            <a:rPr lang="es-CO" sz="1600" b="0" i="1" smtClean="0">
                              <a:latin typeface="Cambria Math" panose="02040503050406030204" pitchFamily="18" charset="0"/>
                            </a:rPr>
                            <m:t>𝐻</m:t>
                          </m:r>
                        </m:sub>
                      </m:sSub>
                      <m:r>
                        <a:rPr lang="es-CO" sz="1600" b="0" i="1" smtClean="0">
                          <a:latin typeface="Cambria Math" panose="02040503050406030204" pitchFamily="18" charset="0"/>
                        </a:rPr>
                        <m:t>=</m:t>
                      </m:r>
                      <m:sSub>
                        <m:sSubPr>
                          <m:ctrlPr>
                            <a:rPr lang="es-CO" sz="1600" i="1">
                              <a:latin typeface="Cambria Math" panose="02040503050406030204" pitchFamily="18" charset="0"/>
                              <a:ea typeface="Cambria Math" panose="02040503050406030204" pitchFamily="18" charset="0"/>
                            </a:rPr>
                          </m:ctrlPr>
                        </m:sSubPr>
                        <m:e>
                          <m:r>
                            <a:rPr lang="es-CO" sz="1600" i="1">
                              <a:latin typeface="Cambria Math" panose="02040503050406030204" pitchFamily="18" charset="0"/>
                              <a:ea typeface="Cambria Math" panose="02040503050406030204" pitchFamily="18" charset="0"/>
                            </a:rPr>
                            <m:t>𝜑</m:t>
                          </m:r>
                        </m:e>
                        <m:sub>
                          <m:r>
                            <a:rPr lang="es-CO" sz="1600" i="1">
                              <a:latin typeface="Cambria Math" panose="02040503050406030204" pitchFamily="18" charset="0"/>
                              <a:ea typeface="Cambria Math" panose="02040503050406030204" pitchFamily="18" charset="0"/>
                            </a:rPr>
                            <m:t>𝐹</m:t>
                          </m:r>
                          <m:r>
                            <a:rPr lang="es-CO" sz="1600" b="0" i="1" smtClean="0">
                              <a:latin typeface="Cambria Math" panose="02040503050406030204" pitchFamily="18" charset="0"/>
                              <a:ea typeface="Cambria Math" panose="02040503050406030204" pitchFamily="18" charset="0"/>
                            </a:rPr>
                            <m:t>,</m:t>
                          </m:r>
                          <m:r>
                            <a:rPr lang="es-CO" sz="1600" b="0" i="1" smtClean="0">
                              <a:latin typeface="Cambria Math" panose="02040503050406030204" pitchFamily="18" charset="0"/>
                              <a:ea typeface="Cambria Math" panose="02040503050406030204" pitchFamily="18" charset="0"/>
                            </a:rPr>
                            <m:t>𝐻</m:t>
                          </m:r>
                        </m:sub>
                      </m:sSub>
                      <m:r>
                        <a:rPr lang="en-GB" sz="1600" i="1">
                          <a:latin typeface="Cambria Math" panose="02040503050406030204" pitchFamily="18" charset="0"/>
                        </a:rPr>
                        <m:t>⋅</m:t>
                      </m:r>
                      <m:r>
                        <a:rPr lang="es-CO" sz="1600" b="0" i="1" smtClean="0">
                          <a:latin typeface="Cambria Math" panose="02040503050406030204" pitchFamily="18" charset="0"/>
                        </a:rPr>
                        <m:t>𝑅</m:t>
                      </m:r>
                      <m:sSub>
                        <m:sSubPr>
                          <m:ctrlPr>
                            <a:rPr lang="es-CO" sz="1600" b="0" i="1" smtClean="0">
                              <a:latin typeface="Cambria Math" panose="02040503050406030204" pitchFamily="18" charset="0"/>
                            </a:rPr>
                          </m:ctrlPr>
                        </m:sSubPr>
                        <m:e>
                          <m:r>
                            <a:rPr lang="es-CO" sz="1600" b="0" i="1" smtClean="0">
                              <a:latin typeface="Cambria Math" panose="02040503050406030204" pitchFamily="18" charset="0"/>
                            </a:rPr>
                            <m:t>𝐸</m:t>
                          </m:r>
                        </m:e>
                        <m:sub>
                          <m:r>
                            <a:rPr lang="es-CO" sz="1600" b="0" i="1" smtClean="0">
                              <a:latin typeface="Cambria Math" panose="02040503050406030204" pitchFamily="18" charset="0"/>
                            </a:rPr>
                            <m:t>𝐹</m:t>
                          </m:r>
                        </m:sub>
                      </m:sSub>
                    </m:oMath>
                  </m:oMathPara>
                </a14:m>
                <a:endParaRPr lang="es-CO" sz="1600" dirty="0">
                  <a:latin typeface="Century Gothic" panose="020B0502020202020204" pitchFamily="34" charset="0"/>
                </a:endParaRPr>
              </a:p>
              <a:p>
                <a:pPr marL="0" indent="0" algn="just">
                  <a:buNone/>
                </a:pPr>
                <a:endParaRPr lang="es-ES_tradnl" sz="16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906F79A3-B72C-694A-9BE0-CA76D8EEA714}"/>
                  </a:ext>
                </a:extLst>
              </p:cNvPr>
              <p:cNvSpPr>
                <a:spLocks noGrp="1" noRot="1" noChangeAspect="1" noMove="1" noResize="1" noEditPoints="1" noAdjustHandles="1" noChangeArrowheads="1" noChangeShapeType="1" noTextEdit="1"/>
              </p:cNvSpPr>
              <p:nvPr>
                <p:ph sz="half" idx="1"/>
              </p:nvPr>
            </p:nvSpPr>
            <p:spPr>
              <a:xfrm>
                <a:off x="540589" y="1026366"/>
                <a:ext cx="5384800" cy="5066523"/>
              </a:xfrm>
              <a:blipFill>
                <a:blip r:embed="rId2"/>
                <a:stretch>
                  <a:fillRect l="-680" t="-361" r="-566"/>
                </a:stretch>
              </a:blipFill>
            </p:spPr>
            <p:txBody>
              <a:bodyPr/>
              <a:lstStyle/>
              <a:p>
                <a:r>
                  <a:rPr lang="es-CO">
                    <a:noFill/>
                  </a:rPr>
                  <a:t> </a:t>
                </a:r>
              </a:p>
            </p:txBody>
          </p:sp>
        </mc:Fallback>
      </mc:AlternateContent>
      <p:cxnSp>
        <p:nvCxnSpPr>
          <p:cNvPr id="7" name="Conector recto 6">
            <a:extLst>
              <a:ext uri="{FF2B5EF4-FFF2-40B4-BE49-F238E27FC236}">
                <a16:creationId xmlns:a16="http://schemas.microsoft.com/office/drawing/2014/main" id="{4AE0F1ED-46FC-D74A-A07F-CF44D850EB39}"/>
              </a:ext>
            </a:extLst>
          </p:cNvPr>
          <p:cNvCxnSpPr>
            <a:cxnSpLocks/>
          </p:cNvCxnSpPr>
          <p:nvPr/>
        </p:nvCxnSpPr>
        <p:spPr>
          <a:xfrm>
            <a:off x="6197600" y="1600201"/>
            <a:ext cx="0" cy="43434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Marcador de contenido 4">
                <a:extLst>
                  <a:ext uri="{FF2B5EF4-FFF2-40B4-BE49-F238E27FC236}">
                    <a16:creationId xmlns:a16="http://schemas.microsoft.com/office/drawing/2014/main" id="{46A2C577-4D0B-4E10-A119-B9AECECC220D}"/>
                  </a:ext>
                </a:extLst>
              </p:cNvPr>
              <p:cNvSpPr>
                <a:spLocks noGrp="1"/>
              </p:cNvSpPr>
              <p:nvPr>
                <p:ph sz="half" idx="2"/>
              </p:nvPr>
            </p:nvSpPr>
            <p:spPr>
              <a:xfrm>
                <a:off x="6266613" y="1470819"/>
                <a:ext cx="5537199" cy="3761582"/>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GB" sz="1200" i="1" smtClean="0">
                          <a:latin typeface="Cambria Math" panose="02040503050406030204" pitchFamily="18" charset="0"/>
                        </a:rPr>
                        <m:t>𝑇𝐹</m:t>
                      </m:r>
                      <m:sSub>
                        <m:sSubPr>
                          <m:ctrlPr>
                            <a:rPr lang="es-CO" sz="1200" i="1">
                              <a:latin typeface="Cambria Math" panose="02040503050406030204" pitchFamily="18" charset="0"/>
                            </a:rPr>
                          </m:ctrlPr>
                        </m:sSubPr>
                        <m:e>
                          <m:r>
                            <a:rPr lang="en-GB" sz="1200" i="1">
                              <a:latin typeface="Cambria Math" panose="02040503050406030204" pitchFamily="18" charset="0"/>
                            </a:rPr>
                            <m:t>𝑁</m:t>
                          </m:r>
                        </m:e>
                        <m:sub>
                          <m:r>
                            <a:rPr lang="en-GB" sz="1200" i="1">
                              <a:latin typeface="Cambria Math" panose="02040503050406030204" pitchFamily="18" charset="0"/>
                            </a:rPr>
                            <m:t>𝐹</m:t>
                          </m:r>
                        </m:sub>
                      </m:sSub>
                      <m:r>
                        <a:rPr lang="en-GB" sz="1200" i="1">
                          <a:latin typeface="Cambria Math" panose="02040503050406030204" pitchFamily="18" charset="0"/>
                        </a:rPr>
                        <m:t>=</m:t>
                      </m:r>
                      <m:r>
                        <a:rPr lang="en-GB" sz="1200" i="1">
                          <a:latin typeface="Cambria Math" panose="02040503050406030204" pitchFamily="18" charset="0"/>
                        </a:rPr>
                        <m:t>𝑝</m:t>
                      </m:r>
                      <m:r>
                        <a:rPr lang="en-GB" sz="1200" i="1">
                          <a:latin typeface="Cambria Math" panose="02040503050406030204" pitchFamily="18" charset="0"/>
                        </a:rPr>
                        <m:t>⋅</m:t>
                      </m:r>
                      <m:sSup>
                        <m:sSupPr>
                          <m:ctrlPr>
                            <a:rPr lang="es-CO" sz="1200" i="1" smtClean="0">
                              <a:solidFill>
                                <a:schemeClr val="accent6">
                                  <a:lumMod val="75000"/>
                                </a:schemeClr>
                              </a:solidFill>
                              <a:latin typeface="Cambria Math" panose="02040503050406030204" pitchFamily="18" charset="0"/>
                            </a:rPr>
                          </m:ctrlPr>
                        </m:sSupPr>
                        <m:e>
                          <m:r>
                            <a:rPr lang="en-GB" sz="1200" i="1">
                              <a:solidFill>
                                <a:schemeClr val="accent6">
                                  <a:lumMod val="75000"/>
                                </a:schemeClr>
                              </a:solidFill>
                              <a:latin typeface="Cambria Math" panose="02040503050406030204" pitchFamily="18" charset="0"/>
                            </a:rPr>
                            <m:t>𝐼</m:t>
                          </m:r>
                        </m:e>
                        <m:sup>
                          <m:r>
                            <a:rPr lang="en-GB" sz="1200" i="1">
                              <a:solidFill>
                                <a:schemeClr val="accent6">
                                  <a:lumMod val="75000"/>
                                </a:schemeClr>
                              </a:solidFill>
                              <a:latin typeface="Cambria Math" panose="02040503050406030204" pitchFamily="18" charset="0"/>
                            </a:rPr>
                            <m:t>𝑑</m:t>
                          </m:r>
                        </m:sup>
                      </m:sSup>
                      <m:r>
                        <a:rPr lang="en-GB" sz="1200" i="1">
                          <a:latin typeface="Cambria Math" panose="02040503050406030204" pitchFamily="18" charset="0"/>
                        </a:rPr>
                        <m:t>−</m:t>
                      </m:r>
                      <m:r>
                        <a:rPr lang="en-GB" sz="1200" i="1">
                          <a:latin typeface="Cambria Math" panose="02040503050406030204" pitchFamily="18" charset="0"/>
                        </a:rPr>
                        <m:t>𝑅</m:t>
                      </m:r>
                      <m:sSub>
                        <m:sSubPr>
                          <m:ctrlPr>
                            <a:rPr lang="es-CO" sz="1200" i="1">
                              <a:latin typeface="Cambria Math" panose="02040503050406030204" pitchFamily="18" charset="0"/>
                            </a:rPr>
                          </m:ctrlPr>
                        </m:sSubPr>
                        <m:e>
                          <m:r>
                            <a:rPr lang="en-GB" sz="1200" i="1">
                              <a:latin typeface="Cambria Math" panose="02040503050406030204" pitchFamily="18" charset="0"/>
                            </a:rPr>
                            <m:t>𝐸</m:t>
                          </m:r>
                        </m:e>
                        <m:sub>
                          <m:r>
                            <a:rPr lang="en-GB" sz="1200" i="1">
                              <a:latin typeface="Cambria Math" panose="02040503050406030204" pitchFamily="18" charset="0"/>
                            </a:rPr>
                            <m:t>𝐹</m:t>
                          </m:r>
                        </m:sub>
                      </m:sSub>
                      <m:r>
                        <a:rPr lang="en-GB" sz="1200" i="1">
                          <a:latin typeface="Cambria Math" panose="02040503050406030204" pitchFamily="18" charset="0"/>
                        </a:rPr>
                        <m:t>− </m:t>
                      </m:r>
                      <m:sSub>
                        <m:sSubPr>
                          <m:ctrlPr>
                            <a:rPr lang="es-CO" sz="1200" i="1">
                              <a:latin typeface="Cambria Math" panose="02040503050406030204" pitchFamily="18" charset="0"/>
                            </a:rPr>
                          </m:ctrlPr>
                        </m:sSubPr>
                        <m:e>
                          <m:r>
                            <a:rPr lang="en-GB" sz="1200" i="1">
                              <a:latin typeface="Cambria Math" panose="02040503050406030204" pitchFamily="18" charset="0"/>
                            </a:rPr>
                            <m:t>𝜉</m:t>
                          </m:r>
                        </m:e>
                        <m:sub>
                          <m:r>
                            <a:rPr lang="en-GB" sz="1200" i="1">
                              <a:latin typeface="Cambria Math" panose="02040503050406030204" pitchFamily="18" charset="0"/>
                            </a:rPr>
                            <m:t>𝐹</m:t>
                          </m:r>
                        </m:sub>
                      </m:sSub>
                      <m:r>
                        <a:rPr lang="en-GB" sz="1200" i="1">
                          <a:latin typeface="Cambria Math" panose="02040503050406030204" pitchFamily="18" charset="0"/>
                        </a:rPr>
                        <m:t>⋅</m:t>
                      </m:r>
                      <m:r>
                        <a:rPr lang="en-GB" sz="1200" i="1">
                          <a:latin typeface="Cambria Math" panose="02040503050406030204" pitchFamily="18" charset="0"/>
                        </a:rPr>
                        <m:t>𝐹𝐷</m:t>
                      </m:r>
                      <m:sSup>
                        <m:sSupPr>
                          <m:ctrlPr>
                            <a:rPr lang="es-CO" sz="1200" i="1">
                              <a:latin typeface="Cambria Math" panose="02040503050406030204" pitchFamily="18" charset="0"/>
                            </a:rPr>
                          </m:ctrlPr>
                        </m:sSupPr>
                        <m:e>
                          <m:r>
                            <a:rPr lang="en-GB" sz="1200" i="1">
                              <a:latin typeface="Cambria Math" panose="02040503050406030204" pitchFamily="18" charset="0"/>
                            </a:rPr>
                            <m:t>𝐼</m:t>
                          </m:r>
                        </m:e>
                        <m:sup>
                          <m:r>
                            <a:rPr lang="en-GB" sz="1200" i="1">
                              <a:latin typeface="Cambria Math" panose="02040503050406030204" pitchFamily="18" charset="0"/>
                            </a:rPr>
                            <m:t>𝑃</m:t>
                          </m:r>
                        </m:sup>
                      </m:sSup>
                      <m:r>
                        <a:rPr lang="en-GB" sz="1200" i="1">
                          <a:latin typeface="Cambria Math" panose="02040503050406030204" pitchFamily="18" charset="0"/>
                        </a:rPr>
                        <m:t>⋅</m:t>
                      </m:r>
                      <m:sSup>
                        <m:sSupPr>
                          <m:ctrlPr>
                            <a:rPr lang="es-CO" sz="1200" i="1">
                              <a:latin typeface="Cambria Math" panose="02040503050406030204" pitchFamily="18" charset="0"/>
                            </a:rPr>
                          </m:ctrlPr>
                        </m:sSupPr>
                        <m:e>
                          <m:r>
                            <a:rPr lang="en-GB" sz="1200" i="1">
                              <a:latin typeface="Cambria Math" panose="02040503050406030204" pitchFamily="18" charset="0"/>
                            </a:rPr>
                            <m:t>𝑒</m:t>
                          </m:r>
                        </m:e>
                        <m:sup>
                          <m:r>
                            <a:rPr lang="en-GB" sz="1200" i="1">
                              <a:latin typeface="Cambria Math" panose="02040503050406030204" pitchFamily="18" charset="0"/>
                            </a:rPr>
                            <m:t>𝑁</m:t>
                          </m:r>
                        </m:sup>
                      </m:sSup>
                    </m:oMath>
                  </m:oMathPara>
                </a14:m>
                <a:endParaRPr lang="es-CO" sz="1200" dirty="0">
                  <a:latin typeface="Century Gothic" panose="020B0502020202020204" pitchFamily="34" charset="0"/>
                </a:endParaRPr>
              </a:p>
              <a:p>
                <a:pPr marL="0" indent="0">
                  <a:buNone/>
                </a:pPr>
                <a:endParaRPr lang="es-CO" sz="1200" dirty="0">
                  <a:latin typeface="Century Gothic" panose="020B0502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GB" sz="1200" i="1">
                          <a:latin typeface="Cambria Math" panose="02040503050406030204" pitchFamily="18" charset="0"/>
                        </a:rPr>
                        <m:t>𝑇𝐹</m:t>
                      </m:r>
                      <m:sSub>
                        <m:sSubPr>
                          <m:ctrlPr>
                            <a:rPr lang="es-CO" sz="1200" i="1">
                              <a:latin typeface="Cambria Math" panose="02040503050406030204" pitchFamily="18" charset="0"/>
                            </a:rPr>
                          </m:ctrlPr>
                        </m:sSubPr>
                        <m:e>
                          <m:r>
                            <a:rPr lang="en-GB" sz="1200" i="1">
                              <a:latin typeface="Cambria Math" panose="02040503050406030204" pitchFamily="18" charset="0"/>
                            </a:rPr>
                            <m:t>𝑁</m:t>
                          </m:r>
                        </m:e>
                        <m:sub>
                          <m:r>
                            <a:rPr lang="en-GB" sz="1200" i="1">
                              <a:latin typeface="Cambria Math" panose="02040503050406030204" pitchFamily="18" charset="0"/>
                            </a:rPr>
                            <m:t>𝐹</m:t>
                          </m:r>
                        </m:sub>
                      </m:sSub>
                      <m:r>
                        <a:rPr lang="en-GB" sz="1200" i="1">
                          <a:latin typeface="Cambria Math" panose="02040503050406030204" pitchFamily="18" charset="0"/>
                        </a:rPr>
                        <m:t>=</m:t>
                      </m:r>
                      <m:r>
                        <a:rPr lang="en-GB" sz="1200" i="1">
                          <a:latin typeface="Cambria Math" panose="02040503050406030204" pitchFamily="18" charset="0"/>
                        </a:rPr>
                        <m:t>𝑝</m:t>
                      </m:r>
                      <m:r>
                        <a:rPr lang="en-GB" sz="1200" i="1">
                          <a:latin typeface="Cambria Math" panose="02040503050406030204" pitchFamily="18" charset="0"/>
                        </a:rPr>
                        <m:t>⋅</m:t>
                      </m:r>
                      <m:d>
                        <m:dPr>
                          <m:ctrlPr>
                            <a:rPr lang="es-CO" sz="1200" i="1" smtClean="0">
                              <a:solidFill>
                                <a:schemeClr val="accent3">
                                  <a:lumMod val="50000"/>
                                </a:schemeClr>
                              </a:solidFill>
                              <a:latin typeface="Cambria Math" panose="02040503050406030204" pitchFamily="18" charset="0"/>
                            </a:rPr>
                          </m:ctrlPr>
                        </m:dPr>
                        <m:e>
                          <m:sSup>
                            <m:sSupPr>
                              <m:ctrlPr>
                                <a:rPr lang="es-CO" sz="1200" i="1" smtClean="0">
                                  <a:solidFill>
                                    <a:schemeClr val="accent2">
                                      <a:lumMod val="50000"/>
                                    </a:schemeClr>
                                  </a:solidFill>
                                  <a:latin typeface="Cambria Math" panose="02040503050406030204" pitchFamily="18" charset="0"/>
                                </a:rPr>
                              </m:ctrlPr>
                            </m:sSupPr>
                            <m:e>
                              <m:r>
                                <a:rPr lang="en-GB" sz="1200" i="1">
                                  <a:solidFill>
                                    <a:schemeClr val="accent2">
                                      <a:lumMod val="50000"/>
                                    </a:schemeClr>
                                  </a:solidFill>
                                  <a:latin typeface="Cambria Math" panose="02040503050406030204" pitchFamily="18" charset="0"/>
                                </a:rPr>
                                <m:t>𝐼</m:t>
                              </m:r>
                            </m:e>
                            <m:sup>
                              <m:r>
                                <a:rPr lang="en-GB" sz="1200" i="1">
                                  <a:solidFill>
                                    <a:schemeClr val="accent2">
                                      <a:lumMod val="50000"/>
                                    </a:schemeClr>
                                  </a:solidFill>
                                  <a:latin typeface="Cambria Math" panose="02040503050406030204" pitchFamily="18" charset="0"/>
                                </a:rPr>
                                <m:t>𝐾</m:t>
                              </m:r>
                            </m:sup>
                          </m:sSup>
                          <m:r>
                            <a:rPr lang="es-ES" sz="1200" b="0" i="1" smtClean="0">
                              <a:solidFill>
                                <a:schemeClr val="accent3">
                                  <a:lumMod val="50000"/>
                                </a:schemeClr>
                              </a:solidFill>
                              <a:latin typeface="Cambria Math" panose="02040503050406030204" pitchFamily="18" charset="0"/>
                            </a:rPr>
                            <m:t>−</m:t>
                          </m:r>
                          <m:f>
                            <m:fPr>
                              <m:ctrlPr>
                                <a:rPr lang="es-CO" sz="1200" i="1" smtClean="0">
                                  <a:solidFill>
                                    <a:schemeClr val="accent3">
                                      <a:lumMod val="75000"/>
                                    </a:schemeClr>
                                  </a:solidFill>
                                  <a:latin typeface="Cambria Math" panose="02040503050406030204" pitchFamily="18" charset="0"/>
                                </a:rPr>
                              </m:ctrlPr>
                            </m:fPr>
                            <m:num>
                              <m:r>
                                <a:rPr lang="en-GB" sz="1200" i="1">
                                  <a:solidFill>
                                    <a:schemeClr val="accent3">
                                      <a:lumMod val="75000"/>
                                    </a:schemeClr>
                                  </a:solidFill>
                                  <a:latin typeface="Cambria Math" panose="02040503050406030204" pitchFamily="18" charset="0"/>
                                </a:rPr>
                                <m:t>𝐹𝐷</m:t>
                              </m:r>
                              <m:sSup>
                                <m:sSupPr>
                                  <m:ctrlPr>
                                    <a:rPr lang="es-CO" sz="1200" i="1">
                                      <a:solidFill>
                                        <a:schemeClr val="accent3">
                                          <a:lumMod val="75000"/>
                                        </a:schemeClr>
                                      </a:solidFill>
                                      <a:latin typeface="Cambria Math" panose="02040503050406030204" pitchFamily="18" charset="0"/>
                                    </a:rPr>
                                  </m:ctrlPr>
                                </m:sSupPr>
                                <m:e>
                                  <m:r>
                                    <a:rPr lang="en-GB" sz="1200" i="1">
                                      <a:solidFill>
                                        <a:schemeClr val="accent3">
                                          <a:lumMod val="75000"/>
                                        </a:schemeClr>
                                      </a:solidFill>
                                      <a:latin typeface="Cambria Math" panose="02040503050406030204" pitchFamily="18" charset="0"/>
                                    </a:rPr>
                                    <m:t>𝐼</m:t>
                                  </m:r>
                                </m:e>
                                <m:sup>
                                  <m:r>
                                    <a:rPr lang="en-GB" sz="1200" i="1">
                                      <a:solidFill>
                                        <a:schemeClr val="accent3">
                                          <a:lumMod val="75000"/>
                                        </a:schemeClr>
                                      </a:solidFill>
                                      <a:latin typeface="Cambria Math" panose="02040503050406030204" pitchFamily="18" charset="0"/>
                                    </a:rPr>
                                    <m:t>𝐺</m:t>
                                  </m:r>
                                </m:sup>
                              </m:sSup>
                              <m:r>
                                <a:rPr lang="en-GB" sz="1200" i="1">
                                  <a:solidFill>
                                    <a:schemeClr val="accent3">
                                      <a:lumMod val="75000"/>
                                    </a:schemeClr>
                                  </a:solidFill>
                                  <a:latin typeface="Cambria Math" panose="02040503050406030204" pitchFamily="18" charset="0"/>
                                </a:rPr>
                                <m:t> ⋅</m:t>
                              </m:r>
                              <m:sSup>
                                <m:sSupPr>
                                  <m:ctrlPr>
                                    <a:rPr lang="es-CO" sz="1200" i="1">
                                      <a:solidFill>
                                        <a:schemeClr val="accent3">
                                          <a:lumMod val="75000"/>
                                        </a:schemeClr>
                                      </a:solidFill>
                                      <a:latin typeface="Cambria Math" panose="02040503050406030204" pitchFamily="18" charset="0"/>
                                    </a:rPr>
                                  </m:ctrlPr>
                                </m:sSupPr>
                                <m:e>
                                  <m:r>
                                    <a:rPr lang="en-GB" sz="1200" i="1">
                                      <a:solidFill>
                                        <a:schemeClr val="accent3">
                                          <a:lumMod val="75000"/>
                                        </a:schemeClr>
                                      </a:solidFill>
                                      <a:latin typeface="Cambria Math" panose="02040503050406030204" pitchFamily="18" charset="0"/>
                                    </a:rPr>
                                    <m:t>𝑒</m:t>
                                  </m:r>
                                </m:e>
                                <m:sup>
                                  <m:r>
                                    <a:rPr lang="en-GB" sz="1200" i="1">
                                      <a:solidFill>
                                        <a:schemeClr val="accent3">
                                          <a:lumMod val="75000"/>
                                        </a:schemeClr>
                                      </a:solidFill>
                                      <a:latin typeface="Cambria Math" panose="02040503050406030204" pitchFamily="18" charset="0"/>
                                    </a:rPr>
                                    <m:t>𝑁</m:t>
                                  </m:r>
                                </m:sup>
                              </m:sSup>
                            </m:num>
                            <m:den>
                              <m:r>
                                <a:rPr lang="en-GB" sz="1200" i="1">
                                  <a:solidFill>
                                    <a:schemeClr val="accent3">
                                      <a:lumMod val="75000"/>
                                    </a:schemeClr>
                                  </a:solidFill>
                                  <a:latin typeface="Cambria Math" panose="02040503050406030204" pitchFamily="18" charset="0"/>
                                </a:rPr>
                                <m:t>𝑝</m:t>
                              </m:r>
                            </m:den>
                          </m:f>
                        </m:e>
                      </m:d>
                      <m:r>
                        <a:rPr lang="en-GB" sz="1200" i="1">
                          <a:latin typeface="Cambria Math" panose="02040503050406030204" pitchFamily="18" charset="0"/>
                        </a:rPr>
                        <m:t>−</m:t>
                      </m:r>
                      <m:r>
                        <a:rPr lang="en-GB" sz="1200" i="1">
                          <a:latin typeface="Cambria Math" panose="02040503050406030204" pitchFamily="18" charset="0"/>
                        </a:rPr>
                        <m:t>𝑅</m:t>
                      </m:r>
                      <m:sSub>
                        <m:sSubPr>
                          <m:ctrlPr>
                            <a:rPr lang="es-CO" sz="1200" i="1">
                              <a:latin typeface="Cambria Math" panose="02040503050406030204" pitchFamily="18" charset="0"/>
                            </a:rPr>
                          </m:ctrlPr>
                        </m:sSubPr>
                        <m:e>
                          <m:r>
                            <a:rPr lang="en-GB" sz="1200" i="1">
                              <a:latin typeface="Cambria Math" panose="02040503050406030204" pitchFamily="18" charset="0"/>
                            </a:rPr>
                            <m:t>𝐸</m:t>
                          </m:r>
                        </m:e>
                        <m:sub>
                          <m:r>
                            <a:rPr lang="en-GB" sz="1200" i="1">
                              <a:latin typeface="Cambria Math" panose="02040503050406030204" pitchFamily="18" charset="0"/>
                            </a:rPr>
                            <m:t>𝐹</m:t>
                          </m:r>
                        </m:sub>
                      </m:sSub>
                      <m:r>
                        <a:rPr lang="en-GB" sz="1200" i="1">
                          <a:latin typeface="Cambria Math" panose="02040503050406030204" pitchFamily="18" charset="0"/>
                        </a:rPr>
                        <m:t>− </m:t>
                      </m:r>
                      <m:sSub>
                        <m:sSubPr>
                          <m:ctrlPr>
                            <a:rPr lang="es-CO" sz="1200" i="1">
                              <a:latin typeface="Cambria Math" panose="02040503050406030204" pitchFamily="18" charset="0"/>
                            </a:rPr>
                          </m:ctrlPr>
                        </m:sSubPr>
                        <m:e>
                          <m:r>
                            <a:rPr lang="en-GB" sz="1200" i="1">
                              <a:latin typeface="Cambria Math" panose="02040503050406030204" pitchFamily="18" charset="0"/>
                            </a:rPr>
                            <m:t>𝜉</m:t>
                          </m:r>
                        </m:e>
                        <m:sub>
                          <m:r>
                            <a:rPr lang="en-GB" sz="1200" i="1">
                              <a:latin typeface="Cambria Math" panose="02040503050406030204" pitchFamily="18" charset="0"/>
                            </a:rPr>
                            <m:t>𝐹</m:t>
                          </m:r>
                        </m:sub>
                      </m:sSub>
                      <m:r>
                        <a:rPr lang="en-GB" sz="1200" i="1">
                          <a:latin typeface="Cambria Math" panose="02040503050406030204" pitchFamily="18" charset="0"/>
                        </a:rPr>
                        <m:t>⋅</m:t>
                      </m:r>
                      <m:r>
                        <a:rPr lang="en-GB" sz="1200" i="1">
                          <a:latin typeface="Cambria Math" panose="02040503050406030204" pitchFamily="18" charset="0"/>
                        </a:rPr>
                        <m:t>𝐹𝐷</m:t>
                      </m:r>
                      <m:sSup>
                        <m:sSupPr>
                          <m:ctrlPr>
                            <a:rPr lang="es-CO" sz="1200" i="1">
                              <a:latin typeface="Cambria Math" panose="02040503050406030204" pitchFamily="18" charset="0"/>
                            </a:rPr>
                          </m:ctrlPr>
                        </m:sSupPr>
                        <m:e>
                          <m:r>
                            <a:rPr lang="en-GB" sz="1200" i="1">
                              <a:latin typeface="Cambria Math" panose="02040503050406030204" pitchFamily="18" charset="0"/>
                            </a:rPr>
                            <m:t>𝐼</m:t>
                          </m:r>
                        </m:e>
                        <m:sup>
                          <m:r>
                            <a:rPr lang="en-GB" sz="1200" i="1">
                              <a:latin typeface="Cambria Math" panose="02040503050406030204" pitchFamily="18" charset="0"/>
                            </a:rPr>
                            <m:t>𝑃</m:t>
                          </m:r>
                        </m:sup>
                      </m:sSup>
                      <m:r>
                        <a:rPr lang="en-GB" sz="1200" i="1">
                          <a:latin typeface="Cambria Math" panose="02040503050406030204" pitchFamily="18" charset="0"/>
                        </a:rPr>
                        <m:t>⋅</m:t>
                      </m:r>
                      <m:sSup>
                        <m:sSupPr>
                          <m:ctrlPr>
                            <a:rPr lang="es-CO" sz="1200" i="1">
                              <a:latin typeface="Cambria Math" panose="02040503050406030204" pitchFamily="18" charset="0"/>
                            </a:rPr>
                          </m:ctrlPr>
                        </m:sSupPr>
                        <m:e>
                          <m:r>
                            <a:rPr lang="en-GB" sz="1200" i="1">
                              <a:latin typeface="Cambria Math" panose="02040503050406030204" pitchFamily="18" charset="0"/>
                            </a:rPr>
                            <m:t>𝑒</m:t>
                          </m:r>
                        </m:e>
                        <m:sup>
                          <m:r>
                            <a:rPr lang="en-GB" sz="1200" i="1">
                              <a:latin typeface="Cambria Math" panose="02040503050406030204" pitchFamily="18" charset="0"/>
                            </a:rPr>
                            <m:t>𝑁</m:t>
                          </m:r>
                        </m:sup>
                      </m:sSup>
                    </m:oMath>
                  </m:oMathPara>
                </a14:m>
                <a:endParaRPr lang="es-CO" sz="1200" dirty="0"/>
              </a:p>
              <a:p>
                <a:pPr marL="0" indent="0">
                  <a:buNone/>
                </a:pPr>
                <a:endParaRPr lang="es-CO" sz="1200" dirty="0"/>
              </a:p>
              <a:p>
                <a:pPr marL="0" indent="0">
                  <a:buNone/>
                </a:pPr>
                <a14:m>
                  <m:oMathPara xmlns:m="http://schemas.openxmlformats.org/officeDocument/2006/math">
                    <m:oMathParaPr>
                      <m:jc m:val="centerGroup"/>
                    </m:oMathParaPr>
                    <m:oMath xmlns:m="http://schemas.openxmlformats.org/officeDocument/2006/math">
                      <m:r>
                        <a:rPr lang="en-GB" sz="1200" i="1">
                          <a:latin typeface="Cambria Math" panose="02040503050406030204" pitchFamily="18" charset="0"/>
                        </a:rPr>
                        <m:t>𝑇𝐹</m:t>
                      </m:r>
                      <m:sSub>
                        <m:sSubPr>
                          <m:ctrlPr>
                            <a:rPr lang="es-CO" sz="1200" i="1">
                              <a:latin typeface="Cambria Math" panose="02040503050406030204" pitchFamily="18" charset="0"/>
                            </a:rPr>
                          </m:ctrlPr>
                        </m:sSubPr>
                        <m:e>
                          <m:r>
                            <a:rPr lang="en-GB" sz="1200" i="1">
                              <a:latin typeface="Cambria Math" panose="02040503050406030204" pitchFamily="18" charset="0"/>
                            </a:rPr>
                            <m:t>𝑁</m:t>
                          </m:r>
                        </m:e>
                        <m:sub>
                          <m:r>
                            <a:rPr lang="en-GB" sz="1200" i="1">
                              <a:latin typeface="Cambria Math" panose="02040503050406030204" pitchFamily="18" charset="0"/>
                            </a:rPr>
                            <m:t>𝐹</m:t>
                          </m:r>
                        </m:sub>
                      </m:sSub>
                      <m:r>
                        <a:rPr lang="en-GB" sz="1200" i="1">
                          <a:latin typeface="Cambria Math" panose="02040503050406030204" pitchFamily="18" charset="0"/>
                        </a:rPr>
                        <m:t>=</m:t>
                      </m:r>
                      <m:sSup>
                        <m:sSupPr>
                          <m:ctrlPr>
                            <a:rPr lang="es-CO" sz="1200" i="1">
                              <a:latin typeface="Cambria Math" panose="02040503050406030204" pitchFamily="18" charset="0"/>
                            </a:rPr>
                          </m:ctrlPr>
                        </m:sSupPr>
                        <m:e>
                          <m:r>
                            <a:rPr lang="en-GB" sz="1200" i="1">
                              <a:latin typeface="Cambria Math" panose="02040503050406030204" pitchFamily="18" charset="0"/>
                            </a:rPr>
                            <m:t>𝑝</m:t>
                          </m:r>
                          <m:r>
                            <a:rPr lang="en-GB" sz="1200" i="1">
                              <a:latin typeface="Cambria Math" panose="02040503050406030204" pitchFamily="18" charset="0"/>
                            </a:rPr>
                            <m:t>⋅</m:t>
                          </m:r>
                          <m:r>
                            <a:rPr lang="en-GB" sz="1200" i="1">
                              <a:latin typeface="Cambria Math" panose="02040503050406030204" pitchFamily="18" charset="0"/>
                            </a:rPr>
                            <m:t>𝐼</m:t>
                          </m:r>
                        </m:e>
                        <m:sup>
                          <m:r>
                            <a:rPr lang="en-GB" sz="1200" i="1">
                              <a:latin typeface="Cambria Math" panose="02040503050406030204" pitchFamily="18" charset="0"/>
                            </a:rPr>
                            <m:t>𝐾</m:t>
                          </m:r>
                        </m:sup>
                      </m:sSup>
                      <m:r>
                        <a:rPr lang="en-GB" sz="1200" i="1" smtClean="0">
                          <a:solidFill>
                            <a:schemeClr val="accent3">
                              <a:lumMod val="50000"/>
                            </a:schemeClr>
                          </a:solidFill>
                          <a:latin typeface="Cambria Math" panose="02040503050406030204" pitchFamily="18" charset="0"/>
                        </a:rPr>
                        <m:t>−</m:t>
                      </m:r>
                      <m:r>
                        <a:rPr lang="en-GB" sz="1200" i="1" smtClean="0">
                          <a:solidFill>
                            <a:schemeClr val="accent3">
                              <a:lumMod val="50000"/>
                            </a:schemeClr>
                          </a:solidFill>
                          <a:latin typeface="Cambria Math" panose="02040503050406030204" pitchFamily="18" charset="0"/>
                        </a:rPr>
                        <m:t>𝐹𝐷</m:t>
                      </m:r>
                      <m:sSup>
                        <m:sSupPr>
                          <m:ctrlPr>
                            <a:rPr lang="es-CO" sz="1200" i="1">
                              <a:solidFill>
                                <a:schemeClr val="accent3">
                                  <a:lumMod val="50000"/>
                                </a:schemeClr>
                              </a:solidFill>
                              <a:latin typeface="Cambria Math" panose="02040503050406030204" pitchFamily="18" charset="0"/>
                            </a:rPr>
                          </m:ctrlPr>
                        </m:sSupPr>
                        <m:e>
                          <m:r>
                            <a:rPr lang="en-GB" sz="1200" i="1">
                              <a:solidFill>
                                <a:schemeClr val="accent3">
                                  <a:lumMod val="50000"/>
                                </a:schemeClr>
                              </a:solidFill>
                              <a:latin typeface="Cambria Math" panose="02040503050406030204" pitchFamily="18" charset="0"/>
                            </a:rPr>
                            <m:t>𝐼</m:t>
                          </m:r>
                        </m:e>
                        <m:sup>
                          <m:r>
                            <a:rPr lang="en-GB" sz="1200" i="1">
                              <a:solidFill>
                                <a:schemeClr val="accent3">
                                  <a:lumMod val="50000"/>
                                </a:schemeClr>
                              </a:solidFill>
                              <a:latin typeface="Cambria Math" panose="02040503050406030204" pitchFamily="18" charset="0"/>
                            </a:rPr>
                            <m:t>𝐺</m:t>
                          </m:r>
                        </m:sup>
                      </m:sSup>
                      <m:r>
                        <a:rPr lang="en-GB" sz="1200" i="1">
                          <a:solidFill>
                            <a:schemeClr val="accent3">
                              <a:lumMod val="50000"/>
                            </a:schemeClr>
                          </a:solidFill>
                          <a:latin typeface="Cambria Math" panose="02040503050406030204" pitchFamily="18" charset="0"/>
                        </a:rPr>
                        <m:t> ⋅</m:t>
                      </m:r>
                      <m:sSup>
                        <m:sSupPr>
                          <m:ctrlPr>
                            <a:rPr lang="es-CO" sz="1200" i="1">
                              <a:solidFill>
                                <a:schemeClr val="accent3">
                                  <a:lumMod val="50000"/>
                                </a:schemeClr>
                              </a:solidFill>
                              <a:latin typeface="Cambria Math" panose="02040503050406030204" pitchFamily="18" charset="0"/>
                            </a:rPr>
                          </m:ctrlPr>
                        </m:sSupPr>
                        <m:e>
                          <m:r>
                            <a:rPr lang="en-GB" sz="1200" i="1">
                              <a:solidFill>
                                <a:schemeClr val="accent3">
                                  <a:lumMod val="50000"/>
                                </a:schemeClr>
                              </a:solidFill>
                              <a:latin typeface="Cambria Math" panose="02040503050406030204" pitchFamily="18" charset="0"/>
                            </a:rPr>
                            <m:t>𝑒</m:t>
                          </m:r>
                        </m:e>
                        <m:sup>
                          <m:r>
                            <a:rPr lang="en-GB" sz="1200" i="1">
                              <a:solidFill>
                                <a:schemeClr val="accent3">
                                  <a:lumMod val="50000"/>
                                </a:schemeClr>
                              </a:solidFill>
                              <a:latin typeface="Cambria Math" panose="02040503050406030204" pitchFamily="18" charset="0"/>
                            </a:rPr>
                            <m:t>𝑁</m:t>
                          </m:r>
                        </m:sup>
                      </m:sSup>
                      <m:r>
                        <a:rPr lang="en-GB" sz="1200" i="1">
                          <a:latin typeface="Cambria Math" panose="02040503050406030204" pitchFamily="18" charset="0"/>
                        </a:rPr>
                        <m:t>−</m:t>
                      </m:r>
                      <m:r>
                        <a:rPr lang="en-GB" sz="1200" i="1">
                          <a:latin typeface="Cambria Math" panose="02040503050406030204" pitchFamily="18" charset="0"/>
                        </a:rPr>
                        <m:t>𝑅</m:t>
                      </m:r>
                      <m:sSub>
                        <m:sSubPr>
                          <m:ctrlPr>
                            <a:rPr lang="es-CO" sz="1200" i="1">
                              <a:latin typeface="Cambria Math" panose="02040503050406030204" pitchFamily="18" charset="0"/>
                            </a:rPr>
                          </m:ctrlPr>
                        </m:sSubPr>
                        <m:e>
                          <m:r>
                            <a:rPr lang="en-GB" sz="1200" i="1">
                              <a:latin typeface="Cambria Math" panose="02040503050406030204" pitchFamily="18" charset="0"/>
                            </a:rPr>
                            <m:t>𝐸</m:t>
                          </m:r>
                        </m:e>
                        <m:sub>
                          <m:r>
                            <a:rPr lang="en-GB" sz="1200" i="1">
                              <a:latin typeface="Cambria Math" panose="02040503050406030204" pitchFamily="18" charset="0"/>
                            </a:rPr>
                            <m:t>𝐹</m:t>
                          </m:r>
                        </m:sub>
                      </m:sSub>
                      <m:r>
                        <a:rPr lang="en-GB" sz="1200" i="1">
                          <a:latin typeface="Cambria Math" panose="02040503050406030204" pitchFamily="18" charset="0"/>
                        </a:rPr>
                        <m:t>− </m:t>
                      </m:r>
                      <m:sSub>
                        <m:sSubPr>
                          <m:ctrlPr>
                            <a:rPr lang="es-CO" sz="1200" i="1" smtClean="0">
                              <a:solidFill>
                                <a:schemeClr val="accent3">
                                  <a:lumMod val="75000"/>
                                </a:schemeClr>
                              </a:solidFill>
                              <a:latin typeface="Cambria Math" panose="02040503050406030204" pitchFamily="18" charset="0"/>
                            </a:rPr>
                          </m:ctrlPr>
                        </m:sSubPr>
                        <m:e>
                          <m:r>
                            <a:rPr lang="en-GB" sz="1200" i="1">
                              <a:solidFill>
                                <a:schemeClr val="accent3">
                                  <a:lumMod val="75000"/>
                                </a:schemeClr>
                              </a:solidFill>
                              <a:latin typeface="Cambria Math" panose="02040503050406030204" pitchFamily="18" charset="0"/>
                            </a:rPr>
                            <m:t>𝜉</m:t>
                          </m:r>
                        </m:e>
                        <m:sub>
                          <m:r>
                            <a:rPr lang="en-GB" sz="1200" i="1">
                              <a:solidFill>
                                <a:schemeClr val="accent3">
                                  <a:lumMod val="75000"/>
                                </a:schemeClr>
                              </a:solidFill>
                              <a:latin typeface="Cambria Math" panose="02040503050406030204" pitchFamily="18" charset="0"/>
                            </a:rPr>
                            <m:t>𝐹</m:t>
                          </m:r>
                        </m:sub>
                      </m:sSub>
                      <m:r>
                        <a:rPr lang="en-GB" sz="1200" i="1">
                          <a:solidFill>
                            <a:schemeClr val="accent3">
                              <a:lumMod val="75000"/>
                            </a:schemeClr>
                          </a:solidFill>
                          <a:latin typeface="Cambria Math" panose="02040503050406030204" pitchFamily="18" charset="0"/>
                        </a:rPr>
                        <m:t>⋅</m:t>
                      </m:r>
                      <m:r>
                        <a:rPr lang="en-GB" sz="1200" i="1">
                          <a:solidFill>
                            <a:schemeClr val="accent3">
                              <a:lumMod val="75000"/>
                            </a:schemeClr>
                          </a:solidFill>
                          <a:latin typeface="Cambria Math" panose="02040503050406030204" pitchFamily="18" charset="0"/>
                        </a:rPr>
                        <m:t>𝐹𝐷</m:t>
                      </m:r>
                      <m:sSup>
                        <m:sSupPr>
                          <m:ctrlPr>
                            <a:rPr lang="es-CO" sz="1200" i="1">
                              <a:solidFill>
                                <a:schemeClr val="accent3">
                                  <a:lumMod val="75000"/>
                                </a:schemeClr>
                              </a:solidFill>
                              <a:latin typeface="Cambria Math" panose="02040503050406030204" pitchFamily="18" charset="0"/>
                            </a:rPr>
                          </m:ctrlPr>
                        </m:sSupPr>
                        <m:e>
                          <m:r>
                            <a:rPr lang="en-GB" sz="1200" i="1">
                              <a:solidFill>
                                <a:schemeClr val="accent3">
                                  <a:lumMod val="75000"/>
                                </a:schemeClr>
                              </a:solidFill>
                              <a:latin typeface="Cambria Math" panose="02040503050406030204" pitchFamily="18" charset="0"/>
                            </a:rPr>
                            <m:t>𝐼</m:t>
                          </m:r>
                        </m:e>
                        <m:sup>
                          <m:r>
                            <a:rPr lang="en-GB" sz="1200" i="1">
                              <a:solidFill>
                                <a:schemeClr val="accent3">
                                  <a:lumMod val="75000"/>
                                </a:schemeClr>
                              </a:solidFill>
                              <a:latin typeface="Cambria Math" panose="02040503050406030204" pitchFamily="18" charset="0"/>
                            </a:rPr>
                            <m:t>𝑃</m:t>
                          </m:r>
                        </m:sup>
                      </m:sSup>
                      <m:r>
                        <a:rPr lang="en-GB" sz="1200" i="1">
                          <a:solidFill>
                            <a:schemeClr val="accent3">
                              <a:lumMod val="75000"/>
                            </a:schemeClr>
                          </a:solidFill>
                          <a:latin typeface="Cambria Math" panose="02040503050406030204" pitchFamily="18" charset="0"/>
                        </a:rPr>
                        <m:t>⋅</m:t>
                      </m:r>
                      <m:sSup>
                        <m:sSupPr>
                          <m:ctrlPr>
                            <a:rPr lang="es-CO" sz="1200" i="1">
                              <a:solidFill>
                                <a:schemeClr val="accent3">
                                  <a:lumMod val="75000"/>
                                </a:schemeClr>
                              </a:solidFill>
                              <a:latin typeface="Cambria Math" panose="02040503050406030204" pitchFamily="18" charset="0"/>
                            </a:rPr>
                          </m:ctrlPr>
                        </m:sSupPr>
                        <m:e>
                          <m:r>
                            <a:rPr lang="en-GB" sz="1200" i="1">
                              <a:solidFill>
                                <a:schemeClr val="accent3">
                                  <a:lumMod val="75000"/>
                                </a:schemeClr>
                              </a:solidFill>
                              <a:latin typeface="Cambria Math" panose="02040503050406030204" pitchFamily="18" charset="0"/>
                            </a:rPr>
                            <m:t>𝑒</m:t>
                          </m:r>
                        </m:e>
                        <m:sup>
                          <m:r>
                            <a:rPr lang="en-GB" sz="1200" i="1">
                              <a:solidFill>
                                <a:schemeClr val="accent3">
                                  <a:lumMod val="75000"/>
                                </a:schemeClr>
                              </a:solidFill>
                              <a:latin typeface="Cambria Math" panose="02040503050406030204" pitchFamily="18" charset="0"/>
                            </a:rPr>
                            <m:t>𝑁</m:t>
                          </m:r>
                        </m:sup>
                      </m:sSup>
                    </m:oMath>
                  </m:oMathPara>
                </a14:m>
                <a:endParaRPr lang="es-CO" sz="1200" dirty="0"/>
              </a:p>
              <a:p>
                <a:pPr marL="0" indent="0">
                  <a:buNone/>
                </a:pPr>
                <a:endParaRPr lang="es-CO" sz="1200" dirty="0"/>
              </a:p>
              <a:p>
                <a:pPr marL="0" indent="0">
                  <a:buNone/>
                </a:pPr>
                <a14:m>
                  <m:oMathPara xmlns:m="http://schemas.openxmlformats.org/officeDocument/2006/math">
                    <m:oMathParaPr>
                      <m:jc m:val="centerGroup"/>
                    </m:oMathParaPr>
                    <m:oMath xmlns:m="http://schemas.openxmlformats.org/officeDocument/2006/math">
                      <m:sSub>
                        <m:sSubPr>
                          <m:ctrlPr>
                            <a:rPr lang="es-CO" sz="1200" i="1">
                              <a:latin typeface="Cambria Math" panose="02040503050406030204" pitchFamily="18" charset="0"/>
                              <a:ea typeface="Cambria Math" panose="02040503050406030204" pitchFamily="18" charset="0"/>
                            </a:rPr>
                          </m:ctrlPr>
                        </m:sSubPr>
                        <m:e>
                          <m:r>
                            <a:rPr lang="es-CO" sz="1200" i="1">
                              <a:latin typeface="Cambria Math" panose="02040503050406030204" pitchFamily="18" charset="0"/>
                              <a:ea typeface="Cambria Math" panose="02040503050406030204" pitchFamily="18" charset="0"/>
                            </a:rPr>
                            <m:t>𝜑</m:t>
                          </m:r>
                        </m:e>
                        <m:sub>
                          <m:r>
                            <a:rPr lang="es-CO" sz="1200" i="1">
                              <a:latin typeface="Cambria Math" panose="02040503050406030204" pitchFamily="18" charset="0"/>
                              <a:ea typeface="Cambria Math" panose="02040503050406030204" pitchFamily="18" charset="0"/>
                            </a:rPr>
                            <m:t>𝐹</m:t>
                          </m:r>
                          <m:r>
                            <a:rPr lang="es-CO" sz="1200" b="0" i="1" smtClean="0">
                              <a:latin typeface="Cambria Math" panose="02040503050406030204" pitchFamily="18" charset="0"/>
                              <a:ea typeface="Cambria Math" panose="02040503050406030204" pitchFamily="18" charset="0"/>
                            </a:rPr>
                            <m:t>,</m:t>
                          </m:r>
                          <m:r>
                            <a:rPr lang="es-CO" sz="1200" b="0" i="1" smtClean="0">
                              <a:latin typeface="Cambria Math" panose="02040503050406030204" pitchFamily="18" charset="0"/>
                              <a:ea typeface="Cambria Math" panose="02040503050406030204" pitchFamily="18" charset="0"/>
                            </a:rPr>
                            <m:t>𝐻</m:t>
                          </m:r>
                        </m:sub>
                      </m:sSub>
                      <m:r>
                        <a:rPr lang="en-GB" sz="1200" i="1">
                          <a:latin typeface="Cambria Math" panose="02040503050406030204" pitchFamily="18" charset="0"/>
                        </a:rPr>
                        <m:t>⋅</m:t>
                      </m:r>
                      <m:r>
                        <a:rPr lang="en-GB" sz="1200" i="1">
                          <a:latin typeface="Cambria Math" panose="02040503050406030204" pitchFamily="18" charset="0"/>
                        </a:rPr>
                        <m:t>𝑅</m:t>
                      </m:r>
                      <m:sSub>
                        <m:sSubPr>
                          <m:ctrlPr>
                            <a:rPr lang="es-CO" sz="1200" i="1">
                              <a:latin typeface="Cambria Math" panose="02040503050406030204" pitchFamily="18" charset="0"/>
                            </a:rPr>
                          </m:ctrlPr>
                        </m:sSubPr>
                        <m:e>
                          <m:r>
                            <a:rPr lang="en-GB" sz="1200" i="1">
                              <a:latin typeface="Cambria Math" panose="02040503050406030204" pitchFamily="18" charset="0"/>
                            </a:rPr>
                            <m:t>𝐸</m:t>
                          </m:r>
                        </m:e>
                        <m:sub>
                          <m:r>
                            <a:rPr lang="en-GB" sz="1200" i="1">
                              <a:latin typeface="Cambria Math" panose="02040503050406030204" pitchFamily="18" charset="0"/>
                            </a:rPr>
                            <m:t>𝐹</m:t>
                          </m:r>
                        </m:sub>
                      </m:sSub>
                      <m:r>
                        <m:rPr>
                          <m:nor/>
                        </m:rPr>
                        <a:rPr lang="es-ES_tradnl" sz="1200" dirty="0"/>
                        <m:t> </m:t>
                      </m:r>
                      <m:r>
                        <m:rPr>
                          <m:nor/>
                        </m:rPr>
                        <a:rPr lang="es-ES_tradnl" sz="1200" dirty="0" smtClean="0">
                          <a:solidFill>
                            <a:schemeClr val="accent3">
                              <a:lumMod val="50000"/>
                            </a:schemeClr>
                          </a:solidFill>
                        </a:rPr>
                        <m:t>+</m:t>
                      </m:r>
                      <m:r>
                        <m:rPr>
                          <m:nor/>
                        </m:rPr>
                        <a:rPr lang="es-CO" sz="1200" dirty="0" smtClean="0">
                          <a:solidFill>
                            <a:schemeClr val="accent3">
                              <a:lumMod val="50000"/>
                            </a:schemeClr>
                          </a:solidFill>
                          <a:ea typeface="Times New Roman" panose="02020603050405020304" pitchFamily="18" charset="0"/>
                          <a:cs typeface="Times New Roman" panose="02020603050405020304" pitchFamily="18" charset="0"/>
                        </a:rPr>
                        <m:t> </m:t>
                      </m:r>
                      <m:d>
                        <m:dPr>
                          <m:ctrlPr>
                            <a:rPr lang="es-CO" sz="1200" i="1" smtClean="0">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s-CO" sz="1200" b="0" i="1" smtClean="0">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s-CO" sz="1200" i="1">
                                  <a:solidFill>
                                    <a:schemeClr val="accent3">
                                      <a:lumMod val="75000"/>
                                    </a:schemeClr>
                                  </a:solidFill>
                                  <a:latin typeface="Cambria Math" panose="02040503050406030204" pitchFamily="18" charset="0"/>
                                  <a:ea typeface="Cambria Math" panose="02040503050406030204" pitchFamily="18" charset="0"/>
                                </a:rPr>
                              </m:ctrlPr>
                            </m:sSubPr>
                            <m:e>
                              <m:r>
                                <a:rPr lang="es-CO" sz="1200" i="1">
                                  <a:solidFill>
                                    <a:schemeClr val="accent3">
                                      <a:lumMod val="75000"/>
                                    </a:schemeClr>
                                  </a:solidFill>
                                  <a:latin typeface="Cambria Math" panose="02040503050406030204" pitchFamily="18" charset="0"/>
                                  <a:ea typeface="Cambria Math" panose="02040503050406030204" pitchFamily="18" charset="0"/>
                                </a:rPr>
                                <m:t>𝜑</m:t>
                              </m:r>
                            </m:e>
                            <m:sub>
                              <m:r>
                                <a:rPr lang="es-CO" sz="1200" i="1">
                                  <a:solidFill>
                                    <a:schemeClr val="accent3">
                                      <a:lumMod val="75000"/>
                                    </a:schemeClr>
                                  </a:solidFill>
                                  <a:latin typeface="Cambria Math" panose="02040503050406030204" pitchFamily="18" charset="0"/>
                                  <a:ea typeface="Cambria Math" panose="02040503050406030204" pitchFamily="18" charset="0"/>
                                </a:rPr>
                                <m:t>𝐹</m:t>
                              </m:r>
                              <m:r>
                                <a:rPr lang="es-CO" sz="1200" b="0" i="1" smtClean="0">
                                  <a:solidFill>
                                    <a:schemeClr val="accent3">
                                      <a:lumMod val="75000"/>
                                    </a:schemeClr>
                                  </a:solidFill>
                                  <a:latin typeface="Cambria Math" panose="02040503050406030204" pitchFamily="18" charset="0"/>
                                  <a:ea typeface="Cambria Math" panose="02040503050406030204" pitchFamily="18" charset="0"/>
                                </a:rPr>
                                <m:t>,</m:t>
                              </m:r>
                              <m:r>
                                <a:rPr lang="es-CO" sz="1200" b="0" i="1" smtClean="0">
                                  <a:solidFill>
                                    <a:schemeClr val="accent3">
                                      <a:lumMod val="75000"/>
                                    </a:schemeClr>
                                  </a:solidFill>
                                  <a:latin typeface="Cambria Math" panose="02040503050406030204" pitchFamily="18" charset="0"/>
                                  <a:ea typeface="Cambria Math" panose="02040503050406030204" pitchFamily="18" charset="0"/>
                                </a:rPr>
                                <m:t>𝐻</m:t>
                              </m:r>
                            </m:sub>
                          </m:sSub>
                        </m:e>
                      </m:d>
                      <m:r>
                        <a:rPr lang="en-GB" sz="1200" i="1">
                          <a:solidFill>
                            <a:schemeClr val="accent3">
                              <a:lumMod val="75000"/>
                            </a:schemeClr>
                          </a:solidFill>
                          <a:latin typeface="Cambria Math" panose="02040503050406030204" pitchFamily="18" charset="0"/>
                        </a:rPr>
                        <m:t>⋅</m:t>
                      </m:r>
                      <m:r>
                        <a:rPr lang="en-GB" sz="1200" i="1">
                          <a:solidFill>
                            <a:schemeClr val="accent3">
                              <a:lumMod val="75000"/>
                            </a:schemeClr>
                          </a:solidFill>
                          <a:latin typeface="Cambria Math" panose="02040503050406030204" pitchFamily="18" charset="0"/>
                        </a:rPr>
                        <m:t>𝑅</m:t>
                      </m:r>
                      <m:sSub>
                        <m:sSubPr>
                          <m:ctrlPr>
                            <a:rPr lang="es-CO" sz="1200" i="1">
                              <a:solidFill>
                                <a:schemeClr val="accent3">
                                  <a:lumMod val="75000"/>
                                </a:schemeClr>
                              </a:solidFill>
                              <a:latin typeface="Cambria Math" panose="02040503050406030204" pitchFamily="18" charset="0"/>
                            </a:rPr>
                          </m:ctrlPr>
                        </m:sSubPr>
                        <m:e>
                          <m:r>
                            <a:rPr lang="en-GB" sz="1200" i="1">
                              <a:solidFill>
                                <a:schemeClr val="accent3">
                                  <a:lumMod val="75000"/>
                                </a:schemeClr>
                              </a:solidFill>
                              <a:latin typeface="Cambria Math" panose="02040503050406030204" pitchFamily="18" charset="0"/>
                            </a:rPr>
                            <m:t>𝐸</m:t>
                          </m:r>
                        </m:e>
                        <m:sub>
                          <m:r>
                            <a:rPr lang="en-GB" sz="1200" i="1">
                              <a:solidFill>
                                <a:schemeClr val="accent3">
                                  <a:lumMod val="75000"/>
                                </a:schemeClr>
                              </a:solidFill>
                              <a:latin typeface="Cambria Math" panose="02040503050406030204" pitchFamily="18" charset="0"/>
                            </a:rPr>
                            <m:t>𝐹</m:t>
                          </m:r>
                        </m:sub>
                      </m:sSub>
                      <m:r>
                        <a:rPr lang="en-GB" sz="1200" i="1">
                          <a:latin typeface="Cambria Math" panose="02040503050406030204" pitchFamily="18" charset="0"/>
                        </a:rPr>
                        <m:t>=</m:t>
                      </m:r>
                      <m:r>
                        <a:rPr lang="en-GB" sz="1200" i="1" smtClean="0">
                          <a:solidFill>
                            <a:srgbClr val="C00000"/>
                          </a:solidFill>
                          <a:latin typeface="Cambria Math" panose="02040503050406030204" pitchFamily="18" charset="0"/>
                        </a:rPr>
                        <m:t>𝑝</m:t>
                      </m:r>
                      <m:r>
                        <a:rPr lang="en-GB" sz="1200" i="1" smtClean="0">
                          <a:solidFill>
                            <a:srgbClr val="C00000"/>
                          </a:solidFill>
                          <a:latin typeface="Cambria Math" panose="02040503050406030204" pitchFamily="18" charset="0"/>
                        </a:rPr>
                        <m:t>⋅</m:t>
                      </m:r>
                      <m:sSup>
                        <m:sSupPr>
                          <m:ctrlPr>
                            <a:rPr lang="es-CO" sz="1200" i="1">
                              <a:solidFill>
                                <a:srgbClr val="C00000"/>
                              </a:solidFill>
                              <a:latin typeface="Cambria Math" panose="02040503050406030204" pitchFamily="18" charset="0"/>
                            </a:rPr>
                          </m:ctrlPr>
                        </m:sSupPr>
                        <m:e>
                          <m:r>
                            <a:rPr lang="en-GB" sz="1200" i="1">
                              <a:solidFill>
                                <a:srgbClr val="C00000"/>
                              </a:solidFill>
                              <a:latin typeface="Cambria Math" panose="02040503050406030204" pitchFamily="18" charset="0"/>
                            </a:rPr>
                            <m:t>𝐼</m:t>
                          </m:r>
                        </m:e>
                        <m:sup>
                          <m:r>
                            <a:rPr lang="en-GB" sz="1200" i="1">
                              <a:solidFill>
                                <a:srgbClr val="C00000"/>
                              </a:solidFill>
                              <a:latin typeface="Cambria Math" panose="02040503050406030204" pitchFamily="18" charset="0"/>
                            </a:rPr>
                            <m:t>𝐾</m:t>
                          </m:r>
                        </m:sup>
                      </m:sSup>
                      <m:r>
                        <a:rPr lang="en-GB" sz="1200" i="1">
                          <a:solidFill>
                            <a:srgbClr val="C00000"/>
                          </a:solidFill>
                          <a:latin typeface="Cambria Math" panose="02040503050406030204" pitchFamily="18" charset="0"/>
                        </a:rPr>
                        <m:t>−</m:t>
                      </m:r>
                      <m:r>
                        <a:rPr lang="en-GB" sz="1200" i="1">
                          <a:solidFill>
                            <a:srgbClr val="C00000"/>
                          </a:solidFill>
                          <a:latin typeface="Cambria Math" panose="02040503050406030204" pitchFamily="18" charset="0"/>
                        </a:rPr>
                        <m:t>𝑇𝐹</m:t>
                      </m:r>
                      <m:sSub>
                        <m:sSubPr>
                          <m:ctrlPr>
                            <a:rPr lang="es-CO" sz="1200" i="1">
                              <a:solidFill>
                                <a:srgbClr val="C00000"/>
                              </a:solidFill>
                              <a:latin typeface="Cambria Math" panose="02040503050406030204" pitchFamily="18" charset="0"/>
                            </a:rPr>
                          </m:ctrlPr>
                        </m:sSubPr>
                        <m:e>
                          <m:r>
                            <a:rPr lang="en-GB" sz="1200" i="1">
                              <a:solidFill>
                                <a:srgbClr val="C00000"/>
                              </a:solidFill>
                              <a:latin typeface="Cambria Math" panose="02040503050406030204" pitchFamily="18" charset="0"/>
                            </a:rPr>
                            <m:t>𝑁</m:t>
                          </m:r>
                        </m:e>
                        <m:sub>
                          <m:r>
                            <a:rPr lang="en-GB" sz="1200" i="1">
                              <a:solidFill>
                                <a:srgbClr val="C00000"/>
                              </a:solidFill>
                              <a:latin typeface="Cambria Math" panose="02040503050406030204" pitchFamily="18" charset="0"/>
                            </a:rPr>
                            <m:t>𝐹</m:t>
                          </m:r>
                        </m:sub>
                      </m:sSub>
                      <m:r>
                        <a:rPr lang="en-GB" sz="1200" i="1" smtClean="0">
                          <a:solidFill>
                            <a:schemeClr val="accent3">
                              <a:lumMod val="75000"/>
                            </a:schemeClr>
                          </a:solidFill>
                          <a:latin typeface="Cambria Math" panose="02040503050406030204" pitchFamily="18" charset="0"/>
                        </a:rPr>
                        <m:t>−</m:t>
                      </m:r>
                      <m:r>
                        <a:rPr lang="en-GB" sz="1200" i="1" smtClean="0">
                          <a:solidFill>
                            <a:schemeClr val="accent3">
                              <a:lumMod val="75000"/>
                            </a:schemeClr>
                          </a:solidFill>
                          <a:latin typeface="Cambria Math" panose="02040503050406030204" pitchFamily="18" charset="0"/>
                        </a:rPr>
                        <m:t>𝐹𝐷</m:t>
                      </m:r>
                      <m:sSup>
                        <m:sSupPr>
                          <m:ctrlPr>
                            <a:rPr lang="es-CO" sz="1200" i="1">
                              <a:solidFill>
                                <a:schemeClr val="accent3">
                                  <a:lumMod val="75000"/>
                                </a:schemeClr>
                              </a:solidFill>
                              <a:latin typeface="Cambria Math" panose="02040503050406030204" pitchFamily="18" charset="0"/>
                            </a:rPr>
                          </m:ctrlPr>
                        </m:sSupPr>
                        <m:e>
                          <m:r>
                            <a:rPr lang="en-GB" sz="1200" i="1">
                              <a:solidFill>
                                <a:schemeClr val="accent3">
                                  <a:lumMod val="75000"/>
                                </a:schemeClr>
                              </a:solidFill>
                              <a:latin typeface="Cambria Math" panose="02040503050406030204" pitchFamily="18" charset="0"/>
                            </a:rPr>
                            <m:t>𝐼</m:t>
                          </m:r>
                        </m:e>
                        <m:sup>
                          <m:r>
                            <a:rPr lang="en-GB" sz="1200" i="1">
                              <a:solidFill>
                                <a:schemeClr val="accent3">
                                  <a:lumMod val="75000"/>
                                </a:schemeClr>
                              </a:solidFill>
                              <a:latin typeface="Cambria Math" panose="02040503050406030204" pitchFamily="18" charset="0"/>
                            </a:rPr>
                            <m:t>𝐺</m:t>
                          </m:r>
                        </m:sup>
                      </m:sSup>
                      <m:r>
                        <a:rPr lang="en-GB" sz="1200" i="1">
                          <a:solidFill>
                            <a:schemeClr val="accent3">
                              <a:lumMod val="75000"/>
                            </a:schemeClr>
                          </a:solidFill>
                          <a:latin typeface="Cambria Math" panose="02040503050406030204" pitchFamily="18" charset="0"/>
                        </a:rPr>
                        <m:t> ⋅</m:t>
                      </m:r>
                      <m:sSup>
                        <m:sSupPr>
                          <m:ctrlPr>
                            <a:rPr lang="es-CO" sz="1200" i="1">
                              <a:solidFill>
                                <a:schemeClr val="accent3">
                                  <a:lumMod val="75000"/>
                                </a:schemeClr>
                              </a:solidFill>
                              <a:latin typeface="Cambria Math" panose="02040503050406030204" pitchFamily="18" charset="0"/>
                            </a:rPr>
                          </m:ctrlPr>
                        </m:sSupPr>
                        <m:e>
                          <m:r>
                            <a:rPr lang="en-GB" sz="1200" i="1">
                              <a:solidFill>
                                <a:schemeClr val="accent3">
                                  <a:lumMod val="75000"/>
                                </a:schemeClr>
                              </a:solidFill>
                              <a:latin typeface="Cambria Math" panose="02040503050406030204" pitchFamily="18" charset="0"/>
                            </a:rPr>
                            <m:t>𝑒</m:t>
                          </m:r>
                        </m:e>
                        <m:sup>
                          <m:r>
                            <a:rPr lang="en-GB" sz="1200" i="1">
                              <a:solidFill>
                                <a:schemeClr val="accent3">
                                  <a:lumMod val="75000"/>
                                </a:schemeClr>
                              </a:solidFill>
                              <a:latin typeface="Cambria Math" panose="02040503050406030204" pitchFamily="18" charset="0"/>
                            </a:rPr>
                            <m:t>𝑁</m:t>
                          </m:r>
                        </m:sup>
                      </m:sSup>
                      <m:r>
                        <a:rPr lang="en-GB" sz="1200" i="1">
                          <a:solidFill>
                            <a:schemeClr val="accent3">
                              <a:lumMod val="75000"/>
                            </a:schemeClr>
                          </a:solidFill>
                          <a:latin typeface="Cambria Math" panose="02040503050406030204" pitchFamily="18" charset="0"/>
                        </a:rPr>
                        <m:t>− </m:t>
                      </m:r>
                      <m:sSub>
                        <m:sSubPr>
                          <m:ctrlPr>
                            <a:rPr lang="es-CO" sz="1200" i="1">
                              <a:solidFill>
                                <a:schemeClr val="accent3">
                                  <a:lumMod val="75000"/>
                                </a:schemeClr>
                              </a:solidFill>
                              <a:latin typeface="Cambria Math" panose="02040503050406030204" pitchFamily="18" charset="0"/>
                            </a:rPr>
                          </m:ctrlPr>
                        </m:sSubPr>
                        <m:e>
                          <m:r>
                            <a:rPr lang="en-GB" sz="1200" i="1">
                              <a:solidFill>
                                <a:schemeClr val="accent3">
                                  <a:lumMod val="75000"/>
                                </a:schemeClr>
                              </a:solidFill>
                              <a:latin typeface="Cambria Math" panose="02040503050406030204" pitchFamily="18" charset="0"/>
                            </a:rPr>
                            <m:t>𝜉</m:t>
                          </m:r>
                        </m:e>
                        <m:sub>
                          <m:r>
                            <a:rPr lang="en-GB" sz="1200" i="1">
                              <a:solidFill>
                                <a:schemeClr val="accent3">
                                  <a:lumMod val="75000"/>
                                </a:schemeClr>
                              </a:solidFill>
                              <a:latin typeface="Cambria Math" panose="02040503050406030204" pitchFamily="18" charset="0"/>
                            </a:rPr>
                            <m:t>𝐹</m:t>
                          </m:r>
                        </m:sub>
                      </m:sSub>
                      <m:r>
                        <a:rPr lang="en-GB" sz="1200" i="1">
                          <a:solidFill>
                            <a:schemeClr val="accent3">
                              <a:lumMod val="75000"/>
                            </a:schemeClr>
                          </a:solidFill>
                          <a:latin typeface="Cambria Math" panose="02040503050406030204" pitchFamily="18" charset="0"/>
                        </a:rPr>
                        <m:t>⋅</m:t>
                      </m:r>
                      <m:r>
                        <a:rPr lang="en-GB" sz="1200" i="1">
                          <a:solidFill>
                            <a:schemeClr val="accent3">
                              <a:lumMod val="75000"/>
                            </a:schemeClr>
                          </a:solidFill>
                          <a:latin typeface="Cambria Math" panose="02040503050406030204" pitchFamily="18" charset="0"/>
                        </a:rPr>
                        <m:t>𝐹𝐷</m:t>
                      </m:r>
                      <m:sSup>
                        <m:sSupPr>
                          <m:ctrlPr>
                            <a:rPr lang="es-CO" sz="1200" i="1">
                              <a:solidFill>
                                <a:schemeClr val="accent3">
                                  <a:lumMod val="75000"/>
                                </a:schemeClr>
                              </a:solidFill>
                              <a:latin typeface="Cambria Math" panose="02040503050406030204" pitchFamily="18" charset="0"/>
                            </a:rPr>
                          </m:ctrlPr>
                        </m:sSupPr>
                        <m:e>
                          <m:r>
                            <a:rPr lang="en-GB" sz="1200" i="1">
                              <a:solidFill>
                                <a:schemeClr val="accent3">
                                  <a:lumMod val="75000"/>
                                </a:schemeClr>
                              </a:solidFill>
                              <a:latin typeface="Cambria Math" panose="02040503050406030204" pitchFamily="18" charset="0"/>
                            </a:rPr>
                            <m:t>𝐼</m:t>
                          </m:r>
                        </m:e>
                        <m:sup>
                          <m:r>
                            <a:rPr lang="en-GB" sz="1200" i="1">
                              <a:solidFill>
                                <a:schemeClr val="accent3">
                                  <a:lumMod val="75000"/>
                                </a:schemeClr>
                              </a:solidFill>
                              <a:latin typeface="Cambria Math" panose="02040503050406030204" pitchFamily="18" charset="0"/>
                            </a:rPr>
                            <m:t>𝑃</m:t>
                          </m:r>
                        </m:sup>
                      </m:sSup>
                      <m:r>
                        <a:rPr lang="en-GB" sz="1200" i="1">
                          <a:solidFill>
                            <a:schemeClr val="accent3">
                              <a:lumMod val="75000"/>
                            </a:schemeClr>
                          </a:solidFill>
                          <a:latin typeface="Cambria Math" panose="02040503050406030204" pitchFamily="18" charset="0"/>
                        </a:rPr>
                        <m:t>⋅</m:t>
                      </m:r>
                      <m:sSup>
                        <m:sSupPr>
                          <m:ctrlPr>
                            <a:rPr lang="es-CO" sz="1200" i="1">
                              <a:solidFill>
                                <a:schemeClr val="accent3">
                                  <a:lumMod val="75000"/>
                                </a:schemeClr>
                              </a:solidFill>
                              <a:latin typeface="Cambria Math" panose="02040503050406030204" pitchFamily="18" charset="0"/>
                            </a:rPr>
                          </m:ctrlPr>
                        </m:sSupPr>
                        <m:e>
                          <m:r>
                            <a:rPr lang="en-GB" sz="1200" i="1">
                              <a:solidFill>
                                <a:schemeClr val="accent3">
                                  <a:lumMod val="75000"/>
                                </a:schemeClr>
                              </a:solidFill>
                              <a:latin typeface="Cambria Math" panose="02040503050406030204" pitchFamily="18" charset="0"/>
                            </a:rPr>
                            <m:t>𝑒</m:t>
                          </m:r>
                        </m:e>
                        <m:sup>
                          <m:r>
                            <a:rPr lang="en-GB" sz="1200" i="1">
                              <a:solidFill>
                                <a:schemeClr val="accent3">
                                  <a:lumMod val="75000"/>
                                </a:schemeClr>
                              </a:solidFill>
                              <a:latin typeface="Cambria Math" panose="02040503050406030204" pitchFamily="18" charset="0"/>
                            </a:rPr>
                            <m:t>𝑁</m:t>
                          </m:r>
                        </m:sup>
                      </m:sSup>
                    </m:oMath>
                  </m:oMathPara>
                </a14:m>
                <a:endParaRPr lang="es-CO" sz="1200" dirty="0">
                  <a:solidFill>
                    <a:schemeClr val="accent3">
                      <a:lumMod val="75000"/>
                    </a:schemeClr>
                  </a:solidFill>
                </a:endParaRPr>
              </a:p>
              <a:p>
                <a:pPr marL="0" indent="0">
                  <a:buNone/>
                </a:pPr>
                <a:endParaRPr lang="es-CO" sz="1200" dirty="0"/>
              </a:p>
              <a:p>
                <a:pPr marL="0" indent="0">
                  <a:buNone/>
                </a:pPr>
                <a14:m>
                  <m:oMathPara xmlns:m="http://schemas.openxmlformats.org/officeDocument/2006/math">
                    <m:oMathParaPr>
                      <m:jc m:val="centerGroup"/>
                    </m:oMathParaPr>
                    <m:oMath xmlns:m="http://schemas.openxmlformats.org/officeDocument/2006/math">
                      <m:sSub>
                        <m:sSubPr>
                          <m:ctrlPr>
                            <a:rPr lang="es-CO" sz="1200" i="1">
                              <a:latin typeface="Cambria Math" panose="02040503050406030204" pitchFamily="18" charset="0"/>
                              <a:ea typeface="Cambria Math" panose="02040503050406030204" pitchFamily="18" charset="0"/>
                            </a:rPr>
                          </m:ctrlPr>
                        </m:sSubPr>
                        <m:e>
                          <m:r>
                            <a:rPr lang="es-CO" sz="1200" i="1">
                              <a:latin typeface="Cambria Math" panose="02040503050406030204" pitchFamily="18" charset="0"/>
                              <a:ea typeface="Cambria Math" panose="02040503050406030204" pitchFamily="18" charset="0"/>
                            </a:rPr>
                            <m:t>𝜑</m:t>
                          </m:r>
                        </m:e>
                        <m:sub>
                          <m:r>
                            <a:rPr lang="es-CO" sz="1200" i="1">
                              <a:latin typeface="Cambria Math" panose="02040503050406030204" pitchFamily="18" charset="0"/>
                              <a:ea typeface="Cambria Math" panose="02040503050406030204" pitchFamily="18" charset="0"/>
                            </a:rPr>
                            <m:t>𝐹</m:t>
                          </m:r>
                          <m:r>
                            <a:rPr lang="es-CO" sz="1200" i="1">
                              <a:latin typeface="Cambria Math" panose="02040503050406030204" pitchFamily="18" charset="0"/>
                              <a:ea typeface="Cambria Math" panose="02040503050406030204" pitchFamily="18" charset="0"/>
                            </a:rPr>
                            <m:t>,</m:t>
                          </m:r>
                          <m:r>
                            <a:rPr lang="es-CO" sz="1200" i="1">
                              <a:latin typeface="Cambria Math" panose="02040503050406030204" pitchFamily="18" charset="0"/>
                              <a:ea typeface="Cambria Math" panose="02040503050406030204" pitchFamily="18" charset="0"/>
                            </a:rPr>
                            <m:t>𝐻</m:t>
                          </m:r>
                        </m:sub>
                      </m:sSub>
                      <m:r>
                        <a:rPr lang="en-GB" sz="1200" i="1">
                          <a:latin typeface="Cambria Math" panose="02040503050406030204" pitchFamily="18" charset="0"/>
                        </a:rPr>
                        <m:t>⋅</m:t>
                      </m:r>
                      <m:r>
                        <a:rPr lang="en-GB" sz="1200" i="1">
                          <a:latin typeface="Cambria Math" panose="02040503050406030204" pitchFamily="18" charset="0"/>
                        </a:rPr>
                        <m:t>𝑅</m:t>
                      </m:r>
                      <m:sSub>
                        <m:sSubPr>
                          <m:ctrlPr>
                            <a:rPr lang="es-CO" sz="1200" i="1">
                              <a:latin typeface="Cambria Math" panose="02040503050406030204" pitchFamily="18" charset="0"/>
                            </a:rPr>
                          </m:ctrlPr>
                        </m:sSubPr>
                        <m:e>
                          <m:r>
                            <a:rPr lang="en-GB" sz="1200" i="1">
                              <a:latin typeface="Cambria Math" panose="02040503050406030204" pitchFamily="18" charset="0"/>
                            </a:rPr>
                            <m:t>𝐸</m:t>
                          </m:r>
                        </m:e>
                        <m:sub>
                          <m:r>
                            <a:rPr lang="en-GB" sz="1200" i="1">
                              <a:latin typeface="Cambria Math" panose="02040503050406030204" pitchFamily="18" charset="0"/>
                            </a:rPr>
                            <m:t>𝐹</m:t>
                          </m:r>
                        </m:sub>
                      </m:sSub>
                      <m:r>
                        <a:rPr lang="en-GB" sz="1200" i="1">
                          <a:latin typeface="Cambria Math" panose="02040503050406030204" pitchFamily="18" charset="0"/>
                        </a:rPr>
                        <m:t>=</m:t>
                      </m:r>
                      <m:sSup>
                        <m:sSupPr>
                          <m:ctrlPr>
                            <a:rPr lang="es-CO" sz="1200" i="1" smtClean="0">
                              <a:solidFill>
                                <a:srgbClr val="C00000"/>
                              </a:solidFill>
                              <a:latin typeface="Cambria Math" panose="02040503050406030204" pitchFamily="18" charset="0"/>
                            </a:rPr>
                          </m:ctrlPr>
                        </m:sSupPr>
                        <m:e>
                          <m:r>
                            <a:rPr lang="en-GB" sz="1200" i="1" smtClean="0">
                              <a:solidFill>
                                <a:srgbClr val="C00000"/>
                              </a:solidFill>
                              <a:latin typeface="Cambria Math" panose="02040503050406030204" pitchFamily="18" charset="0"/>
                            </a:rPr>
                            <m:t>𝑝</m:t>
                          </m:r>
                          <m:r>
                            <a:rPr lang="en-GB" sz="1200" i="1">
                              <a:solidFill>
                                <a:srgbClr val="C00000"/>
                              </a:solidFill>
                              <a:latin typeface="Cambria Math" panose="02040503050406030204" pitchFamily="18" charset="0"/>
                            </a:rPr>
                            <m:t>⋅</m:t>
                          </m:r>
                          <m:r>
                            <a:rPr lang="en-GB" sz="1200" i="1">
                              <a:solidFill>
                                <a:srgbClr val="C00000"/>
                              </a:solidFill>
                              <a:latin typeface="Cambria Math" panose="02040503050406030204" pitchFamily="18" charset="0"/>
                            </a:rPr>
                            <m:t>𝐼</m:t>
                          </m:r>
                        </m:e>
                        <m:sup>
                          <m:r>
                            <a:rPr lang="en-GB" sz="1200" i="1">
                              <a:solidFill>
                                <a:srgbClr val="C00000"/>
                              </a:solidFill>
                              <a:latin typeface="Cambria Math" panose="02040503050406030204" pitchFamily="18" charset="0"/>
                            </a:rPr>
                            <m:t>𝐾</m:t>
                          </m:r>
                        </m:sup>
                      </m:sSup>
                      <m:r>
                        <a:rPr lang="en-GB" sz="1200" i="1">
                          <a:solidFill>
                            <a:srgbClr val="C00000"/>
                          </a:solidFill>
                          <a:latin typeface="Cambria Math" panose="02040503050406030204" pitchFamily="18" charset="0"/>
                        </a:rPr>
                        <m:t>−</m:t>
                      </m:r>
                      <m:r>
                        <a:rPr lang="en-GB" sz="1200" i="1">
                          <a:solidFill>
                            <a:srgbClr val="C00000"/>
                          </a:solidFill>
                          <a:latin typeface="Cambria Math" panose="02040503050406030204" pitchFamily="18" charset="0"/>
                        </a:rPr>
                        <m:t>𝑇𝐹</m:t>
                      </m:r>
                      <m:sSub>
                        <m:sSubPr>
                          <m:ctrlPr>
                            <a:rPr lang="es-CO" sz="1200" i="1">
                              <a:solidFill>
                                <a:srgbClr val="C00000"/>
                              </a:solidFill>
                              <a:latin typeface="Cambria Math" panose="02040503050406030204" pitchFamily="18" charset="0"/>
                            </a:rPr>
                          </m:ctrlPr>
                        </m:sSubPr>
                        <m:e>
                          <m:r>
                            <a:rPr lang="en-GB" sz="1200" i="1">
                              <a:solidFill>
                                <a:srgbClr val="C00000"/>
                              </a:solidFill>
                              <a:latin typeface="Cambria Math" panose="02040503050406030204" pitchFamily="18" charset="0"/>
                            </a:rPr>
                            <m:t>𝑁</m:t>
                          </m:r>
                        </m:e>
                        <m:sub>
                          <m:r>
                            <a:rPr lang="en-GB" sz="1200" i="1">
                              <a:solidFill>
                                <a:srgbClr val="C00000"/>
                              </a:solidFill>
                              <a:latin typeface="Cambria Math" panose="02040503050406030204" pitchFamily="18" charset="0"/>
                            </a:rPr>
                            <m:t>𝐹</m:t>
                          </m:r>
                        </m:sub>
                      </m:sSub>
                      <m:r>
                        <a:rPr lang="en-GB" sz="1200" i="1">
                          <a:solidFill>
                            <a:schemeClr val="accent3">
                              <a:lumMod val="50000"/>
                            </a:schemeClr>
                          </a:solidFill>
                          <a:latin typeface="Cambria Math" panose="02040503050406030204" pitchFamily="18" charset="0"/>
                        </a:rPr>
                        <m:t>−</m:t>
                      </m:r>
                      <m:r>
                        <a:rPr lang="en-GB" sz="1200" i="1" smtClean="0">
                          <a:solidFill>
                            <a:schemeClr val="accent3">
                              <a:lumMod val="75000"/>
                            </a:schemeClr>
                          </a:solidFill>
                          <a:latin typeface="Cambria Math" panose="02040503050406030204" pitchFamily="18" charset="0"/>
                        </a:rPr>
                        <m:t>𝐹𝐷</m:t>
                      </m:r>
                      <m:sSup>
                        <m:sSupPr>
                          <m:ctrlPr>
                            <a:rPr lang="es-CO" sz="1200" i="1">
                              <a:solidFill>
                                <a:schemeClr val="accent3">
                                  <a:lumMod val="75000"/>
                                </a:schemeClr>
                              </a:solidFill>
                              <a:latin typeface="Cambria Math" panose="02040503050406030204" pitchFamily="18" charset="0"/>
                            </a:rPr>
                          </m:ctrlPr>
                        </m:sSupPr>
                        <m:e>
                          <m:r>
                            <a:rPr lang="en-GB" sz="1200" i="1">
                              <a:solidFill>
                                <a:schemeClr val="accent3">
                                  <a:lumMod val="75000"/>
                                </a:schemeClr>
                              </a:solidFill>
                              <a:latin typeface="Cambria Math" panose="02040503050406030204" pitchFamily="18" charset="0"/>
                            </a:rPr>
                            <m:t>𝐼</m:t>
                          </m:r>
                        </m:e>
                        <m:sup>
                          <m:r>
                            <a:rPr lang="en-GB" sz="1200" i="1">
                              <a:solidFill>
                                <a:schemeClr val="accent3">
                                  <a:lumMod val="75000"/>
                                </a:schemeClr>
                              </a:solidFill>
                              <a:latin typeface="Cambria Math" panose="02040503050406030204" pitchFamily="18" charset="0"/>
                            </a:rPr>
                            <m:t>𝐺</m:t>
                          </m:r>
                        </m:sup>
                      </m:sSup>
                      <m:r>
                        <a:rPr lang="en-GB" sz="1200" i="1">
                          <a:solidFill>
                            <a:schemeClr val="accent3">
                              <a:lumMod val="75000"/>
                            </a:schemeClr>
                          </a:solidFill>
                          <a:latin typeface="Cambria Math" panose="02040503050406030204" pitchFamily="18" charset="0"/>
                        </a:rPr>
                        <m:t> ⋅</m:t>
                      </m:r>
                      <m:sSup>
                        <m:sSupPr>
                          <m:ctrlPr>
                            <a:rPr lang="es-CO" sz="1200" i="1">
                              <a:solidFill>
                                <a:schemeClr val="accent3">
                                  <a:lumMod val="75000"/>
                                </a:schemeClr>
                              </a:solidFill>
                              <a:latin typeface="Cambria Math" panose="02040503050406030204" pitchFamily="18" charset="0"/>
                            </a:rPr>
                          </m:ctrlPr>
                        </m:sSupPr>
                        <m:e>
                          <m:r>
                            <a:rPr lang="en-GB" sz="1200" i="1">
                              <a:solidFill>
                                <a:schemeClr val="accent3">
                                  <a:lumMod val="75000"/>
                                </a:schemeClr>
                              </a:solidFill>
                              <a:latin typeface="Cambria Math" panose="02040503050406030204" pitchFamily="18" charset="0"/>
                            </a:rPr>
                            <m:t>𝑒</m:t>
                          </m:r>
                        </m:e>
                        <m:sup>
                          <m:r>
                            <a:rPr lang="en-GB" sz="1200" i="1">
                              <a:solidFill>
                                <a:schemeClr val="accent3">
                                  <a:lumMod val="75000"/>
                                </a:schemeClr>
                              </a:solidFill>
                              <a:latin typeface="Cambria Math" panose="02040503050406030204" pitchFamily="18" charset="0"/>
                            </a:rPr>
                            <m:t>𝑁</m:t>
                          </m:r>
                        </m:sup>
                      </m:sSup>
                      <m:r>
                        <a:rPr lang="en-GB" sz="1200" i="1">
                          <a:solidFill>
                            <a:schemeClr val="accent3">
                              <a:lumMod val="75000"/>
                            </a:schemeClr>
                          </a:solidFill>
                          <a:latin typeface="Cambria Math" panose="02040503050406030204" pitchFamily="18" charset="0"/>
                        </a:rPr>
                        <m:t>− </m:t>
                      </m:r>
                      <m:sSub>
                        <m:sSubPr>
                          <m:ctrlPr>
                            <a:rPr lang="es-CO" sz="1200" i="1">
                              <a:solidFill>
                                <a:schemeClr val="accent3">
                                  <a:lumMod val="75000"/>
                                </a:schemeClr>
                              </a:solidFill>
                              <a:latin typeface="Cambria Math" panose="02040503050406030204" pitchFamily="18" charset="0"/>
                            </a:rPr>
                          </m:ctrlPr>
                        </m:sSubPr>
                        <m:e>
                          <m:r>
                            <a:rPr lang="en-GB" sz="1200" i="1">
                              <a:solidFill>
                                <a:schemeClr val="accent3">
                                  <a:lumMod val="75000"/>
                                </a:schemeClr>
                              </a:solidFill>
                              <a:latin typeface="Cambria Math" panose="02040503050406030204" pitchFamily="18" charset="0"/>
                            </a:rPr>
                            <m:t>𝜉</m:t>
                          </m:r>
                        </m:e>
                        <m:sub>
                          <m:r>
                            <a:rPr lang="en-GB" sz="1200" i="1">
                              <a:solidFill>
                                <a:schemeClr val="accent3">
                                  <a:lumMod val="75000"/>
                                </a:schemeClr>
                              </a:solidFill>
                              <a:latin typeface="Cambria Math" panose="02040503050406030204" pitchFamily="18" charset="0"/>
                            </a:rPr>
                            <m:t>𝐹</m:t>
                          </m:r>
                        </m:sub>
                      </m:sSub>
                      <m:r>
                        <a:rPr lang="en-GB" sz="1200" i="1">
                          <a:solidFill>
                            <a:schemeClr val="accent3">
                              <a:lumMod val="75000"/>
                            </a:schemeClr>
                          </a:solidFill>
                          <a:latin typeface="Cambria Math" panose="02040503050406030204" pitchFamily="18" charset="0"/>
                        </a:rPr>
                        <m:t>⋅</m:t>
                      </m:r>
                      <m:r>
                        <a:rPr lang="en-GB" sz="1200" i="1">
                          <a:solidFill>
                            <a:schemeClr val="accent3">
                              <a:lumMod val="75000"/>
                            </a:schemeClr>
                          </a:solidFill>
                          <a:latin typeface="Cambria Math" panose="02040503050406030204" pitchFamily="18" charset="0"/>
                        </a:rPr>
                        <m:t>𝐹𝐷</m:t>
                      </m:r>
                      <m:sSup>
                        <m:sSupPr>
                          <m:ctrlPr>
                            <a:rPr lang="es-CO" sz="1200" i="1">
                              <a:solidFill>
                                <a:schemeClr val="accent3">
                                  <a:lumMod val="75000"/>
                                </a:schemeClr>
                              </a:solidFill>
                              <a:latin typeface="Cambria Math" panose="02040503050406030204" pitchFamily="18" charset="0"/>
                            </a:rPr>
                          </m:ctrlPr>
                        </m:sSupPr>
                        <m:e>
                          <m:r>
                            <a:rPr lang="en-GB" sz="1200" i="1">
                              <a:solidFill>
                                <a:schemeClr val="accent3">
                                  <a:lumMod val="75000"/>
                                </a:schemeClr>
                              </a:solidFill>
                              <a:latin typeface="Cambria Math" panose="02040503050406030204" pitchFamily="18" charset="0"/>
                            </a:rPr>
                            <m:t>𝐼</m:t>
                          </m:r>
                        </m:e>
                        <m:sup>
                          <m:r>
                            <a:rPr lang="en-GB" sz="1200" i="1">
                              <a:solidFill>
                                <a:schemeClr val="accent3">
                                  <a:lumMod val="75000"/>
                                </a:schemeClr>
                              </a:solidFill>
                              <a:latin typeface="Cambria Math" panose="02040503050406030204" pitchFamily="18" charset="0"/>
                            </a:rPr>
                            <m:t>𝑃</m:t>
                          </m:r>
                        </m:sup>
                      </m:sSup>
                      <m:r>
                        <a:rPr lang="en-GB" sz="1200" i="1">
                          <a:solidFill>
                            <a:schemeClr val="accent3">
                              <a:lumMod val="75000"/>
                            </a:schemeClr>
                          </a:solidFill>
                          <a:latin typeface="Cambria Math" panose="02040503050406030204" pitchFamily="18" charset="0"/>
                        </a:rPr>
                        <m:t>⋅</m:t>
                      </m:r>
                      <m:sSup>
                        <m:sSupPr>
                          <m:ctrlPr>
                            <a:rPr lang="es-CO" sz="1200" i="1">
                              <a:solidFill>
                                <a:schemeClr val="accent3">
                                  <a:lumMod val="75000"/>
                                </a:schemeClr>
                              </a:solidFill>
                              <a:latin typeface="Cambria Math" panose="02040503050406030204" pitchFamily="18" charset="0"/>
                            </a:rPr>
                          </m:ctrlPr>
                        </m:sSupPr>
                        <m:e>
                          <m:r>
                            <a:rPr lang="en-GB" sz="1200" i="1">
                              <a:solidFill>
                                <a:schemeClr val="accent3">
                                  <a:lumMod val="75000"/>
                                </a:schemeClr>
                              </a:solidFill>
                              <a:latin typeface="Cambria Math" panose="02040503050406030204" pitchFamily="18" charset="0"/>
                            </a:rPr>
                            <m:t>𝑒</m:t>
                          </m:r>
                        </m:e>
                        <m:sup>
                          <m:r>
                            <a:rPr lang="en-GB" sz="1200" i="1">
                              <a:solidFill>
                                <a:schemeClr val="accent3">
                                  <a:lumMod val="75000"/>
                                </a:schemeClr>
                              </a:solidFill>
                              <a:latin typeface="Cambria Math" panose="02040503050406030204" pitchFamily="18" charset="0"/>
                            </a:rPr>
                            <m:t>𝑁</m:t>
                          </m:r>
                        </m:sup>
                      </m:sSup>
                      <m:r>
                        <a:rPr lang="es-ES" sz="1200" i="1">
                          <a:solidFill>
                            <a:schemeClr val="accent3">
                              <a:lumMod val="75000"/>
                            </a:schemeClr>
                          </a:solidFill>
                          <a:latin typeface="Cambria Math" panose="02040503050406030204" pitchFamily="18" charset="0"/>
                        </a:rPr>
                        <m:t>−</m:t>
                      </m:r>
                      <m:r>
                        <a:rPr lang="es-CO" sz="1200" b="0" i="1" smtClean="0">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 </m:t>
                      </m:r>
                      <m:d>
                        <m:dPr>
                          <m:ctrlPr>
                            <a:rPr lang="es-CO" sz="1200" i="1">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s-CO" sz="1200" i="1">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s-CO" sz="1200" i="1">
                                  <a:solidFill>
                                    <a:schemeClr val="accent3">
                                      <a:lumMod val="75000"/>
                                    </a:schemeClr>
                                  </a:solidFill>
                                  <a:latin typeface="Cambria Math" panose="02040503050406030204" pitchFamily="18" charset="0"/>
                                  <a:ea typeface="Cambria Math" panose="02040503050406030204" pitchFamily="18" charset="0"/>
                                </a:rPr>
                              </m:ctrlPr>
                            </m:sSubPr>
                            <m:e>
                              <m:r>
                                <a:rPr lang="es-CO" sz="1200" i="1">
                                  <a:solidFill>
                                    <a:schemeClr val="accent3">
                                      <a:lumMod val="75000"/>
                                    </a:schemeClr>
                                  </a:solidFill>
                                  <a:latin typeface="Cambria Math" panose="02040503050406030204" pitchFamily="18" charset="0"/>
                                  <a:ea typeface="Cambria Math" panose="02040503050406030204" pitchFamily="18" charset="0"/>
                                </a:rPr>
                                <m:t>𝜑</m:t>
                              </m:r>
                            </m:e>
                            <m:sub>
                              <m:r>
                                <a:rPr lang="es-CO" sz="1200" i="1">
                                  <a:solidFill>
                                    <a:schemeClr val="accent3">
                                      <a:lumMod val="75000"/>
                                    </a:schemeClr>
                                  </a:solidFill>
                                  <a:latin typeface="Cambria Math" panose="02040503050406030204" pitchFamily="18" charset="0"/>
                                  <a:ea typeface="Cambria Math" panose="02040503050406030204" pitchFamily="18" charset="0"/>
                                </a:rPr>
                                <m:t>𝐹</m:t>
                              </m:r>
                              <m:r>
                                <a:rPr lang="es-CO" sz="1200" i="1">
                                  <a:solidFill>
                                    <a:schemeClr val="accent3">
                                      <a:lumMod val="75000"/>
                                    </a:schemeClr>
                                  </a:solidFill>
                                  <a:latin typeface="Cambria Math" panose="02040503050406030204" pitchFamily="18" charset="0"/>
                                  <a:ea typeface="Cambria Math" panose="02040503050406030204" pitchFamily="18" charset="0"/>
                                </a:rPr>
                                <m:t>,</m:t>
                              </m:r>
                              <m:r>
                                <a:rPr lang="es-CO" sz="1200" i="1">
                                  <a:solidFill>
                                    <a:schemeClr val="accent3">
                                      <a:lumMod val="75000"/>
                                    </a:schemeClr>
                                  </a:solidFill>
                                  <a:latin typeface="Cambria Math" panose="02040503050406030204" pitchFamily="18" charset="0"/>
                                  <a:ea typeface="Cambria Math" panose="02040503050406030204" pitchFamily="18" charset="0"/>
                                </a:rPr>
                                <m:t>𝐻</m:t>
                              </m:r>
                            </m:sub>
                          </m:sSub>
                        </m:e>
                      </m:d>
                      <m:r>
                        <a:rPr lang="en-GB" sz="1200" i="1">
                          <a:solidFill>
                            <a:schemeClr val="accent3">
                              <a:lumMod val="75000"/>
                            </a:schemeClr>
                          </a:solidFill>
                          <a:latin typeface="Cambria Math" panose="02040503050406030204" pitchFamily="18" charset="0"/>
                        </a:rPr>
                        <m:t>⋅</m:t>
                      </m:r>
                      <m:r>
                        <a:rPr lang="en-GB" sz="1200" i="1">
                          <a:solidFill>
                            <a:schemeClr val="accent3">
                              <a:lumMod val="75000"/>
                            </a:schemeClr>
                          </a:solidFill>
                          <a:latin typeface="Cambria Math" panose="02040503050406030204" pitchFamily="18" charset="0"/>
                        </a:rPr>
                        <m:t>𝑅</m:t>
                      </m:r>
                      <m:sSub>
                        <m:sSubPr>
                          <m:ctrlPr>
                            <a:rPr lang="es-CO" sz="1200" i="1">
                              <a:solidFill>
                                <a:schemeClr val="accent3">
                                  <a:lumMod val="75000"/>
                                </a:schemeClr>
                              </a:solidFill>
                              <a:latin typeface="Cambria Math" panose="02040503050406030204" pitchFamily="18" charset="0"/>
                            </a:rPr>
                          </m:ctrlPr>
                        </m:sSubPr>
                        <m:e>
                          <m:r>
                            <a:rPr lang="en-GB" sz="1200" i="1">
                              <a:solidFill>
                                <a:schemeClr val="accent3">
                                  <a:lumMod val="75000"/>
                                </a:schemeClr>
                              </a:solidFill>
                              <a:latin typeface="Cambria Math" panose="02040503050406030204" pitchFamily="18" charset="0"/>
                            </a:rPr>
                            <m:t>𝐸</m:t>
                          </m:r>
                        </m:e>
                        <m:sub>
                          <m:r>
                            <a:rPr lang="en-GB" sz="1200" i="1">
                              <a:solidFill>
                                <a:schemeClr val="accent3">
                                  <a:lumMod val="75000"/>
                                </a:schemeClr>
                              </a:solidFill>
                              <a:latin typeface="Cambria Math" panose="02040503050406030204" pitchFamily="18" charset="0"/>
                            </a:rPr>
                            <m:t>𝐹</m:t>
                          </m:r>
                        </m:sub>
                      </m:sSub>
                    </m:oMath>
                  </m:oMathPara>
                </a14:m>
                <a:endParaRPr lang="es-ES_tradnl" sz="1200" dirty="0"/>
              </a:p>
              <a:p>
                <a:pPr marL="0" indent="0">
                  <a:buNone/>
                </a:pPr>
                <a:endParaRPr lang="es-ES_tradnl" sz="1200" dirty="0"/>
              </a:p>
              <a:p>
                <a:pPr marL="0" indent="0">
                  <a:buNone/>
                </a:pPr>
                <a14:m>
                  <m:oMathPara xmlns:m="http://schemas.openxmlformats.org/officeDocument/2006/math">
                    <m:oMathParaPr>
                      <m:jc m:val="centerGroup"/>
                    </m:oMathParaPr>
                    <m:oMath xmlns:m="http://schemas.openxmlformats.org/officeDocument/2006/math">
                      <m:sSub>
                        <m:sSubPr>
                          <m:ctrlPr>
                            <a:rPr lang="es-CO" sz="1200" i="1">
                              <a:latin typeface="Cambria Math" panose="02040503050406030204" pitchFamily="18" charset="0"/>
                              <a:ea typeface="Cambria Math" panose="02040503050406030204" pitchFamily="18" charset="0"/>
                            </a:rPr>
                          </m:ctrlPr>
                        </m:sSubPr>
                        <m:e>
                          <m:r>
                            <a:rPr lang="es-CO" sz="1200" i="1">
                              <a:latin typeface="Cambria Math" panose="02040503050406030204" pitchFamily="18" charset="0"/>
                              <a:ea typeface="Cambria Math" panose="02040503050406030204" pitchFamily="18" charset="0"/>
                            </a:rPr>
                            <m:t>𝜑</m:t>
                          </m:r>
                        </m:e>
                        <m:sub>
                          <m:r>
                            <a:rPr lang="es-CO" sz="1200" i="1">
                              <a:latin typeface="Cambria Math" panose="02040503050406030204" pitchFamily="18" charset="0"/>
                              <a:ea typeface="Cambria Math" panose="02040503050406030204" pitchFamily="18" charset="0"/>
                            </a:rPr>
                            <m:t>𝐹</m:t>
                          </m:r>
                          <m:r>
                            <a:rPr lang="es-CO" sz="1200" i="1">
                              <a:latin typeface="Cambria Math" panose="02040503050406030204" pitchFamily="18" charset="0"/>
                              <a:ea typeface="Cambria Math" panose="02040503050406030204" pitchFamily="18" charset="0"/>
                            </a:rPr>
                            <m:t>,</m:t>
                          </m:r>
                          <m:r>
                            <a:rPr lang="es-CO" sz="1200" i="1">
                              <a:latin typeface="Cambria Math" panose="02040503050406030204" pitchFamily="18" charset="0"/>
                              <a:ea typeface="Cambria Math" panose="02040503050406030204" pitchFamily="18" charset="0"/>
                            </a:rPr>
                            <m:t>𝐻</m:t>
                          </m:r>
                        </m:sub>
                      </m:sSub>
                      <m:r>
                        <a:rPr lang="en-GB" sz="1200" i="1">
                          <a:latin typeface="Cambria Math" panose="02040503050406030204" pitchFamily="18" charset="0"/>
                        </a:rPr>
                        <m:t>⋅</m:t>
                      </m:r>
                      <m:r>
                        <a:rPr lang="en-GB" sz="1200" i="1">
                          <a:latin typeface="Cambria Math" panose="02040503050406030204" pitchFamily="18" charset="0"/>
                        </a:rPr>
                        <m:t>𝑅</m:t>
                      </m:r>
                      <m:sSub>
                        <m:sSubPr>
                          <m:ctrlPr>
                            <a:rPr lang="es-CO" sz="1200" i="1">
                              <a:latin typeface="Cambria Math" panose="02040503050406030204" pitchFamily="18" charset="0"/>
                            </a:rPr>
                          </m:ctrlPr>
                        </m:sSubPr>
                        <m:e>
                          <m:r>
                            <a:rPr lang="en-GB" sz="1200" i="1">
                              <a:latin typeface="Cambria Math" panose="02040503050406030204" pitchFamily="18" charset="0"/>
                            </a:rPr>
                            <m:t>𝐸</m:t>
                          </m:r>
                        </m:e>
                        <m:sub>
                          <m:r>
                            <a:rPr lang="en-GB" sz="1200" i="1">
                              <a:latin typeface="Cambria Math" panose="02040503050406030204" pitchFamily="18" charset="0"/>
                            </a:rPr>
                            <m:t>𝐹</m:t>
                          </m:r>
                        </m:sub>
                      </m:sSub>
                      <m:r>
                        <a:rPr lang="en-GB" sz="1200" i="1">
                          <a:latin typeface="Cambria Math" panose="02040503050406030204" pitchFamily="18" charset="0"/>
                        </a:rPr>
                        <m:t> =</m:t>
                      </m:r>
                      <m:sSup>
                        <m:sSupPr>
                          <m:ctrlPr>
                            <a:rPr lang="es-CO" sz="1200" i="1" smtClean="0">
                              <a:solidFill>
                                <a:srgbClr val="C00000"/>
                              </a:solidFill>
                              <a:latin typeface="Cambria Math" panose="02040503050406030204" pitchFamily="18" charset="0"/>
                            </a:rPr>
                          </m:ctrlPr>
                        </m:sSupPr>
                        <m:e>
                          <m:r>
                            <a:rPr lang="en-GB" sz="1200" i="1" smtClean="0">
                              <a:solidFill>
                                <a:srgbClr val="C00000"/>
                              </a:solidFill>
                              <a:latin typeface="Cambria Math" panose="02040503050406030204" pitchFamily="18" charset="0"/>
                            </a:rPr>
                            <m:t>𝑝</m:t>
                          </m:r>
                          <m:r>
                            <a:rPr lang="en-GB" sz="1200" i="1" smtClean="0">
                              <a:solidFill>
                                <a:srgbClr val="C00000"/>
                              </a:solidFill>
                              <a:latin typeface="Cambria Math" panose="02040503050406030204" pitchFamily="18" charset="0"/>
                            </a:rPr>
                            <m:t>⋅</m:t>
                          </m:r>
                          <m:r>
                            <a:rPr lang="en-GB" sz="1200" i="1">
                              <a:solidFill>
                                <a:srgbClr val="C00000"/>
                              </a:solidFill>
                              <a:latin typeface="Cambria Math" panose="02040503050406030204" pitchFamily="18" charset="0"/>
                            </a:rPr>
                            <m:t>𝐼</m:t>
                          </m:r>
                        </m:e>
                        <m:sup>
                          <m:r>
                            <a:rPr lang="en-GB" sz="1200" i="1">
                              <a:solidFill>
                                <a:srgbClr val="C00000"/>
                              </a:solidFill>
                              <a:latin typeface="Cambria Math" panose="02040503050406030204" pitchFamily="18" charset="0"/>
                            </a:rPr>
                            <m:t>𝐾</m:t>
                          </m:r>
                        </m:sup>
                      </m:sSup>
                      <m:r>
                        <a:rPr lang="en-GB" sz="1200" i="1">
                          <a:solidFill>
                            <a:srgbClr val="C00000"/>
                          </a:solidFill>
                          <a:latin typeface="Cambria Math" panose="02040503050406030204" pitchFamily="18" charset="0"/>
                        </a:rPr>
                        <m:t>−</m:t>
                      </m:r>
                      <m:r>
                        <a:rPr lang="en-GB" sz="1200" i="1">
                          <a:solidFill>
                            <a:srgbClr val="C00000"/>
                          </a:solidFill>
                          <a:latin typeface="Cambria Math" panose="02040503050406030204" pitchFamily="18" charset="0"/>
                        </a:rPr>
                        <m:t>𝑇𝐹</m:t>
                      </m:r>
                      <m:sSub>
                        <m:sSubPr>
                          <m:ctrlPr>
                            <a:rPr lang="es-CO" sz="1200" i="1">
                              <a:solidFill>
                                <a:srgbClr val="C00000"/>
                              </a:solidFill>
                              <a:latin typeface="Cambria Math" panose="02040503050406030204" pitchFamily="18" charset="0"/>
                            </a:rPr>
                          </m:ctrlPr>
                        </m:sSubPr>
                        <m:e>
                          <m:r>
                            <a:rPr lang="en-GB" sz="1200" i="1">
                              <a:solidFill>
                                <a:srgbClr val="C00000"/>
                              </a:solidFill>
                              <a:latin typeface="Cambria Math" panose="02040503050406030204" pitchFamily="18" charset="0"/>
                            </a:rPr>
                            <m:t>𝑁</m:t>
                          </m:r>
                        </m:e>
                        <m:sub>
                          <m:r>
                            <a:rPr lang="en-GB" sz="1200" i="1">
                              <a:solidFill>
                                <a:srgbClr val="C00000"/>
                              </a:solidFill>
                              <a:latin typeface="Cambria Math" panose="02040503050406030204" pitchFamily="18" charset="0"/>
                            </a:rPr>
                            <m:t>𝐹</m:t>
                          </m:r>
                        </m:sub>
                      </m:sSub>
                      <m:r>
                        <a:rPr lang="es-ES" sz="1200">
                          <a:solidFill>
                            <a:schemeClr val="accent2">
                              <a:lumMod val="75000"/>
                            </a:schemeClr>
                          </a:solidFill>
                          <a:latin typeface="Cambria Math" panose="02040503050406030204" pitchFamily="18" charset="0"/>
                        </a:rPr>
                        <m:t>−</m:t>
                      </m:r>
                      <m:sSubSup>
                        <m:sSubSupPr>
                          <m:ctrlPr>
                            <a:rPr lang="es-CO" sz="1200" i="1">
                              <a:solidFill>
                                <a:schemeClr val="accent3">
                                  <a:lumMod val="50000"/>
                                </a:schemeClr>
                              </a:solidFill>
                              <a:latin typeface="Cambria Math" panose="02040503050406030204" pitchFamily="18" charset="0"/>
                            </a:rPr>
                          </m:ctrlPr>
                        </m:sSubSupPr>
                        <m:e>
                          <m:acc>
                            <m:accPr>
                              <m:chr m:val="̇"/>
                              <m:ctrlPr>
                                <a:rPr lang="es-CO" sz="1200" i="1">
                                  <a:solidFill>
                                    <a:schemeClr val="accent3">
                                      <a:lumMod val="50000"/>
                                    </a:schemeClr>
                                  </a:solidFill>
                                  <a:latin typeface="Cambria Math" panose="02040503050406030204" pitchFamily="18" charset="0"/>
                                </a:rPr>
                              </m:ctrlPr>
                            </m:accPr>
                            <m:e>
                              <m:r>
                                <a:rPr lang="es-CO" sz="1200" i="1">
                                  <a:solidFill>
                                    <a:schemeClr val="accent3">
                                      <a:lumMod val="50000"/>
                                    </a:schemeClr>
                                  </a:solidFill>
                                  <a:latin typeface="Cambria Math" panose="02040503050406030204" pitchFamily="18" charset="0"/>
                                </a:rPr>
                                <m:t>𝐸𝑄</m:t>
                              </m:r>
                            </m:e>
                          </m:acc>
                        </m:e>
                        <m:sub>
                          <m:r>
                            <a:rPr lang="es-CO" sz="1200" i="1">
                              <a:solidFill>
                                <a:schemeClr val="accent3">
                                  <a:lumMod val="50000"/>
                                </a:schemeClr>
                              </a:solidFill>
                              <a:latin typeface="Cambria Math" panose="02040503050406030204" pitchFamily="18" charset="0"/>
                            </a:rPr>
                            <m:t>𝐹</m:t>
                          </m:r>
                        </m:sub>
                        <m:sup>
                          <m:r>
                            <a:rPr lang="es-CO" sz="1200" i="1">
                              <a:solidFill>
                                <a:schemeClr val="accent3">
                                  <a:lumMod val="50000"/>
                                </a:schemeClr>
                              </a:solidFill>
                              <a:latin typeface="Cambria Math" panose="02040503050406030204" pitchFamily="18" charset="0"/>
                            </a:rPr>
                            <m:t>𝑅𝑜𝑊</m:t>
                          </m:r>
                        </m:sup>
                      </m:sSubSup>
                      <m:r>
                        <a:rPr lang="es-ES" sz="1200" i="1">
                          <a:solidFill>
                            <a:schemeClr val="accent3">
                              <a:lumMod val="50000"/>
                            </a:schemeClr>
                          </a:solidFill>
                          <a:latin typeface="Cambria Math" panose="02040503050406030204" pitchFamily="18" charset="0"/>
                        </a:rPr>
                        <m:t>=</m:t>
                      </m:r>
                      <m:sSub>
                        <m:sSubPr>
                          <m:ctrlPr>
                            <a:rPr lang="es-CO" sz="1200" b="1" i="1">
                              <a:latin typeface="Cambria Math" panose="02040503050406030204" pitchFamily="18" charset="0"/>
                            </a:rPr>
                          </m:ctrlPr>
                        </m:sSubPr>
                        <m:e>
                          <m:acc>
                            <m:accPr>
                              <m:chr m:val="̇"/>
                              <m:ctrlPr>
                                <a:rPr lang="es-CO" sz="1200" b="1" i="1">
                                  <a:latin typeface="Cambria Math" panose="02040503050406030204" pitchFamily="18" charset="0"/>
                                </a:rPr>
                              </m:ctrlPr>
                            </m:accPr>
                            <m:e>
                              <m:r>
                                <a:rPr lang="en-US" sz="1200" b="1" i="1">
                                  <a:latin typeface="Cambria Math" panose="02040503050406030204" pitchFamily="18" charset="0"/>
                                </a:rPr>
                                <m:t>𝑬𝑸</m:t>
                              </m:r>
                            </m:e>
                          </m:acc>
                        </m:e>
                        <m:sub>
                          <m:r>
                            <a:rPr lang="en-US" sz="1200" b="1" i="1">
                              <a:latin typeface="Cambria Math" panose="02040503050406030204" pitchFamily="18" charset="0"/>
                            </a:rPr>
                            <m:t>𝑯</m:t>
                          </m:r>
                        </m:sub>
                      </m:sSub>
                    </m:oMath>
                  </m:oMathPara>
                </a14:m>
                <a:endParaRPr lang="es-CO" sz="1200" dirty="0"/>
              </a:p>
              <a:p>
                <a:pPr marL="0" indent="0">
                  <a:buNone/>
                </a:pPr>
                <a:endParaRPr lang="es-CO" sz="1200" dirty="0"/>
              </a:p>
              <a:p>
                <a:pPr marL="0" indent="0">
                  <a:buNone/>
                </a:pPr>
                <a:endParaRPr lang="es-CO" sz="1200" dirty="0"/>
              </a:p>
              <a:p>
                <a:pPr marL="0" indent="0">
                  <a:buNone/>
                </a:pPr>
                <a14:m>
                  <m:oMathPara xmlns:m="http://schemas.openxmlformats.org/officeDocument/2006/math">
                    <m:oMathParaPr>
                      <m:jc m:val="centerGroup"/>
                    </m:oMathParaPr>
                    <m:oMath xmlns:m="http://schemas.openxmlformats.org/officeDocument/2006/math">
                      <m:sSub>
                        <m:sSubPr>
                          <m:ctrlPr>
                            <a:rPr lang="es-CO" sz="1200" i="1">
                              <a:latin typeface="Cambria Math" panose="02040503050406030204" pitchFamily="18" charset="0"/>
                              <a:ea typeface="Cambria Math" panose="02040503050406030204" pitchFamily="18" charset="0"/>
                            </a:rPr>
                          </m:ctrlPr>
                        </m:sSubPr>
                        <m:e>
                          <m:r>
                            <a:rPr lang="es-CO" sz="1200" i="1">
                              <a:latin typeface="Cambria Math" panose="02040503050406030204" pitchFamily="18" charset="0"/>
                              <a:ea typeface="Cambria Math" panose="02040503050406030204" pitchFamily="18" charset="0"/>
                            </a:rPr>
                            <m:t>𝜑</m:t>
                          </m:r>
                        </m:e>
                        <m:sub>
                          <m:r>
                            <a:rPr lang="es-CO" sz="1200" i="1">
                              <a:latin typeface="Cambria Math" panose="02040503050406030204" pitchFamily="18" charset="0"/>
                              <a:ea typeface="Cambria Math" panose="02040503050406030204" pitchFamily="18" charset="0"/>
                            </a:rPr>
                            <m:t>𝐹</m:t>
                          </m:r>
                          <m:r>
                            <a:rPr lang="es-CO" sz="1200" i="1">
                              <a:latin typeface="Cambria Math" panose="02040503050406030204" pitchFamily="18" charset="0"/>
                              <a:ea typeface="Cambria Math" panose="02040503050406030204" pitchFamily="18" charset="0"/>
                            </a:rPr>
                            <m:t>,</m:t>
                          </m:r>
                          <m:r>
                            <a:rPr lang="es-CO" sz="1200" i="1">
                              <a:latin typeface="Cambria Math" panose="02040503050406030204" pitchFamily="18" charset="0"/>
                              <a:ea typeface="Cambria Math" panose="02040503050406030204" pitchFamily="18" charset="0"/>
                            </a:rPr>
                            <m:t>𝐻</m:t>
                          </m:r>
                        </m:sub>
                      </m:sSub>
                      <m:r>
                        <a:rPr lang="en-GB" sz="1200" i="1">
                          <a:latin typeface="Cambria Math" panose="02040503050406030204" pitchFamily="18" charset="0"/>
                        </a:rPr>
                        <m:t>⋅</m:t>
                      </m:r>
                      <m:r>
                        <a:rPr lang="en-GB" sz="1200" i="1">
                          <a:latin typeface="Cambria Math" panose="02040503050406030204" pitchFamily="18" charset="0"/>
                        </a:rPr>
                        <m:t>𝑅</m:t>
                      </m:r>
                      <m:sSub>
                        <m:sSubPr>
                          <m:ctrlPr>
                            <a:rPr lang="es-CO" sz="1200" i="1">
                              <a:latin typeface="Cambria Math" panose="02040503050406030204" pitchFamily="18" charset="0"/>
                            </a:rPr>
                          </m:ctrlPr>
                        </m:sSubPr>
                        <m:e>
                          <m:r>
                            <a:rPr lang="en-GB" sz="1200" i="1">
                              <a:latin typeface="Cambria Math" panose="02040503050406030204" pitchFamily="18" charset="0"/>
                            </a:rPr>
                            <m:t>𝐸</m:t>
                          </m:r>
                        </m:e>
                        <m:sub>
                          <m:r>
                            <a:rPr lang="en-GB" sz="1200" i="1">
                              <a:latin typeface="Cambria Math" panose="02040503050406030204" pitchFamily="18" charset="0"/>
                            </a:rPr>
                            <m:t>𝐹</m:t>
                          </m:r>
                        </m:sub>
                      </m:sSub>
                      <m:r>
                        <a:rPr lang="es-CO" sz="1200" b="1" i="1" smtClean="0">
                          <a:latin typeface="Cambria Math" panose="02040503050406030204" pitchFamily="18" charset="0"/>
                        </a:rPr>
                        <m:t>=</m:t>
                      </m:r>
                      <m:sSub>
                        <m:sSubPr>
                          <m:ctrlPr>
                            <a:rPr lang="es-CO" sz="1200" b="1" i="1">
                              <a:latin typeface="Cambria Math" panose="02040503050406030204" pitchFamily="18" charset="0"/>
                            </a:rPr>
                          </m:ctrlPr>
                        </m:sSubPr>
                        <m:e>
                          <m:acc>
                            <m:accPr>
                              <m:chr m:val="̇"/>
                              <m:ctrlPr>
                                <a:rPr lang="es-CO" sz="1200" b="1" i="1">
                                  <a:latin typeface="Cambria Math" panose="02040503050406030204" pitchFamily="18" charset="0"/>
                                </a:rPr>
                              </m:ctrlPr>
                            </m:accPr>
                            <m:e>
                              <m:r>
                                <a:rPr lang="en-US" sz="1200" b="1" i="1">
                                  <a:latin typeface="Cambria Math" panose="02040503050406030204" pitchFamily="18" charset="0"/>
                                </a:rPr>
                                <m:t>𝑬𝑸</m:t>
                              </m:r>
                            </m:e>
                          </m:acc>
                        </m:e>
                        <m:sub>
                          <m:r>
                            <a:rPr lang="en-US" sz="1200" b="1" i="1">
                              <a:latin typeface="Cambria Math" panose="02040503050406030204" pitchFamily="18" charset="0"/>
                            </a:rPr>
                            <m:t>𝑯</m:t>
                          </m:r>
                        </m:sub>
                      </m:sSub>
                    </m:oMath>
                  </m:oMathPara>
                </a14:m>
                <a:endParaRPr lang="es-CO" sz="1200" b="1" dirty="0"/>
              </a:p>
              <a:p>
                <a:pPr marL="0" indent="0">
                  <a:buNone/>
                </a:pPr>
                <a:endParaRPr lang="es-CO" sz="1200" dirty="0"/>
              </a:p>
              <a:p>
                <a:pPr marL="0" indent="0">
                  <a:buNone/>
                </a:pPr>
                <a:endParaRPr lang="es-CO" sz="1200" dirty="0"/>
              </a:p>
              <a:p>
                <a:pPr marL="0" indent="0">
                  <a:buNone/>
                </a:pPr>
                <a:endParaRPr lang="es-CO" sz="1200" dirty="0"/>
              </a:p>
              <a:p>
                <a:pPr marL="0" indent="0">
                  <a:buNone/>
                </a:pPr>
                <a:endParaRPr lang="es-CO" sz="1200" dirty="0"/>
              </a:p>
              <a:p>
                <a:pPr marL="0" indent="0">
                  <a:buNone/>
                </a:pPr>
                <a:endParaRPr lang="es-CO" sz="1200" dirty="0"/>
              </a:p>
              <a:p>
                <a:pPr marL="0" indent="0">
                  <a:buNone/>
                </a:pPr>
                <a:endParaRPr lang="es-CO" sz="1200" dirty="0"/>
              </a:p>
              <a:p>
                <a:pPr marL="0" indent="0">
                  <a:buNone/>
                </a:pPr>
                <a:endParaRPr lang="es-CO" sz="1200" dirty="0"/>
              </a:p>
              <a:p>
                <a:pPr marL="0" indent="0">
                  <a:buNone/>
                </a:pPr>
                <a:endParaRPr lang="es-CO" sz="1200" dirty="0"/>
              </a:p>
              <a:p>
                <a:pPr marL="0" indent="0">
                  <a:buNone/>
                </a:pPr>
                <a:endParaRPr lang="es-CO" sz="1200" dirty="0">
                  <a:latin typeface="Century Gothic" panose="020B0502020202020204" pitchFamily="34" charset="0"/>
                </a:endParaRPr>
              </a:p>
              <a:p>
                <a:pPr marL="0" indent="0">
                  <a:buNone/>
                </a:pPr>
                <a:endParaRPr lang="es-ES_tradnl" sz="1200" dirty="0">
                  <a:latin typeface="Century Gothic" panose="020B0502020202020204" pitchFamily="34" charset="0"/>
                </a:endParaRPr>
              </a:p>
            </p:txBody>
          </p:sp>
        </mc:Choice>
        <mc:Fallback xmlns="">
          <p:sp>
            <p:nvSpPr>
              <p:cNvPr id="10" name="Marcador de contenido 4">
                <a:extLst>
                  <a:ext uri="{FF2B5EF4-FFF2-40B4-BE49-F238E27FC236}">
                    <a16:creationId xmlns:a16="http://schemas.microsoft.com/office/drawing/2014/main" id="{46A2C577-4D0B-4E10-A119-B9AECECC220D}"/>
                  </a:ext>
                </a:extLst>
              </p:cNvPr>
              <p:cNvSpPr>
                <a:spLocks noGrp="1" noRot="1" noChangeAspect="1" noMove="1" noResize="1" noEditPoints="1" noAdjustHandles="1" noChangeArrowheads="1" noChangeShapeType="1" noTextEdit="1"/>
              </p:cNvSpPr>
              <p:nvPr>
                <p:ph sz="half" idx="2"/>
              </p:nvPr>
            </p:nvSpPr>
            <p:spPr>
              <a:xfrm>
                <a:off x="6266613" y="1470819"/>
                <a:ext cx="5537199" cy="3761582"/>
              </a:xfrm>
              <a:blipFill>
                <a:blip r:embed="rId3"/>
                <a:stretch>
                  <a:fillRect/>
                </a:stretch>
              </a:blipFill>
            </p:spPr>
            <p:txBody>
              <a:bodyPr/>
              <a:lstStyle/>
              <a:p>
                <a:r>
                  <a:rPr lang="es-CO">
                    <a:noFill/>
                  </a:rPr>
                  <a:t> </a:t>
                </a:r>
              </a:p>
            </p:txBody>
          </p:sp>
        </mc:Fallback>
      </mc:AlternateContent>
      <p:sp>
        <p:nvSpPr>
          <p:cNvPr id="11" name="Rectángulo redondeado 8">
            <a:extLst>
              <a:ext uri="{FF2B5EF4-FFF2-40B4-BE49-F238E27FC236}">
                <a16:creationId xmlns:a16="http://schemas.microsoft.com/office/drawing/2014/main" id="{66EE649D-FF2E-4BA5-AD4A-490DFAC9A1B1}"/>
              </a:ext>
            </a:extLst>
          </p:cNvPr>
          <p:cNvSpPr/>
          <p:nvPr/>
        </p:nvSpPr>
        <p:spPr>
          <a:xfrm>
            <a:off x="7839178" y="4269357"/>
            <a:ext cx="2632222" cy="6814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4237906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D46524-138F-1149-8C28-67E29DDA2411}"/>
              </a:ext>
            </a:extLst>
          </p:cNvPr>
          <p:cNvSpPr>
            <a:spLocks noGrp="1"/>
          </p:cNvSpPr>
          <p:nvPr>
            <p:ph type="title"/>
          </p:nvPr>
        </p:nvSpPr>
        <p:spPr>
          <a:xfrm>
            <a:off x="609601" y="482816"/>
            <a:ext cx="10972800" cy="621101"/>
          </a:xfrm>
        </p:spPr>
        <p:txBody>
          <a:bodyPr anchor="ctr">
            <a:normAutofit/>
          </a:bodyPr>
          <a:lstStyle/>
          <a:p>
            <a:pPr algn="l">
              <a:lnSpc>
                <a:spcPct val="90000"/>
              </a:lnSpc>
            </a:pPr>
            <a:r>
              <a:rPr lang="es-ES_tradnl" sz="3700" b="1" dirty="0">
                <a:latin typeface="Century Gothic" panose="020B0502020202020204" pitchFamily="34" charset="0"/>
              </a:rPr>
              <a:t>Foreign Direct Investment and Banks Equities</a:t>
            </a:r>
            <a:endParaRPr lang="es-ES_tradnl" sz="3700" dirty="0">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8" name="Marcador de contenido 7">
                <a:extLst>
                  <a:ext uri="{FF2B5EF4-FFF2-40B4-BE49-F238E27FC236}">
                    <a16:creationId xmlns:a16="http://schemas.microsoft.com/office/drawing/2014/main" id="{7B6868F5-0700-2F4B-A094-A3536EF9839C}"/>
                  </a:ext>
                </a:extLst>
              </p:cNvPr>
              <p:cNvSpPr>
                <a:spLocks noGrp="1"/>
              </p:cNvSpPr>
              <p:nvPr>
                <p:ph sz="half" idx="2"/>
              </p:nvPr>
            </p:nvSpPr>
            <p:spPr>
              <a:xfrm>
                <a:off x="9109494" y="1600201"/>
                <a:ext cx="2472905" cy="4525963"/>
              </a:xfrm>
            </p:spPr>
            <p:txBody>
              <a:bodyPr>
                <a:normAutofit/>
              </a:bodyPr>
              <a:lstStyle/>
              <a:p>
                <a:pPr marL="0" indent="0">
                  <a:buNone/>
                </a:pPr>
                <a:endParaRPr lang="es-CO" sz="1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s-CO" sz="1400" i="1">
                              <a:latin typeface="Cambria Math" panose="02040503050406030204" pitchFamily="18" charset="0"/>
                            </a:rPr>
                          </m:ctrlPr>
                        </m:accPr>
                        <m:e>
                          <m:r>
                            <a:rPr lang="en-GB" sz="1400" i="1">
                              <a:latin typeface="Cambria Math" panose="02040503050406030204" pitchFamily="18" charset="0"/>
                            </a:rPr>
                            <m:t>𝐴</m:t>
                          </m:r>
                        </m:e>
                      </m:acc>
                      <m:r>
                        <a:rPr lang="en-GB" sz="1400" i="1">
                          <a:latin typeface="Cambria Math" panose="02040503050406030204" pitchFamily="18" charset="0"/>
                        </a:rPr>
                        <m:t>=</m:t>
                      </m:r>
                      <m:r>
                        <a:rPr lang="en-GB" sz="1400" i="1">
                          <a:latin typeface="Cambria Math" panose="02040503050406030204" pitchFamily="18" charset="0"/>
                        </a:rPr>
                        <m:t>𝑇𝐹</m:t>
                      </m:r>
                      <m:sSubSup>
                        <m:sSubSupPr>
                          <m:ctrlPr>
                            <a:rPr lang="es-CO" sz="1400" i="1">
                              <a:latin typeface="Cambria Math" panose="02040503050406030204" pitchFamily="18" charset="0"/>
                            </a:rPr>
                          </m:ctrlPr>
                        </m:sSubSupPr>
                        <m:e>
                          <m:r>
                            <a:rPr lang="en-GB" sz="1400" i="1">
                              <a:latin typeface="Cambria Math" panose="02040503050406030204" pitchFamily="18" charset="0"/>
                            </a:rPr>
                            <m:t>𝑁</m:t>
                          </m:r>
                        </m:e>
                        <m:sub>
                          <m:r>
                            <a:rPr lang="en-GB" sz="1400" i="1">
                              <a:latin typeface="Cambria Math" panose="02040503050406030204" pitchFamily="18" charset="0"/>
                            </a:rPr>
                            <m:t>𝐵</m:t>
                          </m:r>
                        </m:sub>
                        <m:sup>
                          <m:r>
                            <a:rPr lang="en-GB" sz="1400" i="1">
                              <a:latin typeface="Cambria Math" panose="02040503050406030204" pitchFamily="18" charset="0"/>
                            </a:rPr>
                            <m:t>𝐷</m:t>
                          </m:r>
                        </m:sup>
                      </m:sSubSup>
                    </m:oMath>
                  </m:oMathPara>
                </a14:m>
                <a:endParaRPr lang="es-CO" sz="1400" dirty="0"/>
              </a:p>
              <a:p>
                <a:pPr marL="0" indent="0">
                  <a:buNone/>
                </a:pPr>
                <a:endParaRPr lang="es-CO" sz="1400" dirty="0"/>
              </a:p>
              <a:p>
                <a:pPr marL="0" indent="0">
                  <a:buNone/>
                </a:pPr>
                <a14:m>
                  <m:oMathPara xmlns:m="http://schemas.openxmlformats.org/officeDocument/2006/math">
                    <m:oMathParaPr>
                      <m:jc m:val="centerGroup"/>
                    </m:oMathParaPr>
                    <m:oMath xmlns:m="http://schemas.openxmlformats.org/officeDocument/2006/math">
                      <m:sSub>
                        <m:sSubPr>
                          <m:ctrlPr>
                            <a:rPr lang="es-CO" sz="1400" i="1">
                              <a:latin typeface="Cambria Math" panose="02040503050406030204" pitchFamily="18" charset="0"/>
                            </a:rPr>
                          </m:ctrlPr>
                        </m:sSubPr>
                        <m:e>
                          <m:acc>
                            <m:accPr>
                              <m:chr m:val="̇"/>
                              <m:ctrlPr>
                                <a:rPr lang="es-CO" sz="1400" i="1">
                                  <a:latin typeface="Cambria Math" panose="02040503050406030204" pitchFamily="18" charset="0"/>
                                </a:rPr>
                              </m:ctrlPr>
                            </m:accPr>
                            <m:e>
                              <m:r>
                                <a:rPr lang="en-GB" sz="1400" i="1">
                                  <a:latin typeface="Cambria Math" panose="02040503050406030204" pitchFamily="18" charset="0"/>
                                </a:rPr>
                                <m:t>𝑂𝐹</m:t>
                              </m:r>
                            </m:e>
                          </m:acc>
                        </m:e>
                        <m:sub>
                          <m:r>
                            <a:rPr lang="en-GB" sz="1400" i="1">
                              <a:latin typeface="Cambria Math" panose="02040503050406030204" pitchFamily="18" charset="0"/>
                            </a:rPr>
                            <m:t>𝐵</m:t>
                          </m:r>
                        </m:sub>
                      </m:sSub>
                      <m:r>
                        <a:rPr lang="en-GB" sz="1400" i="1">
                          <a:latin typeface="Cambria Math" panose="02040503050406030204" pitchFamily="18" charset="0"/>
                        </a:rPr>
                        <m:t>=</m:t>
                      </m:r>
                      <m:r>
                        <a:rPr lang="en-GB" sz="1400" i="1">
                          <a:latin typeface="Cambria Math" panose="02040503050406030204" pitchFamily="18" charset="0"/>
                        </a:rPr>
                        <m:t>𝑅</m:t>
                      </m:r>
                      <m:sSub>
                        <m:sSubPr>
                          <m:ctrlPr>
                            <a:rPr lang="es-CO" sz="1400" i="1">
                              <a:latin typeface="Cambria Math" panose="02040503050406030204" pitchFamily="18" charset="0"/>
                            </a:rPr>
                          </m:ctrlPr>
                        </m:sSubPr>
                        <m:e>
                          <m:r>
                            <a:rPr lang="en-GB" sz="1400" i="1">
                              <a:latin typeface="Cambria Math" panose="02040503050406030204" pitchFamily="18" charset="0"/>
                            </a:rPr>
                            <m:t>𝐸</m:t>
                          </m:r>
                        </m:e>
                        <m:sub>
                          <m:r>
                            <a:rPr lang="en-GB" sz="1400" i="1">
                              <a:latin typeface="Cambria Math" panose="02040503050406030204" pitchFamily="18" charset="0"/>
                            </a:rPr>
                            <m:t>𝐵</m:t>
                          </m:r>
                        </m:sub>
                      </m:sSub>
                    </m:oMath>
                  </m:oMathPara>
                </a14:m>
                <a:endParaRPr lang="es-CO" sz="1400" dirty="0"/>
              </a:p>
              <a:p>
                <a:pPr marL="0" indent="0">
                  <a:buNone/>
                </a:pPr>
                <a:endParaRPr lang="es-CO" sz="1400" dirty="0"/>
              </a:p>
              <a:p>
                <a:pPr marL="0" indent="0">
                  <a:buNone/>
                </a:pPr>
                <a14:m>
                  <m:oMathPara xmlns:m="http://schemas.openxmlformats.org/officeDocument/2006/math">
                    <m:oMathParaPr>
                      <m:jc m:val="centerGroup"/>
                    </m:oMathParaPr>
                    <m:oMath xmlns:m="http://schemas.openxmlformats.org/officeDocument/2006/math">
                      <m:sSub>
                        <m:sSubPr>
                          <m:ctrlPr>
                            <a:rPr lang="es-CO" sz="1400" i="1">
                              <a:latin typeface="Cambria Math" panose="02040503050406030204" pitchFamily="18" charset="0"/>
                            </a:rPr>
                          </m:ctrlPr>
                        </m:sSubPr>
                        <m:e>
                          <m:acc>
                            <m:accPr>
                              <m:chr m:val="̇"/>
                              <m:ctrlPr>
                                <a:rPr lang="es-CO" sz="1400" i="1">
                                  <a:latin typeface="Cambria Math" panose="02040503050406030204" pitchFamily="18" charset="0"/>
                                </a:rPr>
                              </m:ctrlPr>
                            </m:accPr>
                            <m:e>
                              <m:r>
                                <a:rPr lang="en-US" sz="1400" i="1">
                                  <a:latin typeface="Cambria Math" panose="02040503050406030204" pitchFamily="18" charset="0"/>
                                </a:rPr>
                                <m:t>𝐸𝑄</m:t>
                              </m:r>
                            </m:e>
                          </m:acc>
                        </m:e>
                        <m:sub>
                          <m:r>
                            <a:rPr lang="en-US" sz="1400" i="1">
                              <a:latin typeface="Cambria Math" panose="02040503050406030204" pitchFamily="18" charset="0"/>
                            </a:rPr>
                            <m:t>𝐵</m:t>
                          </m:r>
                        </m:sub>
                      </m:sSub>
                      <m:r>
                        <a:rPr lang="en-US" sz="1400" i="1">
                          <a:latin typeface="Cambria Math" panose="02040503050406030204" pitchFamily="18" charset="0"/>
                        </a:rPr>
                        <m:t>= </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n-US" sz="1400" i="1">
                                  <a:latin typeface="Cambria Math" panose="02040503050406030204" pitchFamily="18" charset="0"/>
                                </a:rPr>
                                <m:t>𝐸𝑄</m:t>
                              </m:r>
                            </m:e>
                          </m:acc>
                        </m:e>
                        <m:sub>
                          <m:r>
                            <a:rPr lang="en-US" sz="1400" i="1">
                              <a:latin typeface="Cambria Math" panose="02040503050406030204" pitchFamily="18" charset="0"/>
                            </a:rPr>
                            <m:t>𝐵</m:t>
                          </m:r>
                        </m:sub>
                        <m:sup>
                          <m:r>
                            <a:rPr lang="en-US" sz="1400" i="1">
                              <a:latin typeface="Cambria Math" panose="02040503050406030204" pitchFamily="18" charset="0"/>
                            </a:rPr>
                            <m:t>𝐻</m:t>
                          </m:r>
                        </m:sup>
                      </m:sSubSup>
                      <m:r>
                        <a:rPr lang="en-US" sz="1400" i="1">
                          <a:latin typeface="Cambria Math" panose="02040503050406030204" pitchFamily="18" charset="0"/>
                        </a:rPr>
                        <m:t>+ </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n-US" sz="1400" i="1">
                                  <a:latin typeface="Cambria Math" panose="02040503050406030204" pitchFamily="18" charset="0"/>
                                </a:rPr>
                                <m:t>𝐸𝑄</m:t>
                              </m:r>
                            </m:e>
                          </m:acc>
                        </m:e>
                        <m:sub>
                          <m:r>
                            <a:rPr lang="en-US" sz="1400" i="1">
                              <a:latin typeface="Cambria Math" panose="02040503050406030204" pitchFamily="18" charset="0"/>
                            </a:rPr>
                            <m:t>𝐵</m:t>
                          </m:r>
                        </m:sub>
                        <m:sup>
                          <m:r>
                            <a:rPr lang="en-US" sz="1400" i="1">
                              <a:latin typeface="Cambria Math" panose="02040503050406030204" pitchFamily="18" charset="0"/>
                            </a:rPr>
                            <m:t>𝑅𝑜𝑊</m:t>
                          </m:r>
                        </m:sup>
                      </m:sSubSup>
                    </m:oMath>
                  </m:oMathPara>
                </a14:m>
                <a:endParaRPr lang="es-CO" sz="1400" i="1" dirty="0">
                  <a:latin typeface="Cambria Math" panose="02040503050406030204" pitchFamily="18" charset="0"/>
                </a:endParaRPr>
              </a:p>
              <a:p>
                <a:pPr marL="0" indent="0" algn="just">
                  <a:buNone/>
                </a:pPr>
                <a:endParaRPr lang="es-CO" sz="14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r>
                        <a:rPr lang="en-GB" sz="1400" i="1" smtClean="0">
                          <a:latin typeface="Cambria Math" panose="02040503050406030204" pitchFamily="18" charset="0"/>
                        </a:rPr>
                        <m:t>𝑅</m:t>
                      </m:r>
                      <m:sSub>
                        <m:sSubPr>
                          <m:ctrlPr>
                            <a:rPr lang="es-CO" sz="1400" i="1">
                              <a:latin typeface="Cambria Math" panose="02040503050406030204" pitchFamily="18" charset="0"/>
                            </a:rPr>
                          </m:ctrlPr>
                        </m:sSubPr>
                        <m:e>
                          <m:r>
                            <a:rPr lang="en-GB" sz="1400" i="1">
                              <a:latin typeface="Cambria Math" panose="02040503050406030204" pitchFamily="18" charset="0"/>
                            </a:rPr>
                            <m:t>𝐸</m:t>
                          </m:r>
                        </m:e>
                        <m:sub>
                          <m:r>
                            <a:rPr lang="es-CO" sz="1400" b="0" i="1" smtClean="0">
                              <a:latin typeface="Cambria Math" panose="02040503050406030204" pitchFamily="18" charset="0"/>
                            </a:rPr>
                            <m:t>𝐵</m:t>
                          </m:r>
                        </m:sub>
                      </m:sSub>
                      <m:r>
                        <a:rPr lang="es-CO" sz="1400" b="0" i="1" smtClean="0">
                          <a:latin typeface="Cambria Math" panose="02040503050406030204" pitchFamily="18" charset="0"/>
                        </a:rPr>
                        <m:t>=</m:t>
                      </m:r>
                      <m:r>
                        <a:rPr lang="es-CO" sz="1400" b="0" i="1" smtClean="0">
                          <a:latin typeface="Cambria Math" panose="02040503050406030204" pitchFamily="18" charset="0"/>
                        </a:rPr>
                        <m:t>𝑅</m:t>
                      </m:r>
                      <m:sSub>
                        <m:sSubPr>
                          <m:ctrlPr>
                            <a:rPr lang="es-CO" sz="1400" b="0" i="1" smtClean="0">
                              <a:latin typeface="Cambria Math" panose="02040503050406030204" pitchFamily="18" charset="0"/>
                            </a:rPr>
                          </m:ctrlPr>
                        </m:sSubPr>
                        <m:e>
                          <m:r>
                            <a:rPr lang="es-CO" sz="1400" b="0" i="1" smtClean="0">
                              <a:latin typeface="Cambria Math" panose="02040503050406030204" pitchFamily="18" charset="0"/>
                            </a:rPr>
                            <m:t>𝐸</m:t>
                          </m:r>
                        </m:e>
                        <m:sub>
                          <m:r>
                            <a:rPr lang="es-CO" sz="1400" b="0" i="1" smtClean="0">
                              <a:latin typeface="Cambria Math" panose="02040503050406030204" pitchFamily="18" charset="0"/>
                            </a:rPr>
                            <m:t>𝐵</m:t>
                          </m:r>
                          <m:r>
                            <a:rPr lang="es-CO" sz="1400" b="0" i="1" smtClean="0">
                              <a:latin typeface="Cambria Math" panose="02040503050406030204" pitchFamily="18" charset="0"/>
                            </a:rPr>
                            <m:t>,</m:t>
                          </m:r>
                          <m:r>
                            <a:rPr lang="es-CO" sz="1400" b="0" i="1" smtClean="0">
                              <a:latin typeface="Cambria Math" panose="02040503050406030204" pitchFamily="18" charset="0"/>
                            </a:rPr>
                            <m:t>𝐻</m:t>
                          </m:r>
                        </m:sub>
                      </m:sSub>
                      <m:r>
                        <a:rPr lang="es-CO" sz="1400" b="0" i="1" smtClean="0">
                          <a:latin typeface="Cambria Math" panose="02040503050406030204" pitchFamily="18" charset="0"/>
                        </a:rPr>
                        <m:t>+</m:t>
                      </m:r>
                      <m:r>
                        <a:rPr lang="es-CO" sz="1400" b="0" i="1" smtClean="0">
                          <a:latin typeface="Cambria Math" panose="02040503050406030204" pitchFamily="18" charset="0"/>
                        </a:rPr>
                        <m:t>𝑅</m:t>
                      </m:r>
                      <m:sSub>
                        <m:sSubPr>
                          <m:ctrlPr>
                            <a:rPr lang="es-CO" sz="1400" b="0" i="1" smtClean="0">
                              <a:latin typeface="Cambria Math" panose="02040503050406030204" pitchFamily="18" charset="0"/>
                            </a:rPr>
                          </m:ctrlPr>
                        </m:sSubPr>
                        <m:e>
                          <m:r>
                            <a:rPr lang="es-CO" sz="1400" b="0" i="1" smtClean="0">
                              <a:latin typeface="Cambria Math" panose="02040503050406030204" pitchFamily="18" charset="0"/>
                            </a:rPr>
                            <m:t>𝐸</m:t>
                          </m:r>
                        </m:e>
                        <m:sub>
                          <m:r>
                            <a:rPr lang="es-CO" sz="1400" b="0" i="1" smtClean="0">
                              <a:latin typeface="Cambria Math" panose="02040503050406030204" pitchFamily="18" charset="0"/>
                            </a:rPr>
                            <m:t>𝐵</m:t>
                          </m:r>
                          <m:r>
                            <a:rPr lang="es-CO" sz="1400" b="0" i="1" smtClean="0">
                              <a:latin typeface="Cambria Math" panose="02040503050406030204" pitchFamily="18" charset="0"/>
                            </a:rPr>
                            <m:t>,</m:t>
                          </m:r>
                          <m:r>
                            <a:rPr lang="es-CO" sz="1400" b="0" i="1" smtClean="0">
                              <a:latin typeface="Cambria Math" panose="02040503050406030204" pitchFamily="18" charset="0"/>
                            </a:rPr>
                            <m:t>𝑅𝑜𝑊</m:t>
                          </m:r>
                        </m:sub>
                      </m:sSub>
                    </m:oMath>
                  </m:oMathPara>
                </a14:m>
                <a:endParaRPr lang="es-CO" sz="1400" dirty="0">
                  <a:latin typeface="Century Gothic" panose="020B0502020202020204" pitchFamily="34" charset="0"/>
                </a:endParaRPr>
              </a:p>
              <a:p>
                <a:pPr marL="0" indent="0" algn="just">
                  <a:buNone/>
                </a:pPr>
                <a:endParaRPr lang="es-CO" sz="14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r>
                        <a:rPr lang="es-CO" sz="1400" b="0" i="1" smtClean="0">
                          <a:latin typeface="Cambria Math" panose="02040503050406030204" pitchFamily="18" charset="0"/>
                        </a:rPr>
                        <m:t>𝑅</m:t>
                      </m:r>
                      <m:sSub>
                        <m:sSubPr>
                          <m:ctrlPr>
                            <a:rPr lang="es-CO" sz="1400" b="0" i="1" smtClean="0">
                              <a:latin typeface="Cambria Math" panose="02040503050406030204" pitchFamily="18" charset="0"/>
                            </a:rPr>
                          </m:ctrlPr>
                        </m:sSubPr>
                        <m:e>
                          <m:r>
                            <a:rPr lang="es-CO" sz="1400" b="0" i="1" smtClean="0">
                              <a:latin typeface="Cambria Math" panose="02040503050406030204" pitchFamily="18" charset="0"/>
                            </a:rPr>
                            <m:t>𝐸</m:t>
                          </m:r>
                        </m:e>
                        <m:sub>
                          <m:r>
                            <a:rPr lang="es-CO" sz="1400" b="0" i="1" smtClean="0">
                              <a:latin typeface="Cambria Math" panose="02040503050406030204" pitchFamily="18" charset="0"/>
                            </a:rPr>
                            <m:t>𝐵</m:t>
                          </m:r>
                          <m:r>
                            <a:rPr lang="es-CO" sz="1400" b="0" i="1" smtClean="0">
                              <a:latin typeface="Cambria Math" panose="02040503050406030204" pitchFamily="18" charset="0"/>
                            </a:rPr>
                            <m:t>,</m:t>
                          </m:r>
                          <m:r>
                            <a:rPr lang="es-CO" sz="1400" b="0" i="1" smtClean="0">
                              <a:latin typeface="Cambria Math" panose="02040503050406030204" pitchFamily="18" charset="0"/>
                            </a:rPr>
                            <m:t>𝐻</m:t>
                          </m:r>
                        </m:sub>
                      </m:sSub>
                      <m:r>
                        <a:rPr lang="es-CO" sz="1400" b="0" i="1" smtClean="0">
                          <a:latin typeface="Cambria Math" panose="02040503050406030204" pitchFamily="18" charset="0"/>
                        </a:rPr>
                        <m:t>=</m:t>
                      </m:r>
                      <m:sSub>
                        <m:sSubPr>
                          <m:ctrlPr>
                            <a:rPr lang="es-CO" sz="1400" i="1">
                              <a:latin typeface="Cambria Math" panose="02040503050406030204" pitchFamily="18" charset="0"/>
                              <a:ea typeface="Cambria Math" panose="02040503050406030204" pitchFamily="18" charset="0"/>
                            </a:rPr>
                          </m:ctrlPr>
                        </m:sSubPr>
                        <m:e>
                          <m:r>
                            <a:rPr lang="es-CO" sz="1400" i="1">
                              <a:latin typeface="Cambria Math" panose="02040503050406030204" pitchFamily="18" charset="0"/>
                              <a:ea typeface="Cambria Math" panose="02040503050406030204" pitchFamily="18" charset="0"/>
                            </a:rPr>
                            <m:t>𝜑</m:t>
                          </m:r>
                        </m:e>
                        <m:sub>
                          <m:r>
                            <a:rPr lang="es-CO" sz="1400" b="0" i="1" smtClean="0">
                              <a:latin typeface="Cambria Math" panose="02040503050406030204" pitchFamily="18" charset="0"/>
                              <a:ea typeface="Cambria Math" panose="02040503050406030204" pitchFamily="18" charset="0"/>
                            </a:rPr>
                            <m:t>𝐵</m:t>
                          </m:r>
                          <m:r>
                            <a:rPr lang="es-CO" sz="1400" b="0" i="1" smtClean="0">
                              <a:latin typeface="Cambria Math" panose="02040503050406030204" pitchFamily="18" charset="0"/>
                              <a:ea typeface="Cambria Math" panose="02040503050406030204" pitchFamily="18" charset="0"/>
                            </a:rPr>
                            <m:t>,</m:t>
                          </m:r>
                          <m:r>
                            <a:rPr lang="es-CO" sz="1400" b="0" i="1" smtClean="0">
                              <a:latin typeface="Cambria Math" panose="02040503050406030204" pitchFamily="18" charset="0"/>
                              <a:ea typeface="Cambria Math" panose="02040503050406030204" pitchFamily="18" charset="0"/>
                            </a:rPr>
                            <m:t>𝐻</m:t>
                          </m:r>
                        </m:sub>
                      </m:sSub>
                      <m:r>
                        <a:rPr lang="en-GB" sz="1400" i="1">
                          <a:latin typeface="Cambria Math" panose="02040503050406030204" pitchFamily="18" charset="0"/>
                        </a:rPr>
                        <m:t>⋅</m:t>
                      </m:r>
                      <m:r>
                        <a:rPr lang="es-CO" sz="1400" b="0" i="1" smtClean="0">
                          <a:latin typeface="Cambria Math" panose="02040503050406030204" pitchFamily="18" charset="0"/>
                        </a:rPr>
                        <m:t>𝑅</m:t>
                      </m:r>
                      <m:sSub>
                        <m:sSubPr>
                          <m:ctrlPr>
                            <a:rPr lang="es-CO" sz="1400" b="0" i="1" smtClean="0">
                              <a:latin typeface="Cambria Math" panose="02040503050406030204" pitchFamily="18" charset="0"/>
                            </a:rPr>
                          </m:ctrlPr>
                        </m:sSubPr>
                        <m:e>
                          <m:r>
                            <a:rPr lang="es-CO" sz="1400" b="0" i="1" smtClean="0">
                              <a:latin typeface="Cambria Math" panose="02040503050406030204" pitchFamily="18" charset="0"/>
                            </a:rPr>
                            <m:t>𝐸</m:t>
                          </m:r>
                        </m:e>
                        <m:sub>
                          <m:r>
                            <a:rPr lang="es-CO" sz="1400" b="0" i="1" smtClean="0">
                              <a:latin typeface="Cambria Math" panose="02040503050406030204" pitchFamily="18" charset="0"/>
                            </a:rPr>
                            <m:t>𝐵</m:t>
                          </m:r>
                        </m:sub>
                      </m:sSub>
                    </m:oMath>
                  </m:oMathPara>
                </a14:m>
                <a:endParaRPr lang="es-CO" sz="1400" dirty="0">
                  <a:latin typeface="Century Gothic" panose="020B0502020202020204" pitchFamily="34" charset="0"/>
                </a:endParaRPr>
              </a:p>
              <a:p>
                <a:pPr marL="0" indent="0">
                  <a:buNone/>
                </a:pPr>
                <a:endParaRPr lang="es-CO" sz="1400" i="1" dirty="0">
                  <a:latin typeface="Cambria Math" panose="02040503050406030204" pitchFamily="18" charset="0"/>
                </a:endParaRPr>
              </a:p>
              <a:p>
                <a:pPr marL="0" indent="0">
                  <a:buNone/>
                </a:pPr>
                <a:endParaRPr lang="es-CO" sz="1400" i="1" dirty="0">
                  <a:latin typeface="Cambria Math" panose="02040503050406030204" pitchFamily="18" charset="0"/>
                </a:endParaRPr>
              </a:p>
              <a:p>
                <a:pPr marL="0" indent="0">
                  <a:buNone/>
                </a:pPr>
                <a:endParaRPr lang="es-CO" sz="1400" dirty="0"/>
              </a:p>
              <a:p>
                <a:pPr marL="0" indent="0">
                  <a:buNone/>
                </a:pPr>
                <a:endParaRPr lang="es-CO" sz="1400" dirty="0"/>
              </a:p>
              <a:p>
                <a:pPr marL="0" indent="0">
                  <a:buNone/>
                </a:pPr>
                <a:endParaRPr lang="es-ES_tradnl" sz="1400" dirty="0"/>
              </a:p>
            </p:txBody>
          </p:sp>
        </mc:Choice>
        <mc:Fallback xmlns="">
          <p:sp>
            <p:nvSpPr>
              <p:cNvPr id="8" name="Marcador de contenido 7">
                <a:extLst>
                  <a:ext uri="{FF2B5EF4-FFF2-40B4-BE49-F238E27FC236}">
                    <a16:creationId xmlns:a16="http://schemas.microsoft.com/office/drawing/2014/main" id="{7B6868F5-0700-2F4B-A094-A3536EF9839C}"/>
                  </a:ext>
                </a:extLst>
              </p:cNvPr>
              <p:cNvSpPr>
                <a:spLocks noGrp="1" noRot="1" noChangeAspect="1" noMove="1" noResize="1" noEditPoints="1" noAdjustHandles="1" noChangeArrowheads="1" noChangeShapeType="1" noTextEdit="1"/>
              </p:cNvSpPr>
              <p:nvPr>
                <p:ph sz="half" idx="2"/>
              </p:nvPr>
            </p:nvSpPr>
            <p:spPr>
              <a:xfrm>
                <a:off x="9109494" y="1600201"/>
                <a:ext cx="2472905" cy="4525963"/>
              </a:xfrm>
              <a:blipFill>
                <a:blip r:embed="rId2"/>
                <a:stretch>
                  <a:fillRect/>
                </a:stretch>
              </a:blipFill>
            </p:spPr>
            <p:txBody>
              <a:bodyPr/>
              <a:lstStyle/>
              <a:p>
                <a:r>
                  <a:rPr lang="es-CO">
                    <a:noFill/>
                  </a:rPr>
                  <a:t> </a:t>
                </a:r>
              </a:p>
            </p:txBody>
          </p:sp>
        </mc:Fallback>
      </mc:AlternateContent>
      <p:cxnSp>
        <p:nvCxnSpPr>
          <p:cNvPr id="11" name="Conector recto 10">
            <a:extLst>
              <a:ext uri="{FF2B5EF4-FFF2-40B4-BE49-F238E27FC236}">
                <a16:creationId xmlns:a16="http://schemas.microsoft.com/office/drawing/2014/main" id="{B6C9F667-6CEE-4C42-9233-0AADB261B67E}"/>
              </a:ext>
            </a:extLst>
          </p:cNvPr>
          <p:cNvCxnSpPr>
            <a:cxnSpLocks/>
          </p:cNvCxnSpPr>
          <p:nvPr/>
        </p:nvCxnSpPr>
        <p:spPr>
          <a:xfrm>
            <a:off x="8673381" y="1513937"/>
            <a:ext cx="0" cy="43434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ontent Placeholder 1">
                <a:extLst>
                  <a:ext uri="{FF2B5EF4-FFF2-40B4-BE49-F238E27FC236}">
                    <a16:creationId xmlns:a16="http://schemas.microsoft.com/office/drawing/2014/main" id="{DFF5A376-DD4C-4A77-80A2-A1EA911697A6}"/>
                  </a:ext>
                </a:extLst>
              </p:cNvPr>
              <p:cNvSpPr>
                <a:spLocks noGrp="1"/>
              </p:cNvSpPr>
              <p:nvPr>
                <p:ph sz="half" idx="1"/>
              </p:nvPr>
            </p:nvSpPr>
            <p:spPr>
              <a:xfrm>
                <a:off x="264730" y="1519635"/>
                <a:ext cx="7878844" cy="452596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s-CO" sz="1200" i="1" smtClean="0">
                          <a:solidFill>
                            <a:schemeClr val="tx1"/>
                          </a:solidFill>
                          <a:latin typeface="Cambria Math" panose="02040503050406030204" pitchFamily="18" charset="0"/>
                        </a:rPr>
                        <m:t>𝑇𝐹</m:t>
                      </m:r>
                      <m:sSubSup>
                        <m:sSubSupPr>
                          <m:ctrlPr>
                            <a:rPr lang="es-CO" sz="1200" i="1">
                              <a:solidFill>
                                <a:schemeClr val="tx1"/>
                              </a:solidFill>
                              <a:latin typeface="Cambria Math" panose="02040503050406030204" pitchFamily="18" charset="0"/>
                            </a:rPr>
                          </m:ctrlPr>
                        </m:sSubSupPr>
                        <m:e>
                          <m:r>
                            <a:rPr lang="es-CO" sz="1200" i="1">
                              <a:solidFill>
                                <a:schemeClr val="tx1"/>
                              </a:solidFill>
                              <a:latin typeface="Cambria Math" panose="02040503050406030204" pitchFamily="18" charset="0"/>
                            </a:rPr>
                            <m:t>𝑁</m:t>
                          </m:r>
                        </m:e>
                        <m:sub>
                          <m:r>
                            <a:rPr lang="es-CO" sz="1200" i="1">
                              <a:solidFill>
                                <a:schemeClr val="tx1"/>
                              </a:solidFill>
                              <a:latin typeface="Cambria Math" panose="02040503050406030204" pitchFamily="18" charset="0"/>
                            </a:rPr>
                            <m:t>𝐵</m:t>
                          </m:r>
                        </m:sub>
                        <m:sup>
                          <m:r>
                            <a:rPr lang="es-CO" sz="1200" i="1">
                              <a:solidFill>
                                <a:schemeClr val="tx1"/>
                              </a:solidFill>
                              <a:latin typeface="Cambria Math" panose="02040503050406030204" pitchFamily="18" charset="0"/>
                            </a:rPr>
                            <m:t>𝐷</m:t>
                          </m:r>
                        </m:sup>
                      </m:sSubSup>
                      <m:r>
                        <a:rPr lang="en-GB" sz="1200" i="1">
                          <a:solidFill>
                            <a:schemeClr val="tx1"/>
                          </a:solidFill>
                          <a:latin typeface="Cambria Math" panose="02040503050406030204" pitchFamily="18" charset="0"/>
                        </a:rPr>
                        <m:t>= </m:t>
                      </m:r>
                      <m:d>
                        <m:dPr>
                          <m:begChr m:val="["/>
                          <m:endChr m:val="]"/>
                          <m:ctrlPr>
                            <a:rPr lang="es-CO" sz="1200" i="1">
                              <a:solidFill>
                                <a:schemeClr val="tx1"/>
                              </a:solidFill>
                              <a:latin typeface="Cambria Math" panose="02040503050406030204" pitchFamily="18" charset="0"/>
                            </a:rPr>
                          </m:ctrlPr>
                        </m:dPr>
                        <m:e>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𝐿</m:t>
                                  </m:r>
                                </m:e>
                              </m:acc>
                            </m:e>
                            <m:sub>
                              <m:r>
                                <a:rPr lang="es-CO" sz="1200" i="1">
                                  <a:solidFill>
                                    <a:schemeClr val="tx1"/>
                                  </a:solidFill>
                                  <a:latin typeface="Cambria Math" panose="02040503050406030204" pitchFamily="18" charset="0"/>
                                </a:rPr>
                                <m:t>𝐹</m:t>
                              </m:r>
                            </m:sub>
                            <m:sup>
                              <m:r>
                                <a:rPr lang="es-CO" sz="1200" i="1">
                                  <a:solidFill>
                                    <a:schemeClr val="tx1"/>
                                  </a:solidFill>
                                  <a:latin typeface="Cambria Math" panose="02040503050406030204" pitchFamily="18" charset="0"/>
                                </a:rPr>
                                <m:t>𝐷</m:t>
                              </m:r>
                            </m:sup>
                          </m:sSubSup>
                          <m:r>
                            <a:rPr lang="en-GB"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𝐿</m:t>
                                  </m:r>
                                </m:e>
                              </m:acc>
                            </m:e>
                            <m:sub>
                              <m:r>
                                <a:rPr lang="es-CO" sz="1200" i="1">
                                  <a:solidFill>
                                    <a:schemeClr val="tx1"/>
                                  </a:solidFill>
                                  <a:latin typeface="Cambria Math" panose="02040503050406030204" pitchFamily="18" charset="0"/>
                                </a:rPr>
                                <m:t>𝐻</m:t>
                              </m:r>
                            </m:sub>
                            <m:sup>
                              <m:r>
                                <a:rPr lang="es-CO" sz="1200" i="1">
                                  <a:solidFill>
                                    <a:schemeClr val="tx1"/>
                                  </a:solidFill>
                                  <a:latin typeface="Cambria Math" panose="02040503050406030204" pitchFamily="18" charset="0"/>
                                </a:rPr>
                                <m:t>𝐷</m:t>
                              </m:r>
                            </m:sup>
                          </m:sSubSup>
                          <m:r>
                            <a:rPr lang="en-GB"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𝐵</m:t>
                                  </m:r>
                                </m:e>
                              </m:acc>
                            </m:e>
                            <m:sub>
                              <m:r>
                                <a:rPr lang="es-CO" sz="1200" i="1">
                                  <a:solidFill>
                                    <a:schemeClr val="tx1"/>
                                  </a:solidFill>
                                  <a:latin typeface="Cambria Math" panose="02040503050406030204" pitchFamily="18" charset="0"/>
                                </a:rPr>
                                <m:t>𝐺</m:t>
                              </m:r>
                            </m:sub>
                            <m:sup>
                              <m:r>
                                <a:rPr lang="es-CO" sz="1200" i="1">
                                  <a:solidFill>
                                    <a:schemeClr val="tx1"/>
                                  </a:solidFill>
                                  <a:latin typeface="Cambria Math" panose="02040503050406030204" pitchFamily="18" charset="0"/>
                                </a:rPr>
                                <m:t>𝐵</m:t>
                              </m:r>
                            </m:sup>
                          </m:sSubSup>
                        </m:e>
                      </m:d>
                      <m:r>
                        <a:rPr lang="en-GB" sz="1200" i="1">
                          <a:solidFill>
                            <a:schemeClr val="tx1"/>
                          </a:solidFill>
                          <a:latin typeface="Cambria Math" panose="02040503050406030204" pitchFamily="18" charset="0"/>
                        </a:rPr>
                        <m:t>+</m:t>
                      </m:r>
                      <m:r>
                        <a:rPr lang="es-CO" sz="1200" i="1">
                          <a:solidFill>
                            <a:schemeClr val="tx1"/>
                          </a:solidFill>
                          <a:latin typeface="Cambria Math" panose="02040503050406030204" pitchFamily="18" charset="0"/>
                        </a:rPr>
                        <m:t>𝑟𝑟𝑟</m:t>
                      </m:r>
                      <m:r>
                        <a:rPr lang="en-US" sz="1200" i="1">
                          <a:solidFill>
                            <a:schemeClr val="tx1"/>
                          </a:solidFill>
                          <a:latin typeface="Cambria Math" panose="02040503050406030204" pitchFamily="18" charset="0"/>
                        </a:rPr>
                        <m:t>⋅</m:t>
                      </m:r>
                      <m:d>
                        <m:dPr>
                          <m:ctrlPr>
                            <a:rPr lang="es-CO" sz="1200" i="1">
                              <a:solidFill>
                                <a:schemeClr val="tx1"/>
                              </a:solidFill>
                              <a:latin typeface="Cambria Math" panose="02040503050406030204" pitchFamily="18" charset="0"/>
                            </a:rPr>
                          </m:ctrlPr>
                        </m:dPr>
                        <m:e>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𝐻</m:t>
                              </m:r>
                            </m:sub>
                            <m:sup>
                              <m:r>
                                <a:rPr lang="en-US" sz="1200" i="1">
                                  <a:solidFill>
                                    <a:schemeClr val="tx1"/>
                                  </a:solidFill>
                                  <a:latin typeface="Cambria Math" panose="02040503050406030204" pitchFamily="18" charset="0"/>
                                </a:rPr>
                                <m:t>𝐷</m:t>
                              </m:r>
                            </m:sup>
                          </m:sSubSup>
                          <m:r>
                            <a:rPr lang="en-US"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𝐺</m:t>
                              </m:r>
                            </m:sub>
                            <m:sup>
                              <m:r>
                                <a:rPr lang="en-US" sz="1200" i="1">
                                  <a:solidFill>
                                    <a:schemeClr val="tx1"/>
                                  </a:solidFill>
                                  <a:latin typeface="Cambria Math" panose="02040503050406030204" pitchFamily="18" charset="0"/>
                                </a:rPr>
                                <m:t>𝐷</m:t>
                              </m:r>
                            </m:sup>
                          </m:sSubSup>
                        </m:e>
                      </m:d>
                      <m:r>
                        <a:rPr lang="en-US" sz="1200" i="1">
                          <a:solidFill>
                            <a:schemeClr val="tx1"/>
                          </a:solidFill>
                          <a:latin typeface="Cambria Math" panose="02040503050406030204" pitchFamily="18" charset="0"/>
                        </a:rPr>
                        <m:t>− </m:t>
                      </m:r>
                      <m:d>
                        <m:dPr>
                          <m:ctrlPr>
                            <a:rPr lang="es-CO" sz="1200" i="1">
                              <a:solidFill>
                                <a:schemeClr val="tx1"/>
                              </a:solidFill>
                              <a:latin typeface="Cambria Math" panose="02040503050406030204" pitchFamily="18" charset="0"/>
                            </a:rPr>
                          </m:ctrlPr>
                        </m:dPr>
                        <m:e>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𝐻</m:t>
                              </m:r>
                            </m:sub>
                            <m:sup>
                              <m:r>
                                <a:rPr lang="en-US" sz="1200" i="1">
                                  <a:solidFill>
                                    <a:schemeClr val="tx1"/>
                                  </a:solidFill>
                                  <a:latin typeface="Cambria Math" panose="02040503050406030204" pitchFamily="18" charset="0"/>
                                </a:rPr>
                                <m:t>𝐷</m:t>
                              </m:r>
                            </m:sup>
                          </m:sSubSup>
                          <m:r>
                            <a:rPr lang="en-US"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𝐺</m:t>
                              </m:r>
                            </m:sub>
                            <m:sup>
                              <m:r>
                                <a:rPr lang="en-US" sz="1200" i="1">
                                  <a:solidFill>
                                    <a:schemeClr val="tx1"/>
                                  </a:solidFill>
                                  <a:latin typeface="Cambria Math" panose="02040503050406030204" pitchFamily="18" charset="0"/>
                                </a:rPr>
                                <m:t>𝐷</m:t>
                              </m:r>
                            </m:sup>
                          </m:sSubSup>
                          <m:r>
                            <a:rPr lang="en-US" sz="1200" i="1">
                              <a:solidFill>
                                <a:schemeClr val="tx1"/>
                              </a:solidFill>
                              <a:latin typeface="Cambria Math" panose="02040503050406030204" pitchFamily="18" charset="0"/>
                            </a:rPr>
                            <m:t>+</m:t>
                          </m:r>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𝑂𝐹</m:t>
                              </m:r>
                            </m:e>
                          </m:acc>
                        </m:e>
                      </m:d>
                      <m:r>
                        <a:rPr lang="en-US" sz="1200" i="1">
                          <a:solidFill>
                            <a:schemeClr val="tx1"/>
                          </a:solidFill>
                          <a:latin typeface="Cambria Math" panose="02040503050406030204" pitchFamily="18" charset="0"/>
                        </a:rPr>
                        <m:t>− </m:t>
                      </m:r>
                      <m:d>
                        <m:dPr>
                          <m:ctrlPr>
                            <a:rPr lang="es-CO" sz="1200" i="1" smtClean="0">
                              <a:solidFill>
                                <a:schemeClr val="tx1"/>
                              </a:solidFill>
                              <a:latin typeface="Cambria Math" panose="02040503050406030204" pitchFamily="18" charset="0"/>
                            </a:rPr>
                          </m:ctrlPr>
                        </m:dPr>
                        <m:e>
                          <m:sSub>
                            <m:sSubPr>
                              <m:ctrlPr>
                                <a:rPr lang="es-CO" sz="1200" i="1">
                                  <a:solidFill>
                                    <a:schemeClr val="tx1"/>
                                  </a:solidFill>
                                  <a:latin typeface="Cambria Math" panose="02040503050406030204" pitchFamily="18" charset="0"/>
                                </a:rPr>
                              </m:ctrlPr>
                            </m:sSubPr>
                            <m:e>
                              <m:r>
                                <a:rPr lang="en-GB" sz="1200" i="1">
                                  <a:solidFill>
                                    <a:schemeClr val="tx1"/>
                                  </a:solidFill>
                                  <a:latin typeface="Cambria Math" panose="02040503050406030204" pitchFamily="18" charset="0"/>
                                </a:rPr>
                                <m:t>1− </m:t>
                              </m:r>
                              <m:r>
                                <a:rPr lang="en-GB" sz="1200" i="1">
                                  <a:solidFill>
                                    <a:schemeClr val="tx1"/>
                                  </a:solidFill>
                                  <a:latin typeface="Cambria Math" panose="02040503050406030204" pitchFamily="18" charset="0"/>
                                </a:rPr>
                                <m:t>𝜉</m:t>
                              </m:r>
                            </m:e>
                            <m:sub>
                              <m:r>
                                <a:rPr lang="en-GB" sz="1200" i="1">
                                  <a:solidFill>
                                    <a:schemeClr val="tx1"/>
                                  </a:solidFill>
                                  <a:latin typeface="Cambria Math" panose="02040503050406030204" pitchFamily="18" charset="0"/>
                                </a:rPr>
                                <m:t>𝐹</m:t>
                              </m:r>
                            </m:sub>
                          </m:sSub>
                        </m:e>
                      </m:d>
                      <m:r>
                        <a:rPr lang="en-GB" sz="1200" i="1">
                          <a:solidFill>
                            <a:schemeClr val="tx1"/>
                          </a:solidFill>
                          <a:latin typeface="Cambria Math" panose="02040503050406030204" pitchFamily="18" charset="0"/>
                        </a:rPr>
                        <m:t>⋅</m:t>
                      </m:r>
                      <m:r>
                        <a:rPr lang="en-GB" sz="1200" i="1">
                          <a:solidFill>
                            <a:schemeClr val="tx1"/>
                          </a:solidFill>
                          <a:latin typeface="Cambria Math" panose="02040503050406030204" pitchFamily="18" charset="0"/>
                        </a:rPr>
                        <m:t>𝐹𝐷</m:t>
                      </m:r>
                      <m:sSup>
                        <m:sSupPr>
                          <m:ctrlPr>
                            <a:rPr lang="es-CO" sz="1200" i="1">
                              <a:solidFill>
                                <a:schemeClr val="tx1"/>
                              </a:solidFill>
                              <a:latin typeface="Cambria Math" panose="02040503050406030204" pitchFamily="18" charset="0"/>
                            </a:rPr>
                          </m:ctrlPr>
                        </m:sSupPr>
                        <m:e>
                          <m:r>
                            <a:rPr lang="en-GB" sz="1200" i="1">
                              <a:solidFill>
                                <a:schemeClr val="tx1"/>
                              </a:solidFill>
                              <a:latin typeface="Cambria Math" panose="02040503050406030204" pitchFamily="18" charset="0"/>
                            </a:rPr>
                            <m:t>𝐼</m:t>
                          </m:r>
                        </m:e>
                        <m:sup>
                          <m:r>
                            <a:rPr lang="en-GB" sz="1200" i="1">
                              <a:solidFill>
                                <a:schemeClr val="tx1"/>
                              </a:solidFill>
                              <a:latin typeface="Cambria Math" panose="02040503050406030204" pitchFamily="18" charset="0"/>
                            </a:rPr>
                            <m:t>𝑃</m:t>
                          </m:r>
                        </m:sup>
                      </m:sSup>
                      <m:r>
                        <a:rPr lang="en-GB" sz="1200" i="1">
                          <a:solidFill>
                            <a:schemeClr val="tx1"/>
                          </a:solidFill>
                          <a:latin typeface="Cambria Math" panose="02040503050406030204" pitchFamily="18" charset="0"/>
                        </a:rPr>
                        <m:t>⋅</m:t>
                      </m:r>
                      <m:sSup>
                        <m:sSupPr>
                          <m:ctrlPr>
                            <a:rPr lang="es-CO" sz="1200" i="1">
                              <a:solidFill>
                                <a:schemeClr val="tx1"/>
                              </a:solidFill>
                              <a:latin typeface="Cambria Math" panose="02040503050406030204" pitchFamily="18" charset="0"/>
                            </a:rPr>
                          </m:ctrlPr>
                        </m:sSupPr>
                        <m:e>
                          <m:r>
                            <a:rPr lang="en-GB" sz="1200" i="1">
                              <a:solidFill>
                                <a:schemeClr val="tx1"/>
                              </a:solidFill>
                              <a:latin typeface="Cambria Math" panose="02040503050406030204" pitchFamily="18" charset="0"/>
                            </a:rPr>
                            <m:t>𝑒</m:t>
                          </m:r>
                        </m:e>
                        <m:sup>
                          <m:r>
                            <a:rPr lang="en-GB" sz="1200" i="1">
                              <a:solidFill>
                                <a:schemeClr val="tx1"/>
                              </a:solidFill>
                              <a:latin typeface="Cambria Math" panose="02040503050406030204" pitchFamily="18" charset="0"/>
                            </a:rPr>
                            <m:t>𝑁</m:t>
                          </m:r>
                        </m:sup>
                      </m:sSup>
                    </m:oMath>
                  </m:oMathPara>
                </a14:m>
                <a:endParaRPr lang="es-CO" sz="1200" dirty="0">
                  <a:solidFill>
                    <a:schemeClr val="tx1"/>
                  </a:solidFill>
                </a:endParaRPr>
              </a:p>
              <a:p>
                <a:pPr marL="0" indent="0">
                  <a:buNone/>
                </a:pPr>
                <a:endParaRPr lang="es-CO" sz="12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acc>
                        <m:accPr>
                          <m:chr m:val="̇"/>
                          <m:ctrlPr>
                            <a:rPr lang="es-CO" sz="1200" i="1" smtClean="0">
                              <a:solidFill>
                                <a:schemeClr val="tx1"/>
                              </a:solidFill>
                              <a:latin typeface="Cambria Math" panose="02040503050406030204" pitchFamily="18" charset="0"/>
                            </a:rPr>
                          </m:ctrlPr>
                        </m:accPr>
                        <m:e>
                          <m:r>
                            <a:rPr lang="en-GB" sz="1200" i="1">
                              <a:solidFill>
                                <a:schemeClr val="tx1"/>
                              </a:solidFill>
                              <a:latin typeface="Cambria Math" panose="02040503050406030204" pitchFamily="18" charset="0"/>
                            </a:rPr>
                            <m:t>𝐴</m:t>
                          </m:r>
                        </m:e>
                      </m:acc>
                      <m:r>
                        <a:rPr lang="en-GB" sz="1200" i="1">
                          <a:solidFill>
                            <a:schemeClr val="tx1"/>
                          </a:solidFill>
                          <a:latin typeface="Cambria Math" panose="02040503050406030204" pitchFamily="18" charset="0"/>
                        </a:rPr>
                        <m:t>= </m:t>
                      </m:r>
                      <m:d>
                        <m:dPr>
                          <m:begChr m:val="["/>
                          <m:endChr m:val="]"/>
                          <m:ctrlPr>
                            <a:rPr lang="es-CO" sz="1200" i="1">
                              <a:solidFill>
                                <a:schemeClr val="tx1"/>
                              </a:solidFill>
                              <a:latin typeface="Cambria Math" panose="02040503050406030204" pitchFamily="18" charset="0"/>
                            </a:rPr>
                          </m:ctrlPr>
                        </m:dPr>
                        <m:e>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𝐿</m:t>
                                  </m:r>
                                </m:e>
                              </m:acc>
                            </m:e>
                            <m:sub>
                              <m:r>
                                <a:rPr lang="es-CO" sz="1200" i="1">
                                  <a:solidFill>
                                    <a:schemeClr val="tx1"/>
                                  </a:solidFill>
                                  <a:latin typeface="Cambria Math" panose="02040503050406030204" pitchFamily="18" charset="0"/>
                                </a:rPr>
                                <m:t>𝐹</m:t>
                              </m:r>
                            </m:sub>
                            <m:sup>
                              <m:r>
                                <a:rPr lang="es-CO" sz="1200" i="1">
                                  <a:solidFill>
                                    <a:schemeClr val="tx1"/>
                                  </a:solidFill>
                                  <a:latin typeface="Cambria Math" panose="02040503050406030204" pitchFamily="18" charset="0"/>
                                </a:rPr>
                                <m:t>𝐷</m:t>
                              </m:r>
                            </m:sup>
                          </m:sSubSup>
                          <m:r>
                            <a:rPr lang="en-GB"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𝐿</m:t>
                                  </m:r>
                                </m:e>
                              </m:acc>
                            </m:e>
                            <m:sub>
                              <m:r>
                                <a:rPr lang="es-CO" sz="1200" i="1">
                                  <a:solidFill>
                                    <a:schemeClr val="tx1"/>
                                  </a:solidFill>
                                  <a:latin typeface="Cambria Math" panose="02040503050406030204" pitchFamily="18" charset="0"/>
                                </a:rPr>
                                <m:t>𝐻</m:t>
                              </m:r>
                            </m:sub>
                            <m:sup>
                              <m:r>
                                <a:rPr lang="es-CO" sz="1200" i="1">
                                  <a:solidFill>
                                    <a:schemeClr val="tx1"/>
                                  </a:solidFill>
                                  <a:latin typeface="Cambria Math" panose="02040503050406030204" pitchFamily="18" charset="0"/>
                                </a:rPr>
                                <m:t>𝐷</m:t>
                              </m:r>
                            </m:sup>
                          </m:sSubSup>
                          <m:r>
                            <a:rPr lang="en-GB"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𝐵</m:t>
                                  </m:r>
                                </m:e>
                              </m:acc>
                            </m:e>
                            <m:sub>
                              <m:r>
                                <a:rPr lang="es-CO" sz="1200" i="1">
                                  <a:solidFill>
                                    <a:schemeClr val="tx1"/>
                                  </a:solidFill>
                                  <a:latin typeface="Cambria Math" panose="02040503050406030204" pitchFamily="18" charset="0"/>
                                </a:rPr>
                                <m:t>𝐺</m:t>
                              </m:r>
                            </m:sub>
                            <m:sup>
                              <m:r>
                                <a:rPr lang="es-CO" sz="1200" i="1">
                                  <a:solidFill>
                                    <a:schemeClr val="tx1"/>
                                  </a:solidFill>
                                  <a:latin typeface="Cambria Math" panose="02040503050406030204" pitchFamily="18" charset="0"/>
                                </a:rPr>
                                <m:t>𝐵</m:t>
                              </m:r>
                            </m:sup>
                          </m:sSubSup>
                        </m:e>
                      </m:d>
                      <m:r>
                        <a:rPr lang="en-GB" sz="1200" i="1" smtClean="0">
                          <a:solidFill>
                            <a:schemeClr val="tx1"/>
                          </a:solidFill>
                          <a:latin typeface="Cambria Math" panose="02040503050406030204" pitchFamily="18" charset="0"/>
                        </a:rPr>
                        <m:t>+</m:t>
                      </m:r>
                      <m:r>
                        <a:rPr lang="es-CO" sz="1200" i="1">
                          <a:solidFill>
                            <a:schemeClr val="tx1"/>
                          </a:solidFill>
                          <a:latin typeface="Cambria Math" panose="02040503050406030204" pitchFamily="18" charset="0"/>
                        </a:rPr>
                        <m:t>𝑟𝑟𝑟</m:t>
                      </m:r>
                      <m:r>
                        <a:rPr lang="en-US" sz="1200" i="1">
                          <a:solidFill>
                            <a:schemeClr val="tx1"/>
                          </a:solidFill>
                          <a:latin typeface="Cambria Math" panose="02040503050406030204" pitchFamily="18" charset="0"/>
                        </a:rPr>
                        <m:t>⋅</m:t>
                      </m:r>
                      <m:d>
                        <m:dPr>
                          <m:ctrlPr>
                            <a:rPr lang="es-CO" sz="1200" i="1">
                              <a:solidFill>
                                <a:schemeClr val="tx1"/>
                              </a:solidFill>
                              <a:latin typeface="Cambria Math" panose="02040503050406030204" pitchFamily="18" charset="0"/>
                            </a:rPr>
                          </m:ctrlPr>
                        </m:dPr>
                        <m:e>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𝐻</m:t>
                              </m:r>
                            </m:sub>
                            <m:sup>
                              <m:r>
                                <a:rPr lang="en-US" sz="1200" i="1">
                                  <a:solidFill>
                                    <a:schemeClr val="tx1"/>
                                  </a:solidFill>
                                  <a:latin typeface="Cambria Math" panose="02040503050406030204" pitchFamily="18" charset="0"/>
                                </a:rPr>
                                <m:t>𝐷</m:t>
                              </m:r>
                            </m:sup>
                          </m:sSubSup>
                          <m:r>
                            <a:rPr lang="en-US"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𝐺</m:t>
                              </m:r>
                            </m:sub>
                            <m:sup>
                              <m:r>
                                <a:rPr lang="en-US" sz="1200" i="1">
                                  <a:solidFill>
                                    <a:schemeClr val="tx1"/>
                                  </a:solidFill>
                                  <a:latin typeface="Cambria Math" panose="02040503050406030204" pitchFamily="18" charset="0"/>
                                </a:rPr>
                                <m:t>𝐷</m:t>
                              </m:r>
                            </m:sup>
                          </m:sSubSup>
                        </m:e>
                      </m:d>
                      <m:r>
                        <a:rPr lang="en-US" sz="1200" i="1">
                          <a:solidFill>
                            <a:schemeClr val="tx1"/>
                          </a:solidFill>
                          <a:latin typeface="Cambria Math" panose="02040503050406030204" pitchFamily="18" charset="0"/>
                        </a:rPr>
                        <m:t>−</m:t>
                      </m:r>
                      <m:d>
                        <m:dPr>
                          <m:ctrlPr>
                            <a:rPr lang="es-CO" sz="1200" i="1" smtClean="0">
                              <a:solidFill>
                                <a:schemeClr val="tx1"/>
                              </a:solidFill>
                              <a:latin typeface="Cambria Math" panose="02040503050406030204" pitchFamily="18" charset="0"/>
                            </a:rPr>
                          </m:ctrlPr>
                        </m:dPr>
                        <m:e>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𝐻</m:t>
                              </m:r>
                            </m:sub>
                            <m:sup>
                              <m:r>
                                <a:rPr lang="en-US" sz="1200" i="1">
                                  <a:solidFill>
                                    <a:schemeClr val="tx1"/>
                                  </a:solidFill>
                                  <a:latin typeface="Cambria Math" panose="02040503050406030204" pitchFamily="18" charset="0"/>
                                </a:rPr>
                                <m:t>𝐷</m:t>
                              </m:r>
                            </m:sup>
                          </m:sSubSup>
                          <m:r>
                            <a:rPr lang="en-US"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𝐺</m:t>
                              </m:r>
                            </m:sub>
                            <m:sup>
                              <m:r>
                                <a:rPr lang="en-US" sz="1200" i="1">
                                  <a:solidFill>
                                    <a:schemeClr val="tx1"/>
                                  </a:solidFill>
                                  <a:latin typeface="Cambria Math" panose="02040503050406030204" pitchFamily="18" charset="0"/>
                                </a:rPr>
                                <m:t>𝐷</m:t>
                              </m:r>
                            </m:sup>
                          </m:sSubSup>
                        </m:e>
                      </m:d>
                      <m:r>
                        <a:rPr lang="es-ES" sz="1200" b="0" i="1" smtClean="0">
                          <a:solidFill>
                            <a:schemeClr val="tx1"/>
                          </a:solidFill>
                          <a:latin typeface="Cambria Math" panose="02040503050406030204" pitchFamily="18" charset="0"/>
                        </a:rPr>
                        <m:t>−</m:t>
                      </m:r>
                      <m:acc>
                        <m:accPr>
                          <m:chr m:val="̇"/>
                          <m:ctrlPr>
                            <a:rPr lang="es-CO" sz="1200" i="1" smtClean="0">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𝑂𝐹</m:t>
                          </m:r>
                        </m:e>
                      </m:acc>
                      <m:r>
                        <a:rPr lang="en-US" sz="1200" i="1">
                          <a:solidFill>
                            <a:schemeClr val="tx1"/>
                          </a:solidFill>
                          <a:latin typeface="Cambria Math" panose="02040503050406030204" pitchFamily="18" charset="0"/>
                        </a:rPr>
                        <m:t>−</m:t>
                      </m:r>
                      <m:d>
                        <m:dPr>
                          <m:ctrlPr>
                            <a:rPr lang="es-CO" sz="1200" i="1">
                              <a:solidFill>
                                <a:schemeClr val="tx1"/>
                              </a:solidFill>
                              <a:latin typeface="Cambria Math" panose="02040503050406030204" pitchFamily="18" charset="0"/>
                            </a:rPr>
                          </m:ctrlPr>
                        </m:dPr>
                        <m:e>
                          <m:sSub>
                            <m:sSubPr>
                              <m:ctrlPr>
                                <a:rPr lang="es-CO" sz="1200" i="1">
                                  <a:solidFill>
                                    <a:schemeClr val="tx1"/>
                                  </a:solidFill>
                                  <a:latin typeface="Cambria Math" panose="02040503050406030204" pitchFamily="18" charset="0"/>
                                </a:rPr>
                              </m:ctrlPr>
                            </m:sSubPr>
                            <m:e>
                              <m:r>
                                <a:rPr lang="en-GB" sz="1200" i="1">
                                  <a:solidFill>
                                    <a:schemeClr val="tx1"/>
                                  </a:solidFill>
                                  <a:latin typeface="Cambria Math" panose="02040503050406030204" pitchFamily="18" charset="0"/>
                                </a:rPr>
                                <m:t>1− </m:t>
                              </m:r>
                              <m:r>
                                <a:rPr lang="en-GB" sz="1200" i="1">
                                  <a:solidFill>
                                    <a:schemeClr val="tx1"/>
                                  </a:solidFill>
                                  <a:latin typeface="Cambria Math" panose="02040503050406030204" pitchFamily="18" charset="0"/>
                                </a:rPr>
                                <m:t>𝜉</m:t>
                              </m:r>
                            </m:e>
                            <m:sub>
                              <m:r>
                                <a:rPr lang="en-GB" sz="1200" i="1">
                                  <a:solidFill>
                                    <a:schemeClr val="tx1"/>
                                  </a:solidFill>
                                  <a:latin typeface="Cambria Math" panose="02040503050406030204" pitchFamily="18" charset="0"/>
                                </a:rPr>
                                <m:t>𝐹</m:t>
                              </m:r>
                            </m:sub>
                          </m:sSub>
                        </m:e>
                      </m:d>
                      <m:r>
                        <a:rPr lang="en-GB" sz="1200" i="1">
                          <a:solidFill>
                            <a:schemeClr val="tx1"/>
                          </a:solidFill>
                          <a:latin typeface="Cambria Math" panose="02040503050406030204" pitchFamily="18" charset="0"/>
                        </a:rPr>
                        <m:t>⋅</m:t>
                      </m:r>
                      <m:r>
                        <a:rPr lang="en-GB" sz="1200" i="1">
                          <a:solidFill>
                            <a:schemeClr val="tx1"/>
                          </a:solidFill>
                          <a:latin typeface="Cambria Math" panose="02040503050406030204" pitchFamily="18" charset="0"/>
                        </a:rPr>
                        <m:t>𝐹𝐷</m:t>
                      </m:r>
                      <m:sSup>
                        <m:sSupPr>
                          <m:ctrlPr>
                            <a:rPr lang="es-CO" sz="1200" i="1">
                              <a:solidFill>
                                <a:schemeClr val="tx1"/>
                              </a:solidFill>
                              <a:latin typeface="Cambria Math" panose="02040503050406030204" pitchFamily="18" charset="0"/>
                            </a:rPr>
                          </m:ctrlPr>
                        </m:sSupPr>
                        <m:e>
                          <m:r>
                            <a:rPr lang="en-GB" sz="1200" i="1">
                              <a:solidFill>
                                <a:schemeClr val="tx1"/>
                              </a:solidFill>
                              <a:latin typeface="Cambria Math" panose="02040503050406030204" pitchFamily="18" charset="0"/>
                            </a:rPr>
                            <m:t>𝐼</m:t>
                          </m:r>
                        </m:e>
                        <m:sup>
                          <m:r>
                            <a:rPr lang="en-GB" sz="1200" i="1">
                              <a:solidFill>
                                <a:schemeClr val="tx1"/>
                              </a:solidFill>
                              <a:latin typeface="Cambria Math" panose="02040503050406030204" pitchFamily="18" charset="0"/>
                            </a:rPr>
                            <m:t>𝑃</m:t>
                          </m:r>
                        </m:sup>
                      </m:sSup>
                      <m:r>
                        <a:rPr lang="en-GB" sz="1200" i="1">
                          <a:solidFill>
                            <a:schemeClr val="tx1"/>
                          </a:solidFill>
                          <a:latin typeface="Cambria Math" panose="02040503050406030204" pitchFamily="18" charset="0"/>
                        </a:rPr>
                        <m:t>⋅</m:t>
                      </m:r>
                      <m:sSup>
                        <m:sSupPr>
                          <m:ctrlPr>
                            <a:rPr lang="es-CO" sz="1200" i="1">
                              <a:solidFill>
                                <a:schemeClr val="tx1"/>
                              </a:solidFill>
                              <a:latin typeface="Cambria Math" panose="02040503050406030204" pitchFamily="18" charset="0"/>
                            </a:rPr>
                          </m:ctrlPr>
                        </m:sSupPr>
                        <m:e>
                          <m:r>
                            <a:rPr lang="en-GB" sz="1200" i="1">
                              <a:solidFill>
                                <a:schemeClr val="tx1"/>
                              </a:solidFill>
                              <a:latin typeface="Cambria Math" panose="02040503050406030204" pitchFamily="18" charset="0"/>
                            </a:rPr>
                            <m:t>𝑒</m:t>
                          </m:r>
                        </m:e>
                        <m:sup>
                          <m:r>
                            <a:rPr lang="en-GB" sz="1200" i="1">
                              <a:solidFill>
                                <a:schemeClr val="tx1"/>
                              </a:solidFill>
                              <a:latin typeface="Cambria Math" panose="02040503050406030204" pitchFamily="18" charset="0"/>
                            </a:rPr>
                            <m:t>𝑁</m:t>
                          </m:r>
                        </m:sup>
                      </m:sSup>
                    </m:oMath>
                  </m:oMathPara>
                </a14:m>
                <a:endParaRPr lang="es-CO" sz="1200" dirty="0">
                  <a:solidFill>
                    <a:schemeClr val="tx1"/>
                  </a:solidFill>
                </a:endParaRPr>
              </a:p>
              <a:p>
                <a:pPr marL="0" indent="0">
                  <a:buNone/>
                </a:pPr>
                <a:endParaRPr lang="es-CO" sz="12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acc>
                        <m:accPr>
                          <m:chr m:val="̇"/>
                          <m:ctrlPr>
                            <a:rPr lang="es-CO" sz="1200" i="1">
                              <a:solidFill>
                                <a:schemeClr val="tx1"/>
                              </a:solidFill>
                              <a:latin typeface="Cambria Math" panose="02040503050406030204" pitchFamily="18" charset="0"/>
                            </a:rPr>
                          </m:ctrlPr>
                        </m:accPr>
                        <m:e>
                          <m:r>
                            <a:rPr lang="en-GB" sz="1200" i="1">
                              <a:solidFill>
                                <a:schemeClr val="tx1"/>
                              </a:solidFill>
                              <a:latin typeface="Cambria Math" panose="02040503050406030204" pitchFamily="18" charset="0"/>
                            </a:rPr>
                            <m:t>𝐴</m:t>
                          </m:r>
                        </m:e>
                      </m:acc>
                      <m:r>
                        <a:rPr lang="en-GB" sz="1200" i="1">
                          <a:solidFill>
                            <a:schemeClr val="tx1"/>
                          </a:solidFill>
                          <a:latin typeface="Cambria Math" panose="02040503050406030204" pitchFamily="18" charset="0"/>
                        </a:rPr>
                        <m:t>= </m:t>
                      </m:r>
                      <m:d>
                        <m:dPr>
                          <m:begChr m:val="["/>
                          <m:endChr m:val="]"/>
                          <m:ctrlPr>
                            <a:rPr lang="es-CO" sz="1200" i="1">
                              <a:solidFill>
                                <a:schemeClr val="tx1"/>
                              </a:solidFill>
                              <a:latin typeface="Cambria Math" panose="02040503050406030204" pitchFamily="18" charset="0"/>
                            </a:rPr>
                          </m:ctrlPr>
                        </m:dPr>
                        <m:e>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𝐿</m:t>
                                  </m:r>
                                </m:e>
                              </m:acc>
                            </m:e>
                            <m:sub>
                              <m:r>
                                <a:rPr lang="es-CO" sz="1200" i="1">
                                  <a:solidFill>
                                    <a:schemeClr val="tx1"/>
                                  </a:solidFill>
                                  <a:latin typeface="Cambria Math" panose="02040503050406030204" pitchFamily="18" charset="0"/>
                                </a:rPr>
                                <m:t>𝐹</m:t>
                              </m:r>
                            </m:sub>
                            <m:sup>
                              <m:r>
                                <a:rPr lang="es-CO" sz="1200" i="1">
                                  <a:solidFill>
                                    <a:schemeClr val="tx1"/>
                                  </a:solidFill>
                                  <a:latin typeface="Cambria Math" panose="02040503050406030204" pitchFamily="18" charset="0"/>
                                </a:rPr>
                                <m:t>𝐷</m:t>
                              </m:r>
                            </m:sup>
                          </m:sSubSup>
                          <m:r>
                            <a:rPr lang="en-GB"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𝐿</m:t>
                                  </m:r>
                                </m:e>
                              </m:acc>
                            </m:e>
                            <m:sub>
                              <m:r>
                                <a:rPr lang="es-CO" sz="1200" i="1">
                                  <a:solidFill>
                                    <a:schemeClr val="tx1"/>
                                  </a:solidFill>
                                  <a:latin typeface="Cambria Math" panose="02040503050406030204" pitchFamily="18" charset="0"/>
                                </a:rPr>
                                <m:t>𝐻</m:t>
                              </m:r>
                            </m:sub>
                            <m:sup>
                              <m:r>
                                <a:rPr lang="es-CO" sz="1200" i="1">
                                  <a:solidFill>
                                    <a:schemeClr val="tx1"/>
                                  </a:solidFill>
                                  <a:latin typeface="Cambria Math" panose="02040503050406030204" pitchFamily="18" charset="0"/>
                                </a:rPr>
                                <m:t>𝐷</m:t>
                              </m:r>
                            </m:sup>
                          </m:sSubSup>
                          <m:r>
                            <a:rPr lang="en-GB"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𝐵</m:t>
                                  </m:r>
                                </m:e>
                              </m:acc>
                            </m:e>
                            <m:sub>
                              <m:r>
                                <a:rPr lang="es-CO" sz="1200" i="1">
                                  <a:solidFill>
                                    <a:schemeClr val="tx1"/>
                                  </a:solidFill>
                                  <a:latin typeface="Cambria Math" panose="02040503050406030204" pitchFamily="18" charset="0"/>
                                </a:rPr>
                                <m:t>𝐺</m:t>
                              </m:r>
                            </m:sub>
                            <m:sup>
                              <m:r>
                                <a:rPr lang="es-CO" sz="1200" i="1">
                                  <a:solidFill>
                                    <a:schemeClr val="tx1"/>
                                  </a:solidFill>
                                  <a:latin typeface="Cambria Math" panose="02040503050406030204" pitchFamily="18" charset="0"/>
                                </a:rPr>
                                <m:t>𝐵</m:t>
                              </m:r>
                            </m:sup>
                          </m:sSubSup>
                        </m:e>
                      </m:d>
                      <m:r>
                        <a:rPr lang="es-ES" sz="1200" b="0" i="1" smtClean="0">
                          <a:solidFill>
                            <a:schemeClr val="tx1"/>
                          </a:solidFill>
                          <a:latin typeface="Cambria Math" panose="02040503050406030204" pitchFamily="18" charset="0"/>
                        </a:rPr>
                        <m:t>−</m:t>
                      </m:r>
                      <m:d>
                        <m:dPr>
                          <m:begChr m:val="["/>
                          <m:endChr m:val="]"/>
                          <m:ctrlPr>
                            <a:rPr lang="es-ES" sz="1200" b="0" i="1" smtClean="0">
                              <a:solidFill>
                                <a:schemeClr val="tx1"/>
                              </a:solidFill>
                              <a:latin typeface="Cambria Math" panose="02040503050406030204" pitchFamily="18" charset="0"/>
                            </a:rPr>
                          </m:ctrlPr>
                        </m:dPr>
                        <m:e>
                          <m:d>
                            <m:dPr>
                              <m:ctrlPr>
                                <a:rPr lang="es-CO" sz="1200" i="1">
                                  <a:solidFill>
                                    <a:schemeClr val="tx1"/>
                                  </a:solidFill>
                                  <a:latin typeface="Cambria Math" panose="02040503050406030204" pitchFamily="18" charset="0"/>
                                </a:rPr>
                              </m:ctrlPr>
                            </m:dPr>
                            <m:e>
                              <m:r>
                                <a:rPr lang="en-GB" sz="1200" i="1">
                                  <a:solidFill>
                                    <a:schemeClr val="tx1"/>
                                  </a:solidFill>
                                  <a:latin typeface="Cambria Math" panose="02040503050406030204" pitchFamily="18" charset="0"/>
                                </a:rPr>
                                <m:t>1−</m:t>
                              </m:r>
                              <m:r>
                                <a:rPr lang="es-CO" sz="1200" i="1">
                                  <a:solidFill>
                                    <a:schemeClr val="tx1"/>
                                  </a:solidFill>
                                  <a:latin typeface="Cambria Math" panose="02040503050406030204" pitchFamily="18" charset="0"/>
                                </a:rPr>
                                <m:t>𝑟𝑟𝑟</m:t>
                              </m:r>
                            </m:e>
                          </m:d>
                          <m:r>
                            <a:rPr lang="en-US" sz="1200" i="1">
                              <a:solidFill>
                                <a:schemeClr val="tx1"/>
                              </a:solidFill>
                              <a:latin typeface="Cambria Math" panose="02040503050406030204" pitchFamily="18" charset="0"/>
                            </a:rPr>
                            <m:t>⋅</m:t>
                          </m:r>
                          <m:d>
                            <m:dPr>
                              <m:ctrlPr>
                                <a:rPr lang="es-CO" sz="1200" i="1">
                                  <a:solidFill>
                                    <a:schemeClr val="tx1"/>
                                  </a:solidFill>
                                  <a:latin typeface="Cambria Math" panose="02040503050406030204" pitchFamily="18" charset="0"/>
                                </a:rPr>
                              </m:ctrlPr>
                            </m:dPr>
                            <m:e>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𝐻</m:t>
                                  </m:r>
                                </m:sub>
                                <m:sup>
                                  <m:r>
                                    <a:rPr lang="en-US" sz="1200" i="1">
                                      <a:solidFill>
                                        <a:schemeClr val="tx1"/>
                                      </a:solidFill>
                                      <a:latin typeface="Cambria Math" panose="02040503050406030204" pitchFamily="18" charset="0"/>
                                    </a:rPr>
                                    <m:t>𝐷</m:t>
                                  </m:r>
                                </m:sup>
                              </m:sSubSup>
                              <m:r>
                                <a:rPr lang="en-US"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𝐺</m:t>
                                  </m:r>
                                </m:sub>
                                <m:sup>
                                  <m:r>
                                    <a:rPr lang="en-US" sz="1200" i="1">
                                      <a:solidFill>
                                        <a:schemeClr val="tx1"/>
                                      </a:solidFill>
                                      <a:latin typeface="Cambria Math" panose="02040503050406030204" pitchFamily="18" charset="0"/>
                                    </a:rPr>
                                    <m:t>𝐷</m:t>
                                  </m:r>
                                </m:sup>
                              </m:sSubSup>
                            </m:e>
                          </m:d>
                        </m:e>
                      </m:d>
                      <m:r>
                        <a:rPr lang="es-ES" sz="1200" i="1">
                          <a:solidFill>
                            <a:schemeClr val="tx1"/>
                          </a:solidFill>
                          <a:latin typeface="Cambria Math" panose="02040503050406030204" pitchFamily="18" charset="0"/>
                        </a:rPr>
                        <m:t>−</m:t>
                      </m:r>
                      <m:r>
                        <a:rPr lang="en-US" sz="1200" i="1" smtClean="0">
                          <a:solidFill>
                            <a:schemeClr val="tx1"/>
                          </a:solidFill>
                          <a:latin typeface="Cambria Math" panose="02040503050406030204" pitchFamily="18" charset="0"/>
                        </a:rPr>
                        <m:t>𝑅</m:t>
                      </m:r>
                      <m:sSub>
                        <m:sSubPr>
                          <m:ctrlPr>
                            <a:rPr lang="es-CO"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𝐸</m:t>
                          </m:r>
                        </m:e>
                        <m:sub>
                          <m:r>
                            <a:rPr lang="es-ES" sz="1200" b="0" i="1" smtClean="0">
                              <a:solidFill>
                                <a:schemeClr val="tx1"/>
                              </a:solidFill>
                              <a:latin typeface="Cambria Math" panose="02040503050406030204" pitchFamily="18" charset="0"/>
                            </a:rPr>
                            <m:t>𝐵</m:t>
                          </m:r>
                        </m:sub>
                      </m:sSub>
                      <m:r>
                        <a:rPr lang="en-US" sz="1200" i="1">
                          <a:solidFill>
                            <a:schemeClr val="tx1"/>
                          </a:solidFill>
                          <a:latin typeface="Cambria Math" panose="02040503050406030204" pitchFamily="18" charset="0"/>
                        </a:rPr>
                        <m:t>−</m:t>
                      </m:r>
                      <m:d>
                        <m:dPr>
                          <m:ctrlPr>
                            <a:rPr lang="es-CO" sz="1200" i="1">
                              <a:solidFill>
                                <a:schemeClr val="tx1"/>
                              </a:solidFill>
                              <a:latin typeface="Cambria Math" panose="02040503050406030204" pitchFamily="18" charset="0"/>
                            </a:rPr>
                          </m:ctrlPr>
                        </m:dPr>
                        <m:e>
                          <m:sSub>
                            <m:sSubPr>
                              <m:ctrlPr>
                                <a:rPr lang="es-CO" sz="1200" i="1">
                                  <a:solidFill>
                                    <a:schemeClr val="tx1"/>
                                  </a:solidFill>
                                  <a:latin typeface="Cambria Math" panose="02040503050406030204" pitchFamily="18" charset="0"/>
                                </a:rPr>
                              </m:ctrlPr>
                            </m:sSubPr>
                            <m:e>
                              <m:r>
                                <a:rPr lang="en-GB" sz="1200" i="1">
                                  <a:solidFill>
                                    <a:schemeClr val="tx1"/>
                                  </a:solidFill>
                                  <a:latin typeface="Cambria Math" panose="02040503050406030204" pitchFamily="18" charset="0"/>
                                </a:rPr>
                                <m:t>1− </m:t>
                              </m:r>
                              <m:r>
                                <a:rPr lang="en-GB" sz="1200" i="1">
                                  <a:solidFill>
                                    <a:schemeClr val="tx1"/>
                                  </a:solidFill>
                                  <a:latin typeface="Cambria Math" panose="02040503050406030204" pitchFamily="18" charset="0"/>
                                </a:rPr>
                                <m:t>𝜉</m:t>
                              </m:r>
                            </m:e>
                            <m:sub>
                              <m:r>
                                <a:rPr lang="en-GB" sz="1200" i="1">
                                  <a:solidFill>
                                    <a:schemeClr val="tx1"/>
                                  </a:solidFill>
                                  <a:latin typeface="Cambria Math" panose="02040503050406030204" pitchFamily="18" charset="0"/>
                                </a:rPr>
                                <m:t>𝐹</m:t>
                              </m:r>
                            </m:sub>
                          </m:sSub>
                        </m:e>
                      </m:d>
                      <m:r>
                        <a:rPr lang="en-GB" sz="1200" i="1">
                          <a:solidFill>
                            <a:schemeClr val="tx1"/>
                          </a:solidFill>
                          <a:latin typeface="Cambria Math" panose="02040503050406030204" pitchFamily="18" charset="0"/>
                        </a:rPr>
                        <m:t>⋅</m:t>
                      </m:r>
                      <m:r>
                        <a:rPr lang="en-GB" sz="1200" i="1">
                          <a:solidFill>
                            <a:schemeClr val="tx1"/>
                          </a:solidFill>
                          <a:latin typeface="Cambria Math" panose="02040503050406030204" pitchFamily="18" charset="0"/>
                        </a:rPr>
                        <m:t>𝐹𝐷</m:t>
                      </m:r>
                      <m:sSup>
                        <m:sSupPr>
                          <m:ctrlPr>
                            <a:rPr lang="es-CO" sz="1200" i="1">
                              <a:solidFill>
                                <a:schemeClr val="tx1"/>
                              </a:solidFill>
                              <a:latin typeface="Cambria Math" panose="02040503050406030204" pitchFamily="18" charset="0"/>
                            </a:rPr>
                          </m:ctrlPr>
                        </m:sSupPr>
                        <m:e>
                          <m:r>
                            <a:rPr lang="en-GB" sz="1200" i="1">
                              <a:solidFill>
                                <a:schemeClr val="tx1"/>
                              </a:solidFill>
                              <a:latin typeface="Cambria Math" panose="02040503050406030204" pitchFamily="18" charset="0"/>
                            </a:rPr>
                            <m:t>𝐼</m:t>
                          </m:r>
                        </m:e>
                        <m:sup>
                          <m:r>
                            <a:rPr lang="en-GB" sz="1200" i="1">
                              <a:solidFill>
                                <a:schemeClr val="tx1"/>
                              </a:solidFill>
                              <a:latin typeface="Cambria Math" panose="02040503050406030204" pitchFamily="18" charset="0"/>
                            </a:rPr>
                            <m:t>𝑃</m:t>
                          </m:r>
                        </m:sup>
                      </m:sSup>
                      <m:r>
                        <a:rPr lang="en-GB" sz="1200" i="1">
                          <a:solidFill>
                            <a:schemeClr val="tx1"/>
                          </a:solidFill>
                          <a:latin typeface="Cambria Math" panose="02040503050406030204" pitchFamily="18" charset="0"/>
                        </a:rPr>
                        <m:t>⋅</m:t>
                      </m:r>
                      <m:sSup>
                        <m:sSupPr>
                          <m:ctrlPr>
                            <a:rPr lang="es-CO" sz="1200" i="1">
                              <a:solidFill>
                                <a:schemeClr val="tx1"/>
                              </a:solidFill>
                              <a:latin typeface="Cambria Math" panose="02040503050406030204" pitchFamily="18" charset="0"/>
                            </a:rPr>
                          </m:ctrlPr>
                        </m:sSupPr>
                        <m:e>
                          <m:r>
                            <a:rPr lang="en-GB" sz="1200" i="1">
                              <a:solidFill>
                                <a:schemeClr val="tx1"/>
                              </a:solidFill>
                              <a:latin typeface="Cambria Math" panose="02040503050406030204" pitchFamily="18" charset="0"/>
                            </a:rPr>
                            <m:t>𝑒</m:t>
                          </m:r>
                        </m:e>
                        <m:sup>
                          <m:r>
                            <a:rPr lang="en-GB" sz="1200" i="1">
                              <a:solidFill>
                                <a:schemeClr val="tx1"/>
                              </a:solidFill>
                              <a:latin typeface="Cambria Math" panose="02040503050406030204" pitchFamily="18" charset="0"/>
                            </a:rPr>
                            <m:t>𝑁</m:t>
                          </m:r>
                        </m:sup>
                      </m:sSup>
                    </m:oMath>
                  </m:oMathPara>
                </a14:m>
                <a:endParaRPr lang="es-CO" sz="1200" dirty="0">
                  <a:solidFill>
                    <a:schemeClr val="tx1"/>
                  </a:solidFill>
                </a:endParaRPr>
              </a:p>
              <a:p>
                <a:pPr marL="0" indent="0">
                  <a:buNone/>
                </a:pPr>
                <a:endParaRPr lang="es-CO" sz="12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en-US" sz="1200" i="1">
                          <a:solidFill>
                            <a:schemeClr val="tx1"/>
                          </a:solidFill>
                          <a:latin typeface="Cambria Math" panose="02040503050406030204" pitchFamily="18" charset="0"/>
                        </a:rPr>
                        <m:t>𝑅</m:t>
                      </m:r>
                      <m:sSub>
                        <m:sSubPr>
                          <m:ctrlPr>
                            <a:rPr lang="es-CO"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𝐸</m:t>
                          </m:r>
                        </m:e>
                        <m:sub>
                          <m:r>
                            <a:rPr lang="es-ES" sz="1200" b="0" i="1" smtClean="0">
                              <a:solidFill>
                                <a:schemeClr val="tx1"/>
                              </a:solidFill>
                              <a:latin typeface="Cambria Math" panose="02040503050406030204" pitchFamily="18" charset="0"/>
                            </a:rPr>
                            <m:t>𝐵</m:t>
                          </m:r>
                        </m:sub>
                      </m:sSub>
                      <m:r>
                        <a:rPr lang="en-US" sz="1200" i="1">
                          <a:solidFill>
                            <a:schemeClr val="tx1"/>
                          </a:solidFill>
                          <a:latin typeface="Cambria Math" panose="02040503050406030204" pitchFamily="18" charset="0"/>
                        </a:rPr>
                        <m:t>+</m:t>
                      </m:r>
                      <m:d>
                        <m:dPr>
                          <m:ctrlPr>
                            <a:rPr lang="es-CO" sz="1200" i="1">
                              <a:solidFill>
                                <a:schemeClr val="tx1"/>
                              </a:solidFill>
                              <a:latin typeface="Cambria Math" panose="02040503050406030204" pitchFamily="18" charset="0"/>
                            </a:rPr>
                          </m:ctrlPr>
                        </m:dPr>
                        <m:e>
                          <m:sSub>
                            <m:sSubPr>
                              <m:ctrlPr>
                                <a:rPr lang="es-CO" sz="1200" i="1">
                                  <a:solidFill>
                                    <a:schemeClr val="tx1"/>
                                  </a:solidFill>
                                  <a:latin typeface="Cambria Math" panose="02040503050406030204" pitchFamily="18" charset="0"/>
                                </a:rPr>
                              </m:ctrlPr>
                            </m:sSubPr>
                            <m:e>
                              <m:r>
                                <a:rPr lang="en-GB" sz="1200" i="1">
                                  <a:solidFill>
                                    <a:schemeClr val="tx1"/>
                                  </a:solidFill>
                                  <a:latin typeface="Cambria Math" panose="02040503050406030204" pitchFamily="18" charset="0"/>
                                </a:rPr>
                                <m:t>1− </m:t>
                              </m:r>
                              <m:r>
                                <a:rPr lang="en-GB" sz="1200" i="1">
                                  <a:solidFill>
                                    <a:schemeClr val="tx1"/>
                                  </a:solidFill>
                                  <a:latin typeface="Cambria Math" panose="02040503050406030204" pitchFamily="18" charset="0"/>
                                </a:rPr>
                                <m:t>𝜉</m:t>
                              </m:r>
                            </m:e>
                            <m:sub>
                              <m:r>
                                <a:rPr lang="en-GB" sz="1200" i="1">
                                  <a:solidFill>
                                    <a:schemeClr val="tx1"/>
                                  </a:solidFill>
                                  <a:latin typeface="Cambria Math" panose="02040503050406030204" pitchFamily="18" charset="0"/>
                                </a:rPr>
                                <m:t>𝐹</m:t>
                              </m:r>
                            </m:sub>
                          </m:sSub>
                        </m:e>
                      </m:d>
                      <m:r>
                        <a:rPr lang="en-GB" sz="1200" i="1">
                          <a:solidFill>
                            <a:schemeClr val="tx1"/>
                          </a:solidFill>
                          <a:latin typeface="Cambria Math" panose="02040503050406030204" pitchFamily="18" charset="0"/>
                        </a:rPr>
                        <m:t>⋅</m:t>
                      </m:r>
                      <m:r>
                        <a:rPr lang="en-GB" sz="1200" i="1">
                          <a:solidFill>
                            <a:schemeClr val="tx1"/>
                          </a:solidFill>
                          <a:latin typeface="Cambria Math" panose="02040503050406030204" pitchFamily="18" charset="0"/>
                        </a:rPr>
                        <m:t>𝐹𝐷</m:t>
                      </m:r>
                      <m:sSup>
                        <m:sSupPr>
                          <m:ctrlPr>
                            <a:rPr lang="es-CO" sz="1200" i="1">
                              <a:solidFill>
                                <a:schemeClr val="tx1"/>
                              </a:solidFill>
                              <a:latin typeface="Cambria Math" panose="02040503050406030204" pitchFamily="18" charset="0"/>
                            </a:rPr>
                          </m:ctrlPr>
                        </m:sSupPr>
                        <m:e>
                          <m:r>
                            <a:rPr lang="en-GB" sz="1200" i="1">
                              <a:solidFill>
                                <a:schemeClr val="tx1"/>
                              </a:solidFill>
                              <a:latin typeface="Cambria Math" panose="02040503050406030204" pitchFamily="18" charset="0"/>
                            </a:rPr>
                            <m:t>𝐼</m:t>
                          </m:r>
                        </m:e>
                        <m:sup>
                          <m:r>
                            <a:rPr lang="en-GB" sz="1200" i="1">
                              <a:solidFill>
                                <a:schemeClr val="tx1"/>
                              </a:solidFill>
                              <a:latin typeface="Cambria Math" panose="02040503050406030204" pitchFamily="18" charset="0"/>
                            </a:rPr>
                            <m:t>𝑃</m:t>
                          </m:r>
                        </m:sup>
                      </m:sSup>
                      <m:r>
                        <a:rPr lang="en-GB" sz="1200" i="1">
                          <a:solidFill>
                            <a:schemeClr val="tx1"/>
                          </a:solidFill>
                          <a:latin typeface="Cambria Math" panose="02040503050406030204" pitchFamily="18" charset="0"/>
                        </a:rPr>
                        <m:t>⋅</m:t>
                      </m:r>
                      <m:sSup>
                        <m:sSupPr>
                          <m:ctrlPr>
                            <a:rPr lang="es-CO" sz="1200" i="1">
                              <a:solidFill>
                                <a:schemeClr val="tx1"/>
                              </a:solidFill>
                              <a:latin typeface="Cambria Math" panose="02040503050406030204" pitchFamily="18" charset="0"/>
                            </a:rPr>
                          </m:ctrlPr>
                        </m:sSupPr>
                        <m:e>
                          <m:r>
                            <a:rPr lang="en-GB" sz="1200" i="1">
                              <a:solidFill>
                                <a:schemeClr val="tx1"/>
                              </a:solidFill>
                              <a:latin typeface="Cambria Math" panose="02040503050406030204" pitchFamily="18" charset="0"/>
                            </a:rPr>
                            <m:t>𝑒</m:t>
                          </m:r>
                        </m:e>
                        <m:sup>
                          <m:r>
                            <a:rPr lang="en-GB" sz="1200" i="1">
                              <a:solidFill>
                                <a:schemeClr val="tx1"/>
                              </a:solidFill>
                              <a:latin typeface="Cambria Math" panose="02040503050406030204" pitchFamily="18" charset="0"/>
                            </a:rPr>
                            <m:t>𝑁</m:t>
                          </m:r>
                        </m:sup>
                      </m:sSup>
                      <m:r>
                        <a:rPr lang="en-GB" sz="1200" i="1">
                          <a:solidFill>
                            <a:schemeClr val="tx1"/>
                          </a:solidFill>
                          <a:latin typeface="Cambria Math" panose="02040503050406030204" pitchFamily="18" charset="0"/>
                        </a:rPr>
                        <m:t>=</m:t>
                      </m:r>
                      <m:d>
                        <m:dPr>
                          <m:begChr m:val="["/>
                          <m:endChr m:val="]"/>
                          <m:ctrlPr>
                            <a:rPr lang="es-CO" sz="1200" i="1">
                              <a:solidFill>
                                <a:schemeClr val="tx1"/>
                              </a:solidFill>
                              <a:latin typeface="Cambria Math" panose="02040503050406030204" pitchFamily="18" charset="0"/>
                            </a:rPr>
                          </m:ctrlPr>
                        </m:dPr>
                        <m:e>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𝐿</m:t>
                                  </m:r>
                                </m:e>
                              </m:acc>
                            </m:e>
                            <m:sub>
                              <m:r>
                                <a:rPr lang="es-CO" sz="1200" i="1">
                                  <a:solidFill>
                                    <a:schemeClr val="tx1"/>
                                  </a:solidFill>
                                  <a:latin typeface="Cambria Math" panose="02040503050406030204" pitchFamily="18" charset="0"/>
                                </a:rPr>
                                <m:t>𝐹</m:t>
                              </m:r>
                            </m:sub>
                            <m:sup>
                              <m:r>
                                <a:rPr lang="es-CO" sz="1200" i="1">
                                  <a:solidFill>
                                    <a:schemeClr val="tx1"/>
                                  </a:solidFill>
                                  <a:latin typeface="Cambria Math" panose="02040503050406030204" pitchFamily="18" charset="0"/>
                                </a:rPr>
                                <m:t>𝐷</m:t>
                              </m:r>
                            </m:sup>
                          </m:sSubSup>
                          <m:r>
                            <a:rPr lang="en-GB"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𝐿</m:t>
                                  </m:r>
                                </m:e>
                              </m:acc>
                            </m:e>
                            <m:sub>
                              <m:r>
                                <a:rPr lang="es-CO" sz="1200" i="1">
                                  <a:solidFill>
                                    <a:schemeClr val="tx1"/>
                                  </a:solidFill>
                                  <a:latin typeface="Cambria Math" panose="02040503050406030204" pitchFamily="18" charset="0"/>
                                </a:rPr>
                                <m:t>𝐻</m:t>
                              </m:r>
                            </m:sub>
                            <m:sup>
                              <m:r>
                                <a:rPr lang="es-CO" sz="1200" i="1">
                                  <a:solidFill>
                                    <a:schemeClr val="tx1"/>
                                  </a:solidFill>
                                  <a:latin typeface="Cambria Math" panose="02040503050406030204" pitchFamily="18" charset="0"/>
                                </a:rPr>
                                <m:t>𝐷</m:t>
                              </m:r>
                            </m:sup>
                          </m:sSubSup>
                          <m:r>
                            <a:rPr lang="en-GB"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𝐵</m:t>
                                  </m:r>
                                </m:e>
                              </m:acc>
                            </m:e>
                            <m:sub>
                              <m:r>
                                <a:rPr lang="es-CO" sz="1200" i="1">
                                  <a:solidFill>
                                    <a:schemeClr val="tx1"/>
                                  </a:solidFill>
                                  <a:latin typeface="Cambria Math" panose="02040503050406030204" pitchFamily="18" charset="0"/>
                                </a:rPr>
                                <m:t>𝐺</m:t>
                              </m:r>
                            </m:sub>
                            <m:sup>
                              <m:r>
                                <a:rPr lang="es-CO" sz="1200" i="1">
                                  <a:solidFill>
                                    <a:schemeClr val="tx1"/>
                                  </a:solidFill>
                                  <a:latin typeface="Cambria Math" panose="02040503050406030204" pitchFamily="18" charset="0"/>
                                </a:rPr>
                                <m:t>𝐵</m:t>
                              </m:r>
                            </m:sup>
                          </m:sSubSup>
                        </m:e>
                      </m:d>
                      <m:r>
                        <a:rPr lang="en-GB" sz="1200" i="1">
                          <a:solidFill>
                            <a:schemeClr val="tx1"/>
                          </a:solidFill>
                          <a:latin typeface="Cambria Math" panose="02040503050406030204" pitchFamily="18" charset="0"/>
                        </a:rPr>
                        <m:t>−</m:t>
                      </m:r>
                      <m:d>
                        <m:dPr>
                          <m:begChr m:val="["/>
                          <m:endChr m:val="]"/>
                          <m:ctrlPr>
                            <a:rPr lang="es-CO" sz="1200" i="1">
                              <a:solidFill>
                                <a:schemeClr val="tx1"/>
                              </a:solidFill>
                              <a:latin typeface="Cambria Math" panose="02040503050406030204" pitchFamily="18" charset="0"/>
                            </a:rPr>
                          </m:ctrlPr>
                        </m:dPr>
                        <m:e>
                          <m:acc>
                            <m:accPr>
                              <m:chr m:val="̇"/>
                              <m:ctrlPr>
                                <a:rPr lang="es-CO" sz="1200" i="1">
                                  <a:solidFill>
                                    <a:schemeClr val="tx1"/>
                                  </a:solidFill>
                                  <a:latin typeface="Cambria Math" panose="02040503050406030204" pitchFamily="18" charset="0"/>
                                </a:rPr>
                              </m:ctrlPr>
                            </m:accPr>
                            <m:e>
                              <m:r>
                                <a:rPr lang="en-GB" sz="1200" i="1">
                                  <a:solidFill>
                                    <a:schemeClr val="tx1"/>
                                  </a:solidFill>
                                  <a:latin typeface="Cambria Math" panose="02040503050406030204" pitchFamily="18" charset="0"/>
                                </a:rPr>
                                <m:t>𝐴</m:t>
                              </m:r>
                            </m:e>
                          </m:acc>
                          <m:r>
                            <a:rPr lang="en-GB" sz="1200" i="1">
                              <a:solidFill>
                                <a:schemeClr val="tx1"/>
                              </a:solidFill>
                              <a:latin typeface="Cambria Math" panose="02040503050406030204" pitchFamily="18" charset="0"/>
                            </a:rPr>
                            <m:t>+</m:t>
                          </m:r>
                          <m:d>
                            <m:dPr>
                              <m:ctrlPr>
                                <a:rPr lang="es-CO" sz="1200" i="1">
                                  <a:solidFill>
                                    <a:schemeClr val="tx1"/>
                                  </a:solidFill>
                                  <a:latin typeface="Cambria Math" panose="02040503050406030204" pitchFamily="18" charset="0"/>
                                </a:rPr>
                              </m:ctrlPr>
                            </m:dPr>
                            <m:e>
                              <m:r>
                                <a:rPr lang="en-GB" sz="1200" i="1">
                                  <a:solidFill>
                                    <a:schemeClr val="tx1"/>
                                  </a:solidFill>
                                  <a:latin typeface="Cambria Math" panose="02040503050406030204" pitchFamily="18" charset="0"/>
                                </a:rPr>
                                <m:t>1−</m:t>
                              </m:r>
                              <m:r>
                                <a:rPr lang="es-CO" sz="1200" i="1">
                                  <a:solidFill>
                                    <a:schemeClr val="tx1"/>
                                  </a:solidFill>
                                  <a:latin typeface="Cambria Math" panose="02040503050406030204" pitchFamily="18" charset="0"/>
                                </a:rPr>
                                <m:t>𝑟𝑟𝑟</m:t>
                              </m:r>
                            </m:e>
                          </m:d>
                          <m:r>
                            <a:rPr lang="en-US" sz="1200" i="1">
                              <a:solidFill>
                                <a:schemeClr val="tx1"/>
                              </a:solidFill>
                              <a:latin typeface="Cambria Math" panose="02040503050406030204" pitchFamily="18" charset="0"/>
                            </a:rPr>
                            <m:t>⋅</m:t>
                          </m:r>
                          <m:d>
                            <m:dPr>
                              <m:ctrlPr>
                                <a:rPr lang="es-CO" sz="1200" i="1">
                                  <a:solidFill>
                                    <a:schemeClr val="tx1"/>
                                  </a:solidFill>
                                  <a:latin typeface="Cambria Math" panose="02040503050406030204" pitchFamily="18" charset="0"/>
                                </a:rPr>
                              </m:ctrlPr>
                            </m:dPr>
                            <m:e>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𝐻</m:t>
                                  </m:r>
                                </m:sub>
                                <m:sup>
                                  <m:r>
                                    <a:rPr lang="en-US" sz="1200" i="1">
                                      <a:solidFill>
                                        <a:schemeClr val="tx1"/>
                                      </a:solidFill>
                                      <a:latin typeface="Cambria Math" panose="02040503050406030204" pitchFamily="18" charset="0"/>
                                    </a:rPr>
                                    <m:t>𝐷</m:t>
                                  </m:r>
                                </m:sup>
                              </m:sSubSup>
                              <m:r>
                                <a:rPr lang="en-US"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𝐺</m:t>
                                  </m:r>
                                </m:sub>
                                <m:sup>
                                  <m:r>
                                    <a:rPr lang="en-US" sz="1200" i="1">
                                      <a:solidFill>
                                        <a:schemeClr val="tx1"/>
                                      </a:solidFill>
                                      <a:latin typeface="Cambria Math" panose="02040503050406030204" pitchFamily="18" charset="0"/>
                                    </a:rPr>
                                    <m:t>𝐷</m:t>
                                  </m:r>
                                </m:sup>
                              </m:sSubSup>
                            </m:e>
                          </m:d>
                        </m:e>
                      </m:d>
                    </m:oMath>
                  </m:oMathPara>
                </a14:m>
                <a:endParaRPr lang="es-CO" sz="1200" dirty="0">
                  <a:solidFill>
                    <a:schemeClr val="tx1"/>
                  </a:solidFill>
                </a:endParaRPr>
              </a:p>
              <a:p>
                <a:pPr marL="0" indent="0">
                  <a:buNone/>
                </a:pPr>
                <a:endParaRPr lang="es-CO" sz="12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es-CO" sz="1200" b="0" i="1" smtClean="0">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200" i="1">
                              <a:latin typeface="Cambria Math" panose="02040503050406030204" pitchFamily="18" charset="0"/>
                              <a:ea typeface="Cambria Math" panose="02040503050406030204" pitchFamily="18" charset="0"/>
                            </a:rPr>
                          </m:ctrlPr>
                        </m:sSubPr>
                        <m:e>
                          <m:r>
                            <a:rPr lang="es-CO" sz="1200" i="1">
                              <a:latin typeface="Cambria Math" panose="02040503050406030204" pitchFamily="18" charset="0"/>
                              <a:ea typeface="Cambria Math" panose="02040503050406030204" pitchFamily="18" charset="0"/>
                            </a:rPr>
                            <m:t>𝜑</m:t>
                          </m:r>
                        </m:e>
                        <m:sub>
                          <m:r>
                            <a:rPr lang="es-CO" sz="1200" b="0" i="1" smtClean="0">
                              <a:latin typeface="Cambria Math" panose="02040503050406030204" pitchFamily="18" charset="0"/>
                              <a:ea typeface="Cambria Math" panose="02040503050406030204" pitchFamily="18" charset="0"/>
                            </a:rPr>
                            <m:t>𝐵</m:t>
                          </m:r>
                          <m:r>
                            <a:rPr lang="es-CO" sz="1200" i="1">
                              <a:latin typeface="Cambria Math" panose="02040503050406030204" pitchFamily="18" charset="0"/>
                              <a:ea typeface="Cambria Math" panose="02040503050406030204" pitchFamily="18" charset="0"/>
                            </a:rPr>
                            <m:t>,</m:t>
                          </m:r>
                          <m:r>
                            <a:rPr lang="es-CO" sz="1200" i="1">
                              <a:latin typeface="Cambria Math" panose="02040503050406030204" pitchFamily="18" charset="0"/>
                              <a:ea typeface="Cambria Math" panose="02040503050406030204" pitchFamily="18" charset="0"/>
                            </a:rPr>
                            <m:t>𝐻</m:t>
                          </m:r>
                        </m:sub>
                      </m:sSub>
                      <m:r>
                        <a:rPr lang="en-GB" sz="1200" i="1">
                          <a:latin typeface="Cambria Math" panose="02040503050406030204" pitchFamily="18" charset="0"/>
                        </a:rPr>
                        <m:t>⋅</m:t>
                      </m:r>
                      <m:r>
                        <a:rPr lang="es-CO" sz="1200" b="0" i="1" smtClean="0">
                          <a:latin typeface="Cambria Math" panose="02040503050406030204" pitchFamily="18" charset="0"/>
                        </a:rPr>
                        <m:t>𝑅</m:t>
                      </m:r>
                      <m:sSub>
                        <m:sSubPr>
                          <m:ctrlPr>
                            <a:rPr lang="es-CO" sz="1200" b="0" i="1" smtClean="0">
                              <a:latin typeface="Cambria Math" panose="02040503050406030204" pitchFamily="18" charset="0"/>
                            </a:rPr>
                          </m:ctrlPr>
                        </m:sSubPr>
                        <m:e>
                          <m:r>
                            <a:rPr lang="es-CO" sz="1200" b="0" i="1" smtClean="0">
                              <a:latin typeface="Cambria Math" panose="02040503050406030204" pitchFamily="18" charset="0"/>
                            </a:rPr>
                            <m:t>𝐸</m:t>
                          </m:r>
                        </m:e>
                        <m:sub>
                          <m:r>
                            <a:rPr lang="es-CO" sz="1200" b="0" i="1" smtClean="0">
                              <a:latin typeface="Cambria Math" panose="02040503050406030204" pitchFamily="18" charset="0"/>
                            </a:rPr>
                            <m:t>𝐵</m:t>
                          </m:r>
                        </m:sub>
                      </m:sSub>
                      <m:r>
                        <m:rPr>
                          <m:nor/>
                        </m:rPr>
                        <a:rPr lang="es-ES_tradnl" sz="1200" dirty="0"/>
                        <m:t> </m:t>
                      </m:r>
                      <m:r>
                        <m:rPr>
                          <m:nor/>
                        </m:rPr>
                        <a:rPr lang="es-ES_tradnl" sz="1200" dirty="0">
                          <a:solidFill>
                            <a:schemeClr val="accent3">
                              <a:lumMod val="50000"/>
                            </a:schemeClr>
                          </a:solidFill>
                        </a:rPr>
                        <m:t>+</m:t>
                      </m:r>
                      <m:r>
                        <m:rPr>
                          <m:nor/>
                        </m:rPr>
                        <a:rPr lang="es-CO" sz="1200" dirty="0">
                          <a:solidFill>
                            <a:schemeClr val="accent3">
                              <a:lumMod val="50000"/>
                            </a:schemeClr>
                          </a:solidFill>
                          <a:ea typeface="Times New Roman" panose="02020603050405020304" pitchFamily="18" charset="0"/>
                          <a:cs typeface="Times New Roman" panose="02020603050405020304" pitchFamily="18" charset="0"/>
                        </a:rPr>
                        <m:t> </m:t>
                      </m:r>
                      <m:d>
                        <m:dPr>
                          <m:ctrlPr>
                            <a:rPr lang="es-CO" sz="1200" i="1">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s-CO" sz="1200" i="1">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s-CO" sz="1200" i="1">
                                  <a:solidFill>
                                    <a:schemeClr val="accent3">
                                      <a:lumMod val="75000"/>
                                    </a:schemeClr>
                                  </a:solidFill>
                                  <a:latin typeface="Cambria Math" panose="02040503050406030204" pitchFamily="18" charset="0"/>
                                  <a:ea typeface="Cambria Math" panose="02040503050406030204" pitchFamily="18" charset="0"/>
                                </a:rPr>
                              </m:ctrlPr>
                            </m:sSubPr>
                            <m:e>
                              <m:r>
                                <a:rPr lang="es-CO" sz="1200" i="1">
                                  <a:solidFill>
                                    <a:schemeClr val="accent3">
                                      <a:lumMod val="75000"/>
                                    </a:schemeClr>
                                  </a:solidFill>
                                  <a:latin typeface="Cambria Math" panose="02040503050406030204" pitchFamily="18" charset="0"/>
                                  <a:ea typeface="Cambria Math" panose="02040503050406030204" pitchFamily="18" charset="0"/>
                                </a:rPr>
                                <m:t>𝜑</m:t>
                              </m:r>
                            </m:e>
                            <m:sub>
                              <m:r>
                                <a:rPr lang="es-CO" sz="1200" b="0" i="1" smtClean="0">
                                  <a:solidFill>
                                    <a:schemeClr val="accent3">
                                      <a:lumMod val="75000"/>
                                    </a:schemeClr>
                                  </a:solidFill>
                                  <a:latin typeface="Cambria Math" panose="02040503050406030204" pitchFamily="18" charset="0"/>
                                  <a:ea typeface="Cambria Math" panose="02040503050406030204" pitchFamily="18" charset="0"/>
                                </a:rPr>
                                <m:t>𝐵</m:t>
                              </m:r>
                              <m:r>
                                <a:rPr lang="es-CO" sz="1200" i="1">
                                  <a:solidFill>
                                    <a:schemeClr val="accent3">
                                      <a:lumMod val="75000"/>
                                    </a:schemeClr>
                                  </a:solidFill>
                                  <a:latin typeface="Cambria Math" panose="02040503050406030204" pitchFamily="18" charset="0"/>
                                  <a:ea typeface="Cambria Math" panose="02040503050406030204" pitchFamily="18" charset="0"/>
                                </a:rPr>
                                <m:t>,</m:t>
                              </m:r>
                              <m:r>
                                <a:rPr lang="es-CO" sz="1200" i="1">
                                  <a:solidFill>
                                    <a:schemeClr val="accent3">
                                      <a:lumMod val="75000"/>
                                    </a:schemeClr>
                                  </a:solidFill>
                                  <a:latin typeface="Cambria Math" panose="02040503050406030204" pitchFamily="18" charset="0"/>
                                  <a:ea typeface="Cambria Math" panose="02040503050406030204" pitchFamily="18" charset="0"/>
                                </a:rPr>
                                <m:t>𝐻</m:t>
                              </m:r>
                            </m:sub>
                          </m:sSub>
                        </m:e>
                      </m:d>
                      <m:r>
                        <a:rPr lang="en-GB" sz="1200" i="1">
                          <a:solidFill>
                            <a:schemeClr val="accent3">
                              <a:lumMod val="75000"/>
                            </a:schemeClr>
                          </a:solidFill>
                          <a:latin typeface="Cambria Math" panose="02040503050406030204" pitchFamily="18" charset="0"/>
                        </a:rPr>
                        <m:t>⋅</m:t>
                      </m:r>
                      <m:r>
                        <a:rPr lang="en-GB" sz="1200" i="1">
                          <a:solidFill>
                            <a:schemeClr val="accent3">
                              <a:lumMod val="75000"/>
                            </a:schemeClr>
                          </a:solidFill>
                          <a:latin typeface="Cambria Math" panose="02040503050406030204" pitchFamily="18" charset="0"/>
                        </a:rPr>
                        <m:t>𝑅</m:t>
                      </m:r>
                      <m:sSub>
                        <m:sSubPr>
                          <m:ctrlPr>
                            <a:rPr lang="es-CO" sz="1200" i="1">
                              <a:solidFill>
                                <a:schemeClr val="accent3">
                                  <a:lumMod val="75000"/>
                                </a:schemeClr>
                              </a:solidFill>
                              <a:latin typeface="Cambria Math" panose="02040503050406030204" pitchFamily="18" charset="0"/>
                            </a:rPr>
                          </m:ctrlPr>
                        </m:sSubPr>
                        <m:e>
                          <m:r>
                            <a:rPr lang="en-GB" sz="1200" i="1">
                              <a:solidFill>
                                <a:schemeClr val="accent3">
                                  <a:lumMod val="75000"/>
                                </a:schemeClr>
                              </a:solidFill>
                              <a:latin typeface="Cambria Math" panose="02040503050406030204" pitchFamily="18" charset="0"/>
                            </a:rPr>
                            <m:t>𝐸</m:t>
                          </m:r>
                        </m:e>
                        <m:sub>
                          <m:r>
                            <a:rPr lang="es-CO" sz="1200" b="0" i="1" smtClean="0">
                              <a:solidFill>
                                <a:schemeClr val="accent3">
                                  <a:lumMod val="75000"/>
                                </a:schemeClr>
                              </a:solidFill>
                              <a:latin typeface="Cambria Math" panose="02040503050406030204" pitchFamily="18" charset="0"/>
                            </a:rPr>
                            <m:t>𝐵</m:t>
                          </m:r>
                        </m:sub>
                      </m:sSub>
                      <m:r>
                        <a:rPr lang="en-US" sz="1200" i="1">
                          <a:solidFill>
                            <a:schemeClr val="accent3">
                              <a:lumMod val="50000"/>
                            </a:schemeClr>
                          </a:solidFill>
                          <a:latin typeface="Cambria Math" panose="02040503050406030204" pitchFamily="18" charset="0"/>
                        </a:rPr>
                        <m:t>+</m:t>
                      </m:r>
                      <m:d>
                        <m:dPr>
                          <m:ctrlPr>
                            <a:rPr lang="es-CO" sz="1200" i="1">
                              <a:solidFill>
                                <a:schemeClr val="accent3">
                                  <a:lumMod val="50000"/>
                                </a:schemeClr>
                              </a:solidFill>
                              <a:latin typeface="Cambria Math" panose="02040503050406030204" pitchFamily="18" charset="0"/>
                            </a:rPr>
                          </m:ctrlPr>
                        </m:dPr>
                        <m:e>
                          <m:sSub>
                            <m:sSubPr>
                              <m:ctrlPr>
                                <a:rPr lang="es-CO" sz="1200" i="1">
                                  <a:solidFill>
                                    <a:schemeClr val="accent3">
                                      <a:lumMod val="50000"/>
                                    </a:schemeClr>
                                  </a:solidFill>
                                  <a:latin typeface="Cambria Math" panose="02040503050406030204" pitchFamily="18" charset="0"/>
                                </a:rPr>
                              </m:ctrlPr>
                            </m:sSubPr>
                            <m:e>
                              <m:r>
                                <a:rPr lang="en-GB" sz="1200" i="1">
                                  <a:solidFill>
                                    <a:schemeClr val="accent3">
                                      <a:lumMod val="50000"/>
                                    </a:schemeClr>
                                  </a:solidFill>
                                  <a:latin typeface="Cambria Math" panose="02040503050406030204" pitchFamily="18" charset="0"/>
                                </a:rPr>
                                <m:t>1− </m:t>
                              </m:r>
                              <m:r>
                                <a:rPr lang="en-GB" sz="1200" i="1">
                                  <a:solidFill>
                                    <a:schemeClr val="accent3">
                                      <a:lumMod val="50000"/>
                                    </a:schemeClr>
                                  </a:solidFill>
                                  <a:latin typeface="Cambria Math" panose="02040503050406030204" pitchFamily="18" charset="0"/>
                                </a:rPr>
                                <m:t>𝜉</m:t>
                              </m:r>
                            </m:e>
                            <m:sub>
                              <m:r>
                                <a:rPr lang="en-GB" sz="1200" i="1">
                                  <a:solidFill>
                                    <a:schemeClr val="accent3">
                                      <a:lumMod val="50000"/>
                                    </a:schemeClr>
                                  </a:solidFill>
                                  <a:latin typeface="Cambria Math" panose="02040503050406030204" pitchFamily="18" charset="0"/>
                                </a:rPr>
                                <m:t>𝐹</m:t>
                              </m:r>
                            </m:sub>
                          </m:sSub>
                        </m:e>
                      </m:d>
                      <m:r>
                        <a:rPr lang="en-GB" sz="1200" i="1">
                          <a:solidFill>
                            <a:schemeClr val="accent3">
                              <a:lumMod val="50000"/>
                            </a:schemeClr>
                          </a:solidFill>
                          <a:latin typeface="Cambria Math" panose="02040503050406030204" pitchFamily="18" charset="0"/>
                        </a:rPr>
                        <m:t>⋅</m:t>
                      </m:r>
                      <m:r>
                        <a:rPr lang="en-GB" sz="1200" i="1">
                          <a:solidFill>
                            <a:schemeClr val="accent3">
                              <a:lumMod val="50000"/>
                            </a:schemeClr>
                          </a:solidFill>
                          <a:latin typeface="Cambria Math" panose="02040503050406030204" pitchFamily="18" charset="0"/>
                        </a:rPr>
                        <m:t>𝐹𝐷</m:t>
                      </m:r>
                      <m:sSup>
                        <m:sSupPr>
                          <m:ctrlPr>
                            <a:rPr lang="es-CO" sz="1200" i="1">
                              <a:solidFill>
                                <a:schemeClr val="accent3">
                                  <a:lumMod val="50000"/>
                                </a:schemeClr>
                              </a:solidFill>
                              <a:latin typeface="Cambria Math" panose="02040503050406030204" pitchFamily="18" charset="0"/>
                            </a:rPr>
                          </m:ctrlPr>
                        </m:sSupPr>
                        <m:e>
                          <m:r>
                            <a:rPr lang="en-GB" sz="1200" i="1">
                              <a:solidFill>
                                <a:schemeClr val="accent3">
                                  <a:lumMod val="50000"/>
                                </a:schemeClr>
                              </a:solidFill>
                              <a:latin typeface="Cambria Math" panose="02040503050406030204" pitchFamily="18" charset="0"/>
                            </a:rPr>
                            <m:t>𝐼</m:t>
                          </m:r>
                        </m:e>
                        <m:sup>
                          <m:r>
                            <a:rPr lang="en-GB" sz="1200" i="1">
                              <a:solidFill>
                                <a:schemeClr val="accent3">
                                  <a:lumMod val="50000"/>
                                </a:schemeClr>
                              </a:solidFill>
                              <a:latin typeface="Cambria Math" panose="02040503050406030204" pitchFamily="18" charset="0"/>
                            </a:rPr>
                            <m:t>𝑃</m:t>
                          </m:r>
                        </m:sup>
                      </m:sSup>
                      <m:r>
                        <a:rPr lang="en-GB" sz="1200" i="1">
                          <a:solidFill>
                            <a:schemeClr val="accent3">
                              <a:lumMod val="50000"/>
                            </a:schemeClr>
                          </a:solidFill>
                          <a:latin typeface="Cambria Math" panose="02040503050406030204" pitchFamily="18" charset="0"/>
                        </a:rPr>
                        <m:t>⋅</m:t>
                      </m:r>
                      <m:sSup>
                        <m:sSupPr>
                          <m:ctrlPr>
                            <a:rPr lang="es-CO" sz="1200" i="1">
                              <a:solidFill>
                                <a:schemeClr val="accent3">
                                  <a:lumMod val="50000"/>
                                </a:schemeClr>
                              </a:solidFill>
                              <a:latin typeface="Cambria Math" panose="02040503050406030204" pitchFamily="18" charset="0"/>
                            </a:rPr>
                          </m:ctrlPr>
                        </m:sSupPr>
                        <m:e>
                          <m:r>
                            <a:rPr lang="en-GB" sz="1200" i="1">
                              <a:solidFill>
                                <a:schemeClr val="accent3">
                                  <a:lumMod val="50000"/>
                                </a:schemeClr>
                              </a:solidFill>
                              <a:latin typeface="Cambria Math" panose="02040503050406030204" pitchFamily="18" charset="0"/>
                            </a:rPr>
                            <m:t>𝑒</m:t>
                          </m:r>
                        </m:e>
                        <m:sup>
                          <m:r>
                            <a:rPr lang="en-GB" sz="1200" i="1">
                              <a:solidFill>
                                <a:schemeClr val="accent3">
                                  <a:lumMod val="50000"/>
                                </a:schemeClr>
                              </a:solidFill>
                              <a:latin typeface="Cambria Math" panose="02040503050406030204" pitchFamily="18" charset="0"/>
                            </a:rPr>
                            <m:t>𝑁</m:t>
                          </m:r>
                        </m:sup>
                      </m:sSup>
                      <m:r>
                        <a:rPr lang="en-GB" sz="1200" i="1">
                          <a:solidFill>
                            <a:schemeClr val="tx1"/>
                          </a:solidFill>
                          <a:latin typeface="Cambria Math" panose="02040503050406030204" pitchFamily="18" charset="0"/>
                        </a:rPr>
                        <m:t>=</m:t>
                      </m:r>
                      <m:d>
                        <m:dPr>
                          <m:begChr m:val="["/>
                          <m:endChr m:val="]"/>
                          <m:ctrlPr>
                            <a:rPr lang="es-CO" sz="1200" i="1" smtClean="0">
                              <a:solidFill>
                                <a:schemeClr val="accent2">
                                  <a:lumMod val="75000"/>
                                </a:schemeClr>
                              </a:solidFill>
                              <a:latin typeface="Cambria Math" panose="02040503050406030204" pitchFamily="18" charset="0"/>
                            </a:rPr>
                          </m:ctrlPr>
                        </m:dPr>
                        <m:e>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𝐿</m:t>
                                  </m:r>
                                </m:e>
                              </m:acc>
                            </m:e>
                            <m:sub>
                              <m:r>
                                <a:rPr lang="es-CO" sz="1200" i="1">
                                  <a:solidFill>
                                    <a:schemeClr val="accent2">
                                      <a:lumMod val="75000"/>
                                    </a:schemeClr>
                                  </a:solidFill>
                                  <a:latin typeface="Cambria Math" panose="02040503050406030204" pitchFamily="18" charset="0"/>
                                </a:rPr>
                                <m:t>𝐹</m:t>
                              </m:r>
                            </m:sub>
                            <m:sup>
                              <m:r>
                                <a:rPr lang="es-CO" sz="1200" i="1">
                                  <a:solidFill>
                                    <a:schemeClr val="accent2">
                                      <a:lumMod val="75000"/>
                                    </a:schemeClr>
                                  </a:solidFill>
                                  <a:latin typeface="Cambria Math" panose="02040503050406030204" pitchFamily="18" charset="0"/>
                                </a:rPr>
                                <m:t>𝐷</m:t>
                              </m:r>
                            </m:sup>
                          </m:sSubSup>
                          <m:r>
                            <a:rPr lang="en-GB"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𝐿</m:t>
                                  </m:r>
                                </m:e>
                              </m:acc>
                            </m:e>
                            <m:sub>
                              <m:r>
                                <a:rPr lang="es-CO" sz="1200" i="1">
                                  <a:solidFill>
                                    <a:schemeClr val="accent2">
                                      <a:lumMod val="75000"/>
                                    </a:schemeClr>
                                  </a:solidFill>
                                  <a:latin typeface="Cambria Math" panose="02040503050406030204" pitchFamily="18" charset="0"/>
                                </a:rPr>
                                <m:t>𝐻</m:t>
                              </m:r>
                            </m:sub>
                            <m:sup>
                              <m:r>
                                <a:rPr lang="es-CO" sz="1200" i="1">
                                  <a:solidFill>
                                    <a:schemeClr val="accent2">
                                      <a:lumMod val="75000"/>
                                    </a:schemeClr>
                                  </a:solidFill>
                                  <a:latin typeface="Cambria Math" panose="02040503050406030204" pitchFamily="18" charset="0"/>
                                </a:rPr>
                                <m:t>𝐷</m:t>
                              </m:r>
                            </m:sup>
                          </m:sSubSup>
                          <m:r>
                            <a:rPr lang="en-GB"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𝐵</m:t>
                                  </m:r>
                                </m:e>
                              </m:acc>
                            </m:e>
                            <m:sub>
                              <m:r>
                                <a:rPr lang="es-CO" sz="1200" i="1">
                                  <a:solidFill>
                                    <a:schemeClr val="accent2">
                                      <a:lumMod val="75000"/>
                                    </a:schemeClr>
                                  </a:solidFill>
                                  <a:latin typeface="Cambria Math" panose="02040503050406030204" pitchFamily="18" charset="0"/>
                                </a:rPr>
                                <m:t>𝐺</m:t>
                              </m:r>
                            </m:sub>
                            <m:sup>
                              <m:r>
                                <a:rPr lang="es-CO" sz="1200" i="1">
                                  <a:solidFill>
                                    <a:schemeClr val="accent2">
                                      <a:lumMod val="75000"/>
                                    </a:schemeClr>
                                  </a:solidFill>
                                  <a:latin typeface="Cambria Math" panose="02040503050406030204" pitchFamily="18" charset="0"/>
                                </a:rPr>
                                <m:t>𝐵</m:t>
                              </m:r>
                            </m:sup>
                          </m:sSubSup>
                        </m:e>
                      </m:d>
                      <m:r>
                        <a:rPr lang="en-GB" sz="1200" i="1">
                          <a:solidFill>
                            <a:schemeClr val="accent2">
                              <a:lumMod val="75000"/>
                            </a:schemeClr>
                          </a:solidFill>
                          <a:latin typeface="Cambria Math" panose="02040503050406030204" pitchFamily="18" charset="0"/>
                        </a:rPr>
                        <m:t>−</m:t>
                      </m:r>
                      <m:d>
                        <m:dPr>
                          <m:begChr m:val="["/>
                          <m:endChr m:val="]"/>
                          <m:ctrlPr>
                            <a:rPr lang="es-CO" sz="1200" i="1">
                              <a:solidFill>
                                <a:schemeClr val="accent2">
                                  <a:lumMod val="75000"/>
                                </a:schemeClr>
                              </a:solidFill>
                              <a:latin typeface="Cambria Math" panose="02040503050406030204" pitchFamily="18" charset="0"/>
                            </a:rPr>
                          </m:ctrlPr>
                        </m:dPr>
                        <m:e>
                          <m:acc>
                            <m:accPr>
                              <m:chr m:val="̇"/>
                              <m:ctrlPr>
                                <a:rPr lang="es-CO" sz="1200" i="1">
                                  <a:solidFill>
                                    <a:schemeClr val="accent2">
                                      <a:lumMod val="75000"/>
                                    </a:schemeClr>
                                  </a:solidFill>
                                  <a:latin typeface="Cambria Math" panose="02040503050406030204" pitchFamily="18" charset="0"/>
                                </a:rPr>
                              </m:ctrlPr>
                            </m:accPr>
                            <m:e>
                              <m:r>
                                <a:rPr lang="en-GB" sz="1200" i="1">
                                  <a:solidFill>
                                    <a:schemeClr val="accent2">
                                      <a:lumMod val="75000"/>
                                    </a:schemeClr>
                                  </a:solidFill>
                                  <a:latin typeface="Cambria Math" panose="02040503050406030204" pitchFamily="18" charset="0"/>
                                </a:rPr>
                                <m:t>𝐴</m:t>
                              </m:r>
                            </m:e>
                          </m:acc>
                          <m:r>
                            <a:rPr lang="en-GB" sz="1200" i="1">
                              <a:solidFill>
                                <a:schemeClr val="accent2">
                                  <a:lumMod val="75000"/>
                                </a:schemeClr>
                              </a:solidFill>
                              <a:latin typeface="Cambria Math" panose="02040503050406030204" pitchFamily="18" charset="0"/>
                            </a:rPr>
                            <m:t>+</m:t>
                          </m:r>
                          <m:d>
                            <m:dPr>
                              <m:ctrlPr>
                                <a:rPr lang="es-CO" sz="1200" i="1">
                                  <a:solidFill>
                                    <a:schemeClr val="accent2">
                                      <a:lumMod val="75000"/>
                                    </a:schemeClr>
                                  </a:solidFill>
                                  <a:latin typeface="Cambria Math" panose="02040503050406030204" pitchFamily="18" charset="0"/>
                                </a:rPr>
                              </m:ctrlPr>
                            </m:dPr>
                            <m:e>
                              <m:r>
                                <a:rPr lang="en-GB" sz="1200" i="1">
                                  <a:solidFill>
                                    <a:schemeClr val="accent2">
                                      <a:lumMod val="75000"/>
                                    </a:schemeClr>
                                  </a:solidFill>
                                  <a:latin typeface="Cambria Math" panose="02040503050406030204" pitchFamily="18" charset="0"/>
                                </a:rPr>
                                <m:t>1−</m:t>
                              </m:r>
                              <m:r>
                                <a:rPr lang="es-CO" sz="1200" i="1">
                                  <a:solidFill>
                                    <a:schemeClr val="accent2">
                                      <a:lumMod val="75000"/>
                                    </a:schemeClr>
                                  </a:solidFill>
                                  <a:latin typeface="Cambria Math" panose="02040503050406030204" pitchFamily="18" charset="0"/>
                                </a:rPr>
                                <m:t>𝑟𝑟𝑟</m:t>
                              </m:r>
                            </m:e>
                          </m:d>
                          <m:r>
                            <a:rPr lang="en-US" sz="1200" i="1">
                              <a:solidFill>
                                <a:schemeClr val="accent2">
                                  <a:lumMod val="75000"/>
                                </a:schemeClr>
                              </a:solidFill>
                              <a:latin typeface="Cambria Math" panose="02040503050406030204" pitchFamily="18" charset="0"/>
                            </a:rPr>
                            <m:t>⋅</m:t>
                          </m:r>
                          <m:d>
                            <m:dPr>
                              <m:ctrlPr>
                                <a:rPr lang="es-CO" sz="1200" i="1">
                                  <a:solidFill>
                                    <a:schemeClr val="accent2">
                                      <a:lumMod val="75000"/>
                                    </a:schemeClr>
                                  </a:solidFill>
                                  <a:latin typeface="Cambria Math" panose="02040503050406030204" pitchFamily="18" charset="0"/>
                                </a:rPr>
                              </m:ctrlPr>
                            </m:dPr>
                            <m:e>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n-US" sz="1200" i="1">
                                          <a:solidFill>
                                            <a:schemeClr val="accent2">
                                              <a:lumMod val="75000"/>
                                            </a:schemeClr>
                                          </a:solidFill>
                                          <a:latin typeface="Cambria Math" panose="02040503050406030204" pitchFamily="18" charset="0"/>
                                        </a:rPr>
                                        <m:t>𝐷</m:t>
                                      </m:r>
                                    </m:e>
                                  </m:acc>
                                </m:e>
                                <m:sub>
                                  <m:r>
                                    <a:rPr lang="en-US" sz="1200" i="1">
                                      <a:solidFill>
                                        <a:schemeClr val="accent2">
                                          <a:lumMod val="75000"/>
                                        </a:schemeClr>
                                      </a:solidFill>
                                      <a:latin typeface="Cambria Math" panose="02040503050406030204" pitchFamily="18" charset="0"/>
                                    </a:rPr>
                                    <m:t>𝐻</m:t>
                                  </m:r>
                                </m:sub>
                                <m:sup>
                                  <m:r>
                                    <a:rPr lang="en-US" sz="1200" i="1">
                                      <a:solidFill>
                                        <a:schemeClr val="accent2">
                                          <a:lumMod val="75000"/>
                                        </a:schemeClr>
                                      </a:solidFill>
                                      <a:latin typeface="Cambria Math" panose="02040503050406030204" pitchFamily="18" charset="0"/>
                                    </a:rPr>
                                    <m:t>𝐷</m:t>
                                  </m:r>
                                </m:sup>
                              </m:sSubSup>
                              <m:r>
                                <a:rPr lang="en-US"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n-US" sz="1200" i="1">
                                          <a:solidFill>
                                            <a:schemeClr val="accent2">
                                              <a:lumMod val="75000"/>
                                            </a:schemeClr>
                                          </a:solidFill>
                                          <a:latin typeface="Cambria Math" panose="02040503050406030204" pitchFamily="18" charset="0"/>
                                        </a:rPr>
                                        <m:t>𝐷</m:t>
                                      </m:r>
                                    </m:e>
                                  </m:acc>
                                </m:e>
                                <m:sub>
                                  <m:r>
                                    <a:rPr lang="en-US" sz="1200" i="1">
                                      <a:solidFill>
                                        <a:schemeClr val="accent2">
                                          <a:lumMod val="75000"/>
                                        </a:schemeClr>
                                      </a:solidFill>
                                      <a:latin typeface="Cambria Math" panose="02040503050406030204" pitchFamily="18" charset="0"/>
                                    </a:rPr>
                                    <m:t>𝐺</m:t>
                                  </m:r>
                                </m:sub>
                                <m:sup>
                                  <m:r>
                                    <a:rPr lang="en-US" sz="1200" i="1">
                                      <a:solidFill>
                                        <a:schemeClr val="accent2">
                                          <a:lumMod val="75000"/>
                                        </a:schemeClr>
                                      </a:solidFill>
                                      <a:latin typeface="Cambria Math" panose="02040503050406030204" pitchFamily="18" charset="0"/>
                                    </a:rPr>
                                    <m:t>𝐷</m:t>
                                  </m:r>
                                </m:sup>
                              </m:sSubSup>
                            </m:e>
                          </m:d>
                        </m:e>
                      </m:d>
                    </m:oMath>
                  </m:oMathPara>
                </a14:m>
                <a:endParaRPr lang="es-CO" sz="1200" dirty="0"/>
              </a:p>
              <a:p>
                <a:pPr marL="0" indent="0">
                  <a:buNone/>
                </a:pPr>
                <a:endParaRPr lang="es-CO" sz="12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es-CO" sz="1200" i="1">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200" i="1">
                              <a:latin typeface="Cambria Math" panose="02040503050406030204" pitchFamily="18" charset="0"/>
                              <a:ea typeface="Cambria Math" panose="02040503050406030204" pitchFamily="18" charset="0"/>
                            </a:rPr>
                          </m:ctrlPr>
                        </m:sSubPr>
                        <m:e>
                          <m:r>
                            <a:rPr lang="es-CO" sz="1200" i="1">
                              <a:latin typeface="Cambria Math" panose="02040503050406030204" pitchFamily="18" charset="0"/>
                              <a:ea typeface="Cambria Math" panose="02040503050406030204" pitchFamily="18" charset="0"/>
                            </a:rPr>
                            <m:t>𝜑</m:t>
                          </m:r>
                        </m:e>
                        <m:sub>
                          <m:r>
                            <a:rPr lang="es-CO" sz="1200" i="1">
                              <a:latin typeface="Cambria Math" panose="02040503050406030204" pitchFamily="18" charset="0"/>
                              <a:ea typeface="Cambria Math" panose="02040503050406030204" pitchFamily="18" charset="0"/>
                            </a:rPr>
                            <m:t>𝐵</m:t>
                          </m:r>
                          <m:r>
                            <a:rPr lang="es-CO" sz="1200" i="1">
                              <a:latin typeface="Cambria Math" panose="02040503050406030204" pitchFamily="18" charset="0"/>
                              <a:ea typeface="Cambria Math" panose="02040503050406030204" pitchFamily="18" charset="0"/>
                            </a:rPr>
                            <m:t>,</m:t>
                          </m:r>
                          <m:r>
                            <a:rPr lang="es-CO" sz="1200" i="1">
                              <a:latin typeface="Cambria Math" panose="02040503050406030204" pitchFamily="18" charset="0"/>
                              <a:ea typeface="Cambria Math" panose="02040503050406030204" pitchFamily="18" charset="0"/>
                            </a:rPr>
                            <m:t>𝐻</m:t>
                          </m:r>
                        </m:sub>
                      </m:sSub>
                      <m:r>
                        <a:rPr lang="en-GB" sz="1200" i="1">
                          <a:latin typeface="Cambria Math" panose="02040503050406030204" pitchFamily="18" charset="0"/>
                        </a:rPr>
                        <m:t>⋅</m:t>
                      </m:r>
                      <m:r>
                        <a:rPr lang="es-CO" sz="1200" i="1">
                          <a:latin typeface="Cambria Math" panose="02040503050406030204" pitchFamily="18" charset="0"/>
                        </a:rPr>
                        <m:t>𝑅</m:t>
                      </m:r>
                      <m:sSub>
                        <m:sSubPr>
                          <m:ctrlPr>
                            <a:rPr lang="es-CO" sz="1200" i="1">
                              <a:latin typeface="Cambria Math" panose="02040503050406030204" pitchFamily="18" charset="0"/>
                            </a:rPr>
                          </m:ctrlPr>
                        </m:sSubPr>
                        <m:e>
                          <m:r>
                            <a:rPr lang="es-CO" sz="1200" i="1">
                              <a:latin typeface="Cambria Math" panose="02040503050406030204" pitchFamily="18" charset="0"/>
                            </a:rPr>
                            <m:t>𝐸</m:t>
                          </m:r>
                        </m:e>
                        <m:sub>
                          <m:r>
                            <a:rPr lang="es-CO" sz="1200" i="1">
                              <a:latin typeface="Cambria Math" panose="02040503050406030204" pitchFamily="18" charset="0"/>
                            </a:rPr>
                            <m:t>𝐵</m:t>
                          </m:r>
                        </m:sub>
                      </m:sSub>
                      <m:r>
                        <m:rPr>
                          <m:nor/>
                        </m:rPr>
                        <a:rPr lang="es-ES_tradnl" sz="1200" dirty="0"/>
                        <m:t> </m:t>
                      </m:r>
                      <m:r>
                        <a:rPr lang="es-CO" sz="1200" b="0" i="1" smtClean="0">
                          <a:latin typeface="Cambria Math" panose="02040503050406030204" pitchFamily="18" charset="0"/>
                          <a:ea typeface="Times New Roman" panose="02020603050405020304" pitchFamily="18" charset="0"/>
                          <a:cs typeface="Times New Roman" panose="02020603050405020304" pitchFamily="18" charset="0"/>
                        </a:rPr>
                        <m:t> </m:t>
                      </m:r>
                      <m:r>
                        <m:rPr>
                          <m:nor/>
                        </m:rPr>
                        <a:rPr lang="es-ES_tradnl" sz="1200" dirty="0"/>
                        <m:t>+</m:t>
                      </m:r>
                      <m:r>
                        <a:rPr lang="es-ES" sz="1200" b="0" i="1" dirty="0" smtClean="0">
                          <a:latin typeface="Cambria Math" panose="02040503050406030204" pitchFamily="18" charset="0"/>
                        </a:rPr>
                        <m:t>  </m:t>
                      </m:r>
                      <m:sSubSup>
                        <m:sSubSupPr>
                          <m:ctrlPr>
                            <a:rPr lang="es-CO" sz="1200" i="1" smtClean="0">
                              <a:solidFill>
                                <a:schemeClr val="accent3">
                                  <a:lumMod val="50000"/>
                                </a:schemeClr>
                              </a:solidFill>
                              <a:latin typeface="Cambria Math" panose="02040503050406030204" pitchFamily="18" charset="0"/>
                            </a:rPr>
                          </m:ctrlPr>
                        </m:sSubSupPr>
                        <m:e>
                          <m:acc>
                            <m:accPr>
                              <m:chr m:val="̇"/>
                              <m:ctrlPr>
                                <a:rPr lang="es-CO" sz="1200" i="1">
                                  <a:solidFill>
                                    <a:schemeClr val="accent3">
                                      <a:lumMod val="50000"/>
                                    </a:schemeClr>
                                  </a:solidFill>
                                  <a:latin typeface="Cambria Math" panose="02040503050406030204" pitchFamily="18" charset="0"/>
                                </a:rPr>
                              </m:ctrlPr>
                            </m:accPr>
                            <m:e>
                              <m:r>
                                <a:rPr lang="en-US" sz="1200" i="1">
                                  <a:solidFill>
                                    <a:schemeClr val="accent3">
                                      <a:lumMod val="50000"/>
                                    </a:schemeClr>
                                  </a:solidFill>
                                  <a:latin typeface="Cambria Math" panose="02040503050406030204" pitchFamily="18" charset="0"/>
                                </a:rPr>
                                <m:t>𝐸𝑄</m:t>
                              </m:r>
                            </m:e>
                          </m:acc>
                        </m:e>
                        <m:sub>
                          <m:r>
                            <a:rPr lang="en-US" sz="1200" i="1">
                              <a:solidFill>
                                <a:schemeClr val="accent3">
                                  <a:lumMod val="50000"/>
                                </a:schemeClr>
                              </a:solidFill>
                              <a:latin typeface="Cambria Math" panose="02040503050406030204" pitchFamily="18" charset="0"/>
                            </a:rPr>
                            <m:t>𝐵</m:t>
                          </m:r>
                        </m:sub>
                        <m:sup>
                          <m:r>
                            <a:rPr lang="en-US" sz="1200" i="1">
                              <a:solidFill>
                                <a:schemeClr val="accent3">
                                  <a:lumMod val="50000"/>
                                </a:schemeClr>
                              </a:solidFill>
                              <a:latin typeface="Cambria Math" panose="02040503050406030204" pitchFamily="18" charset="0"/>
                            </a:rPr>
                            <m:t>𝑅𝑜𝑊</m:t>
                          </m:r>
                        </m:sup>
                      </m:sSubSup>
                      <m:r>
                        <a:rPr lang="en-GB" sz="1200" i="1">
                          <a:latin typeface="Cambria Math" panose="02040503050406030204" pitchFamily="18" charset="0"/>
                        </a:rPr>
                        <m:t>=</m:t>
                      </m:r>
                      <m:d>
                        <m:dPr>
                          <m:begChr m:val="["/>
                          <m:endChr m:val="]"/>
                          <m:ctrlPr>
                            <a:rPr lang="es-CO" sz="1200" i="1" smtClean="0">
                              <a:solidFill>
                                <a:schemeClr val="accent2">
                                  <a:lumMod val="75000"/>
                                </a:schemeClr>
                              </a:solidFill>
                              <a:latin typeface="Cambria Math" panose="02040503050406030204" pitchFamily="18" charset="0"/>
                            </a:rPr>
                          </m:ctrlPr>
                        </m:dPr>
                        <m:e>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𝐿</m:t>
                                  </m:r>
                                </m:e>
                              </m:acc>
                            </m:e>
                            <m:sub>
                              <m:r>
                                <a:rPr lang="es-CO" sz="1200" i="1">
                                  <a:solidFill>
                                    <a:schemeClr val="accent2">
                                      <a:lumMod val="75000"/>
                                    </a:schemeClr>
                                  </a:solidFill>
                                  <a:latin typeface="Cambria Math" panose="02040503050406030204" pitchFamily="18" charset="0"/>
                                </a:rPr>
                                <m:t>𝐹</m:t>
                              </m:r>
                            </m:sub>
                            <m:sup>
                              <m:r>
                                <a:rPr lang="es-CO" sz="1200" i="1">
                                  <a:solidFill>
                                    <a:schemeClr val="accent2">
                                      <a:lumMod val="75000"/>
                                    </a:schemeClr>
                                  </a:solidFill>
                                  <a:latin typeface="Cambria Math" panose="02040503050406030204" pitchFamily="18" charset="0"/>
                                </a:rPr>
                                <m:t>𝐷</m:t>
                              </m:r>
                            </m:sup>
                          </m:sSubSup>
                          <m:r>
                            <a:rPr lang="en-GB"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𝐿</m:t>
                                  </m:r>
                                </m:e>
                              </m:acc>
                            </m:e>
                            <m:sub>
                              <m:r>
                                <a:rPr lang="es-CO" sz="1200" i="1">
                                  <a:solidFill>
                                    <a:schemeClr val="accent2">
                                      <a:lumMod val="75000"/>
                                    </a:schemeClr>
                                  </a:solidFill>
                                  <a:latin typeface="Cambria Math" panose="02040503050406030204" pitchFamily="18" charset="0"/>
                                </a:rPr>
                                <m:t>𝐻</m:t>
                              </m:r>
                            </m:sub>
                            <m:sup>
                              <m:r>
                                <a:rPr lang="es-CO" sz="1200" i="1">
                                  <a:solidFill>
                                    <a:schemeClr val="accent2">
                                      <a:lumMod val="75000"/>
                                    </a:schemeClr>
                                  </a:solidFill>
                                  <a:latin typeface="Cambria Math" panose="02040503050406030204" pitchFamily="18" charset="0"/>
                                </a:rPr>
                                <m:t>𝐷</m:t>
                              </m:r>
                            </m:sup>
                          </m:sSubSup>
                          <m:r>
                            <a:rPr lang="en-GB"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𝐵</m:t>
                                  </m:r>
                                </m:e>
                              </m:acc>
                            </m:e>
                            <m:sub>
                              <m:r>
                                <a:rPr lang="es-CO" sz="1200" i="1">
                                  <a:solidFill>
                                    <a:schemeClr val="accent2">
                                      <a:lumMod val="75000"/>
                                    </a:schemeClr>
                                  </a:solidFill>
                                  <a:latin typeface="Cambria Math" panose="02040503050406030204" pitchFamily="18" charset="0"/>
                                </a:rPr>
                                <m:t>𝐺</m:t>
                              </m:r>
                            </m:sub>
                            <m:sup>
                              <m:r>
                                <a:rPr lang="es-CO" sz="1200" i="1">
                                  <a:solidFill>
                                    <a:schemeClr val="accent2">
                                      <a:lumMod val="75000"/>
                                    </a:schemeClr>
                                  </a:solidFill>
                                  <a:latin typeface="Cambria Math" panose="02040503050406030204" pitchFamily="18" charset="0"/>
                                </a:rPr>
                                <m:t>𝐵</m:t>
                              </m:r>
                            </m:sup>
                          </m:sSubSup>
                        </m:e>
                      </m:d>
                      <m:r>
                        <a:rPr lang="en-GB" sz="1200" i="1">
                          <a:solidFill>
                            <a:schemeClr val="accent2">
                              <a:lumMod val="75000"/>
                            </a:schemeClr>
                          </a:solidFill>
                          <a:latin typeface="Cambria Math" panose="02040503050406030204" pitchFamily="18" charset="0"/>
                        </a:rPr>
                        <m:t>−</m:t>
                      </m:r>
                      <m:d>
                        <m:dPr>
                          <m:begChr m:val="["/>
                          <m:endChr m:val="]"/>
                          <m:ctrlPr>
                            <a:rPr lang="es-CO" sz="1200" i="1">
                              <a:solidFill>
                                <a:schemeClr val="accent2">
                                  <a:lumMod val="75000"/>
                                </a:schemeClr>
                              </a:solidFill>
                              <a:latin typeface="Cambria Math" panose="02040503050406030204" pitchFamily="18" charset="0"/>
                            </a:rPr>
                          </m:ctrlPr>
                        </m:dPr>
                        <m:e>
                          <m:acc>
                            <m:accPr>
                              <m:chr m:val="̇"/>
                              <m:ctrlPr>
                                <a:rPr lang="es-CO" sz="1200" i="1">
                                  <a:solidFill>
                                    <a:schemeClr val="accent2">
                                      <a:lumMod val="75000"/>
                                    </a:schemeClr>
                                  </a:solidFill>
                                  <a:latin typeface="Cambria Math" panose="02040503050406030204" pitchFamily="18" charset="0"/>
                                </a:rPr>
                              </m:ctrlPr>
                            </m:accPr>
                            <m:e>
                              <m:r>
                                <a:rPr lang="en-GB" sz="1200" i="1">
                                  <a:solidFill>
                                    <a:schemeClr val="accent2">
                                      <a:lumMod val="75000"/>
                                    </a:schemeClr>
                                  </a:solidFill>
                                  <a:latin typeface="Cambria Math" panose="02040503050406030204" pitchFamily="18" charset="0"/>
                                </a:rPr>
                                <m:t>𝐴</m:t>
                              </m:r>
                            </m:e>
                          </m:acc>
                          <m:r>
                            <a:rPr lang="en-GB" sz="1200" i="1">
                              <a:solidFill>
                                <a:schemeClr val="accent2">
                                  <a:lumMod val="75000"/>
                                </a:schemeClr>
                              </a:solidFill>
                              <a:latin typeface="Cambria Math" panose="02040503050406030204" pitchFamily="18" charset="0"/>
                            </a:rPr>
                            <m:t>+</m:t>
                          </m:r>
                          <m:d>
                            <m:dPr>
                              <m:ctrlPr>
                                <a:rPr lang="es-CO" sz="1200" i="1">
                                  <a:solidFill>
                                    <a:schemeClr val="accent2">
                                      <a:lumMod val="75000"/>
                                    </a:schemeClr>
                                  </a:solidFill>
                                  <a:latin typeface="Cambria Math" panose="02040503050406030204" pitchFamily="18" charset="0"/>
                                </a:rPr>
                              </m:ctrlPr>
                            </m:dPr>
                            <m:e>
                              <m:r>
                                <a:rPr lang="en-GB" sz="1200" i="1">
                                  <a:solidFill>
                                    <a:schemeClr val="accent2">
                                      <a:lumMod val="75000"/>
                                    </a:schemeClr>
                                  </a:solidFill>
                                  <a:latin typeface="Cambria Math" panose="02040503050406030204" pitchFamily="18" charset="0"/>
                                </a:rPr>
                                <m:t>1−</m:t>
                              </m:r>
                              <m:r>
                                <a:rPr lang="es-CO" sz="1200" i="1">
                                  <a:solidFill>
                                    <a:schemeClr val="accent2">
                                      <a:lumMod val="75000"/>
                                    </a:schemeClr>
                                  </a:solidFill>
                                  <a:latin typeface="Cambria Math" panose="02040503050406030204" pitchFamily="18" charset="0"/>
                                </a:rPr>
                                <m:t>𝑟𝑟𝑟</m:t>
                              </m:r>
                            </m:e>
                          </m:d>
                          <m:r>
                            <a:rPr lang="en-US" sz="1200" i="1">
                              <a:solidFill>
                                <a:schemeClr val="accent2">
                                  <a:lumMod val="75000"/>
                                </a:schemeClr>
                              </a:solidFill>
                              <a:latin typeface="Cambria Math" panose="02040503050406030204" pitchFamily="18" charset="0"/>
                            </a:rPr>
                            <m:t>⋅</m:t>
                          </m:r>
                          <m:d>
                            <m:dPr>
                              <m:ctrlPr>
                                <a:rPr lang="es-CO" sz="1200" i="1">
                                  <a:solidFill>
                                    <a:schemeClr val="accent2">
                                      <a:lumMod val="75000"/>
                                    </a:schemeClr>
                                  </a:solidFill>
                                  <a:latin typeface="Cambria Math" panose="02040503050406030204" pitchFamily="18" charset="0"/>
                                </a:rPr>
                              </m:ctrlPr>
                            </m:dPr>
                            <m:e>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n-US" sz="1200" i="1">
                                          <a:solidFill>
                                            <a:schemeClr val="accent2">
                                              <a:lumMod val="75000"/>
                                            </a:schemeClr>
                                          </a:solidFill>
                                          <a:latin typeface="Cambria Math" panose="02040503050406030204" pitchFamily="18" charset="0"/>
                                        </a:rPr>
                                        <m:t>𝐷</m:t>
                                      </m:r>
                                    </m:e>
                                  </m:acc>
                                </m:e>
                                <m:sub>
                                  <m:r>
                                    <a:rPr lang="en-US" sz="1200" i="1">
                                      <a:solidFill>
                                        <a:schemeClr val="accent2">
                                          <a:lumMod val="75000"/>
                                        </a:schemeClr>
                                      </a:solidFill>
                                      <a:latin typeface="Cambria Math" panose="02040503050406030204" pitchFamily="18" charset="0"/>
                                    </a:rPr>
                                    <m:t>𝐻</m:t>
                                  </m:r>
                                </m:sub>
                                <m:sup>
                                  <m:r>
                                    <a:rPr lang="en-US" sz="1200" i="1">
                                      <a:solidFill>
                                        <a:schemeClr val="accent2">
                                          <a:lumMod val="75000"/>
                                        </a:schemeClr>
                                      </a:solidFill>
                                      <a:latin typeface="Cambria Math" panose="02040503050406030204" pitchFamily="18" charset="0"/>
                                    </a:rPr>
                                    <m:t>𝐷</m:t>
                                  </m:r>
                                </m:sup>
                              </m:sSubSup>
                              <m:r>
                                <a:rPr lang="en-US"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n-US" sz="1200" i="1">
                                          <a:solidFill>
                                            <a:schemeClr val="accent2">
                                              <a:lumMod val="75000"/>
                                            </a:schemeClr>
                                          </a:solidFill>
                                          <a:latin typeface="Cambria Math" panose="02040503050406030204" pitchFamily="18" charset="0"/>
                                        </a:rPr>
                                        <m:t>𝐷</m:t>
                                      </m:r>
                                    </m:e>
                                  </m:acc>
                                </m:e>
                                <m:sub>
                                  <m:r>
                                    <a:rPr lang="en-US" sz="1200" i="1">
                                      <a:solidFill>
                                        <a:schemeClr val="accent2">
                                          <a:lumMod val="75000"/>
                                        </a:schemeClr>
                                      </a:solidFill>
                                      <a:latin typeface="Cambria Math" panose="02040503050406030204" pitchFamily="18" charset="0"/>
                                    </a:rPr>
                                    <m:t>𝐺</m:t>
                                  </m:r>
                                </m:sub>
                                <m:sup>
                                  <m:r>
                                    <a:rPr lang="en-US" sz="1200" i="1">
                                      <a:solidFill>
                                        <a:schemeClr val="accent2">
                                          <a:lumMod val="75000"/>
                                        </a:schemeClr>
                                      </a:solidFill>
                                      <a:latin typeface="Cambria Math" panose="02040503050406030204" pitchFamily="18" charset="0"/>
                                    </a:rPr>
                                    <m:t>𝐷</m:t>
                                  </m:r>
                                </m:sup>
                              </m:sSubSup>
                            </m:e>
                          </m:d>
                        </m:e>
                      </m:d>
                    </m:oMath>
                  </m:oMathPara>
                </a14:m>
                <a:endParaRPr lang="es-CO" sz="1200" dirty="0">
                  <a:solidFill>
                    <a:schemeClr val="tx1"/>
                  </a:solidFill>
                </a:endParaRPr>
              </a:p>
              <a:p>
                <a:pPr marL="0" indent="0">
                  <a:buNone/>
                </a:pPr>
                <a:endParaRPr lang="es-CO" sz="1200" dirty="0">
                  <a:solidFill>
                    <a:schemeClr val="tx1"/>
                  </a:solidFill>
                </a:endParaRPr>
              </a:p>
              <a:p>
                <a:pPr marL="0" indent="0">
                  <a:buNone/>
                </a:pPr>
                <a:endParaRPr lang="es-CO" sz="12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Sup>
                        <m:sSubSupPr>
                          <m:ctrlPr>
                            <a:rPr lang="es-CO" sz="1200" i="1">
                              <a:latin typeface="Cambria Math" panose="02040503050406030204" pitchFamily="18" charset="0"/>
                            </a:rPr>
                          </m:ctrlPr>
                        </m:sSubSupPr>
                        <m:e>
                          <m:acc>
                            <m:accPr>
                              <m:chr m:val="̇"/>
                              <m:ctrlPr>
                                <a:rPr lang="es-CO" sz="1200" i="1">
                                  <a:latin typeface="Cambria Math" panose="02040503050406030204" pitchFamily="18" charset="0"/>
                                </a:rPr>
                              </m:ctrlPr>
                            </m:accPr>
                            <m:e>
                              <m:r>
                                <a:rPr lang="en-US" sz="1200" i="1">
                                  <a:latin typeface="Cambria Math" panose="02040503050406030204" pitchFamily="18" charset="0"/>
                                </a:rPr>
                                <m:t>𝐸𝑄</m:t>
                              </m:r>
                            </m:e>
                          </m:acc>
                        </m:e>
                        <m:sub>
                          <m:r>
                            <a:rPr lang="en-US" sz="1200" i="1">
                              <a:latin typeface="Cambria Math" panose="02040503050406030204" pitchFamily="18" charset="0"/>
                            </a:rPr>
                            <m:t>𝐵</m:t>
                          </m:r>
                        </m:sub>
                        <m:sup>
                          <m:r>
                            <a:rPr lang="en-US" sz="1200" i="1">
                              <a:latin typeface="Cambria Math" panose="02040503050406030204" pitchFamily="18" charset="0"/>
                            </a:rPr>
                            <m:t>𝐻</m:t>
                          </m:r>
                        </m:sup>
                      </m:sSubSup>
                      <m:r>
                        <m:rPr>
                          <m:nor/>
                        </m:rPr>
                        <a:rPr lang="es-ES_tradnl" sz="1200" dirty="0"/>
                        <m:t>+</m:t>
                      </m:r>
                      <m:r>
                        <a:rPr lang="es-ES" sz="1200" i="1" dirty="0">
                          <a:latin typeface="Cambria Math" panose="02040503050406030204" pitchFamily="18" charset="0"/>
                        </a:rPr>
                        <m:t>  </m:t>
                      </m:r>
                      <m:sSubSup>
                        <m:sSubSupPr>
                          <m:ctrlPr>
                            <a:rPr lang="es-CO" sz="1200" i="1">
                              <a:solidFill>
                                <a:schemeClr val="accent3">
                                  <a:lumMod val="50000"/>
                                </a:schemeClr>
                              </a:solidFill>
                              <a:latin typeface="Cambria Math" panose="02040503050406030204" pitchFamily="18" charset="0"/>
                            </a:rPr>
                          </m:ctrlPr>
                        </m:sSubSupPr>
                        <m:e>
                          <m:acc>
                            <m:accPr>
                              <m:chr m:val="̇"/>
                              <m:ctrlPr>
                                <a:rPr lang="es-CO" sz="1200" i="1">
                                  <a:solidFill>
                                    <a:schemeClr val="accent3">
                                      <a:lumMod val="50000"/>
                                    </a:schemeClr>
                                  </a:solidFill>
                                  <a:latin typeface="Cambria Math" panose="02040503050406030204" pitchFamily="18" charset="0"/>
                                </a:rPr>
                              </m:ctrlPr>
                            </m:accPr>
                            <m:e>
                              <m:r>
                                <a:rPr lang="en-US" sz="1200" i="1">
                                  <a:solidFill>
                                    <a:schemeClr val="accent3">
                                      <a:lumMod val="50000"/>
                                    </a:schemeClr>
                                  </a:solidFill>
                                  <a:latin typeface="Cambria Math" panose="02040503050406030204" pitchFamily="18" charset="0"/>
                                </a:rPr>
                                <m:t>𝐸𝑄</m:t>
                              </m:r>
                            </m:e>
                          </m:acc>
                        </m:e>
                        <m:sub>
                          <m:r>
                            <a:rPr lang="en-US" sz="1200" i="1">
                              <a:solidFill>
                                <a:schemeClr val="accent3">
                                  <a:lumMod val="50000"/>
                                </a:schemeClr>
                              </a:solidFill>
                              <a:latin typeface="Cambria Math" panose="02040503050406030204" pitchFamily="18" charset="0"/>
                            </a:rPr>
                            <m:t>𝐵</m:t>
                          </m:r>
                        </m:sub>
                        <m:sup>
                          <m:r>
                            <a:rPr lang="en-US" sz="1200" i="1">
                              <a:solidFill>
                                <a:schemeClr val="accent3">
                                  <a:lumMod val="50000"/>
                                </a:schemeClr>
                              </a:solidFill>
                              <a:latin typeface="Cambria Math" panose="02040503050406030204" pitchFamily="18" charset="0"/>
                            </a:rPr>
                            <m:t>𝑅𝑜𝑊</m:t>
                          </m:r>
                        </m:sup>
                      </m:sSubSup>
                      <m:r>
                        <a:rPr lang="en-GB" sz="1200" i="1">
                          <a:latin typeface="Cambria Math" panose="02040503050406030204" pitchFamily="18" charset="0"/>
                        </a:rPr>
                        <m:t>=</m:t>
                      </m:r>
                      <m:d>
                        <m:dPr>
                          <m:begChr m:val="["/>
                          <m:endChr m:val="]"/>
                          <m:ctrlPr>
                            <a:rPr lang="es-CO" sz="1200" i="1">
                              <a:solidFill>
                                <a:schemeClr val="accent2">
                                  <a:lumMod val="75000"/>
                                </a:schemeClr>
                              </a:solidFill>
                              <a:latin typeface="Cambria Math" panose="02040503050406030204" pitchFamily="18" charset="0"/>
                            </a:rPr>
                          </m:ctrlPr>
                        </m:dPr>
                        <m:e>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𝐿</m:t>
                                  </m:r>
                                </m:e>
                              </m:acc>
                            </m:e>
                            <m:sub>
                              <m:r>
                                <a:rPr lang="es-CO" sz="1200" i="1">
                                  <a:solidFill>
                                    <a:schemeClr val="accent2">
                                      <a:lumMod val="75000"/>
                                    </a:schemeClr>
                                  </a:solidFill>
                                  <a:latin typeface="Cambria Math" panose="02040503050406030204" pitchFamily="18" charset="0"/>
                                </a:rPr>
                                <m:t>𝐹</m:t>
                              </m:r>
                            </m:sub>
                            <m:sup>
                              <m:r>
                                <a:rPr lang="es-CO" sz="1200" i="1">
                                  <a:solidFill>
                                    <a:schemeClr val="accent2">
                                      <a:lumMod val="75000"/>
                                    </a:schemeClr>
                                  </a:solidFill>
                                  <a:latin typeface="Cambria Math" panose="02040503050406030204" pitchFamily="18" charset="0"/>
                                </a:rPr>
                                <m:t>𝐷</m:t>
                              </m:r>
                            </m:sup>
                          </m:sSubSup>
                          <m:r>
                            <a:rPr lang="en-GB"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𝐿</m:t>
                                  </m:r>
                                </m:e>
                              </m:acc>
                            </m:e>
                            <m:sub>
                              <m:r>
                                <a:rPr lang="es-CO" sz="1200" i="1">
                                  <a:solidFill>
                                    <a:schemeClr val="accent2">
                                      <a:lumMod val="75000"/>
                                    </a:schemeClr>
                                  </a:solidFill>
                                  <a:latin typeface="Cambria Math" panose="02040503050406030204" pitchFamily="18" charset="0"/>
                                </a:rPr>
                                <m:t>𝐻</m:t>
                              </m:r>
                            </m:sub>
                            <m:sup>
                              <m:r>
                                <a:rPr lang="es-CO" sz="1200" i="1">
                                  <a:solidFill>
                                    <a:schemeClr val="accent2">
                                      <a:lumMod val="75000"/>
                                    </a:schemeClr>
                                  </a:solidFill>
                                  <a:latin typeface="Cambria Math" panose="02040503050406030204" pitchFamily="18" charset="0"/>
                                </a:rPr>
                                <m:t>𝐷</m:t>
                              </m:r>
                            </m:sup>
                          </m:sSubSup>
                          <m:r>
                            <a:rPr lang="en-GB"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𝐵</m:t>
                                  </m:r>
                                </m:e>
                              </m:acc>
                            </m:e>
                            <m:sub>
                              <m:r>
                                <a:rPr lang="es-CO" sz="1200" i="1">
                                  <a:solidFill>
                                    <a:schemeClr val="accent2">
                                      <a:lumMod val="75000"/>
                                    </a:schemeClr>
                                  </a:solidFill>
                                  <a:latin typeface="Cambria Math" panose="02040503050406030204" pitchFamily="18" charset="0"/>
                                </a:rPr>
                                <m:t>𝐺</m:t>
                              </m:r>
                            </m:sub>
                            <m:sup>
                              <m:r>
                                <a:rPr lang="es-CO" sz="1200" i="1">
                                  <a:solidFill>
                                    <a:schemeClr val="accent2">
                                      <a:lumMod val="75000"/>
                                    </a:schemeClr>
                                  </a:solidFill>
                                  <a:latin typeface="Cambria Math" panose="02040503050406030204" pitchFamily="18" charset="0"/>
                                </a:rPr>
                                <m:t>𝐵</m:t>
                              </m:r>
                            </m:sup>
                          </m:sSubSup>
                        </m:e>
                      </m:d>
                      <m:r>
                        <a:rPr lang="en-GB" sz="1200" i="1">
                          <a:solidFill>
                            <a:schemeClr val="accent2">
                              <a:lumMod val="75000"/>
                            </a:schemeClr>
                          </a:solidFill>
                          <a:latin typeface="Cambria Math" panose="02040503050406030204" pitchFamily="18" charset="0"/>
                        </a:rPr>
                        <m:t>−</m:t>
                      </m:r>
                      <m:d>
                        <m:dPr>
                          <m:begChr m:val="["/>
                          <m:endChr m:val="]"/>
                          <m:ctrlPr>
                            <a:rPr lang="es-CO" sz="1200" i="1">
                              <a:solidFill>
                                <a:schemeClr val="accent2">
                                  <a:lumMod val="75000"/>
                                </a:schemeClr>
                              </a:solidFill>
                              <a:latin typeface="Cambria Math" panose="02040503050406030204" pitchFamily="18" charset="0"/>
                            </a:rPr>
                          </m:ctrlPr>
                        </m:dPr>
                        <m:e>
                          <m:acc>
                            <m:accPr>
                              <m:chr m:val="̇"/>
                              <m:ctrlPr>
                                <a:rPr lang="es-CO" sz="1200" i="1">
                                  <a:solidFill>
                                    <a:schemeClr val="accent2">
                                      <a:lumMod val="75000"/>
                                    </a:schemeClr>
                                  </a:solidFill>
                                  <a:latin typeface="Cambria Math" panose="02040503050406030204" pitchFamily="18" charset="0"/>
                                </a:rPr>
                              </m:ctrlPr>
                            </m:accPr>
                            <m:e>
                              <m:r>
                                <a:rPr lang="en-GB" sz="1200" i="1">
                                  <a:solidFill>
                                    <a:schemeClr val="accent2">
                                      <a:lumMod val="75000"/>
                                    </a:schemeClr>
                                  </a:solidFill>
                                  <a:latin typeface="Cambria Math" panose="02040503050406030204" pitchFamily="18" charset="0"/>
                                </a:rPr>
                                <m:t>𝐴</m:t>
                              </m:r>
                            </m:e>
                          </m:acc>
                          <m:r>
                            <a:rPr lang="en-GB" sz="1200" i="1">
                              <a:solidFill>
                                <a:schemeClr val="accent2">
                                  <a:lumMod val="75000"/>
                                </a:schemeClr>
                              </a:solidFill>
                              <a:latin typeface="Cambria Math" panose="02040503050406030204" pitchFamily="18" charset="0"/>
                            </a:rPr>
                            <m:t>+</m:t>
                          </m:r>
                          <m:d>
                            <m:dPr>
                              <m:ctrlPr>
                                <a:rPr lang="es-CO" sz="1200" i="1">
                                  <a:solidFill>
                                    <a:schemeClr val="accent2">
                                      <a:lumMod val="75000"/>
                                    </a:schemeClr>
                                  </a:solidFill>
                                  <a:latin typeface="Cambria Math" panose="02040503050406030204" pitchFamily="18" charset="0"/>
                                </a:rPr>
                              </m:ctrlPr>
                            </m:dPr>
                            <m:e>
                              <m:r>
                                <a:rPr lang="en-GB" sz="1200" i="1">
                                  <a:solidFill>
                                    <a:schemeClr val="accent2">
                                      <a:lumMod val="75000"/>
                                    </a:schemeClr>
                                  </a:solidFill>
                                  <a:latin typeface="Cambria Math" panose="02040503050406030204" pitchFamily="18" charset="0"/>
                                </a:rPr>
                                <m:t>1−</m:t>
                              </m:r>
                              <m:r>
                                <a:rPr lang="es-CO" sz="1200" i="1">
                                  <a:solidFill>
                                    <a:schemeClr val="accent2">
                                      <a:lumMod val="75000"/>
                                    </a:schemeClr>
                                  </a:solidFill>
                                  <a:latin typeface="Cambria Math" panose="02040503050406030204" pitchFamily="18" charset="0"/>
                                </a:rPr>
                                <m:t>𝑟𝑟𝑟</m:t>
                              </m:r>
                            </m:e>
                          </m:d>
                          <m:r>
                            <a:rPr lang="en-US" sz="1200" i="1">
                              <a:solidFill>
                                <a:schemeClr val="accent2">
                                  <a:lumMod val="75000"/>
                                </a:schemeClr>
                              </a:solidFill>
                              <a:latin typeface="Cambria Math" panose="02040503050406030204" pitchFamily="18" charset="0"/>
                            </a:rPr>
                            <m:t>⋅</m:t>
                          </m:r>
                          <m:d>
                            <m:dPr>
                              <m:ctrlPr>
                                <a:rPr lang="es-CO" sz="1200" i="1">
                                  <a:solidFill>
                                    <a:schemeClr val="accent2">
                                      <a:lumMod val="75000"/>
                                    </a:schemeClr>
                                  </a:solidFill>
                                  <a:latin typeface="Cambria Math" panose="02040503050406030204" pitchFamily="18" charset="0"/>
                                </a:rPr>
                              </m:ctrlPr>
                            </m:dPr>
                            <m:e>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n-US" sz="1200" i="1">
                                          <a:solidFill>
                                            <a:schemeClr val="accent2">
                                              <a:lumMod val="75000"/>
                                            </a:schemeClr>
                                          </a:solidFill>
                                          <a:latin typeface="Cambria Math" panose="02040503050406030204" pitchFamily="18" charset="0"/>
                                        </a:rPr>
                                        <m:t>𝐷</m:t>
                                      </m:r>
                                    </m:e>
                                  </m:acc>
                                </m:e>
                                <m:sub>
                                  <m:r>
                                    <a:rPr lang="en-US" sz="1200" i="1">
                                      <a:solidFill>
                                        <a:schemeClr val="accent2">
                                          <a:lumMod val="75000"/>
                                        </a:schemeClr>
                                      </a:solidFill>
                                      <a:latin typeface="Cambria Math" panose="02040503050406030204" pitchFamily="18" charset="0"/>
                                    </a:rPr>
                                    <m:t>𝐻</m:t>
                                  </m:r>
                                </m:sub>
                                <m:sup>
                                  <m:r>
                                    <a:rPr lang="en-US" sz="1200" i="1">
                                      <a:solidFill>
                                        <a:schemeClr val="accent2">
                                          <a:lumMod val="75000"/>
                                        </a:schemeClr>
                                      </a:solidFill>
                                      <a:latin typeface="Cambria Math" panose="02040503050406030204" pitchFamily="18" charset="0"/>
                                    </a:rPr>
                                    <m:t>𝐷</m:t>
                                  </m:r>
                                </m:sup>
                              </m:sSubSup>
                              <m:r>
                                <a:rPr lang="en-US"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n-US" sz="1200" i="1">
                                          <a:solidFill>
                                            <a:schemeClr val="accent2">
                                              <a:lumMod val="75000"/>
                                            </a:schemeClr>
                                          </a:solidFill>
                                          <a:latin typeface="Cambria Math" panose="02040503050406030204" pitchFamily="18" charset="0"/>
                                        </a:rPr>
                                        <m:t>𝐷</m:t>
                                      </m:r>
                                    </m:e>
                                  </m:acc>
                                </m:e>
                                <m:sub>
                                  <m:r>
                                    <a:rPr lang="en-US" sz="1200" i="1">
                                      <a:solidFill>
                                        <a:schemeClr val="accent2">
                                          <a:lumMod val="75000"/>
                                        </a:schemeClr>
                                      </a:solidFill>
                                      <a:latin typeface="Cambria Math" panose="02040503050406030204" pitchFamily="18" charset="0"/>
                                    </a:rPr>
                                    <m:t>𝐺</m:t>
                                  </m:r>
                                </m:sub>
                                <m:sup>
                                  <m:r>
                                    <a:rPr lang="en-US" sz="1200" i="1">
                                      <a:solidFill>
                                        <a:schemeClr val="accent2">
                                          <a:lumMod val="75000"/>
                                        </a:schemeClr>
                                      </a:solidFill>
                                      <a:latin typeface="Cambria Math" panose="02040503050406030204" pitchFamily="18" charset="0"/>
                                    </a:rPr>
                                    <m:t>𝐷</m:t>
                                  </m:r>
                                </m:sup>
                              </m:sSubSup>
                            </m:e>
                          </m:d>
                        </m:e>
                      </m:d>
                    </m:oMath>
                  </m:oMathPara>
                </a14:m>
                <a:endParaRPr lang="es-CO" sz="1200" dirty="0">
                  <a:solidFill>
                    <a:schemeClr val="tx1"/>
                  </a:solidFill>
                </a:endParaRPr>
              </a:p>
              <a:p>
                <a:pPr marL="0" indent="0">
                  <a:buNone/>
                </a:pPr>
                <a:endParaRPr lang="es-CO" sz="1200" dirty="0"/>
              </a:p>
              <a:p>
                <a:pPr marL="0" indent="0">
                  <a:buNone/>
                </a:pPr>
                <a:endParaRPr lang="es-CO" sz="1200" dirty="0"/>
              </a:p>
              <a:p>
                <a:pPr marL="0" indent="0">
                  <a:buNone/>
                </a:pPr>
                <a14:m>
                  <m:oMathPara xmlns:m="http://schemas.openxmlformats.org/officeDocument/2006/math">
                    <m:oMathParaPr>
                      <m:jc m:val="centerGroup"/>
                    </m:oMathParaPr>
                    <m:oMath xmlns:m="http://schemas.openxmlformats.org/officeDocument/2006/math">
                      <m:sSub>
                        <m:sSubPr>
                          <m:ctrlPr>
                            <a:rPr lang="es-CO" sz="1200" i="1">
                              <a:latin typeface="Cambria Math" panose="02040503050406030204" pitchFamily="18" charset="0"/>
                            </a:rPr>
                          </m:ctrlPr>
                        </m:sSubPr>
                        <m:e>
                          <m:acc>
                            <m:accPr>
                              <m:chr m:val="̇"/>
                              <m:ctrlPr>
                                <a:rPr lang="es-CO" sz="1200" i="1">
                                  <a:latin typeface="Cambria Math" panose="02040503050406030204" pitchFamily="18" charset="0"/>
                                </a:rPr>
                              </m:ctrlPr>
                            </m:accPr>
                            <m:e>
                              <m:r>
                                <a:rPr lang="en-US" sz="1200" i="1">
                                  <a:latin typeface="Cambria Math" panose="02040503050406030204" pitchFamily="18" charset="0"/>
                                </a:rPr>
                                <m:t>𝐸𝑄</m:t>
                              </m:r>
                            </m:e>
                          </m:acc>
                        </m:e>
                        <m:sub>
                          <m:r>
                            <a:rPr lang="en-US" sz="1200" i="1">
                              <a:latin typeface="Cambria Math" panose="02040503050406030204" pitchFamily="18" charset="0"/>
                            </a:rPr>
                            <m:t>𝐵</m:t>
                          </m:r>
                        </m:sub>
                      </m:sSub>
                      <m:r>
                        <a:rPr lang="es-ES" sz="1200" b="0" i="1" smtClean="0">
                          <a:latin typeface="Cambria Math" panose="02040503050406030204" pitchFamily="18" charset="0"/>
                        </a:rPr>
                        <m:t>=</m:t>
                      </m:r>
                      <m:d>
                        <m:dPr>
                          <m:begChr m:val="["/>
                          <m:endChr m:val="]"/>
                          <m:ctrlPr>
                            <a:rPr lang="es-CO" sz="1200" i="1">
                              <a:solidFill>
                                <a:schemeClr val="accent2">
                                  <a:lumMod val="75000"/>
                                </a:schemeClr>
                              </a:solidFill>
                              <a:latin typeface="Cambria Math" panose="02040503050406030204" pitchFamily="18" charset="0"/>
                            </a:rPr>
                          </m:ctrlPr>
                        </m:dPr>
                        <m:e>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𝐿</m:t>
                                  </m:r>
                                </m:e>
                              </m:acc>
                            </m:e>
                            <m:sub>
                              <m:r>
                                <a:rPr lang="es-CO" sz="1200" i="1">
                                  <a:solidFill>
                                    <a:schemeClr val="accent2">
                                      <a:lumMod val="75000"/>
                                    </a:schemeClr>
                                  </a:solidFill>
                                  <a:latin typeface="Cambria Math" panose="02040503050406030204" pitchFamily="18" charset="0"/>
                                </a:rPr>
                                <m:t>𝐹</m:t>
                              </m:r>
                            </m:sub>
                            <m:sup>
                              <m:r>
                                <a:rPr lang="es-CO" sz="1200" i="1">
                                  <a:solidFill>
                                    <a:schemeClr val="accent2">
                                      <a:lumMod val="75000"/>
                                    </a:schemeClr>
                                  </a:solidFill>
                                  <a:latin typeface="Cambria Math" panose="02040503050406030204" pitchFamily="18" charset="0"/>
                                </a:rPr>
                                <m:t>𝐷</m:t>
                              </m:r>
                            </m:sup>
                          </m:sSubSup>
                          <m:r>
                            <a:rPr lang="en-GB"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𝐿</m:t>
                                  </m:r>
                                </m:e>
                              </m:acc>
                            </m:e>
                            <m:sub>
                              <m:r>
                                <a:rPr lang="es-CO" sz="1200" i="1">
                                  <a:solidFill>
                                    <a:schemeClr val="accent2">
                                      <a:lumMod val="75000"/>
                                    </a:schemeClr>
                                  </a:solidFill>
                                  <a:latin typeface="Cambria Math" panose="02040503050406030204" pitchFamily="18" charset="0"/>
                                </a:rPr>
                                <m:t>𝐻</m:t>
                              </m:r>
                            </m:sub>
                            <m:sup>
                              <m:r>
                                <a:rPr lang="es-CO" sz="1200" i="1">
                                  <a:solidFill>
                                    <a:schemeClr val="accent2">
                                      <a:lumMod val="75000"/>
                                    </a:schemeClr>
                                  </a:solidFill>
                                  <a:latin typeface="Cambria Math" panose="02040503050406030204" pitchFamily="18" charset="0"/>
                                </a:rPr>
                                <m:t>𝐷</m:t>
                              </m:r>
                            </m:sup>
                          </m:sSubSup>
                          <m:r>
                            <a:rPr lang="en-GB"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𝐵</m:t>
                                  </m:r>
                                </m:e>
                              </m:acc>
                            </m:e>
                            <m:sub>
                              <m:r>
                                <a:rPr lang="es-CO" sz="1200" i="1">
                                  <a:solidFill>
                                    <a:schemeClr val="accent2">
                                      <a:lumMod val="75000"/>
                                    </a:schemeClr>
                                  </a:solidFill>
                                  <a:latin typeface="Cambria Math" panose="02040503050406030204" pitchFamily="18" charset="0"/>
                                </a:rPr>
                                <m:t>𝐺</m:t>
                              </m:r>
                            </m:sub>
                            <m:sup>
                              <m:r>
                                <a:rPr lang="es-CO" sz="1200" i="1">
                                  <a:solidFill>
                                    <a:schemeClr val="accent2">
                                      <a:lumMod val="75000"/>
                                    </a:schemeClr>
                                  </a:solidFill>
                                  <a:latin typeface="Cambria Math" panose="02040503050406030204" pitchFamily="18" charset="0"/>
                                </a:rPr>
                                <m:t>𝐵</m:t>
                              </m:r>
                            </m:sup>
                          </m:sSubSup>
                        </m:e>
                      </m:d>
                      <m:r>
                        <a:rPr lang="en-GB" sz="1200" i="1">
                          <a:solidFill>
                            <a:schemeClr val="accent2">
                              <a:lumMod val="75000"/>
                            </a:schemeClr>
                          </a:solidFill>
                          <a:latin typeface="Cambria Math" panose="02040503050406030204" pitchFamily="18" charset="0"/>
                        </a:rPr>
                        <m:t>−</m:t>
                      </m:r>
                      <m:d>
                        <m:dPr>
                          <m:begChr m:val="["/>
                          <m:endChr m:val="]"/>
                          <m:ctrlPr>
                            <a:rPr lang="es-CO" sz="1200" i="1">
                              <a:solidFill>
                                <a:schemeClr val="accent2">
                                  <a:lumMod val="75000"/>
                                </a:schemeClr>
                              </a:solidFill>
                              <a:latin typeface="Cambria Math" panose="02040503050406030204" pitchFamily="18" charset="0"/>
                            </a:rPr>
                          </m:ctrlPr>
                        </m:dPr>
                        <m:e>
                          <m:acc>
                            <m:accPr>
                              <m:chr m:val="̇"/>
                              <m:ctrlPr>
                                <a:rPr lang="es-CO" sz="1200" i="1">
                                  <a:solidFill>
                                    <a:schemeClr val="accent2">
                                      <a:lumMod val="75000"/>
                                    </a:schemeClr>
                                  </a:solidFill>
                                  <a:latin typeface="Cambria Math" panose="02040503050406030204" pitchFamily="18" charset="0"/>
                                </a:rPr>
                              </m:ctrlPr>
                            </m:accPr>
                            <m:e>
                              <m:r>
                                <a:rPr lang="en-GB" sz="1200" i="1">
                                  <a:solidFill>
                                    <a:schemeClr val="accent2">
                                      <a:lumMod val="75000"/>
                                    </a:schemeClr>
                                  </a:solidFill>
                                  <a:latin typeface="Cambria Math" panose="02040503050406030204" pitchFamily="18" charset="0"/>
                                </a:rPr>
                                <m:t>𝐴</m:t>
                              </m:r>
                            </m:e>
                          </m:acc>
                          <m:r>
                            <a:rPr lang="en-GB" sz="1200" i="1">
                              <a:solidFill>
                                <a:schemeClr val="accent2">
                                  <a:lumMod val="75000"/>
                                </a:schemeClr>
                              </a:solidFill>
                              <a:latin typeface="Cambria Math" panose="02040503050406030204" pitchFamily="18" charset="0"/>
                            </a:rPr>
                            <m:t>+</m:t>
                          </m:r>
                          <m:d>
                            <m:dPr>
                              <m:ctrlPr>
                                <a:rPr lang="es-CO" sz="1200" i="1">
                                  <a:solidFill>
                                    <a:schemeClr val="accent2">
                                      <a:lumMod val="75000"/>
                                    </a:schemeClr>
                                  </a:solidFill>
                                  <a:latin typeface="Cambria Math" panose="02040503050406030204" pitchFamily="18" charset="0"/>
                                </a:rPr>
                              </m:ctrlPr>
                            </m:dPr>
                            <m:e>
                              <m:r>
                                <a:rPr lang="en-GB" sz="1200" i="1">
                                  <a:solidFill>
                                    <a:schemeClr val="accent2">
                                      <a:lumMod val="75000"/>
                                    </a:schemeClr>
                                  </a:solidFill>
                                  <a:latin typeface="Cambria Math" panose="02040503050406030204" pitchFamily="18" charset="0"/>
                                </a:rPr>
                                <m:t>1−</m:t>
                              </m:r>
                              <m:r>
                                <a:rPr lang="es-CO" sz="1200" i="1">
                                  <a:solidFill>
                                    <a:schemeClr val="accent2">
                                      <a:lumMod val="75000"/>
                                    </a:schemeClr>
                                  </a:solidFill>
                                  <a:latin typeface="Cambria Math" panose="02040503050406030204" pitchFamily="18" charset="0"/>
                                </a:rPr>
                                <m:t>𝑟𝑟𝑟</m:t>
                              </m:r>
                            </m:e>
                          </m:d>
                          <m:r>
                            <a:rPr lang="en-US" sz="1200" i="1">
                              <a:solidFill>
                                <a:schemeClr val="accent2">
                                  <a:lumMod val="75000"/>
                                </a:schemeClr>
                              </a:solidFill>
                              <a:latin typeface="Cambria Math" panose="02040503050406030204" pitchFamily="18" charset="0"/>
                            </a:rPr>
                            <m:t>⋅</m:t>
                          </m:r>
                          <m:d>
                            <m:dPr>
                              <m:ctrlPr>
                                <a:rPr lang="es-CO" sz="1200" i="1">
                                  <a:solidFill>
                                    <a:schemeClr val="accent2">
                                      <a:lumMod val="75000"/>
                                    </a:schemeClr>
                                  </a:solidFill>
                                  <a:latin typeface="Cambria Math" panose="02040503050406030204" pitchFamily="18" charset="0"/>
                                </a:rPr>
                              </m:ctrlPr>
                            </m:dPr>
                            <m:e>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n-US" sz="1200" i="1">
                                          <a:solidFill>
                                            <a:schemeClr val="accent2">
                                              <a:lumMod val="75000"/>
                                            </a:schemeClr>
                                          </a:solidFill>
                                          <a:latin typeface="Cambria Math" panose="02040503050406030204" pitchFamily="18" charset="0"/>
                                        </a:rPr>
                                        <m:t>𝐷</m:t>
                                      </m:r>
                                    </m:e>
                                  </m:acc>
                                </m:e>
                                <m:sub>
                                  <m:r>
                                    <a:rPr lang="en-US" sz="1200" i="1">
                                      <a:solidFill>
                                        <a:schemeClr val="accent2">
                                          <a:lumMod val="75000"/>
                                        </a:schemeClr>
                                      </a:solidFill>
                                      <a:latin typeface="Cambria Math" panose="02040503050406030204" pitchFamily="18" charset="0"/>
                                    </a:rPr>
                                    <m:t>𝐻</m:t>
                                  </m:r>
                                </m:sub>
                                <m:sup>
                                  <m:r>
                                    <a:rPr lang="en-US" sz="1200" i="1">
                                      <a:solidFill>
                                        <a:schemeClr val="accent2">
                                          <a:lumMod val="75000"/>
                                        </a:schemeClr>
                                      </a:solidFill>
                                      <a:latin typeface="Cambria Math" panose="02040503050406030204" pitchFamily="18" charset="0"/>
                                    </a:rPr>
                                    <m:t>𝐷</m:t>
                                  </m:r>
                                </m:sup>
                              </m:sSubSup>
                              <m:r>
                                <a:rPr lang="en-US"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n-US" sz="1200" i="1">
                                          <a:solidFill>
                                            <a:schemeClr val="accent2">
                                              <a:lumMod val="75000"/>
                                            </a:schemeClr>
                                          </a:solidFill>
                                          <a:latin typeface="Cambria Math" panose="02040503050406030204" pitchFamily="18" charset="0"/>
                                        </a:rPr>
                                        <m:t>𝐷</m:t>
                                      </m:r>
                                    </m:e>
                                  </m:acc>
                                </m:e>
                                <m:sub>
                                  <m:r>
                                    <a:rPr lang="en-US" sz="1200" i="1">
                                      <a:solidFill>
                                        <a:schemeClr val="accent2">
                                          <a:lumMod val="75000"/>
                                        </a:schemeClr>
                                      </a:solidFill>
                                      <a:latin typeface="Cambria Math" panose="02040503050406030204" pitchFamily="18" charset="0"/>
                                    </a:rPr>
                                    <m:t>𝐺</m:t>
                                  </m:r>
                                </m:sub>
                                <m:sup>
                                  <m:r>
                                    <a:rPr lang="en-US" sz="1200" i="1">
                                      <a:solidFill>
                                        <a:schemeClr val="accent2">
                                          <a:lumMod val="75000"/>
                                        </a:schemeClr>
                                      </a:solidFill>
                                      <a:latin typeface="Cambria Math" panose="02040503050406030204" pitchFamily="18" charset="0"/>
                                    </a:rPr>
                                    <m:t>𝐷</m:t>
                                  </m:r>
                                </m:sup>
                              </m:sSubSup>
                            </m:e>
                          </m:d>
                        </m:e>
                      </m:d>
                    </m:oMath>
                  </m:oMathPara>
                </a14:m>
                <a:endParaRPr lang="es-CO" sz="1200" dirty="0">
                  <a:solidFill>
                    <a:schemeClr val="tx1"/>
                  </a:solidFill>
                </a:endParaRPr>
              </a:p>
              <a:p>
                <a:pPr marL="0" indent="0">
                  <a:buNone/>
                </a:pPr>
                <a:endParaRPr lang="es-CO" sz="1200" dirty="0">
                  <a:solidFill>
                    <a:schemeClr val="tx1"/>
                  </a:solidFill>
                </a:endParaRPr>
              </a:p>
              <a:p>
                <a:pPr marL="0" indent="0">
                  <a:buNone/>
                </a:pPr>
                <a:endParaRPr lang="es-CO" sz="1200" dirty="0">
                  <a:solidFill>
                    <a:schemeClr val="tx1"/>
                  </a:solidFill>
                </a:endParaRPr>
              </a:p>
              <a:p>
                <a:pPr marL="0" indent="0">
                  <a:buNone/>
                </a:pPr>
                <a:endParaRPr lang="es-CO" sz="1200" dirty="0">
                  <a:solidFill>
                    <a:schemeClr val="tx1"/>
                  </a:solidFill>
                </a:endParaRPr>
              </a:p>
              <a:p>
                <a:pPr marL="0" indent="0">
                  <a:buNone/>
                </a:pPr>
                <a:endParaRPr lang="es-CO" sz="1200" dirty="0">
                  <a:solidFill>
                    <a:schemeClr val="tx1"/>
                  </a:solidFill>
                </a:endParaRPr>
              </a:p>
              <a:p>
                <a:pPr marL="0" indent="0">
                  <a:buNone/>
                </a:pPr>
                <a:endParaRPr lang="es-CO" sz="1200" b="1" dirty="0">
                  <a:solidFill>
                    <a:schemeClr val="tx1"/>
                  </a:solidFill>
                </a:endParaRPr>
              </a:p>
              <a:p>
                <a:pPr marL="0" indent="0">
                  <a:buNone/>
                </a:pPr>
                <a:endParaRPr lang="es-CO" sz="1200" dirty="0">
                  <a:solidFill>
                    <a:schemeClr val="tx1"/>
                  </a:solidFill>
                </a:endParaRPr>
              </a:p>
              <a:p>
                <a:pPr marL="0" indent="0">
                  <a:buNone/>
                </a:pPr>
                <a:endParaRPr lang="es-CO" sz="1200" dirty="0">
                  <a:solidFill>
                    <a:schemeClr val="tx1"/>
                  </a:solidFill>
                </a:endParaRPr>
              </a:p>
              <a:p>
                <a:pPr marL="0" indent="0" algn="ctr">
                  <a:buNone/>
                </a:pPr>
                <a:endParaRPr lang="en-US" sz="1200" dirty="0">
                  <a:solidFill>
                    <a:schemeClr val="tx1"/>
                  </a:solidFill>
                </a:endParaRPr>
              </a:p>
            </p:txBody>
          </p:sp>
        </mc:Choice>
        <mc:Fallback xmlns="">
          <p:sp>
            <p:nvSpPr>
              <p:cNvPr id="9" name="Content Placeholder 1">
                <a:extLst>
                  <a:ext uri="{FF2B5EF4-FFF2-40B4-BE49-F238E27FC236}">
                    <a16:creationId xmlns:a16="http://schemas.microsoft.com/office/drawing/2014/main" id="{DFF5A376-DD4C-4A77-80A2-A1EA911697A6}"/>
                  </a:ext>
                </a:extLst>
              </p:cNvPr>
              <p:cNvSpPr>
                <a:spLocks noGrp="1" noRot="1" noChangeAspect="1" noMove="1" noResize="1" noEditPoints="1" noAdjustHandles="1" noChangeArrowheads="1" noChangeShapeType="1" noTextEdit="1"/>
              </p:cNvSpPr>
              <p:nvPr>
                <p:ph sz="half" idx="1"/>
              </p:nvPr>
            </p:nvSpPr>
            <p:spPr>
              <a:xfrm>
                <a:off x="264730" y="1519635"/>
                <a:ext cx="7878844" cy="4525963"/>
              </a:xfrm>
              <a:blipFill>
                <a:blip r:embed="rId3"/>
                <a:stretch>
                  <a:fillRect/>
                </a:stretch>
              </a:blipFill>
            </p:spPr>
            <p:txBody>
              <a:bodyPr/>
              <a:lstStyle/>
              <a:p>
                <a:r>
                  <a:rPr lang="es-CO">
                    <a:noFill/>
                  </a:rPr>
                  <a:t> </a:t>
                </a:r>
              </a:p>
            </p:txBody>
          </p:sp>
        </mc:Fallback>
      </mc:AlternateContent>
      <p:sp>
        <p:nvSpPr>
          <p:cNvPr id="13" name="Rectángulo redondeado 6">
            <a:extLst>
              <a:ext uri="{FF2B5EF4-FFF2-40B4-BE49-F238E27FC236}">
                <a16:creationId xmlns:a16="http://schemas.microsoft.com/office/drawing/2014/main" id="{615EBB48-269A-4AA4-B39A-0F595AF375CD}"/>
              </a:ext>
            </a:extLst>
          </p:cNvPr>
          <p:cNvSpPr/>
          <p:nvPr/>
        </p:nvSpPr>
        <p:spPr>
          <a:xfrm>
            <a:off x="1939771" y="4261489"/>
            <a:ext cx="4528762" cy="11792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2431677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550757"/>
                <a:ext cx="10463752" cy="3756485"/>
              </a:xfrm>
            </p:spPr>
            <p:txBody>
              <a:bodyPr>
                <a:normAutofit/>
              </a:bodyPr>
              <a:lstStyle/>
              <a:p>
                <a:pPr algn="just"/>
                <a:r>
                  <a:rPr lang="en-GB" sz="2000" dirty="0">
                    <a:latin typeface="Century Gothic" panose="020B0502020202020204" pitchFamily="34" charset="0"/>
                    <a:cs typeface="Times New Roman" panose="02020603050405020304" pitchFamily="18" charset="0"/>
                  </a:rPr>
                  <a:t>Total Revenue and added value tax on private consumption.</a:t>
                </a:r>
              </a:p>
              <a:p>
                <a:pPr marL="0" indent="0" algn="ctr">
                  <a:lnSpc>
                    <a:spcPct val="17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𝑇</m:t>
                      </m:r>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𝑅</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lnSpc>
                    <a:spcPct val="170000"/>
                  </a:lnSpc>
                  <a:buNone/>
                </a:pPr>
                <a14:m>
                  <m:oMath xmlns:m="http://schemas.openxmlformats.org/officeDocument/2006/math">
                    <m:sSub>
                      <m:sSub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𝐴</m:t>
                        </m:r>
                      </m:sup>
                    </m:s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𝑊</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𝑤</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𝐿</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𝐺𝐹</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𝐺𝐹</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𝐼𝑀</m:t>
                        </m:r>
                      </m:sup>
                    </m:s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𝑋</m:t>
                        </m:r>
                      </m:sup>
                    </m:sSup>
                  </m:oMath>
                </a14:m>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lgn="ctr">
                  <a:lnSpc>
                    <a:spcPct val="170000"/>
                  </a:lnSpc>
                  <a:buNone/>
                </a:pPr>
                <a14:m>
                  <m:oMathPara xmlns:m="http://schemas.openxmlformats.org/officeDocument/2006/math">
                    <m:oMathParaPr>
                      <m:jc m:val="centerGroup"/>
                    </m:oMathParaPr>
                    <m:oMath xmlns:m="http://schemas.openxmlformats.org/officeDocument/2006/math">
                      <m:sSup>
                        <m:sSupPr>
                          <m:ctrlP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t>𝐴</m:t>
                          </m:r>
                        </m:sup>
                      </m:sSup>
                      <m: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𝐶</m:t>
                          </m:r>
                        </m:e>
                        <m:sub>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𝐻</m:t>
                          </m:r>
                        </m:sub>
                      </m:sSub>
                    </m:oMath>
                  </m:oMathPara>
                </a14:m>
                <a:endParaRPr lang="en-GB" sz="2000" dirty="0">
                  <a:latin typeface="Century Gothic" panose="020B0502020202020204" pitchFamily="34" charset="0"/>
                  <a:ea typeface="Calibri" panose="020F0502020204030204" pitchFamily="34" charset="0"/>
                  <a:cs typeface="Times New Roman" panose="02020603050405020304" pitchFamily="18" charset="0"/>
                </a:endParaRPr>
              </a:p>
              <a:p>
                <a:pPr algn="just"/>
                <a:r>
                  <a:rPr lang="en-GB" sz="2000" dirty="0">
                    <a:latin typeface="Century Gothic" panose="020B0502020202020204" pitchFamily="34" charset="0"/>
                    <a:ea typeface="Calibri" panose="020F0502020204030204" pitchFamily="34" charset="0"/>
                    <a:cs typeface="Times New Roman" panose="02020603050405020304" pitchFamily="18" charset="0"/>
                  </a:rPr>
                  <a:t>Households savings. </a:t>
                </a:r>
                <a:endParaRPr lang="en-GB" sz="2000" dirty="0">
                  <a:solidFill>
                    <a:srgbClr val="FF0000"/>
                  </a:solidFill>
                  <a:latin typeface="Century Gothic" panose="020B0502020202020204" pitchFamily="34" charset="0"/>
                  <a:ea typeface="Calibri" panose="020F050202020403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s-CO" sz="1800"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𝐻</m:t>
                          </m:r>
                        </m:sub>
                      </m:s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𝑌</m:t>
                          </m:r>
                          <m:sSubSup>
                            <m:sSubSup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𝐿</m:t>
                              </m:r>
                            </m:sup>
                          </m:sSubSup>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𝑌</m:t>
                          </m:r>
                          <m:sSubSup>
                            <m:sSubSup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𝐹</m:t>
                              </m:r>
                            </m:sup>
                          </m:sSubSup>
                        </m:e>
                      </m:d>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GB" sz="1800" i="1" smtClean="0">
                              <a:solidFill>
                                <a:srgbClr val="FF0000"/>
                              </a:solidFill>
                              <a:effectLst/>
                              <a:latin typeface="Cambria Math" panose="02040503050406030204" pitchFamily="18" charset="0"/>
                              <a:cs typeface="Times New Roman" panose="02020603050405020304" pitchFamily="18" charset="0"/>
                            </a:rPr>
                          </m:ctrlPr>
                        </m:dPr>
                        <m:e>
                          <m:d>
                            <m:dPr>
                              <m:ctrlP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𝜏</m:t>
                                  </m:r>
                                </m:e>
                                <m:sub>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𝐶</m:t>
                                  </m:r>
                                </m:sub>
                                <m:sup>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𝐴</m:t>
                                  </m:r>
                                </m:sup>
                              </m:sSubSup>
                            </m:e>
                          </m:d>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𝐶</m:t>
                              </m:r>
                            </m:e>
                            <m:sub>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𝐻</m:t>
                              </m:r>
                            </m:sub>
                          </m:sSub>
                          <m:r>
                            <a:rPr lang="es-CO" sz="1800" b="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𝐻</m:t>
                              </m:r>
                            </m:sub>
                            <m:sup>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𝐿</m:t>
                              </m:r>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𝐷</m:t>
                              </m:r>
                            </m:sup>
                          </m:sSubSup>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𝐿</m:t>
                              </m:r>
                            </m:e>
                            <m:sub>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𝐻</m:t>
                              </m:r>
                            </m:sub>
                            <m:sup>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𝐷</m:t>
                              </m:r>
                            </m:sup>
                          </m:sSubSup>
                        </m:e>
                      </m:d>
                    </m:oMath>
                  </m:oMathPara>
                </a14:m>
                <a:endParaRPr lang="es-CO"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GB" sz="1800" dirty="0">
                    <a:latin typeface="Century Gothic" panose="020B0502020202020204" pitchFamily="34" charset="0"/>
                    <a:ea typeface="Calibri" panose="020F0502020204030204" pitchFamily="34" charset="0"/>
                    <a:cs typeface="Times New Roman" panose="02020603050405020304" pitchFamily="18" charset="0"/>
                  </a:rPr>
                  <a:t>Another option is to deduce the AVT fee from the price level, so that the firm's decisions rules are based on basic prices</a:t>
                </a:r>
                <a:r>
                  <a:rPr lang="es-CO" sz="1800" b="0" dirty="0">
                    <a:effectLst/>
                    <a:ea typeface="Cambria Math" panose="02040503050406030204" pitchFamily="18" charset="0"/>
                    <a:cs typeface="Times New Roman" panose="02020603050405020304" pitchFamily="18" charset="0"/>
                  </a:rPr>
                  <a:t> </a:t>
                </a:r>
                <a14:m>
                  <m:oMath xmlns:m="http://schemas.openxmlformats.org/officeDocument/2006/math">
                    <m:d>
                      <m:dPr>
                        <m:ctrlP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ctrlPr>
                      </m:dPr>
                      <m:e>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1</m:t>
                        </m:r>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i="1">
                                <a:latin typeface="Cambria Math" panose="02040503050406030204" pitchFamily="18" charset="0"/>
                                <a:ea typeface="Cambria Math" panose="02040503050406030204" pitchFamily="18" charset="0"/>
                                <a:cs typeface="Times New Roman" panose="02020603050405020304" pitchFamily="18" charset="0"/>
                              </a:rPr>
                              <m:t>𝜏</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𝐴</m:t>
                            </m:r>
                          </m:sup>
                        </m:sSup>
                      </m:e>
                    </m:d>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𝑝</m:t>
                    </m:r>
                  </m:oMath>
                </a14:m>
                <a:r>
                  <a:rPr lang="en-GB" sz="1800" dirty="0">
                    <a:effectLst/>
                    <a:latin typeface="Century Gothic" panose="020B0502020202020204" pitchFamily="34" charset="0"/>
                    <a:ea typeface="Calibri" panose="020F0502020204030204" pitchFamily="34" charset="0"/>
                    <a:cs typeface="Times New Roman" panose="02020603050405020304" pitchFamily="18" charset="0"/>
                  </a:rPr>
                  <a:t>. </a:t>
                </a: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550757"/>
                <a:ext cx="10463752" cy="3756485"/>
              </a:xfrm>
              <a:blipFill>
                <a:blip r:embed="rId3"/>
                <a:stretch>
                  <a:fillRect l="-524" t="-810" r="-466"/>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142662"/>
            <a:ext cx="7694645" cy="979127"/>
          </a:xfrm>
        </p:spPr>
        <p:txBody>
          <a:bodyPr>
            <a:normAutofit/>
          </a:bodyPr>
          <a:lstStyle/>
          <a:p>
            <a:pPr algn="l"/>
            <a:r>
              <a:rPr lang="es-CO" b="1" dirty="0">
                <a:latin typeface="Century Gothic" panose="020B0502020202020204" pitchFamily="34" charset="0"/>
              </a:rPr>
              <a:t>Government.  </a:t>
            </a:r>
          </a:p>
        </p:txBody>
      </p:sp>
    </p:spTree>
    <p:extLst>
      <p:ext uri="{BB962C8B-B14F-4D97-AF65-F5344CB8AC3E}">
        <p14:creationId xmlns:p14="http://schemas.microsoft.com/office/powerpoint/2010/main" val="744291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31765" y="427705"/>
            <a:ext cx="5832648" cy="1354162"/>
          </a:xfrm>
        </p:spPr>
        <p:txBody>
          <a:bodyPr>
            <a:normAutofit/>
          </a:bodyPr>
          <a:lstStyle/>
          <a:p>
            <a:pPr algn="l"/>
            <a:r>
              <a:rPr lang="en-GB" sz="3600" b="1" dirty="0">
                <a:latin typeface="Century Gothic" panose="020B0502020202020204" pitchFamily="34" charset="0"/>
              </a:rPr>
              <a:t>Approaches to defining productivity behaviour:</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336884" y="1864782"/>
                <a:ext cx="11261558" cy="4030692"/>
              </a:xfrm>
            </p:spPr>
            <p:txBody>
              <a:bodyPr>
                <a:normAutofit fontScale="85000" lnSpcReduction="20000"/>
              </a:bodyPr>
              <a:lstStyle/>
              <a:p>
                <a:pPr marL="514350" indent="-514350" algn="just">
                  <a:buFont typeface="Arial" panose="020B0604020202020204" pitchFamily="34" charset="0"/>
                  <a:buAutoNum type="arabicPeriod"/>
                </a:pPr>
                <a:r>
                  <a:rPr lang="es-CO" sz="2600" dirty="0">
                    <a:latin typeface="Century Gothic" panose="020B0502020202020204" pitchFamily="34" charset="0"/>
                  </a:rPr>
                  <a:t>To think of productivity as the average product of each of the factors of production, labor, and capital, and its variation as the result of changes in each of the variables that make up the relationship (see Felipe &amp; Kumar (2010) ):</a:t>
                </a:r>
              </a:p>
              <a:p>
                <a:pPr marL="0" indent="0">
                  <a:buNone/>
                </a:pPr>
                <a:endParaRPr lang="es-CO" sz="2600" dirty="0">
                  <a:latin typeface="Century Gothic" panose="020B0502020202020204" pitchFamily="34" charset="0"/>
                </a:endParaRPr>
              </a:p>
              <a:p>
                <a:pPr marL="0" indent="0">
                  <a:buNone/>
                </a:pPr>
                <a:r>
                  <a:rPr lang="es-ES" sz="2600" dirty="0">
                    <a:latin typeface="Century Gothic" panose="020B0502020202020204" pitchFamily="34" charset="0"/>
                  </a:rPr>
                  <a:t>	Labor productivity </a:t>
                </a:r>
                <a14:m>
                  <m:oMath xmlns:m="http://schemas.openxmlformats.org/officeDocument/2006/math">
                    <m:r>
                      <a:rPr lang="es-ES" sz="2600">
                        <a:latin typeface="Cambria Math" panose="02040503050406030204" pitchFamily="18" charset="0"/>
                      </a:rPr>
                      <m:t>                     </m:t>
                    </m:r>
                    <m:r>
                      <a:rPr lang="es-ES" sz="2600" i="1">
                        <a:latin typeface="Cambria Math" panose="02040503050406030204" pitchFamily="18" charset="0"/>
                      </a:rPr>
                      <m:t>𝑎</m:t>
                    </m:r>
                    <m:r>
                      <a:rPr lang="es-ES" sz="2600" i="1">
                        <a:latin typeface="Cambria Math" panose="02040503050406030204" pitchFamily="18" charset="0"/>
                      </a:rPr>
                      <m:t>=</m:t>
                    </m:r>
                    <m:f>
                      <m:fPr>
                        <m:ctrlPr>
                          <a:rPr lang="es-ES" sz="2600" i="1">
                            <a:latin typeface="Cambria Math" panose="02040503050406030204" pitchFamily="18" charset="0"/>
                          </a:rPr>
                        </m:ctrlPr>
                      </m:fPr>
                      <m:num>
                        <m:sSup>
                          <m:sSupPr>
                            <m:ctrlPr>
                              <a:rPr lang="es-ES" sz="2600" i="1">
                                <a:latin typeface="Cambria Math" panose="02040503050406030204" pitchFamily="18" charset="0"/>
                              </a:rPr>
                            </m:ctrlPr>
                          </m:sSupPr>
                          <m:e>
                            <m:r>
                              <a:rPr lang="es-ES" sz="2600" i="1">
                                <a:latin typeface="Cambria Math" panose="02040503050406030204" pitchFamily="18" charset="0"/>
                              </a:rPr>
                              <m:t>𝑌</m:t>
                            </m:r>
                          </m:e>
                          <m:sup>
                            <m:r>
                              <a:rPr lang="es-ES" sz="2600" i="1">
                                <a:latin typeface="Cambria Math" panose="02040503050406030204" pitchFamily="18" charset="0"/>
                              </a:rPr>
                              <m:t>𝐷</m:t>
                            </m:r>
                          </m:sup>
                        </m:sSup>
                      </m:num>
                      <m:den>
                        <m:r>
                          <a:rPr lang="es-ES" sz="2600" i="1">
                            <a:latin typeface="Cambria Math" panose="02040503050406030204" pitchFamily="18" charset="0"/>
                          </a:rPr>
                          <m:t>𝐿</m:t>
                        </m:r>
                      </m:den>
                    </m:f>
                    <m:r>
                      <a:rPr lang="es-ES" sz="2600" b="0" i="1" smtClean="0">
                        <a:latin typeface="Cambria Math" panose="02040503050406030204" pitchFamily="18" charset="0"/>
                      </a:rPr>
                      <m:t>=¿?</m:t>
                    </m:r>
                  </m:oMath>
                </a14:m>
                <a:endParaRPr lang="es-CO" sz="2600" dirty="0">
                  <a:latin typeface="Century Gothic" panose="020B0502020202020204" pitchFamily="34" charset="0"/>
                </a:endParaRPr>
              </a:p>
              <a:p>
                <a:pPr marL="0" indent="0">
                  <a:buNone/>
                </a:pPr>
                <a:endParaRPr lang="es-CO" sz="2600" dirty="0">
                  <a:latin typeface="Century Gothic" panose="020B0502020202020204" pitchFamily="34" charset="0"/>
                </a:endParaRPr>
              </a:p>
              <a:p>
                <a:pPr marL="0" indent="0">
                  <a:buNone/>
                </a:pPr>
                <a:r>
                  <a:rPr lang="es-ES" sz="2600" dirty="0">
                    <a:latin typeface="Century Gothic" panose="020B0502020202020204" pitchFamily="34" charset="0"/>
                  </a:rPr>
                  <a:t>	Capital productivity </a:t>
                </a:r>
                <a14:m>
                  <m:oMath xmlns:m="http://schemas.openxmlformats.org/officeDocument/2006/math">
                    <m:r>
                      <a:rPr lang="es-ES" sz="2600">
                        <a:latin typeface="Cambria Math" panose="02040503050406030204" pitchFamily="18" charset="0"/>
                      </a:rPr>
                      <m:t>                     </m:t>
                    </m:r>
                    <m:r>
                      <a:rPr lang="es-ES" sz="2600" i="1">
                        <a:latin typeface="Cambria Math" panose="02040503050406030204" pitchFamily="18" charset="0"/>
                      </a:rPr>
                      <m:t>𝑣</m:t>
                    </m:r>
                    <m:r>
                      <a:rPr lang="es-ES" sz="2600" i="1">
                        <a:latin typeface="Cambria Math" panose="02040503050406030204" pitchFamily="18" charset="0"/>
                      </a:rPr>
                      <m:t>=</m:t>
                    </m:r>
                    <m:f>
                      <m:fPr>
                        <m:ctrlPr>
                          <a:rPr lang="es-ES" sz="2600" i="1">
                            <a:latin typeface="Cambria Math" panose="02040503050406030204" pitchFamily="18" charset="0"/>
                          </a:rPr>
                        </m:ctrlPr>
                      </m:fPr>
                      <m:num>
                        <m:sSup>
                          <m:sSupPr>
                            <m:ctrlPr>
                              <a:rPr lang="es-ES" sz="2600" i="1">
                                <a:latin typeface="Cambria Math" panose="02040503050406030204" pitchFamily="18" charset="0"/>
                              </a:rPr>
                            </m:ctrlPr>
                          </m:sSupPr>
                          <m:e>
                            <m:r>
                              <a:rPr lang="es-ES" sz="2600" i="1">
                                <a:latin typeface="Cambria Math" panose="02040503050406030204" pitchFamily="18" charset="0"/>
                              </a:rPr>
                              <m:t>𝑌</m:t>
                            </m:r>
                          </m:e>
                          <m:sup>
                            <m:r>
                              <a:rPr lang="es-ES" sz="2600" i="1">
                                <a:latin typeface="Cambria Math" panose="02040503050406030204" pitchFamily="18" charset="0"/>
                              </a:rPr>
                              <m:t>𝐷</m:t>
                            </m:r>
                          </m:sup>
                        </m:sSup>
                      </m:num>
                      <m:den>
                        <m:r>
                          <a:rPr lang="es-ES" sz="2600" i="1">
                            <a:latin typeface="Cambria Math" panose="02040503050406030204" pitchFamily="18" charset="0"/>
                          </a:rPr>
                          <m:t>𝐾</m:t>
                        </m:r>
                      </m:den>
                    </m:f>
                    <m:r>
                      <a:rPr lang="es-ES" sz="2600" b="0" i="0" smtClean="0">
                        <a:latin typeface="Cambria Math" panose="02040503050406030204" pitchFamily="18" charset="0"/>
                      </a:rPr>
                      <m:t>=¿?</m:t>
                    </m:r>
                  </m:oMath>
                </a14:m>
                <a:endParaRPr lang="es-CO" sz="2600" dirty="0">
                  <a:latin typeface="Century Gothic" panose="020B0502020202020204" pitchFamily="34" charset="0"/>
                </a:endParaRPr>
              </a:p>
              <a:p>
                <a:pPr marL="0" indent="0">
                  <a:buNone/>
                </a:pPr>
                <a:endParaRPr lang="es-CO" sz="2600" dirty="0">
                  <a:latin typeface="Century Gothic" panose="020B0502020202020204" pitchFamily="34" charset="0"/>
                </a:endParaRPr>
              </a:p>
              <a:p>
                <a:pPr marL="0" indent="0" algn="just">
                  <a:buNone/>
                </a:pPr>
                <a:r>
                  <a:rPr lang="es-CO" sz="2600" dirty="0">
                    <a:latin typeface="Century Gothic" panose="020B0502020202020204" pitchFamily="34" charset="0"/>
                  </a:rPr>
                  <a:t>Several works adopt this methodology,  particularly to analyze problems of distributive justice: Ossa(2018), Moreno Serna &amp; Pulido (2012).</a:t>
                </a:r>
              </a:p>
              <a:p>
                <a:pPr marL="0" indent="0">
                  <a:buNone/>
                </a:pPr>
                <a:endParaRPr lang="es-CO" sz="26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336884" y="1864782"/>
                <a:ext cx="11261558" cy="4030692"/>
              </a:xfrm>
              <a:blipFill>
                <a:blip r:embed="rId2"/>
                <a:stretch>
                  <a:fillRect l="-676" t="-2821" r="-676"/>
                </a:stretch>
              </a:blipFill>
            </p:spPr>
            <p:txBody>
              <a:bodyPr/>
              <a:lstStyle/>
              <a:p>
                <a:r>
                  <a:rPr lang="es-CO">
                    <a:noFill/>
                  </a:rPr>
                  <a:t> </a:t>
                </a:r>
              </a:p>
            </p:txBody>
          </p:sp>
        </mc:Fallback>
      </mc:AlternateContent>
    </p:spTree>
    <p:extLst>
      <p:ext uri="{BB962C8B-B14F-4D97-AF65-F5344CB8AC3E}">
        <p14:creationId xmlns:p14="http://schemas.microsoft.com/office/powerpoint/2010/main" val="1034387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72979" y="476672"/>
            <a:ext cx="7378813" cy="1364160"/>
          </a:xfrm>
        </p:spPr>
        <p:txBody>
          <a:bodyPr>
            <a:normAutofit/>
          </a:bodyPr>
          <a:lstStyle/>
          <a:p>
            <a:pPr algn="l"/>
            <a:r>
              <a:rPr lang="en-GB" sz="3600" b="1" dirty="0">
                <a:latin typeface="Century Gothic" panose="020B0502020202020204" pitchFamily="34" charset="0"/>
              </a:rPr>
              <a:t>Approaches to defining productivity behaviour:</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541421" y="1864782"/>
                <a:ext cx="10924674" cy="3898344"/>
              </a:xfrm>
            </p:spPr>
            <p:txBody>
              <a:bodyPr>
                <a:normAutofit fontScale="85000" lnSpcReduction="20000"/>
              </a:bodyPr>
              <a:lstStyle/>
              <a:p>
                <a:pPr marL="0" indent="0" algn="just">
                  <a:buNone/>
                </a:pPr>
                <a:r>
                  <a:rPr lang="es-CO" sz="2600" dirty="0">
                    <a:latin typeface="Century Gothic" panose="020B0502020202020204" pitchFamily="34" charset="0"/>
                  </a:rPr>
                  <a:t>2. </a:t>
                </a:r>
                <a:r>
                  <a:rPr lang="es-CO" sz="2400" dirty="0">
                    <a:latin typeface="Century Gothic" panose="020B0502020202020204" pitchFamily="34" charset="0"/>
                  </a:rPr>
                  <a:t>Understand the variation of the average product of each of the production factors as a variable dependent on other endogenous variables. To do this, we must start by adapting Kaldor's proposals, as well as including elements that directly link the productivity of both capital and labor with the productive structure and the public investment.</a:t>
                </a:r>
              </a:p>
              <a:p>
                <a:pPr marL="0" indent="0">
                  <a:buNone/>
                </a:pPr>
                <a:endParaRPr lang="es-CO" sz="2400" dirty="0">
                  <a:latin typeface="Century Gothic" panose="020B0502020202020204" pitchFamily="34" charset="0"/>
                </a:endParaRPr>
              </a:p>
              <a:p>
                <a:pPr marL="0" indent="0">
                  <a:buNone/>
                </a:pPr>
                <a:r>
                  <a:rPr lang="es-CO" sz="2400" dirty="0">
                    <a:latin typeface="Century Gothic" panose="020B0502020202020204" pitchFamily="34" charset="0"/>
                  </a:rPr>
                  <a:t>Change in capital productivity   </a:t>
                </a:r>
                <a14:m>
                  <m:oMath xmlns:m="http://schemas.openxmlformats.org/officeDocument/2006/math">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𝑣</m:t>
                        </m:r>
                      </m:sub>
                    </m:sSub>
                    <m:r>
                      <a:rPr lang="es-ES" sz="2400" i="1">
                        <a:latin typeface="Cambria Math" panose="02040503050406030204" pitchFamily="18" charset="0"/>
                      </a:rPr>
                      <m:t>=</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1</m:t>
                        </m:r>
                      </m:sub>
                    </m:sSub>
                    <m:r>
                      <a:rPr lang="es-ES" sz="2400" i="1">
                        <a:latin typeface="Cambria Math" panose="02040503050406030204" pitchFamily="18" charset="0"/>
                      </a:rPr>
                      <m:t> </m:t>
                    </m:r>
                    <m:sSub>
                      <m:sSubPr>
                        <m:ctrlPr>
                          <a:rPr lang="es-CO" sz="2400" i="1">
                            <a:latin typeface="Cambria Math" panose="02040503050406030204" pitchFamily="18" charset="0"/>
                          </a:rPr>
                        </m:ctrlPr>
                      </m:sSubPr>
                      <m:e>
                        <m:r>
                          <a:rPr lang="es-ES" sz="2400" b="0" i="1" smtClean="0">
                            <a:latin typeface="Cambria Math" panose="02040503050406030204" pitchFamily="18" charset="0"/>
                          </a:rPr>
                          <m:t>+ </m:t>
                        </m:r>
                        <m:r>
                          <a:rPr lang="es-ES" sz="2400" i="1">
                            <a:latin typeface="Cambria Math" panose="02040503050406030204" pitchFamily="18" charset="0"/>
                          </a:rPr>
                          <m:t>𝛼</m:t>
                        </m:r>
                      </m:e>
                      <m:sub>
                        <m:r>
                          <a:rPr lang="es-ES" sz="2400" i="1">
                            <a:latin typeface="Cambria Math" panose="02040503050406030204" pitchFamily="18" charset="0"/>
                          </a:rPr>
                          <m:t>3</m:t>
                        </m:r>
                      </m:sub>
                    </m:sSub>
                    <m:acc>
                      <m:accPr>
                        <m:chr m:val="̇"/>
                        <m:ctrlPr>
                          <a:rPr lang="es-CO" sz="2400" i="1">
                            <a:latin typeface="Cambria Math" panose="02040503050406030204" pitchFamily="18" charset="0"/>
                          </a:rPr>
                        </m:ctrlPr>
                      </m:accPr>
                      <m:e>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𝐾</m:t>
                            </m:r>
                          </m:e>
                          <m:sub>
                            <m:r>
                              <a:rPr lang="es-ES" sz="2400" b="0" i="1" smtClean="0">
                                <a:latin typeface="Cambria Math" panose="02040503050406030204" pitchFamily="18" charset="0"/>
                              </a:rPr>
                              <m:t>𝐺</m:t>
                            </m:r>
                          </m:sub>
                        </m:sSub>
                      </m:e>
                    </m:acc>
                  </m:oMath>
                </a14:m>
                <a:endParaRPr lang="es-CO" sz="2400" dirty="0">
                  <a:latin typeface="Century Gothic" panose="020B0502020202020204" pitchFamily="34" charset="0"/>
                </a:endParaRPr>
              </a:p>
              <a:p>
                <a:pPr marL="0" indent="0">
                  <a:buNone/>
                </a:pPr>
                <a:endParaRPr lang="es-CO" sz="2400" dirty="0">
                  <a:latin typeface="Century Gothic" panose="020B0502020202020204" pitchFamily="34" charset="0"/>
                </a:endParaRPr>
              </a:p>
              <a:p>
                <a:pPr marL="0" indent="0">
                  <a:buNone/>
                </a:pPr>
                <a:r>
                  <a:rPr lang="es-CO" sz="2400" dirty="0">
                    <a:latin typeface="Century Gothic" panose="020B0502020202020204" pitchFamily="34" charset="0"/>
                  </a:rPr>
                  <a:t>Change in labor productivity</a:t>
                </a:r>
                <a14:m>
                  <m:oMath xmlns:m="http://schemas.openxmlformats.org/officeDocument/2006/math">
                    <m:sSub>
                      <m:sSubPr>
                        <m:ctrlPr>
                          <a:rPr lang="es-CO" sz="2400" i="1">
                            <a:latin typeface="Cambria Math" panose="02040503050406030204" pitchFamily="18" charset="0"/>
                          </a:rPr>
                        </m:ctrlPr>
                      </m:sSubPr>
                      <m:e>
                        <m:r>
                          <a:rPr lang="es-ES" sz="2400" i="1">
                            <a:latin typeface="Cambria Math" panose="02040503050406030204" pitchFamily="18" charset="0"/>
                          </a:rPr>
                          <m:t>      </m:t>
                        </m:r>
                        <m:r>
                          <a:rPr lang="es-ES" sz="2400" i="1">
                            <a:latin typeface="Cambria Math" panose="02040503050406030204" pitchFamily="18" charset="0"/>
                          </a:rPr>
                          <m:t>𝛼</m:t>
                        </m:r>
                      </m:e>
                      <m:sub>
                        <m:r>
                          <a:rPr lang="es-ES" sz="2400" i="1">
                            <a:latin typeface="Cambria Math" panose="02040503050406030204" pitchFamily="18" charset="0"/>
                          </a:rPr>
                          <m:t>𝑎</m:t>
                        </m:r>
                      </m:sub>
                    </m:sSub>
                    <m:r>
                      <a:rPr lang="es-ES" sz="2400" i="1">
                        <a:latin typeface="Cambria Math" panose="02040503050406030204" pitchFamily="18" charset="0"/>
                      </a:rPr>
                      <m:t>=</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1</m:t>
                        </m:r>
                      </m:sub>
                    </m:sSub>
                    <m:r>
                      <a:rPr lang="es-ES" sz="2400" i="1">
                        <a:latin typeface="Cambria Math" panose="02040503050406030204" pitchFamily="18" charset="0"/>
                      </a:rPr>
                      <m:t>+ </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3</m:t>
                        </m:r>
                      </m:sub>
                    </m:sSub>
                    <m:r>
                      <a:rPr lang="es-ES" sz="2400" i="1">
                        <a:latin typeface="Cambria Math" panose="02040503050406030204" pitchFamily="18" charset="0"/>
                      </a:rPr>
                      <m:t> </m:t>
                    </m:r>
                    <m:acc>
                      <m:accPr>
                        <m:chr m:val="̇"/>
                        <m:ctrlPr>
                          <a:rPr lang="es-CO" sz="2400" i="1">
                            <a:latin typeface="Cambria Math" panose="02040503050406030204" pitchFamily="18" charset="0"/>
                          </a:rPr>
                        </m:ctrlPr>
                      </m:accPr>
                      <m:e>
                        <m:r>
                          <a:rPr lang="es-ES" sz="2400" i="1">
                            <a:latin typeface="Cambria Math" panose="02040503050406030204" pitchFamily="18" charset="0"/>
                          </a:rPr>
                          <m:t>𝑌</m:t>
                        </m:r>
                      </m:e>
                    </m:acc>
                  </m:oMath>
                </a14:m>
                <a:endParaRPr lang="es-CO" sz="2400" dirty="0">
                  <a:latin typeface="Century Gothic" panose="020B0502020202020204" pitchFamily="34" charset="0"/>
                </a:endParaRPr>
              </a:p>
              <a:p>
                <a:pPr marL="0" indent="0">
                  <a:buNone/>
                </a:pPr>
                <a:endParaRPr lang="es-CO" sz="2400" dirty="0">
                  <a:latin typeface="Century Gothic" panose="020B0502020202020204" pitchFamily="34" charset="0"/>
                </a:endParaRPr>
              </a:p>
              <a:p>
                <a:pPr marL="0" indent="0">
                  <a:buNone/>
                </a:pPr>
                <a:r>
                  <a:rPr lang="es-CO" sz="2400" dirty="0">
                    <a:latin typeface="Century Gothic" panose="020B0502020202020204" pitchFamily="34" charset="0"/>
                  </a:rPr>
                  <a:t>In this regard, there are some estimates and evidence of the suitability of Kaldor's approaches for the Colombian economy: Moreno (2008) . However, given the characteristics of our model, they do not provide certainty.</a:t>
                </a:r>
              </a:p>
              <a:p>
                <a:pPr marL="0" indent="0">
                  <a:buNone/>
                </a:pPr>
                <a:endParaRPr lang="es-CO" sz="2400" dirty="0"/>
              </a:p>
              <a:p>
                <a:pPr marL="0" indent="0">
                  <a:buNone/>
                </a:pPr>
                <a:endParaRPr lang="es-CO" dirty="0"/>
              </a:p>
              <a:p>
                <a:pPr marL="0" indent="0">
                  <a:buNone/>
                </a:pPr>
                <a:endParaRPr lang="es-CO" sz="26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541421" y="1864782"/>
                <a:ext cx="10924674" cy="3898344"/>
              </a:xfrm>
              <a:blipFill>
                <a:blip r:embed="rId2"/>
                <a:stretch>
                  <a:fillRect l="-697" t="-2922" r="-581"/>
                </a:stretch>
              </a:blipFill>
            </p:spPr>
            <p:txBody>
              <a:bodyPr/>
              <a:lstStyle/>
              <a:p>
                <a:r>
                  <a:rPr lang="es-CO">
                    <a:noFill/>
                  </a:rPr>
                  <a:t> </a:t>
                </a:r>
              </a:p>
            </p:txBody>
          </p:sp>
        </mc:Fallback>
      </mc:AlternateContent>
    </p:spTree>
    <p:extLst>
      <p:ext uri="{BB962C8B-B14F-4D97-AF65-F5344CB8AC3E}">
        <p14:creationId xmlns:p14="http://schemas.microsoft.com/office/powerpoint/2010/main" val="2192740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550757"/>
                <a:ext cx="10463752" cy="3756485"/>
              </a:xfrm>
            </p:spPr>
            <p:txBody>
              <a:bodyPr>
                <a:normAutofit/>
              </a:bodyPr>
              <a:lstStyle/>
              <a:p>
                <a:r>
                  <a:rPr lang="es-CO" sz="1800" dirty="0">
                    <a:latin typeface="Century Gothic" panose="020B0502020202020204" pitchFamily="34" charset="0"/>
                    <a:ea typeface="Times New Roman" panose="02020603050405020304" pitchFamily="18" charset="0"/>
                    <a:cs typeface="Times New Roman" panose="02020603050405020304" pitchFamily="18" charset="0"/>
                  </a:rPr>
                  <a:t>Public capital accumulation is given by: </a:t>
                </a:r>
              </a:p>
              <a:p>
                <a:pPr marL="0" indent="0">
                  <a:buNone/>
                </a:pPr>
                <a:endParaRPr lang="es-CO" sz="18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0" indent="0">
                  <a:buNone/>
                </a:pPr>
                <a:endParaRPr lang="es-CO" sz="180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𝐾</m:t>
                              </m:r>
                            </m:e>
                            <m:sub>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𝐺</m:t>
                              </m:r>
                            </m:sub>
                          </m:sSub>
                        </m:e>
                      </m:acc>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𝐺</m:t>
                              </m:r>
                            </m:e>
                            <m:sub>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𝐼</m:t>
                              </m:r>
                            </m:sub>
                          </m:sSub>
                        </m:num>
                        <m:den>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𝑝</m:t>
                          </m:r>
                        </m:den>
                      </m:f>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𝛿</m:t>
                          </m:r>
                        </m:e>
                        <m:sub>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𝐺</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𝐺</m:t>
                          </m:r>
                        </m:sub>
                      </m:sSub>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550757"/>
                <a:ext cx="10463752" cy="3756485"/>
              </a:xfrm>
              <a:blipFill>
                <a:blip r:embed="rId3"/>
                <a:stretch>
                  <a:fillRect l="-364" t="-336"/>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57266"/>
            <a:ext cx="8240181" cy="979127"/>
          </a:xfrm>
        </p:spPr>
        <p:txBody>
          <a:bodyPr>
            <a:normAutofit/>
          </a:bodyPr>
          <a:lstStyle/>
          <a:p>
            <a:pPr algn="l"/>
            <a:r>
              <a:rPr lang="es-CO" b="1" dirty="0">
                <a:latin typeface="Century Gothic" panose="020B0502020202020204" pitchFamily="34" charset="0"/>
              </a:rPr>
              <a:t>Public Investment. </a:t>
            </a:r>
          </a:p>
        </p:txBody>
      </p:sp>
    </p:spTree>
    <p:extLst>
      <p:ext uri="{BB962C8B-B14F-4D97-AF65-F5344CB8AC3E}">
        <p14:creationId xmlns:p14="http://schemas.microsoft.com/office/powerpoint/2010/main" val="1389385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644064"/>
            <a:ext cx="9798393" cy="3756485"/>
          </a:xfrm>
        </p:spPr>
        <p:txBody>
          <a:bodyPr>
            <a:normAutofit/>
          </a:bodyPr>
          <a:lstStyle/>
          <a:p>
            <a:pPr>
              <a:lnSpc>
                <a:spcPct val="150000"/>
              </a:lnSpc>
              <a:buFont typeface="+mj-lt"/>
              <a:buAutoNum type="arabicPeriod"/>
            </a:pPr>
            <a:r>
              <a:rPr lang="es-CO" sz="2000" dirty="0">
                <a:effectLst/>
                <a:latin typeface="Century Gothic" panose="020B0502020202020204" pitchFamily="34" charset="0"/>
                <a:ea typeface="Calibri" panose="020F0502020204030204" pitchFamily="34" charset="0"/>
                <a:cs typeface="Times New Roman" panose="02020603050405020304" pitchFamily="18" charset="0"/>
              </a:rPr>
              <a:t>Ho</a:t>
            </a:r>
            <a:r>
              <a:rPr lang="es-CO" sz="2000" dirty="0">
                <a:latin typeface="Century Gothic" panose="020B0502020202020204" pitchFamily="34" charset="0"/>
                <a:ea typeface="Calibri" panose="020F0502020204030204" pitchFamily="34" charset="0"/>
                <a:cs typeface="Times New Roman" panose="02020603050405020304" pitchFamily="18" charset="0"/>
              </a:rPr>
              <a:t>useholds loans demand. </a:t>
            </a:r>
          </a:p>
          <a:p>
            <a:pPr>
              <a:lnSpc>
                <a:spcPct val="150000"/>
              </a:lnSpc>
              <a:buFont typeface="+mj-lt"/>
              <a:buAutoNum type="arabicPeriod"/>
            </a:pPr>
            <a:r>
              <a:rPr lang="es-CO" sz="2000" dirty="0">
                <a:effectLst/>
                <a:latin typeface="Century Gothic" panose="020B0502020202020204" pitchFamily="34" charset="0"/>
                <a:ea typeface="Calibri" panose="020F0502020204030204" pitchFamily="34" charset="0"/>
                <a:cs typeface="Times New Roman" panose="02020603050405020304" pitchFamily="18" charset="0"/>
              </a:rPr>
              <a:t>Accelerator effect into the investment equation.  </a:t>
            </a:r>
          </a:p>
          <a:p>
            <a:pPr>
              <a:lnSpc>
                <a:spcPct val="150000"/>
              </a:lnSpc>
              <a:buFont typeface="+mj-lt"/>
              <a:buAutoNum type="arabicPeriod"/>
            </a:pPr>
            <a:r>
              <a:rPr lang="es-CO" sz="2000" dirty="0">
                <a:effectLst/>
                <a:latin typeface="Century Gothic" panose="020B0502020202020204" pitchFamily="34" charset="0"/>
                <a:ea typeface="Calibri" panose="020F0502020204030204" pitchFamily="34" charset="0"/>
                <a:cs typeface="Times New Roman" panose="02020603050405020304" pitchFamily="18" charset="0"/>
              </a:rPr>
              <a:t>Central Bank does not purchase government bonds. </a:t>
            </a:r>
          </a:p>
          <a:p>
            <a:pPr>
              <a:lnSpc>
                <a:spcPct val="150000"/>
              </a:lnSpc>
              <a:buFont typeface="+mj-lt"/>
              <a:buAutoNum type="arabicPeriod"/>
            </a:pPr>
            <a:r>
              <a:rPr lang="es-CO" sz="2000" dirty="0">
                <a:latin typeface="Century Gothic" panose="020B0502020202020204" pitchFamily="34" charset="0"/>
                <a:ea typeface="Calibri" panose="020F0502020204030204" pitchFamily="34" charset="0"/>
                <a:cs typeface="Times New Roman" panose="02020603050405020304" pitchFamily="18" charset="0"/>
              </a:rPr>
              <a:t>Feedback between labour productivity and public investment. </a:t>
            </a:r>
          </a:p>
          <a:p>
            <a:pPr>
              <a:lnSpc>
                <a:spcPct val="150000"/>
              </a:lnSpc>
              <a:buFont typeface="+mj-lt"/>
              <a:buAutoNum type="arabicPeriod"/>
            </a:pPr>
            <a:r>
              <a:rPr lang="es-CO" sz="2000" dirty="0">
                <a:latin typeface="Century Gothic" panose="020B0502020202020204" pitchFamily="34" charset="0"/>
                <a:ea typeface="Calibri" panose="020F0502020204030204" pitchFamily="34" charset="0"/>
                <a:cs typeface="Times New Roman" panose="02020603050405020304" pitchFamily="18" charset="0"/>
              </a:rPr>
              <a:t>Government monetary transfers linked to a share of total population. </a:t>
            </a:r>
          </a:p>
          <a:p>
            <a:pPr>
              <a:lnSpc>
                <a:spcPct val="150000"/>
              </a:lnSpc>
              <a:buFont typeface="+mj-lt"/>
              <a:buAutoNum type="arabicPeriod"/>
            </a:pPr>
            <a:r>
              <a:rPr lang="es-CO" sz="2000" dirty="0">
                <a:latin typeface="Century Gothic" panose="020B0502020202020204" pitchFamily="34" charset="0"/>
                <a:ea typeface="Calibri" panose="020F0502020204030204" pitchFamily="34" charset="0"/>
                <a:cs typeface="Times New Roman" panose="02020603050405020304" pitchFamily="18" charset="0"/>
              </a:rPr>
              <a:t>More detailed tax structure: consumption tax and royalties (proxy)</a:t>
            </a:r>
          </a:p>
          <a:p>
            <a:pPr>
              <a:lnSpc>
                <a:spcPct val="150000"/>
              </a:lnSpc>
              <a:buFont typeface="+mj-lt"/>
              <a:buAutoNum type="arabicPeriod"/>
            </a:pPr>
            <a:r>
              <a:rPr lang="es-CO" sz="2000" dirty="0">
                <a:latin typeface="Century Gothic" panose="020B0502020202020204" pitchFamily="34" charset="0"/>
                <a:ea typeface="Calibri" panose="020F0502020204030204" pitchFamily="34" charset="0"/>
                <a:cs typeface="Times New Roman" panose="02020603050405020304" pitchFamily="18" charset="0"/>
              </a:rPr>
              <a:t>Autonomous exports. </a:t>
            </a: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226638"/>
            <a:ext cx="7694645" cy="979127"/>
          </a:xfrm>
        </p:spPr>
        <p:txBody>
          <a:bodyPr>
            <a:normAutofit/>
          </a:bodyPr>
          <a:lstStyle/>
          <a:p>
            <a:pPr algn="l"/>
            <a:r>
              <a:rPr lang="es-CO" b="1" dirty="0">
                <a:latin typeface="Century Gothic" panose="020B0502020202020204" pitchFamily="34" charset="0"/>
              </a:rPr>
              <a:t>Summary. </a:t>
            </a:r>
          </a:p>
        </p:txBody>
      </p:sp>
    </p:spTree>
    <p:extLst>
      <p:ext uri="{BB962C8B-B14F-4D97-AF65-F5344CB8AC3E}">
        <p14:creationId xmlns:p14="http://schemas.microsoft.com/office/powerpoint/2010/main" val="23555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644064"/>
            <a:ext cx="9798393" cy="1537675"/>
          </a:xfrm>
        </p:spPr>
        <p:txBody>
          <a:bodyPr>
            <a:normAutofit/>
          </a:bodyPr>
          <a:lstStyle/>
          <a:p>
            <a:pPr marL="457200" indent="-457200">
              <a:buAutoNum type="arabicPeriod" startAt="8"/>
            </a:pPr>
            <a:r>
              <a:rPr lang="es-CO" sz="2000" dirty="0">
                <a:effectLst/>
                <a:latin typeface="Century Gothic" panose="020B0502020202020204" pitchFamily="34" charset="0"/>
                <a:ea typeface="Calibri" panose="020F0502020204030204" pitchFamily="34" charset="0"/>
                <a:cs typeface="Times New Roman" panose="02020603050405020304" pitchFamily="18" charset="0"/>
              </a:rPr>
              <a:t>Foreign Direct Investment: added into the investment equation and as a new funding source. </a:t>
            </a:r>
          </a:p>
          <a:p>
            <a:pPr marL="457200" indent="-457200">
              <a:buAutoNum type="arabicPeriod" startAt="8"/>
            </a:pPr>
            <a:endParaRPr lang="es-CO" sz="2000" dirty="0">
              <a:latin typeface="Century Gothic" panose="020B0502020202020204" pitchFamily="34" charset="0"/>
              <a:ea typeface="Calibri" panose="020F0502020204030204" pitchFamily="34" charset="0"/>
              <a:cs typeface="Times New Roman" panose="02020603050405020304" pitchFamily="18" charset="0"/>
            </a:endParaRPr>
          </a:p>
          <a:p>
            <a:pPr marL="457200" indent="-457200">
              <a:buAutoNum type="arabicPeriod" startAt="8"/>
            </a:pPr>
            <a:r>
              <a:rPr lang="es-CO" sz="2000" dirty="0">
                <a:latin typeface="Century Gothic" panose="020B0502020202020204" pitchFamily="34" charset="0"/>
                <a:cs typeface="Times New Roman" panose="02020603050405020304" pitchFamily="18" charset="0"/>
              </a:rPr>
              <a:t>Further modifications to the external sector dynamics:</a:t>
            </a: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226638"/>
            <a:ext cx="7694645" cy="979127"/>
          </a:xfrm>
        </p:spPr>
        <p:txBody>
          <a:bodyPr>
            <a:normAutofit/>
          </a:bodyPr>
          <a:lstStyle/>
          <a:p>
            <a:pPr algn="l"/>
            <a:r>
              <a:rPr lang="es-CO" b="1" dirty="0">
                <a:latin typeface="Century Gothic" panose="020B0502020202020204" pitchFamily="34" charset="0"/>
              </a:rPr>
              <a:t>Summary. </a:t>
            </a:r>
          </a:p>
        </p:txBody>
      </p:sp>
      <p:sp>
        <p:nvSpPr>
          <p:cNvPr id="4" name="Marcador de contenido 1">
            <a:extLst>
              <a:ext uri="{FF2B5EF4-FFF2-40B4-BE49-F238E27FC236}">
                <a16:creationId xmlns:a16="http://schemas.microsoft.com/office/drawing/2014/main" id="{B731754F-D30C-4510-8415-8673792F6AF4}"/>
              </a:ext>
            </a:extLst>
          </p:cNvPr>
          <p:cNvSpPr txBox="1">
            <a:spLocks/>
          </p:cNvSpPr>
          <p:nvPr/>
        </p:nvSpPr>
        <p:spPr>
          <a:xfrm>
            <a:off x="1354799" y="3181739"/>
            <a:ext cx="9235445" cy="20993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v"/>
            </a:pPr>
            <a:r>
              <a:rPr lang="en-GB" sz="2000" dirty="0">
                <a:latin typeface="Century Gothic" panose="020B0502020202020204" pitchFamily="34" charset="0"/>
              </a:rPr>
              <a:t>Credit rationing mechanism in cross border lending flows. </a:t>
            </a:r>
          </a:p>
          <a:p>
            <a:pPr>
              <a:buFont typeface="Wingdings" panose="05000000000000000000" pitchFamily="2" charset="2"/>
              <a:buChar char="v"/>
            </a:pPr>
            <a:r>
              <a:rPr lang="en-GB" sz="2000" dirty="0">
                <a:latin typeface="Century Gothic" panose="020B0502020202020204" pitchFamily="34" charset="0"/>
              </a:rPr>
              <a:t>Simpler arbitrage parameters in FX loans demand and portfolio flows.</a:t>
            </a:r>
          </a:p>
          <a:p>
            <a:pPr>
              <a:buFont typeface="Wingdings" panose="05000000000000000000" pitchFamily="2" charset="2"/>
              <a:buChar char="v"/>
            </a:pPr>
            <a:r>
              <a:rPr lang="en-GB" sz="2000" dirty="0">
                <a:latin typeface="Century Gothic" panose="020B0502020202020204" pitchFamily="34" charset="0"/>
              </a:rPr>
              <a:t>Exogenous FDI flows. </a:t>
            </a:r>
          </a:p>
          <a:p>
            <a:pPr>
              <a:buFont typeface="Wingdings" panose="05000000000000000000" pitchFamily="2" charset="2"/>
              <a:buChar char="v"/>
            </a:pPr>
            <a:r>
              <a:rPr lang="en-GB" sz="2000" dirty="0">
                <a:latin typeface="Century Gothic" panose="020B0502020202020204" pitchFamily="34" charset="0"/>
              </a:rPr>
              <a:t>Exogenous growth rate of remittances. </a:t>
            </a:r>
          </a:p>
          <a:p>
            <a:pPr>
              <a:buFont typeface="Wingdings" panose="05000000000000000000" pitchFamily="2" charset="2"/>
              <a:buChar char="v"/>
            </a:pPr>
            <a:r>
              <a:rPr lang="en-GB" sz="2000" dirty="0">
                <a:latin typeface="Century Gothic" panose="020B0502020202020204" pitchFamily="34" charset="0"/>
              </a:rPr>
              <a:t>Possibility of introducing scenarios. </a:t>
            </a:r>
          </a:p>
          <a:p>
            <a:pPr>
              <a:buFont typeface="Wingdings" panose="05000000000000000000" pitchFamily="2" charset="2"/>
              <a:buChar char="v"/>
            </a:pPr>
            <a:endParaRPr lang="en-GB" sz="2000" dirty="0">
              <a:latin typeface="Century Gothic" panose="020B0502020202020204" pitchFamily="34" charset="0"/>
            </a:endParaRPr>
          </a:p>
          <a:p>
            <a:pPr>
              <a:buFont typeface="Wingdings" panose="05000000000000000000" pitchFamily="2" charset="2"/>
              <a:buChar char="v"/>
            </a:pPr>
            <a:endParaRPr lang="en-GB" sz="2000" dirty="0">
              <a:latin typeface="Century Gothic" panose="020B0502020202020204" pitchFamily="34" charset="0"/>
            </a:endParaRPr>
          </a:p>
        </p:txBody>
      </p:sp>
    </p:spTree>
    <p:extLst>
      <p:ext uri="{BB962C8B-B14F-4D97-AF65-F5344CB8AC3E}">
        <p14:creationId xmlns:p14="http://schemas.microsoft.com/office/powerpoint/2010/main" val="1989950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226638"/>
            <a:ext cx="7694645" cy="979127"/>
          </a:xfrm>
        </p:spPr>
        <p:txBody>
          <a:bodyPr>
            <a:normAutofit/>
          </a:bodyPr>
          <a:lstStyle/>
          <a:p>
            <a:pPr algn="l"/>
            <a:r>
              <a:rPr lang="es-CO" b="1" dirty="0">
                <a:latin typeface="Century Gothic" panose="020B0502020202020204" pitchFamily="34" charset="0"/>
              </a:rPr>
              <a:t>Scenarios. </a:t>
            </a:r>
          </a:p>
        </p:txBody>
      </p:sp>
      <p:sp>
        <p:nvSpPr>
          <p:cNvPr id="4" name="Marcador de contenido 1">
            <a:extLst>
              <a:ext uri="{FF2B5EF4-FFF2-40B4-BE49-F238E27FC236}">
                <a16:creationId xmlns:a16="http://schemas.microsoft.com/office/drawing/2014/main" id="{B731754F-D30C-4510-8415-8673792F6AF4}"/>
              </a:ext>
            </a:extLst>
          </p:cNvPr>
          <p:cNvSpPr txBox="1">
            <a:spLocks/>
          </p:cNvSpPr>
          <p:nvPr/>
        </p:nvSpPr>
        <p:spPr>
          <a:xfrm>
            <a:off x="1354799" y="3181739"/>
            <a:ext cx="9235445" cy="20993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GB" sz="2000" dirty="0">
              <a:latin typeface="Century Gothic" panose="020B0502020202020204" pitchFamily="34" charset="0"/>
            </a:endParaRPr>
          </a:p>
          <a:p>
            <a:pPr>
              <a:buFont typeface="Wingdings" panose="05000000000000000000" pitchFamily="2" charset="2"/>
              <a:buChar char="v"/>
            </a:pPr>
            <a:endParaRPr lang="en-GB" sz="2000" dirty="0">
              <a:latin typeface="Century Gothic" panose="020B0502020202020204" pitchFamily="34" charset="0"/>
            </a:endParaRPr>
          </a:p>
          <a:p>
            <a:pPr>
              <a:buFont typeface="Wingdings" panose="05000000000000000000" pitchFamily="2" charset="2"/>
              <a:buChar char="v"/>
            </a:pPr>
            <a:endParaRPr lang="en-GB" sz="2000" dirty="0">
              <a:latin typeface="Century Gothic" panose="020B0502020202020204" pitchFamily="34" charset="0"/>
            </a:endParaRPr>
          </a:p>
        </p:txBody>
      </p:sp>
      <p:sp>
        <p:nvSpPr>
          <p:cNvPr id="7" name="Rectángulo: esquinas redondeadas 6">
            <a:extLst>
              <a:ext uri="{FF2B5EF4-FFF2-40B4-BE49-F238E27FC236}">
                <a16:creationId xmlns:a16="http://schemas.microsoft.com/office/drawing/2014/main" id="{F789DB8D-5707-406E-B24F-E2A2EB9545B9}"/>
              </a:ext>
            </a:extLst>
          </p:cNvPr>
          <p:cNvSpPr/>
          <p:nvPr/>
        </p:nvSpPr>
        <p:spPr>
          <a:xfrm>
            <a:off x="1804849" y="1205765"/>
            <a:ext cx="3582955" cy="1975974"/>
          </a:xfrm>
          <a:prstGeom prst="roundRect">
            <a:avLst/>
          </a:prstGeom>
          <a:solidFill>
            <a:schemeClr val="accent6">
              <a:lumMod val="60000"/>
              <a:lumOff val="40000"/>
            </a:schemeClr>
          </a:solidFill>
          <a:ln>
            <a:solidFill>
              <a:schemeClr val="accent6">
                <a:lumMod val="50000"/>
              </a:schemeClr>
            </a:solidFill>
          </a:ln>
          <a:effectLst>
            <a:glow rad="101600">
              <a:schemeClr val="accent6">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latin typeface="Century Gothic" panose="020B0502020202020204" pitchFamily="34" charset="0"/>
              </a:rPr>
              <a:t>Benchmark Model:</a:t>
            </a:r>
          </a:p>
          <a:p>
            <a:pPr algn="ctr"/>
            <a:endParaRPr lang="es-CO" b="1" dirty="0">
              <a:solidFill>
                <a:schemeClr val="tx1"/>
              </a:solidFill>
              <a:latin typeface="Century Gothic" panose="020B0502020202020204" pitchFamily="34" charset="0"/>
            </a:endParaRP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Foreign policy rate.</a:t>
            </a: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World  GDP growth rate.</a:t>
            </a: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Foreign inflation rate.</a:t>
            </a:r>
          </a:p>
        </p:txBody>
      </p:sp>
      <p:sp>
        <p:nvSpPr>
          <p:cNvPr id="9" name="Rectángulo: esquinas redondeadas 8">
            <a:extLst>
              <a:ext uri="{FF2B5EF4-FFF2-40B4-BE49-F238E27FC236}">
                <a16:creationId xmlns:a16="http://schemas.microsoft.com/office/drawing/2014/main" id="{3A7E619B-752A-498C-80E2-7F2AAF088950}"/>
              </a:ext>
            </a:extLst>
          </p:cNvPr>
          <p:cNvSpPr/>
          <p:nvPr/>
        </p:nvSpPr>
        <p:spPr>
          <a:xfrm>
            <a:off x="3097764" y="3676262"/>
            <a:ext cx="5551714" cy="1975974"/>
          </a:xfrm>
          <a:prstGeom prst="roundRect">
            <a:avLst/>
          </a:prstGeom>
          <a:solidFill>
            <a:schemeClr val="accent2">
              <a:lumMod val="60000"/>
              <a:lumOff val="40000"/>
            </a:schemeClr>
          </a:solidFill>
          <a:ln>
            <a:solidFill>
              <a:schemeClr val="accent6">
                <a:lumMod val="50000"/>
              </a:schemeClr>
            </a:solidFill>
          </a:ln>
          <a:effectLst>
            <a:glow rad="1016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b="1" dirty="0">
              <a:solidFill>
                <a:schemeClr val="tx1"/>
              </a:solidFill>
              <a:latin typeface="Century Gothic" panose="020B0502020202020204" pitchFamily="34" charset="0"/>
            </a:endParaRPr>
          </a:p>
          <a:p>
            <a:pPr algn="ctr"/>
            <a:endParaRPr lang="es-CO" b="1" dirty="0">
              <a:solidFill>
                <a:schemeClr val="tx1"/>
              </a:solidFill>
              <a:latin typeface="Century Gothic" panose="020B0502020202020204" pitchFamily="34" charset="0"/>
            </a:endParaRPr>
          </a:p>
          <a:p>
            <a:pPr algn="ctr"/>
            <a:r>
              <a:rPr lang="es-CO" b="1" dirty="0">
                <a:solidFill>
                  <a:schemeClr val="tx1"/>
                </a:solidFill>
                <a:latin typeface="Century Gothic" panose="020B0502020202020204" pitchFamily="34" charset="0"/>
              </a:rPr>
              <a:t>Sensitivity analysis.</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Exchange rate adjustment.</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Fundamentals and risk perception.</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Greater households loans elasticity.</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Greater sensitivity to arbitrage gaps. </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Change in FDI allocation. </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Elasticity of productivity to Public Investment.</a:t>
            </a:r>
          </a:p>
          <a:p>
            <a:pPr marL="285750" indent="-285750" algn="ctr">
              <a:buFont typeface="Wingdings" panose="05000000000000000000" pitchFamily="2" charset="2"/>
              <a:buChar char="ü"/>
            </a:pPr>
            <a:endParaRPr lang="es-CO" sz="1600" dirty="0">
              <a:solidFill>
                <a:schemeClr val="tx1"/>
              </a:solidFill>
              <a:latin typeface="Century Gothic" panose="020B0502020202020204" pitchFamily="34" charset="0"/>
            </a:endParaRPr>
          </a:p>
          <a:p>
            <a:pPr marL="285750" indent="-285750" algn="ctr">
              <a:buFont typeface="Wingdings" panose="05000000000000000000" pitchFamily="2" charset="2"/>
              <a:buChar char="ü"/>
            </a:pPr>
            <a:endParaRPr lang="es-CO" dirty="0">
              <a:solidFill>
                <a:schemeClr val="tx1"/>
              </a:solidFill>
              <a:latin typeface="Century Gothic" panose="020B0502020202020204" pitchFamily="34" charset="0"/>
            </a:endParaRPr>
          </a:p>
        </p:txBody>
      </p:sp>
      <p:sp>
        <p:nvSpPr>
          <p:cNvPr id="10" name="Rectángulo: esquinas redondeadas 9">
            <a:extLst>
              <a:ext uri="{FF2B5EF4-FFF2-40B4-BE49-F238E27FC236}">
                <a16:creationId xmlns:a16="http://schemas.microsoft.com/office/drawing/2014/main" id="{4FAF44F7-63B2-428C-B502-D4596FFF7C48}"/>
              </a:ext>
            </a:extLst>
          </p:cNvPr>
          <p:cNvSpPr/>
          <p:nvPr/>
        </p:nvSpPr>
        <p:spPr>
          <a:xfrm>
            <a:off x="6183086" y="1205765"/>
            <a:ext cx="4024604" cy="1975974"/>
          </a:xfrm>
          <a:prstGeom prst="roundRect">
            <a:avLst/>
          </a:prstGeom>
          <a:solidFill>
            <a:schemeClr val="accent3">
              <a:lumMod val="60000"/>
              <a:lumOff val="40000"/>
            </a:schemeClr>
          </a:solidFill>
          <a:ln>
            <a:solidFill>
              <a:schemeClr val="accent3">
                <a:lumMod val="50000"/>
              </a:schemeClr>
            </a:solidFill>
          </a:ln>
          <a:effectLst>
            <a:glow rad="101600">
              <a:schemeClr val="accent3">
                <a:satMod val="175000"/>
                <a:alpha val="40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latin typeface="Century Gothic" panose="020B0502020202020204" pitchFamily="34" charset="0"/>
              </a:rPr>
              <a:t>Colombian adaptation:</a:t>
            </a:r>
          </a:p>
          <a:p>
            <a:pPr algn="ctr"/>
            <a:endParaRPr lang="es-CO" b="1" dirty="0">
              <a:solidFill>
                <a:schemeClr val="tx1"/>
              </a:solidFill>
              <a:latin typeface="Century Gothic" panose="020B0502020202020204" pitchFamily="34" charset="0"/>
            </a:endParaRP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Lower exports and remittances growth.</a:t>
            </a: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Lower portfolio and FDI flows.</a:t>
            </a: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Greater CBL rationing </a:t>
            </a:r>
          </a:p>
        </p:txBody>
      </p:sp>
    </p:spTree>
    <p:extLst>
      <p:ext uri="{BB962C8B-B14F-4D97-AF65-F5344CB8AC3E}">
        <p14:creationId xmlns:p14="http://schemas.microsoft.com/office/powerpoint/2010/main" val="1155349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75787" y="104081"/>
            <a:ext cx="7776864" cy="1354162"/>
          </a:xfrm>
        </p:spPr>
        <p:txBody>
          <a:bodyPr/>
          <a:lstStyle/>
          <a:p>
            <a:r>
              <a:rPr lang="es-CO" b="1" dirty="0">
                <a:latin typeface="Century Gothic" panose="020B0502020202020204" pitchFamily="34" charset="0"/>
              </a:rPr>
              <a:t>References.</a:t>
            </a:r>
          </a:p>
        </p:txBody>
      </p:sp>
      <p:sp>
        <p:nvSpPr>
          <p:cNvPr id="3" name="2 Marcador de contenido"/>
          <p:cNvSpPr>
            <a:spLocks noGrp="1"/>
          </p:cNvSpPr>
          <p:nvPr>
            <p:ph idx="1"/>
          </p:nvPr>
        </p:nvSpPr>
        <p:spPr>
          <a:xfrm>
            <a:off x="421105" y="1215189"/>
            <a:ext cx="11079076" cy="4662084"/>
          </a:xfrm>
        </p:spPr>
        <p:txBody>
          <a:bodyPr>
            <a:normAutofit fontScale="85000" lnSpcReduction="20000"/>
          </a:bodyPr>
          <a:lstStyle/>
          <a:p>
            <a:pPr marL="0" indent="0" algn="just">
              <a:buNone/>
            </a:pPr>
            <a:endParaRPr lang="es-CO" sz="1800" dirty="0">
              <a:latin typeface="Century Gothic" panose="020B0502020202020204" pitchFamily="34" charset="0"/>
            </a:endParaRP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Camara-Neto, A. F., &amp; Vernengo, M. (2012). Keynes after Sraffa and Kaldor: Effective Demand, Accumulation and Productivity Growth [Chapters]. Edward Elgar Publishing. </a:t>
            </a:r>
            <a:r>
              <a:rPr lang="es-CO" sz="1800" dirty="0">
                <a:latin typeface="Century Gothic" panose="020B0502020202020204" pitchFamily="34" charset="0"/>
                <a:hlinkClick r:id="rId2"/>
              </a:rPr>
              <a:t>https://econpapers.repec.org/bookchap/elgeechap/3855_5f10.htm</a:t>
            </a:r>
            <a:endParaRPr lang="es-CO" sz="1800" dirty="0">
              <a:latin typeface="Century Gothic" panose="020B0502020202020204" pitchFamily="34" charset="0"/>
            </a:endParaRP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Dávila-Fernández, M. J. (2020). Alternative approaches to technological change in a small open economy. Journal of Evolutionary Economics, 30(2), 279–317. </a:t>
            </a:r>
            <a:r>
              <a:rPr lang="es-CO" sz="1800" dirty="0">
                <a:latin typeface="Century Gothic" panose="020B0502020202020204" pitchFamily="34" charset="0"/>
                <a:hlinkClick r:id="rId3"/>
              </a:rPr>
              <a:t>https://doi.org/10.1007/s00191-019-00658-3</a:t>
            </a:r>
            <a:endParaRPr lang="es-CO" sz="1800" dirty="0">
              <a:latin typeface="Century Gothic" panose="020B0502020202020204" pitchFamily="34" charset="0"/>
            </a:endParaRP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Felipe, J., &amp; Kumar, U. (2010). Technical Change in India’s Organized Manufacturing Sector (SSRN Scholarly Paper ID 1691695). Social Science Research Network. </a:t>
            </a:r>
            <a:r>
              <a:rPr lang="es-CO" sz="1800" dirty="0">
                <a:latin typeface="Century Gothic" panose="020B0502020202020204" pitchFamily="34" charset="0"/>
                <a:hlinkClick r:id="rId4"/>
              </a:rPr>
              <a:t>https://doi.org/10.2139/ssrn.1691695</a:t>
            </a:r>
            <a:endParaRPr lang="es-CO" sz="1800" dirty="0">
              <a:latin typeface="Century Gothic" panose="020B0502020202020204" pitchFamily="34" charset="0"/>
            </a:endParaRP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Kaldor, N. (1966). Marginal Productivity and the Macro-Economic Theories of Distribution: Comment on Samuelson and Modigliani. The Review of Economic Studies, 33(4), 309–319. https://doi.org/10.2307/2974428</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Moreno Rivas, Á. M. (2008, July 4). Las leyes del desarrollo económico endógeno de Kaldor: El caso colombiano. Revista de Economía Institucional. https://revistas.uexternado.edu.co//index.php/ecoins/article/view/70</a:t>
            </a:r>
          </a:p>
          <a:p>
            <a:pPr marL="0" indent="0" algn="just">
              <a:buNone/>
            </a:pPr>
            <a:r>
              <a:rPr lang="es-CO" sz="1800" dirty="0">
                <a:latin typeface="Century Gothic" panose="020B0502020202020204" pitchFamily="34" charset="0"/>
              </a:rPr>
              <a:t>Moreno Serna, R., &amp; Pulido, Á. (2012). Tercerización laboral en el sector financiero y evolución salarial en Colombia.</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Ossa, D. (2018). Productividad y distribución del ingreso: Implicaciones sobre el salario mínimo colombiano, 2001-2016 | Revista de Economía Institucional. https://revistas.uexternado.edu.co/index.php/ecoins/article/view/5449</a:t>
            </a:r>
          </a:p>
          <a:p>
            <a:pPr marL="0" indent="0" algn="just">
              <a:buNone/>
            </a:pPr>
            <a:endParaRPr lang="es-CO" sz="1800" dirty="0">
              <a:latin typeface="Century Gothic" panose="020B0502020202020204" pitchFamily="34" charset="0"/>
            </a:endParaRPr>
          </a:p>
        </p:txBody>
      </p:sp>
    </p:spTree>
    <p:extLst>
      <p:ext uri="{BB962C8B-B14F-4D97-AF65-F5344CB8AC3E}">
        <p14:creationId xmlns:p14="http://schemas.microsoft.com/office/powerpoint/2010/main" val="3718154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2014835"/>
            <a:ext cx="10463752" cy="2641141"/>
          </a:xfrm>
        </p:spPr>
        <p:txBody>
          <a:bodyPr>
            <a:normAutofit/>
          </a:bodyPr>
          <a:lstStyle/>
          <a:p>
            <a:pPr algn="just"/>
            <a:r>
              <a:rPr lang="es-CO" sz="2000" dirty="0">
                <a:latin typeface="Century Gothic" panose="020B0502020202020204" pitchFamily="34" charset="0"/>
              </a:rPr>
              <a:t>Discussion about last meeting comments: FX loans, portfolio flows, consumption tax, households equities, and labour productivity. </a:t>
            </a:r>
          </a:p>
          <a:p>
            <a:pPr marL="0" indent="0" algn="just">
              <a:buNone/>
            </a:pPr>
            <a:endParaRPr lang="es-CO" sz="2000" dirty="0">
              <a:latin typeface="Century Gothic" panose="020B0502020202020204" pitchFamily="34" charset="0"/>
            </a:endParaRPr>
          </a:p>
          <a:p>
            <a:pPr algn="just"/>
            <a:r>
              <a:rPr lang="es-CO" sz="2000" dirty="0">
                <a:effectLst/>
                <a:latin typeface="Century Gothic" panose="020B0502020202020204" pitchFamily="34" charset="0"/>
                <a:ea typeface="Calibri" panose="020F0502020204030204" pitchFamily="34" charset="0"/>
                <a:cs typeface="Times New Roman" panose="02020603050405020304" pitchFamily="18" charset="0"/>
              </a:rPr>
              <a:t>Summary of the final </a:t>
            </a:r>
            <a:r>
              <a:rPr lang="en-GB" sz="2000" dirty="0">
                <a:effectLst/>
                <a:latin typeface="Century Gothic" panose="020B0502020202020204" pitchFamily="34" charset="0"/>
                <a:ea typeface="Calibri" panose="020F0502020204030204" pitchFamily="34" charset="0"/>
                <a:cs typeface="Times New Roman" panose="02020603050405020304" pitchFamily="18" charset="0"/>
              </a:rPr>
              <a:t>version of the model. </a:t>
            </a:r>
          </a:p>
          <a:p>
            <a:pPr algn="just"/>
            <a:endParaRPr lang="en-GB" sz="2000" dirty="0">
              <a:latin typeface="Century Gothic" panose="020B0502020202020204" pitchFamily="34" charset="0"/>
              <a:ea typeface="Calibri" panose="020F0502020204030204" pitchFamily="34" charset="0"/>
              <a:cs typeface="Times New Roman" panose="02020603050405020304" pitchFamily="18" charset="0"/>
            </a:endParaRPr>
          </a:p>
          <a:p>
            <a:pPr algn="just"/>
            <a:r>
              <a:rPr lang="en-GB" sz="2000" dirty="0">
                <a:latin typeface="Century Gothic" panose="020B0502020202020204" pitchFamily="34" charset="0"/>
                <a:ea typeface="Calibri" panose="020F0502020204030204" pitchFamily="34" charset="0"/>
                <a:cs typeface="Times New Roman" panose="02020603050405020304" pitchFamily="18" charset="0"/>
              </a:rPr>
              <a:t>Once the model is in the code, what alternatives scenarios to include. </a:t>
            </a:r>
          </a:p>
          <a:p>
            <a:pPr algn="just"/>
            <a:endParaRPr lang="en-GB" sz="2000" dirty="0">
              <a:effectLst/>
              <a:latin typeface="Century Gothic" panose="020B0502020202020204" pitchFamily="34" charset="0"/>
              <a:ea typeface="Calibri" panose="020F0502020204030204" pitchFamily="34" charset="0"/>
              <a:cs typeface="Times New Roman" panose="02020603050405020304" pitchFamily="18" charset="0"/>
            </a:endParaRPr>
          </a:p>
        </p:txBody>
      </p:sp>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537145"/>
            <a:ext cx="7694645" cy="979127"/>
          </a:xfrm>
        </p:spPr>
        <p:txBody>
          <a:bodyPr>
            <a:normAutofit fontScale="90000"/>
          </a:bodyPr>
          <a:lstStyle/>
          <a:p>
            <a:pPr algn="l"/>
            <a:r>
              <a:rPr lang="es-CO" b="1" dirty="0">
                <a:latin typeface="Century Gothic" panose="020B0502020202020204" pitchFamily="34" charset="0"/>
              </a:rPr>
              <a:t>Structure of the presentation.</a:t>
            </a:r>
          </a:p>
        </p:txBody>
      </p:sp>
    </p:spTree>
    <p:extLst>
      <p:ext uri="{BB962C8B-B14F-4D97-AF65-F5344CB8AC3E}">
        <p14:creationId xmlns:p14="http://schemas.microsoft.com/office/powerpoint/2010/main" val="299212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772239"/>
                <a:ext cx="10463752" cy="3365369"/>
              </a:xfrm>
            </p:spPr>
            <p:txBody>
              <a:bodyPr>
                <a:normAutofit lnSpcReduction="10000"/>
              </a:bodyPr>
              <a:lstStyle/>
              <a:p>
                <a:pPr algn="just"/>
                <a:r>
                  <a:rPr lang="en-GB" sz="2000" dirty="0">
                    <a:latin typeface="Century Gothic" panose="020B0502020202020204" pitchFamily="34" charset="0"/>
                  </a:rPr>
                  <a:t>Desired demand for FX loans. </a:t>
                </a:r>
              </a:p>
              <a:p>
                <a:pPr marL="0" indent="0" algn="ctr">
                  <a:buNone/>
                </a:pPr>
                <a14:m>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oMath>
                </a14:m>
                <a:r>
                  <a:rPr lang="en-GB" sz="1800" dirty="0">
                    <a:effectLst/>
                    <a:latin typeface="Times New Roman" panose="02020603050405020304" pitchFamily="18" charset="0"/>
                    <a:ea typeface="Times New Roman" panose="02020603050405020304" pitchFamily="18" charset="0"/>
                  </a:rPr>
                  <a:t> = </a:t>
                </a:r>
                <a14:m>
                  <m:oMath xmlns:m="http://schemas.openxmlformats.org/officeDocument/2006/math">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cs typeface="Times New Roman" panose="02020603050405020304" pitchFamily="18" charset="0"/>
                          </a:rPr>
                        </m:ctrlPr>
                      </m:fPr>
                      <m:num>
                        <m:r>
                          <a:rPr lang="en-GB" sz="1800" i="1">
                            <a:effectLst/>
                            <a:latin typeface="Cambria Math" panose="02040503050406030204" pitchFamily="18" charset="0"/>
                            <a:ea typeface="Calibri" panose="020F0502020204030204" pitchFamily="34" charset="0"/>
                            <a:cs typeface="Times New Roman" panose="02020603050405020304" pitchFamily="18" charset="0"/>
                          </a:rPr>
                          <m:t>𝑇𝐹</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num>
                      <m:den>
                        <m:sSup>
                          <m:sSupPr>
                            <m:ctrlPr>
                              <a:rPr lang="es-CO" sz="1800" i="1">
                                <a:effectLst/>
                                <a:latin typeface="Cambria Math" panose="02040503050406030204" pitchFamily="18"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oMath>
                </a14:m>
                <a:endParaRPr lang="en-GB" sz="2000" dirty="0">
                  <a:latin typeface="Century Gothic" panose="020B0502020202020204" pitchFamily="34" charset="0"/>
                </a:endParaRPr>
              </a:p>
              <a:p>
                <a:r>
                  <a:rPr lang="en-GB" sz="2000" dirty="0">
                    <a:latin typeface="Century Gothic" panose="020B0502020202020204" pitchFamily="34" charset="0"/>
                  </a:rPr>
                  <a:t>Arbitrage dynamics. </a:t>
                </a:r>
              </a:p>
              <a:p>
                <a:pPr marL="0" indent="0">
                  <a:lnSpc>
                    <a:spcPct val="150000"/>
                  </a:lnSpc>
                  <a:buNone/>
                </a:pPr>
                <a14:m>
                  <m:oMathPara xmlns:m="http://schemas.openxmlformats.org/officeDocument/2006/math">
                    <m:oMathParaPr>
                      <m:jc m:val="centerGroup"/>
                    </m:oMathParaPr>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Sub>
                        </m:e>
                      </m:acc>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es-CO" sz="1800" i="1">
                              <a:effectLst/>
                              <a:latin typeface="Cambria Math" panose="02040503050406030204" pitchFamily="18" charset="0"/>
                              <a:cs typeface="Times New Roman" panose="02020603050405020304" pitchFamily="18" charset="0"/>
                            </a:rPr>
                          </m:ctrlPr>
                        </m:dPr>
                        <m:e>
                          <m:sSubSup>
                            <m:sSubSupPr>
                              <m:ctrlPr>
                                <a:rPr lang="es-CO" sz="1800" i="1">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𝑇</m:t>
                              </m:r>
                            </m:sup>
                          </m:sSub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Sub>
                        </m:e>
                      </m:d>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𝑇</m:t>
                          </m:r>
                        </m:sup>
                      </m:sSub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Sup>
                        <m:sSubSupPr>
                          <m:ctrlPr>
                            <a:rPr lang="es-CO" sz="1800" i="1">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𝑚𝑖𝑛</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𝑇𝑎𝑛h</m:t>
                      </m:r>
                      <m:d>
                        <m:dPr>
                          <m:begChr m:val="["/>
                          <m:end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e>
                      </m:d>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bSup>
                                <m:sSub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𝐹𝑋</m:t>
                                  </m:r>
                                </m:sup>
                              </m:sSub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acc>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e>
                          </m:d>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772239"/>
                <a:ext cx="10463752" cy="3365369"/>
              </a:xfrm>
              <a:blipFill>
                <a:blip r:embed="rId2"/>
                <a:stretch>
                  <a:fillRect l="-524" t="-1993"/>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FX loans – Demand.</a:t>
            </a:r>
          </a:p>
        </p:txBody>
      </p:sp>
    </p:spTree>
    <p:extLst>
      <p:ext uri="{BB962C8B-B14F-4D97-AF65-F5344CB8AC3E}">
        <p14:creationId xmlns:p14="http://schemas.microsoft.com/office/powerpoint/2010/main" val="223625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772239"/>
                <a:ext cx="10463752" cy="3365369"/>
              </a:xfrm>
            </p:spPr>
            <p:txBody>
              <a:bodyPr>
                <a:normAutofit/>
              </a:bodyPr>
              <a:lstStyle/>
              <a:p>
                <a:pPr algn="just"/>
                <a:r>
                  <a:rPr lang="en-GB" sz="2000" dirty="0">
                    <a:latin typeface="Century Gothic" panose="020B0502020202020204" pitchFamily="34" charset="0"/>
                  </a:rPr>
                  <a:t>Desired demand for FX loans. </a:t>
                </a:r>
              </a:p>
              <a:p>
                <a:pPr marL="0" indent="0" algn="ctr">
                  <a:buNone/>
                </a:pPr>
                <a14:m>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oMath>
                </a14:m>
                <a:r>
                  <a:rPr lang="en-GB" sz="1800" dirty="0">
                    <a:effectLst/>
                    <a:latin typeface="Times New Roman" panose="02020603050405020304" pitchFamily="18" charset="0"/>
                    <a:ea typeface="Times New Roman" panose="02020603050405020304" pitchFamily="18" charset="0"/>
                  </a:rPr>
                  <a:t> = </a:t>
                </a:r>
                <a14:m>
                  <m:oMath xmlns:m="http://schemas.openxmlformats.org/officeDocument/2006/math">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cs typeface="Times New Roman" panose="02020603050405020304" pitchFamily="18" charset="0"/>
                          </a:rPr>
                        </m:ctrlPr>
                      </m:fPr>
                      <m:num>
                        <m:r>
                          <a:rPr lang="en-GB" sz="1800" i="1">
                            <a:effectLst/>
                            <a:latin typeface="Cambria Math" panose="02040503050406030204" pitchFamily="18" charset="0"/>
                            <a:ea typeface="Calibri" panose="020F0502020204030204" pitchFamily="34" charset="0"/>
                            <a:cs typeface="Times New Roman" panose="02020603050405020304" pitchFamily="18" charset="0"/>
                          </a:rPr>
                          <m:t>𝑇𝐹</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num>
                      <m:den>
                        <m:sSup>
                          <m:sSupPr>
                            <m:ctrlPr>
                              <a:rPr lang="es-CO" sz="1800" i="1">
                                <a:effectLst/>
                                <a:latin typeface="Cambria Math" panose="02040503050406030204" pitchFamily="18"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oMath>
                </a14:m>
                <a:endParaRPr lang="en-GB" sz="2000" dirty="0">
                  <a:latin typeface="Century Gothic" panose="020B0502020202020204" pitchFamily="34" charset="0"/>
                </a:endParaRPr>
              </a:p>
              <a:p>
                <a:r>
                  <a:rPr lang="en-GB" sz="2000" dirty="0">
                    <a:latin typeface="Century Gothic" panose="020B0502020202020204" pitchFamily="34" charset="0"/>
                  </a:rPr>
                  <a:t>Arbitrage parameter. </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𝐿𝐹</m:t>
                          </m:r>
                        </m:sub>
                        <m: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𝑚𝑖𝑛</m:t>
                          </m:r>
                        </m:sup>
                      </m:sSub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latin typeface="Cambria Math" panose="02040503050406030204" pitchFamily="18" charset="0"/>
                              <a:ea typeface="Times New Roman" panose="02020603050405020304" pitchFamily="18" charset="0"/>
                              <a:cs typeface="Times New Roman" panose="02020603050405020304" pitchFamily="18" charset="0"/>
                            </a:rPr>
                            <m:t>1</m:t>
                          </m:r>
                        </m:sub>
                      </m:sSub>
                      <m:r>
                        <a:rPr lang="en-GB" sz="1800" i="1">
                          <a:latin typeface="Cambria Math" panose="02040503050406030204" pitchFamily="18" charset="0"/>
                          <a:ea typeface="Calibri" panose="020F0502020204030204" pitchFamily="34" charset="0"/>
                          <a:cs typeface="Times New Roman" panose="02020603050405020304" pitchFamily="18" charset="0"/>
                        </a:rPr>
                        <m:t>⋅</m:t>
                      </m:r>
                      <m:r>
                        <a:rPr lang="en-GB" sz="1800" i="1">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latin typeface="Cambria Math" panose="02040503050406030204" pitchFamily="18" charset="0"/>
                              <a:cs typeface="Times New Roman" panose="02020603050405020304" pitchFamily="18" charset="0"/>
                            </a:rPr>
                          </m:ctrlPr>
                        </m:sSubPr>
                        <m:e>
                          <m:r>
                            <a:rPr lang="en-GB" sz="1800" i="1">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latin typeface="Cambria Math" panose="02040503050406030204" pitchFamily="18" charset="0"/>
                              <a:ea typeface="Calibri" panose="020F0502020204030204" pitchFamily="34" charset="0"/>
                              <a:cs typeface="Times New Roman" panose="02020603050405020304" pitchFamily="18" charset="0"/>
                            </a:rPr>
                            <m:t>𝐹</m:t>
                          </m:r>
                        </m:sub>
                      </m:sSub>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cs typeface="Times New Roman" panose="02020603050405020304" pitchFamily="18" charset="0"/>
                        </a:rPr>
                        <m:t> </m:t>
                      </m:r>
                      <m:r>
                        <a:rPr lang="en-GB" sz="1800" i="1" smtClean="0">
                          <a:effectLst/>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bSup>
                                <m:sSub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𝐹𝑋</m:t>
                                  </m:r>
                                </m:sup>
                              </m:sSub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acc>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e>
                          </m:d>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772239"/>
                <a:ext cx="10463752" cy="3365369"/>
              </a:xfrm>
              <a:blipFill>
                <a:blip r:embed="rId2"/>
                <a:stretch>
                  <a:fillRect l="-524" t="-1087"/>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604073" y="315543"/>
            <a:ext cx="8833841" cy="979127"/>
          </a:xfrm>
        </p:spPr>
        <p:txBody>
          <a:bodyPr>
            <a:normAutofit fontScale="90000"/>
          </a:bodyPr>
          <a:lstStyle/>
          <a:p>
            <a:pPr algn="l"/>
            <a:r>
              <a:rPr lang="es-CO" b="1" dirty="0">
                <a:latin typeface="Century Gothic" panose="020B0502020202020204" pitchFamily="34" charset="0"/>
              </a:rPr>
              <a:t>FX loans – New Arbitrage Dynamic.</a:t>
            </a:r>
          </a:p>
        </p:txBody>
      </p:sp>
    </p:spTree>
    <p:extLst>
      <p:ext uri="{BB962C8B-B14F-4D97-AF65-F5344CB8AC3E}">
        <p14:creationId xmlns:p14="http://schemas.microsoft.com/office/powerpoint/2010/main" val="1060039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376313"/>
                <a:ext cx="10463752" cy="4166648"/>
              </a:xfrm>
            </p:spPr>
            <p:txBody>
              <a:bodyPr>
                <a:normAutofit/>
              </a:bodyPr>
              <a:lstStyle/>
              <a:p>
                <a:pPr algn="just"/>
                <a:r>
                  <a:rPr lang="en-GB" sz="2000" dirty="0">
                    <a:latin typeface="Century Gothic" panose="020B0502020202020204" pitchFamily="34" charset="0"/>
                  </a:rPr>
                  <a:t>Credit rationing mechanism applied by the international banks:</a:t>
                </a:r>
              </a:p>
              <a:p>
                <a:pPr marL="0" indent="0" algn="ctr">
                  <a:lnSpc>
                    <a:spcPct val="150000"/>
                  </a:lnSpc>
                  <a:buNone/>
                </a:pPr>
                <a:r>
                  <a:rPr lang="en-GB" sz="2000" dirty="0">
                    <a:latin typeface="Century Gothic" panose="020B0502020202020204" pitchFamily="34" charset="0"/>
                  </a:rPr>
                  <a:t> </a:t>
                </a:r>
                <a14:m>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𝜒</m:t>
                      </m:r>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𝑁𝐼𝐼𝑃</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𝐺𝐷𝑃</m:t>
                              </m:r>
                            </m:e>
                          </m:acc>
                        </m:num>
                        <m:den>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𝐺𝐷𝑃</m:t>
                          </m:r>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2000" dirty="0">
                  <a:latin typeface="Century Gothic" panose="020B0502020202020204" pitchFamily="34" charset="0"/>
                </a:endParaRPr>
              </a:p>
              <a:p>
                <a:r>
                  <a:rPr lang="en-GB" sz="2000" dirty="0">
                    <a:latin typeface="Century Gothic" panose="020B0502020202020204" pitchFamily="34" charset="0"/>
                  </a:rPr>
                  <a:t>Interest rate on FX loans charged to the domestic banks</a:t>
                </a:r>
              </a:p>
              <a:p>
                <a:pPr marL="0" indent="0" algn="ctr">
                  <a:lnSpc>
                    <a:spcPct val="150000"/>
                  </a:lnSpc>
                  <a:buNone/>
                </a:pPr>
                <a:r>
                  <a:rPr lang="en-GB" sz="2000" dirty="0">
                    <a:latin typeface="Century Gothic" panose="020B0502020202020204" pitchFamily="34" charset="0"/>
                  </a:rPr>
                  <a:t> </a:t>
                </a:r>
                <a14:m>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latin typeface="Cambria Math" panose="02040503050406030204" pitchFamily="18" charset="0"/>
                            <a:ea typeface="Times New Roman" panose="02020603050405020304" pitchFamily="18" charset="0"/>
                            <a:cs typeface="Times New Roman" panose="02020603050405020304" pitchFamily="18" charset="0"/>
                          </a:rPr>
                          <m:t>𝑖</m:t>
                        </m:r>
                      </m:e>
                      <m:sub>
                        <m:r>
                          <a:rPr lang="en-GB" sz="1800" i="1">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latin typeface="Cambria Math" panose="02040503050406030204" pitchFamily="18" charset="0"/>
                            <a:ea typeface="Times New Roman" panose="02020603050405020304" pitchFamily="18" charset="0"/>
                            <a:cs typeface="Times New Roman" panose="02020603050405020304" pitchFamily="18" charset="0"/>
                          </a:rPr>
                          <m:t>𝐿</m:t>
                        </m:r>
                        <m:r>
                          <a:rPr lang="en-GB" sz="1800" i="1">
                            <a:latin typeface="Cambria Math" panose="02040503050406030204" pitchFamily="18" charset="0"/>
                            <a:ea typeface="Times New Roman" panose="02020603050405020304" pitchFamily="18" charset="0"/>
                            <a:cs typeface="Times New Roman" panose="02020603050405020304" pitchFamily="18" charset="0"/>
                          </a:rPr>
                          <m:t>,</m:t>
                        </m:r>
                        <m:r>
                          <a:rPr lang="en-GB" sz="1800" i="1">
                            <a:latin typeface="Cambria Math" panose="02040503050406030204" pitchFamily="18" charset="0"/>
                            <a:ea typeface="Times New Roman" panose="02020603050405020304" pitchFamily="18" charset="0"/>
                            <a:cs typeface="Times New Roman" panose="02020603050405020304" pitchFamily="18" charset="0"/>
                          </a:rPr>
                          <m:t>𝐹𝑋</m:t>
                        </m:r>
                      </m:sup>
                    </m:sSubSup>
                    <m:r>
                      <a:rPr lang="en-GB" sz="1800" i="1">
                        <a:latin typeface="Cambria Math" panose="02040503050406030204" pitchFamily="18" charset="0"/>
                        <a:ea typeface="Times New Roman" panose="02020603050405020304" pitchFamily="18" charset="0"/>
                        <a:cs typeface="Times New Roman" panose="02020603050405020304" pitchFamily="18" charset="0"/>
                      </a:rPr>
                      <m:t>= </m:t>
                    </m:r>
                    <m:d>
                      <m:d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dPr>
                      <m:e>
                        <m:r>
                          <a:rPr lang="en-GB" sz="1800" i="1">
                            <a:latin typeface="Cambria Math" panose="02040503050406030204" pitchFamily="18" charset="0"/>
                            <a:ea typeface="Times New Roman" panose="02020603050405020304" pitchFamily="18" charset="0"/>
                            <a:cs typeface="Times New Roman" panose="02020603050405020304" pitchFamily="18" charset="0"/>
                          </a:rPr>
                          <m:t>1+</m:t>
                        </m:r>
                        <m:r>
                          <a:rPr lang="en-GB" sz="1800" i="1">
                            <a:latin typeface="Cambria Math" panose="02040503050406030204" pitchFamily="18" charset="0"/>
                            <a:ea typeface="Times New Roman" panose="02020603050405020304" pitchFamily="18" charset="0"/>
                            <a:cs typeface="Times New Roman" panose="02020603050405020304" pitchFamily="18" charset="0"/>
                          </a:rPr>
                          <m:t>𝜃</m:t>
                        </m:r>
                      </m:e>
                    </m:d>
                    <m:sSup>
                      <m:s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latin typeface="Cambria Math" panose="02040503050406030204" pitchFamily="18" charset="0"/>
                            <a:ea typeface="Times New Roman" panose="02020603050405020304" pitchFamily="18" charset="0"/>
                            <a:cs typeface="Times New Roman" panose="02020603050405020304" pitchFamily="18" charset="0"/>
                          </a:rPr>
                          <m:t>𝑖</m:t>
                        </m:r>
                      </m:e>
                      <m:sup>
                        <m:r>
                          <a:rPr lang="en-GB" sz="1800" i="1">
                            <a:latin typeface="Cambria Math" panose="02040503050406030204" pitchFamily="18" charset="0"/>
                            <a:ea typeface="Times New Roman" panose="02020603050405020304" pitchFamily="18" charset="0"/>
                            <a:cs typeface="Times New Roman" panose="02020603050405020304" pitchFamily="18" charset="0"/>
                          </a:rPr>
                          <m:t>𝑊</m:t>
                        </m:r>
                      </m:sup>
                    </m:sSup>
                  </m:oMath>
                </a14:m>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𝜃</m:t>
                      </m:r>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𝜃</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𝑟𝑖𝑠𝑘</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376313"/>
                <a:ext cx="10463752" cy="4166648"/>
              </a:xfrm>
              <a:blipFill>
                <a:blip r:embed="rId2"/>
                <a:stretch>
                  <a:fillRect l="-524" t="-878"/>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Firms FX loans – Supply.</a:t>
            </a:r>
          </a:p>
        </p:txBody>
      </p:sp>
    </p:spTree>
    <p:extLst>
      <p:ext uri="{BB962C8B-B14F-4D97-AF65-F5344CB8AC3E}">
        <p14:creationId xmlns:p14="http://schemas.microsoft.com/office/powerpoint/2010/main" val="3586028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376312"/>
                <a:ext cx="10463752" cy="4534293"/>
              </a:xfrm>
            </p:spPr>
            <p:txBody>
              <a:bodyPr>
                <a:normAutofit/>
              </a:bodyPr>
              <a:lstStyle/>
              <a:p>
                <a:pPr algn="just"/>
                <a:r>
                  <a:rPr lang="en-GB" sz="2000" dirty="0">
                    <a:effectLst/>
                    <a:latin typeface="Century Gothic" panose="020B0502020202020204" pitchFamily="34" charset="0"/>
                    <a:ea typeface="Calibri" panose="020F0502020204030204" pitchFamily="34" charset="0"/>
                    <a:cs typeface="Times New Roman" panose="02020603050405020304" pitchFamily="18" charset="0"/>
                  </a:rPr>
                  <a:t>Portfolio flows entering to the economy</a:t>
                </a:r>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𝑊𝐹</m:t>
                      </m:r>
                      <m:sSup>
                        <m:sSupPr>
                          <m:ctrlP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𝐹</m:t>
                          </m:r>
                        </m:e>
                        <m: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𝐷</m:t>
                          </m:r>
                        </m:sup>
                      </m:s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𝜓</m:t>
                      </m:r>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𝐵</m:t>
                              </m:r>
                            </m:e>
                          </m:acc>
                        </m:e>
                        <m:sub>
                          <m:r>
                            <a:rPr lang="es-CO" sz="1800" b="0" i="1" smtClean="0">
                              <a:effectLst/>
                              <a:latin typeface="Cambria Math" panose="02040503050406030204" pitchFamily="18" charset="0"/>
                              <a:cs typeface="Times New Roman" panose="02020603050405020304" pitchFamily="18" charset="0"/>
                            </a:rPr>
                            <m:t>𝐺</m:t>
                          </m:r>
                        </m:sub>
                      </m:sSub>
                      <m:r>
                        <a:rPr lang="es-CO" sz="1800" b="0" i="1" smtClean="0">
                          <a:effectLst/>
                          <a:latin typeface="Cambria Math" panose="02040503050406030204" pitchFamily="18" charset="0"/>
                          <a:cs typeface="Times New Roman" panose="02020603050405020304" pitchFamily="18" charset="0"/>
                        </a:rPr>
                        <m:t>/</m:t>
                      </m:r>
                      <m:sSup>
                        <m:sSupPr>
                          <m:ctrlPr>
                            <a:rPr lang="es-CO" sz="1800" b="0" i="1" smtClean="0">
                              <a:effectLst/>
                              <a:latin typeface="Cambria Math" panose="02040503050406030204" pitchFamily="18" charset="0"/>
                              <a:cs typeface="Times New Roman" panose="02020603050405020304" pitchFamily="18" charset="0"/>
                            </a:rPr>
                          </m:ctrlPr>
                        </m:sSupPr>
                        <m:e>
                          <m:r>
                            <a:rPr lang="es-CO" sz="1800" b="0" i="1" smtClean="0">
                              <a:effectLst/>
                              <a:latin typeface="Cambria Math" panose="02040503050406030204" pitchFamily="18" charset="0"/>
                              <a:cs typeface="Times New Roman" panose="02020603050405020304" pitchFamily="18" charset="0"/>
                            </a:rPr>
                            <m:t>𝑒</m:t>
                          </m:r>
                        </m:e>
                        <m:sup>
                          <m:r>
                            <a:rPr lang="es-CO" sz="1800" b="0" i="1" smtClean="0">
                              <a:effectLst/>
                              <a:latin typeface="Cambria Math" panose="02040503050406030204" pitchFamily="18" charset="0"/>
                              <a:cs typeface="Times New Roman" panose="02020603050405020304" pitchFamily="18" charset="0"/>
                            </a:rPr>
                            <m:t>𝑁</m:t>
                          </m:r>
                        </m:sup>
                      </m:s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CO" sz="1800" i="1">
                          <a:latin typeface="Cambria Math" panose="02040503050406030204" pitchFamily="18" charset="0"/>
                          <a:ea typeface="Cambria Math" panose="02040503050406030204" pitchFamily="18" charset="0"/>
                          <a:cs typeface="Times New Roman" panose="02020603050405020304" pitchFamily="18" charset="0"/>
                        </a:rPr>
                        <m:t>𝜓</m:t>
                      </m:r>
                      <m:r>
                        <a:rPr lang="es-CO" sz="18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𝑚𝑖𝑛</m:t>
                          </m:r>
                        </m:sub>
                      </m:s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s-CO" sz="1800" i="1">
                          <a:latin typeface="Cambria Math" panose="02040503050406030204" pitchFamily="18" charset="0"/>
                          <a:ea typeface="Cambria Math" panose="02040503050406030204" pitchFamily="18" charset="0"/>
                          <a:cs typeface="Times New Roman" panose="02020603050405020304" pitchFamily="18" charset="0"/>
                        </a:rPr>
                        <m:t>∙</m:t>
                      </m:r>
                      <m:d>
                        <m:dPr>
                          <m:ctrlPr>
                            <a:rPr lang="es-CO" sz="1800" i="1" smtClean="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𝑊</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e>
                      </m:d>
                    </m:oMath>
                  </m:oMathPara>
                </a14:m>
                <a:endParaRPr lang="es-CO" sz="1800" b="0" i="1"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e>
                          </m:d>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𝑟𝑠𝑘</m:t>
                              </m:r>
                            </m:e>
                          </m:d>
                        </m:num>
                        <m:den>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acc>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num>
                                <m:den>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den>
                              </m:f>
                            </m:e>
                          </m:d>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sup>
                      </m:sSub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2000" b="0" dirty="0">
                    <a:latin typeface="Century Gothic" panose="020B0502020202020204" pitchFamily="34" charset="0"/>
                    <a:ea typeface="Cambria Math" panose="02040503050406030204" pitchFamily="18" charset="0"/>
                    <a:cs typeface="Times New Roman" panose="02020603050405020304" pitchFamily="18" charset="0"/>
                  </a:rPr>
                  <a:t>New Government bonds purchased by the rest of the world. </a:t>
                </a:r>
              </a:p>
              <a:p>
                <a:pPr marL="0" indent="0" algn="ctr">
                  <a:buNone/>
                </a:pPr>
                <a14:m>
                  <m:oMathPara xmlns:m="http://schemas.openxmlformats.org/officeDocument/2006/math">
                    <m:oMathParaPr>
                      <m:jc m:val="centerGroup"/>
                    </m:oMathParaPr>
                    <m:oMath xmlns:m="http://schemas.openxmlformats.org/officeDocument/2006/math">
                      <m:sSubSup>
                        <m:sSubSup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acc>
                            <m:accPr>
                              <m:chr m:val="̇"/>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𝐵</m:t>
                              </m:r>
                            </m:e>
                          </m:acc>
                        </m:e>
                        <m:sub>
                          <m:r>
                            <a:rPr lang="es-CO" sz="2000" b="0" i="1" smtClean="0">
                              <a:effectLst/>
                              <a:latin typeface="Cambria Math" panose="02040503050406030204" pitchFamily="18" charset="0"/>
                              <a:cs typeface="Times New Roman" panose="02020603050405020304" pitchFamily="18" charset="0"/>
                            </a:rPr>
                            <m:t>𝐺</m:t>
                          </m:r>
                        </m:sub>
                        <m:sup>
                          <m:r>
                            <a:rPr lang="es-CO" sz="2000" b="0" i="1" smtClean="0">
                              <a:effectLst/>
                              <a:latin typeface="Cambria Math" panose="02040503050406030204" pitchFamily="18" charset="0"/>
                              <a:cs typeface="Times New Roman" panose="02020603050405020304" pitchFamily="18" charset="0"/>
                            </a:rPr>
                            <m:t>𝑊</m:t>
                          </m:r>
                        </m:sup>
                      </m:sSubSup>
                      <m:r>
                        <a:rPr lang="es-CO" sz="2000" b="0" i="1" smtClean="0">
                          <a:effectLst/>
                          <a:latin typeface="Cambria Math" panose="02040503050406030204" pitchFamily="18" charset="0"/>
                          <a:cs typeface="Times New Roman" panose="02020603050405020304" pitchFamily="18" charset="0"/>
                        </a:rPr>
                        <m:t>=</m:t>
                      </m:r>
                      <m:r>
                        <a:rPr lang="es-CO" sz="2000" b="0" i="1" smtClean="0">
                          <a:effectLst/>
                          <a:latin typeface="Cambria Math" panose="02040503050406030204" pitchFamily="18" charset="0"/>
                          <a:cs typeface="Times New Roman" panose="02020603050405020304" pitchFamily="18" charset="0"/>
                        </a:rPr>
                        <m:t>𝑊𝐹</m:t>
                      </m:r>
                      <m:sSup>
                        <m:sSupPr>
                          <m:ctrlPr>
                            <a:rPr lang="es-CO" sz="2000" b="0" i="1" smtClean="0">
                              <a:effectLst/>
                              <a:latin typeface="Cambria Math" panose="02040503050406030204" pitchFamily="18" charset="0"/>
                              <a:cs typeface="Times New Roman" panose="02020603050405020304" pitchFamily="18" charset="0"/>
                            </a:rPr>
                          </m:ctrlPr>
                        </m:sSupPr>
                        <m:e>
                          <m:r>
                            <a:rPr lang="es-CO" sz="2000" b="0" i="1" smtClean="0">
                              <a:effectLst/>
                              <a:latin typeface="Cambria Math" panose="02040503050406030204" pitchFamily="18" charset="0"/>
                              <a:cs typeface="Times New Roman" panose="02020603050405020304" pitchFamily="18" charset="0"/>
                            </a:rPr>
                            <m:t>𝐹</m:t>
                          </m:r>
                        </m:e>
                        <m:sup>
                          <m:r>
                            <a:rPr lang="es-CO" sz="2000" b="0" i="1" smtClean="0">
                              <a:effectLst/>
                              <a:latin typeface="Cambria Math" panose="02040503050406030204" pitchFamily="18" charset="0"/>
                              <a:cs typeface="Times New Roman" panose="02020603050405020304" pitchFamily="18" charset="0"/>
                            </a:rPr>
                            <m:t>𝐷</m:t>
                          </m:r>
                        </m:sup>
                      </m:sSup>
                      <m:r>
                        <a:rPr lang="es-CO" sz="20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𝑁</m:t>
                          </m:r>
                        </m:sup>
                      </m:sSup>
                    </m:oMath>
                  </m:oMathPara>
                </a14:m>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376312"/>
                <a:ext cx="10463752" cy="4534293"/>
              </a:xfrm>
              <a:blipFill>
                <a:blip r:embed="rId2"/>
                <a:stretch>
                  <a:fillRect l="-524" t="-1075"/>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Portfolio Flows – Option A. </a:t>
            </a:r>
          </a:p>
        </p:txBody>
      </p:sp>
    </p:spTree>
    <p:extLst>
      <p:ext uri="{BB962C8B-B14F-4D97-AF65-F5344CB8AC3E}">
        <p14:creationId xmlns:p14="http://schemas.microsoft.com/office/powerpoint/2010/main" val="240257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376312"/>
                <a:ext cx="10463752" cy="4534293"/>
              </a:xfrm>
            </p:spPr>
            <p:txBody>
              <a:bodyPr>
                <a:normAutofit fontScale="92500" lnSpcReduction="10000"/>
              </a:bodyPr>
              <a:lstStyle/>
              <a:p>
                <a:pPr algn="just"/>
                <a:r>
                  <a:rPr lang="en-GB" sz="2000" dirty="0">
                    <a:latin typeface="Century Gothic" panose="020B0502020202020204" pitchFamily="34" charset="0"/>
                    <a:cs typeface="Times New Roman" panose="02020603050405020304" pitchFamily="18" charset="0"/>
                  </a:rPr>
                  <a:t>Global portfolio flows.</a:t>
                </a:r>
                <a:endParaRPr lang="en-GB" sz="2000" dirty="0">
                  <a:latin typeface="Century Gothic" panose="020B0502020202020204" pitchFamily="34"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𝑊𝐹𝐹</m:t>
                      </m:r>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s-CO" sz="1800">
                          <a:latin typeface="Cambria Math" panose="02040503050406030204" pitchFamily="18" charset="0"/>
                          <a:ea typeface="Times New Roman" panose="02020603050405020304" pitchFamily="18" charset="0"/>
                          <a:cs typeface="Times New Roman" panose="02020603050405020304" pitchFamily="18" charset="0"/>
                        </a:rPr>
                        <m:t>Φ</m:t>
                      </m:r>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𝐺𝐷</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Times New Roman" panose="02020603050405020304" pitchFamily="18" charset="0"/>
                            </a:rPr>
                            <m:t>𝑃</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𝑊</m:t>
                          </m:r>
                        </m:sub>
                      </m:sSub>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Times New Roman" panose="02020603050405020304" pitchFamily="18" charset="0"/>
                            </a:rPr>
                            <m:t>𝑝</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𝑊</m:t>
                          </m:r>
                        </m:sub>
                      </m:sSub>
                    </m:oMath>
                  </m:oMathPara>
                </a14:m>
                <a:endParaRPr lang="es-CO" sz="1800" b="0" i="1" dirty="0">
                  <a:effectLst/>
                  <a:latin typeface="Cambria Math" panose="02040503050406030204" pitchFamily="18" charset="0"/>
                  <a:ea typeface="Calibri" panose="020F0502020204030204" pitchFamily="34" charset="0"/>
                  <a:cs typeface="Times New Roman" panose="02020603050405020304" pitchFamily="18" charset="0"/>
                </a:endParaRPr>
              </a:p>
              <a:p>
                <a:pPr>
                  <a:lnSpc>
                    <a:spcPct val="150000"/>
                  </a:lnSpc>
                </a:pPr>
                <a:r>
                  <a:rPr lang="en-GB" sz="2200" b="0" dirty="0">
                    <a:effectLst/>
                    <a:latin typeface="Century Gothic" panose="020B0502020202020204" pitchFamily="34" charset="0"/>
                    <a:ea typeface="Calibri" panose="020F0502020204030204" pitchFamily="34" charset="0"/>
                    <a:cs typeface="Times New Roman" panose="02020603050405020304" pitchFamily="18" charset="0"/>
                  </a:rPr>
                  <a:t>Portfolio flows entering to the economy. </a:t>
                </a:r>
              </a:p>
              <a:p>
                <a:pPr marL="0" indent="0">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𝑊𝐹</m:t>
                      </m:r>
                      <m:sSup>
                        <m:sSupPr>
                          <m:ctrlP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𝐹</m:t>
                          </m:r>
                        </m:e>
                        <m: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𝐷</m:t>
                          </m:r>
                        </m:sup>
                      </m:s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i="1">
                              <a:latin typeface="Cambria Math" panose="02040503050406030204" pitchFamily="18" charset="0"/>
                              <a:ea typeface="Times New Roman" panose="02020603050405020304" pitchFamily="18" charset="0"/>
                              <a:cs typeface="Times New Roman" panose="02020603050405020304" pitchFamily="18" charset="0"/>
                            </a:rPr>
                            <m:t>𝑊𝐹𝐹</m:t>
                          </m:r>
                        </m:sub>
                      </m:sSub>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𝑊𝐹𝐹</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smtClean="0">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𝑊𝐹𝐹</m:t>
                          </m:r>
                        </m:sub>
                      </m:sSub>
                      <m:r>
                        <a:rPr lang="es-CO" sz="18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𝑚𝑖𝑛</m:t>
                          </m:r>
                        </m:sub>
                      </m:s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s-CO" sz="1800" i="1">
                          <a:latin typeface="Cambria Math" panose="02040503050406030204" pitchFamily="18" charset="0"/>
                          <a:ea typeface="Cambria Math" panose="02040503050406030204" pitchFamily="18" charset="0"/>
                          <a:cs typeface="Times New Roman" panose="02020603050405020304" pitchFamily="18" charset="0"/>
                        </a:rPr>
                        <m:t>∙</m:t>
                      </m:r>
                      <m:d>
                        <m:dPr>
                          <m:ctrlPr>
                            <a:rPr lang="es-CO" sz="1800" i="1" smtClean="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𝑊</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e>
                      </m:d>
                    </m:oMath>
                  </m:oMathPara>
                </a14:m>
                <a:endParaRPr lang="es-CO" sz="1800" b="0" i="1"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e>
                          </m:d>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𝑟𝑠𝑘</m:t>
                              </m:r>
                            </m:e>
                          </m:d>
                        </m:num>
                        <m:den>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acc>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num>
                                <m:den>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den>
                              </m:f>
                            </m:e>
                          </m:d>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sup>
                      </m:sSub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2000" b="0" dirty="0">
                    <a:latin typeface="Century Gothic" panose="020B0502020202020204" pitchFamily="34" charset="0"/>
                    <a:ea typeface="Cambria Math" panose="02040503050406030204" pitchFamily="18" charset="0"/>
                    <a:cs typeface="Times New Roman" panose="02020603050405020304" pitchFamily="18" charset="0"/>
                  </a:rPr>
                  <a:t>New Government bonds purchased by the rest of the world. </a:t>
                </a:r>
              </a:p>
              <a:p>
                <a:pPr marL="0" indent="0" algn="ctr">
                  <a:buNone/>
                </a:pPr>
                <a14:m>
                  <m:oMathPara xmlns:m="http://schemas.openxmlformats.org/officeDocument/2006/math">
                    <m:oMathParaPr>
                      <m:jc m:val="centerGroup"/>
                    </m:oMathParaPr>
                    <m:oMath xmlns:m="http://schemas.openxmlformats.org/officeDocument/2006/math">
                      <m:sSubSup>
                        <m:sSubSup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acc>
                            <m:accPr>
                              <m:chr m:val="̇"/>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𝐵</m:t>
                              </m:r>
                            </m:e>
                          </m:acc>
                        </m:e>
                        <m:sub>
                          <m:r>
                            <a:rPr lang="es-CO" sz="2000" b="0" i="1" smtClean="0">
                              <a:effectLst/>
                              <a:latin typeface="Cambria Math" panose="02040503050406030204" pitchFamily="18" charset="0"/>
                              <a:cs typeface="Times New Roman" panose="02020603050405020304" pitchFamily="18" charset="0"/>
                            </a:rPr>
                            <m:t>𝐺</m:t>
                          </m:r>
                        </m:sub>
                        <m:sup>
                          <m:r>
                            <a:rPr lang="es-CO" sz="2000" b="0" i="1" smtClean="0">
                              <a:effectLst/>
                              <a:latin typeface="Cambria Math" panose="02040503050406030204" pitchFamily="18" charset="0"/>
                              <a:cs typeface="Times New Roman" panose="02020603050405020304" pitchFamily="18" charset="0"/>
                            </a:rPr>
                            <m:t>𝑊</m:t>
                          </m:r>
                        </m:sup>
                      </m:sSubSup>
                      <m:r>
                        <a:rPr lang="es-CO" sz="2000" b="0" i="1" smtClean="0">
                          <a:effectLst/>
                          <a:latin typeface="Cambria Math" panose="02040503050406030204" pitchFamily="18" charset="0"/>
                          <a:cs typeface="Times New Roman" panose="02020603050405020304" pitchFamily="18" charset="0"/>
                        </a:rPr>
                        <m:t>=</m:t>
                      </m:r>
                      <m:r>
                        <a:rPr lang="es-CO" sz="2000" b="0" i="1" smtClean="0">
                          <a:effectLst/>
                          <a:latin typeface="Cambria Math" panose="02040503050406030204" pitchFamily="18" charset="0"/>
                          <a:cs typeface="Times New Roman" panose="02020603050405020304" pitchFamily="18" charset="0"/>
                        </a:rPr>
                        <m:t>𝑊𝐹</m:t>
                      </m:r>
                      <m:sSup>
                        <m:sSupPr>
                          <m:ctrlPr>
                            <a:rPr lang="es-CO" sz="2000" b="0" i="1" smtClean="0">
                              <a:effectLst/>
                              <a:latin typeface="Cambria Math" panose="02040503050406030204" pitchFamily="18" charset="0"/>
                              <a:cs typeface="Times New Roman" panose="02020603050405020304" pitchFamily="18" charset="0"/>
                            </a:rPr>
                          </m:ctrlPr>
                        </m:sSupPr>
                        <m:e>
                          <m:r>
                            <a:rPr lang="es-CO" sz="2000" b="0" i="1" smtClean="0">
                              <a:effectLst/>
                              <a:latin typeface="Cambria Math" panose="02040503050406030204" pitchFamily="18" charset="0"/>
                              <a:cs typeface="Times New Roman" panose="02020603050405020304" pitchFamily="18" charset="0"/>
                            </a:rPr>
                            <m:t>𝐹</m:t>
                          </m:r>
                        </m:e>
                        <m:sup>
                          <m:r>
                            <a:rPr lang="es-CO" sz="2000" b="0" i="1" smtClean="0">
                              <a:effectLst/>
                              <a:latin typeface="Cambria Math" panose="02040503050406030204" pitchFamily="18" charset="0"/>
                              <a:cs typeface="Times New Roman" panose="02020603050405020304" pitchFamily="18" charset="0"/>
                            </a:rPr>
                            <m:t>𝐷</m:t>
                          </m:r>
                        </m:sup>
                      </m:sSup>
                      <m:r>
                        <a:rPr lang="es-CO" sz="20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𝑁</m:t>
                          </m:r>
                        </m:sup>
                      </m:sSup>
                    </m:oMath>
                  </m:oMathPara>
                </a14:m>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376312"/>
                <a:ext cx="10463752" cy="4534293"/>
              </a:xfrm>
              <a:blipFill>
                <a:blip r:embed="rId2"/>
                <a:stretch>
                  <a:fillRect l="-524" t="-1344"/>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Portfolio Flows – Option B. </a:t>
            </a:r>
          </a:p>
        </p:txBody>
      </p:sp>
    </p:spTree>
    <p:extLst>
      <p:ext uri="{BB962C8B-B14F-4D97-AF65-F5344CB8AC3E}">
        <p14:creationId xmlns:p14="http://schemas.microsoft.com/office/powerpoint/2010/main" val="1745424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864124" y="1730876"/>
                <a:ext cx="10463752" cy="1609484"/>
              </a:xfrm>
            </p:spPr>
            <p:txBody>
              <a:bodyPr>
                <a:normAutofit/>
              </a:bodyPr>
              <a:lstStyle/>
              <a:p>
                <a:pPr algn="just"/>
                <a:r>
                  <a:rPr lang="es-CO" sz="2000" dirty="0">
                    <a:latin typeface="Century Gothic" panose="020B0502020202020204" pitchFamily="34" charset="0"/>
                    <a:cs typeface="Times New Roman" panose="02020603050405020304" pitchFamily="18" charset="0"/>
                  </a:rPr>
                  <a:t> Remittances received from abroad are given by: </a:t>
                </a:r>
              </a:p>
              <a:p>
                <a:pPr marL="0" indent="0" algn="just">
                  <a:buNone/>
                </a:pPr>
                <a:endParaRPr lang="es-CO" sz="2000" dirty="0">
                  <a:latin typeface="Century Gothic" panose="020B050202020202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𝑅𝑒𝑚</m:t>
                          </m:r>
                        </m:e>
                      </m:acc>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𝜑</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𝑅𝑒𝑚</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s-CO" sz="2000" dirty="0">
                  <a:latin typeface="Century Gothic" panose="020B0502020202020204" pitchFamily="34" charset="0"/>
                  <a:cs typeface="Times New Roman" panose="02020603050405020304" pitchFamily="18" charset="0"/>
                </a:endParaRPr>
              </a:p>
              <a:p>
                <a:pPr marL="0" indent="0" algn="just">
                  <a:buNone/>
                </a:pPr>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864124" y="1730876"/>
                <a:ext cx="10463752" cy="1609484"/>
              </a:xfrm>
              <a:blipFill>
                <a:blip r:embed="rId2"/>
                <a:stretch>
                  <a:fillRect l="-524" t="-2273"/>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Remittances. </a:t>
            </a:r>
          </a:p>
        </p:txBody>
      </p:sp>
    </p:spTree>
    <p:extLst>
      <p:ext uri="{BB962C8B-B14F-4D97-AF65-F5344CB8AC3E}">
        <p14:creationId xmlns:p14="http://schemas.microsoft.com/office/powerpoint/2010/main" val="1438104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Marcador de contenido 1">
                <a:extLst>
                  <a:ext uri="{FF2B5EF4-FFF2-40B4-BE49-F238E27FC236}">
                    <a16:creationId xmlns:a16="http://schemas.microsoft.com/office/drawing/2014/main" id="{D013D3DB-3184-F24B-8D55-6CF287582325}"/>
                  </a:ext>
                </a:extLst>
              </p:cNvPr>
              <p:cNvSpPr>
                <a:spLocks noGrp="1"/>
              </p:cNvSpPr>
              <p:nvPr>
                <p:ph idx="1"/>
              </p:nvPr>
            </p:nvSpPr>
            <p:spPr/>
            <p:txBody>
              <a:bodyPr>
                <a:normAutofit/>
              </a:bodyPr>
              <a:lstStyle/>
              <a:p>
                <a:pPr marL="0" indent="0">
                  <a:buNone/>
                </a:pPr>
                <a:r>
                  <a:rPr lang="es-CO" sz="2000" dirty="0">
                    <a:latin typeface="Century Gothic" panose="020B0502020202020204" pitchFamily="34" charset="0"/>
                  </a:rPr>
                  <a:t>The variation in shares is equal to the capital investment that is not financed, that is, the net increase in assets</a:t>
                </a:r>
              </a:p>
              <a:p>
                <a:pPr marL="0" indent="0">
                  <a:buNone/>
                </a:pPr>
                <a:endParaRPr lang="es-CO" sz="2000" dirty="0">
                  <a:latin typeface="Century Gothic" panose="020B050202020202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s-CO" sz="2000" i="1" smtClean="0">
                              <a:latin typeface="Cambria Math" panose="02040503050406030204" pitchFamily="18" charset="0"/>
                            </a:rPr>
                          </m:ctrlPr>
                        </m:sSubPr>
                        <m:e>
                          <m:acc>
                            <m:accPr>
                              <m:chr m:val="̇"/>
                              <m:ctrlPr>
                                <a:rPr lang="es-CO" sz="2000" i="1">
                                  <a:latin typeface="Cambria Math" panose="02040503050406030204" pitchFamily="18" charset="0"/>
                                </a:rPr>
                              </m:ctrlPr>
                            </m:accPr>
                            <m:e>
                              <m:r>
                                <a:rPr lang="en-US" sz="2000" i="1">
                                  <a:latin typeface="Cambria Math" panose="02040503050406030204" pitchFamily="18" charset="0"/>
                                </a:rPr>
                                <m:t>𝐸𝑄</m:t>
                              </m:r>
                            </m:e>
                          </m:acc>
                        </m:e>
                        <m:sub>
                          <m:r>
                            <a:rPr lang="en-US" sz="2000" i="1">
                              <a:latin typeface="Cambria Math" panose="02040503050406030204" pitchFamily="18" charset="0"/>
                            </a:rPr>
                            <m:t>𝐹</m:t>
                          </m:r>
                        </m:sub>
                      </m:sSub>
                      <m:r>
                        <a:rPr lang="en-US" sz="2000" i="1">
                          <a:latin typeface="Cambria Math" panose="02040503050406030204" pitchFamily="18" charset="0"/>
                        </a:rPr>
                        <m:t>= </m:t>
                      </m:r>
                      <m:r>
                        <a:rPr lang="en-US" sz="2000" i="1">
                          <a:latin typeface="Cambria Math" panose="02040503050406030204" pitchFamily="18" charset="0"/>
                        </a:rPr>
                        <m:t>𝑝</m:t>
                      </m:r>
                      <m:r>
                        <a:rPr lang="en-GB" sz="2000" i="1">
                          <a:latin typeface="Cambria Math" panose="02040503050406030204" pitchFamily="18" charset="0"/>
                        </a:rPr>
                        <m:t>⋅</m:t>
                      </m:r>
                      <m:sSup>
                        <m:sSupPr>
                          <m:ctrlPr>
                            <a:rPr lang="es-CO" sz="2000" i="1">
                              <a:latin typeface="Cambria Math" panose="02040503050406030204" pitchFamily="18" charset="0"/>
                            </a:rPr>
                          </m:ctrlPr>
                        </m:sSupPr>
                        <m:e>
                          <m:r>
                            <a:rPr lang="en-GB" sz="2000" i="1">
                              <a:latin typeface="Cambria Math" panose="02040503050406030204" pitchFamily="18" charset="0"/>
                            </a:rPr>
                            <m:t>𝐼</m:t>
                          </m:r>
                        </m:e>
                        <m:sup>
                          <m:r>
                            <a:rPr lang="es-CO" sz="2000" b="0" i="1" smtClean="0">
                              <a:latin typeface="Cambria Math" panose="02040503050406030204" pitchFamily="18" charset="0"/>
                            </a:rPr>
                            <m:t>𝐾</m:t>
                          </m:r>
                        </m:sup>
                      </m:sSup>
                      <m:r>
                        <a:rPr lang="es-ES" sz="2000" b="0" i="1" smtClean="0">
                          <a:latin typeface="Cambria Math" panose="02040503050406030204" pitchFamily="18" charset="0"/>
                        </a:rPr>
                        <m:t>−</m:t>
                      </m:r>
                      <m:r>
                        <a:rPr lang="en-GB" sz="2000" i="1">
                          <a:latin typeface="Cambria Math" panose="02040503050406030204" pitchFamily="18" charset="0"/>
                        </a:rPr>
                        <m:t>𝑇𝐹</m:t>
                      </m:r>
                      <m:sSub>
                        <m:sSubPr>
                          <m:ctrlPr>
                            <a:rPr lang="es-CO" sz="2000" i="1">
                              <a:latin typeface="Cambria Math" panose="02040503050406030204" pitchFamily="18" charset="0"/>
                            </a:rPr>
                          </m:ctrlPr>
                        </m:sSubPr>
                        <m:e>
                          <m:r>
                            <a:rPr lang="en-GB" sz="2000" i="1">
                              <a:latin typeface="Cambria Math" panose="02040503050406030204" pitchFamily="18" charset="0"/>
                            </a:rPr>
                            <m:t>𝑁</m:t>
                          </m:r>
                        </m:e>
                        <m:sub>
                          <m:r>
                            <a:rPr lang="en-GB" sz="2000" i="1">
                              <a:latin typeface="Cambria Math" panose="02040503050406030204" pitchFamily="18" charset="0"/>
                            </a:rPr>
                            <m:t>𝐹</m:t>
                          </m:r>
                        </m:sub>
                      </m:sSub>
                    </m:oMath>
                  </m:oMathPara>
                </a14:m>
                <a:endParaRPr lang="es-CO" sz="2000" dirty="0">
                  <a:latin typeface="Century Gothic" panose="020B0502020202020204" pitchFamily="34" charset="0"/>
                </a:endParaRPr>
              </a:p>
              <a:p>
                <a:pPr marL="0" indent="0">
                  <a:buNone/>
                </a:pPr>
                <a:endParaRPr lang="es-CO" sz="2000" dirty="0">
                  <a:latin typeface="Century Gothic" panose="020B0502020202020204" pitchFamily="34" charset="0"/>
                </a:endParaRPr>
              </a:p>
              <a:p>
                <a:pPr marL="0" indent="0">
                  <a:buNone/>
                </a:pPr>
                <a:r>
                  <a:rPr lang="es-CO" sz="2000" dirty="0">
                    <a:latin typeface="Century Gothic" panose="020B0502020202020204" pitchFamily="34" charset="0"/>
                  </a:rPr>
                  <a:t>The variation in shares is equal to the variation in shares held by households and the rest of the world </a:t>
                </a:r>
              </a:p>
              <a:p>
                <a:pPr marL="0" indent="0">
                  <a:buNone/>
                </a:pPr>
                <a:endParaRPr lang="es-CO" sz="2000" dirty="0">
                  <a:latin typeface="Century Gothic" panose="020B050202020202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s-CO" sz="2000" i="1">
                              <a:latin typeface="Cambria Math" panose="02040503050406030204" pitchFamily="18" charset="0"/>
                            </a:rPr>
                          </m:ctrlPr>
                        </m:sSubPr>
                        <m:e>
                          <m:acc>
                            <m:accPr>
                              <m:chr m:val="̇"/>
                              <m:ctrlPr>
                                <a:rPr lang="es-CO" sz="2000" i="1">
                                  <a:latin typeface="Cambria Math" panose="02040503050406030204" pitchFamily="18" charset="0"/>
                                </a:rPr>
                              </m:ctrlPr>
                            </m:accPr>
                            <m:e>
                              <m:r>
                                <a:rPr lang="en-US" sz="2000" i="1">
                                  <a:latin typeface="Cambria Math" panose="02040503050406030204" pitchFamily="18" charset="0"/>
                                </a:rPr>
                                <m:t>𝐸𝑄</m:t>
                              </m:r>
                            </m:e>
                          </m:acc>
                        </m:e>
                        <m:sub>
                          <m:r>
                            <a:rPr lang="en-US" sz="2000" i="1">
                              <a:latin typeface="Cambria Math" panose="02040503050406030204" pitchFamily="18" charset="0"/>
                            </a:rPr>
                            <m:t>𝐹</m:t>
                          </m:r>
                        </m:sub>
                      </m:sSub>
                      <m:r>
                        <a:rPr lang="en-US" sz="2000" i="1">
                          <a:latin typeface="Cambria Math" panose="02040503050406030204" pitchFamily="18" charset="0"/>
                        </a:rPr>
                        <m:t>=</m:t>
                      </m:r>
                      <m:sSub>
                        <m:sSubPr>
                          <m:ctrlPr>
                            <a:rPr lang="es-CO" sz="2000" i="1">
                              <a:latin typeface="Cambria Math" panose="02040503050406030204" pitchFamily="18" charset="0"/>
                            </a:rPr>
                          </m:ctrlPr>
                        </m:sSubPr>
                        <m:e>
                          <m:acc>
                            <m:accPr>
                              <m:chr m:val="̇"/>
                              <m:ctrlPr>
                                <a:rPr lang="es-CO" sz="2000" i="1">
                                  <a:latin typeface="Cambria Math" panose="02040503050406030204" pitchFamily="18" charset="0"/>
                                </a:rPr>
                              </m:ctrlPr>
                            </m:accPr>
                            <m:e>
                              <m:r>
                                <a:rPr lang="en-US" sz="2000" i="1">
                                  <a:latin typeface="Cambria Math" panose="02040503050406030204" pitchFamily="18" charset="0"/>
                                </a:rPr>
                                <m:t>𝐸𝑄</m:t>
                              </m:r>
                            </m:e>
                          </m:acc>
                        </m:e>
                        <m:sub>
                          <m:r>
                            <a:rPr lang="en-US" sz="2000" i="1">
                              <a:latin typeface="Cambria Math" panose="02040503050406030204" pitchFamily="18" charset="0"/>
                            </a:rPr>
                            <m:t>𝐻</m:t>
                          </m:r>
                        </m:sub>
                      </m:sSub>
                      <m:r>
                        <a:rPr lang="en-US" sz="2000" i="1">
                          <a:latin typeface="Cambria Math" panose="02040503050406030204" pitchFamily="18" charset="0"/>
                        </a:rPr>
                        <m:t>+</m:t>
                      </m:r>
                      <m:sSubSup>
                        <m:sSubSupPr>
                          <m:ctrlPr>
                            <a:rPr lang="es-CO" sz="2000" i="1">
                              <a:latin typeface="Cambria Math" panose="02040503050406030204" pitchFamily="18" charset="0"/>
                            </a:rPr>
                          </m:ctrlPr>
                        </m:sSubSupPr>
                        <m:e>
                          <m:acc>
                            <m:accPr>
                              <m:chr m:val="̇"/>
                              <m:ctrlPr>
                                <a:rPr lang="es-CO" sz="2000" i="1">
                                  <a:latin typeface="Cambria Math" panose="02040503050406030204" pitchFamily="18" charset="0"/>
                                </a:rPr>
                              </m:ctrlPr>
                            </m:accPr>
                            <m:e>
                              <m:r>
                                <a:rPr lang="es-CO" sz="2000" i="1">
                                  <a:latin typeface="Cambria Math" panose="02040503050406030204" pitchFamily="18" charset="0"/>
                                </a:rPr>
                                <m:t>𝐸𝑄</m:t>
                              </m:r>
                            </m:e>
                          </m:acc>
                        </m:e>
                        <m:sub>
                          <m:r>
                            <a:rPr lang="es-CO" sz="2000" i="1">
                              <a:latin typeface="Cambria Math" panose="02040503050406030204" pitchFamily="18" charset="0"/>
                            </a:rPr>
                            <m:t>𝐹</m:t>
                          </m:r>
                        </m:sub>
                        <m:sup>
                          <m:r>
                            <a:rPr lang="es-CO" sz="2000" i="1">
                              <a:latin typeface="Cambria Math" panose="02040503050406030204" pitchFamily="18" charset="0"/>
                            </a:rPr>
                            <m:t>𝑅𝑜𝑊</m:t>
                          </m:r>
                        </m:sup>
                      </m:sSubSup>
                      <m:r>
                        <a:rPr lang="es-CO" sz="2000" i="1">
                          <a:latin typeface="Cambria Math" panose="02040503050406030204" pitchFamily="18" charset="0"/>
                        </a:rPr>
                        <m:t> </m:t>
                      </m:r>
                    </m:oMath>
                  </m:oMathPara>
                </a14:m>
                <a:endParaRPr lang="es-CO" sz="2000" dirty="0">
                  <a:latin typeface="Century Gothic" panose="020B0502020202020204" pitchFamily="34" charset="0"/>
                </a:endParaRPr>
              </a:p>
              <a:p>
                <a:pPr marL="0" indent="0">
                  <a:buNone/>
                </a:pPr>
                <a:r>
                  <a:rPr lang="es-CO" sz="2000" dirty="0" err="1">
                    <a:latin typeface="Century Gothic" panose="020B0502020202020204" pitchFamily="34" charset="0"/>
                  </a:rPr>
                  <a:t>The</a:t>
                </a:r>
                <a:r>
                  <a:rPr lang="es-CO" sz="2000" dirty="0">
                    <a:latin typeface="Century Gothic" panose="020B0502020202020204" pitchFamily="34" charset="0"/>
                  </a:rPr>
                  <a:t> </a:t>
                </a:r>
                <a:r>
                  <a:rPr lang="es-CO" sz="2000" dirty="0" err="1">
                    <a:latin typeface="Century Gothic" panose="020B0502020202020204" pitchFamily="34" charset="0"/>
                  </a:rPr>
                  <a:t>ownership</a:t>
                </a:r>
                <a:r>
                  <a:rPr lang="es-CO" sz="2000" dirty="0">
                    <a:latin typeface="Century Gothic" panose="020B0502020202020204" pitchFamily="34" charset="0"/>
                  </a:rPr>
                  <a:t> </a:t>
                </a:r>
                <a:r>
                  <a:rPr lang="es-CO" sz="2000" dirty="0" err="1">
                    <a:latin typeface="Century Gothic" panose="020B0502020202020204" pitchFamily="34" charset="0"/>
                  </a:rPr>
                  <a:t>structure</a:t>
                </a:r>
                <a:r>
                  <a:rPr lang="es-CO" sz="2000" dirty="0">
                    <a:latin typeface="Century Gothic" panose="020B0502020202020204" pitchFamily="34" charset="0"/>
                  </a:rPr>
                  <a:t> </a:t>
                </a:r>
                <a:r>
                  <a:rPr lang="es-CO" sz="2000" dirty="0" err="1">
                    <a:latin typeface="Century Gothic" panose="020B0502020202020204" pitchFamily="34" charset="0"/>
                  </a:rPr>
                  <a:t>of</a:t>
                </a:r>
                <a:r>
                  <a:rPr lang="es-CO" sz="2000" dirty="0">
                    <a:latin typeface="Century Gothic" panose="020B0502020202020204" pitchFamily="34" charset="0"/>
                  </a:rPr>
                  <a:t> </a:t>
                </a:r>
                <a:r>
                  <a:rPr lang="es-CO" sz="2000" dirty="0" err="1">
                    <a:latin typeface="Century Gothic" panose="020B0502020202020204" pitchFamily="34" charset="0"/>
                  </a:rPr>
                  <a:t>the</a:t>
                </a:r>
                <a:r>
                  <a:rPr lang="es-CO" sz="2000" dirty="0">
                    <a:latin typeface="Century Gothic" panose="020B0502020202020204" pitchFamily="34" charset="0"/>
                  </a:rPr>
                  <a:t> firms is </a:t>
                </a:r>
                <a:r>
                  <a:rPr lang="es-CO" sz="2000" dirty="0" err="1">
                    <a:latin typeface="Century Gothic" panose="020B0502020202020204" pitchFamily="34" charset="0"/>
                  </a:rPr>
                  <a:t>expresed</a:t>
                </a:r>
                <a:r>
                  <a:rPr lang="es-CO" sz="2000" dirty="0">
                    <a:latin typeface="Century Gothic" panose="020B0502020202020204" pitchFamily="34" charset="0"/>
                  </a:rPr>
                  <a:t> as a ratio </a:t>
                </a:r>
                <a:r>
                  <a:rPr lang="es-CO" sz="2000" dirty="0" err="1">
                    <a:latin typeface="Century Gothic" panose="020B0502020202020204" pitchFamily="34" charset="0"/>
                  </a:rPr>
                  <a:t>between</a:t>
                </a:r>
                <a:r>
                  <a:rPr lang="es-CO" sz="2000" dirty="0">
                    <a:latin typeface="Century Gothic" panose="020B0502020202020204" pitchFamily="34" charset="0"/>
                  </a:rPr>
                  <a:t> </a:t>
                </a:r>
                <a:r>
                  <a:rPr lang="es-CO" sz="2000" dirty="0" err="1">
                    <a:latin typeface="Century Gothic" panose="020B0502020202020204" pitchFamily="34" charset="0"/>
                  </a:rPr>
                  <a:t>RoW</a:t>
                </a:r>
                <a:r>
                  <a:rPr lang="es-CO" sz="2000" dirty="0">
                    <a:latin typeface="Century Gothic" panose="020B0502020202020204" pitchFamily="34" charset="0"/>
                  </a:rPr>
                  <a:t> </a:t>
                </a:r>
                <a:r>
                  <a:rPr lang="es-CO" sz="2000" dirty="0" err="1">
                    <a:latin typeface="Century Gothic" panose="020B0502020202020204" pitchFamily="34" charset="0"/>
                  </a:rPr>
                  <a:t>equities</a:t>
                </a:r>
                <a:r>
                  <a:rPr lang="es-CO" sz="2000" dirty="0">
                    <a:latin typeface="Century Gothic" panose="020B0502020202020204" pitchFamily="34" charset="0"/>
                  </a:rPr>
                  <a:t> and </a:t>
                </a:r>
                <a:r>
                  <a:rPr lang="es-CO" sz="2000" dirty="0" err="1">
                    <a:latin typeface="Century Gothic" panose="020B0502020202020204" pitchFamily="34" charset="0"/>
                  </a:rPr>
                  <a:t>the</a:t>
                </a:r>
                <a:r>
                  <a:rPr lang="es-CO" sz="2000" dirty="0">
                    <a:latin typeface="Century Gothic" panose="020B0502020202020204" pitchFamily="34" charset="0"/>
                  </a:rPr>
                  <a:t> total stock </a:t>
                </a:r>
                <a:r>
                  <a:rPr lang="es-CO" sz="2000" dirty="0" err="1">
                    <a:latin typeface="Century Gothic" panose="020B0502020202020204" pitchFamily="34" charset="0"/>
                  </a:rPr>
                  <a:t>of</a:t>
                </a:r>
                <a:r>
                  <a:rPr lang="es-CO" sz="2000" dirty="0">
                    <a:latin typeface="Century Gothic" panose="020B0502020202020204" pitchFamily="34" charset="0"/>
                  </a:rPr>
                  <a:t> </a:t>
                </a:r>
                <a:r>
                  <a:rPr lang="es-CO" sz="2000" dirty="0" err="1">
                    <a:latin typeface="Century Gothic" panose="020B0502020202020204" pitchFamily="34" charset="0"/>
                  </a:rPr>
                  <a:t>equities</a:t>
                </a:r>
                <a:r>
                  <a:rPr lang="es-CO" sz="2000" dirty="0">
                    <a:latin typeface="Century Gothic" panose="020B0502020202020204" pitchFamily="34" charset="0"/>
                  </a:rPr>
                  <a:t>: </a:t>
                </a:r>
              </a:p>
              <a:p>
                <a:pPr marL="0" indent="0">
                  <a:buNone/>
                </a:pPr>
                <a14:m>
                  <m:oMathPara xmlns:m="http://schemas.openxmlformats.org/officeDocument/2006/math">
                    <m:oMathParaPr>
                      <m:jc m:val="centerGroup"/>
                    </m:oMathParaPr>
                    <m:oMath xmlns:m="http://schemas.openxmlformats.org/officeDocument/2006/math">
                      <m:sSub>
                        <m:sSubPr>
                          <m:ctrlPr>
                            <a:rPr lang="es-CO" sz="2000" b="0" i="1" smtClean="0">
                              <a:latin typeface="Cambria Math" panose="02040503050406030204" pitchFamily="18" charset="0"/>
                              <a:ea typeface="Cambria Math" panose="02040503050406030204" pitchFamily="18" charset="0"/>
                            </a:rPr>
                          </m:ctrlPr>
                        </m:sSubPr>
                        <m:e>
                          <m:r>
                            <a:rPr lang="es-CO" sz="2000" i="1" smtClean="0">
                              <a:latin typeface="Cambria Math" panose="02040503050406030204" pitchFamily="18" charset="0"/>
                              <a:ea typeface="Cambria Math" panose="02040503050406030204" pitchFamily="18" charset="0"/>
                            </a:rPr>
                            <m:t>𝜑</m:t>
                          </m:r>
                        </m:e>
                        <m:sub>
                          <m:r>
                            <a:rPr lang="es-CO" sz="2000" b="0" i="1" smtClean="0">
                              <a:latin typeface="Cambria Math" panose="02040503050406030204" pitchFamily="18" charset="0"/>
                              <a:ea typeface="Cambria Math" panose="02040503050406030204" pitchFamily="18" charset="0"/>
                            </a:rPr>
                            <m:t>𝐹</m:t>
                          </m:r>
                          <m:r>
                            <a:rPr lang="es-CO" sz="2000" b="0" i="1" smtClean="0">
                              <a:latin typeface="Cambria Math" panose="02040503050406030204" pitchFamily="18" charset="0"/>
                              <a:ea typeface="Cambria Math" panose="02040503050406030204" pitchFamily="18" charset="0"/>
                            </a:rPr>
                            <m:t>,</m:t>
                          </m:r>
                          <m:r>
                            <a:rPr lang="es-CO" sz="2000" b="0" i="1" smtClean="0">
                              <a:latin typeface="Cambria Math" panose="02040503050406030204" pitchFamily="18" charset="0"/>
                              <a:ea typeface="Cambria Math" panose="02040503050406030204" pitchFamily="18" charset="0"/>
                            </a:rPr>
                            <m:t>𝐻</m:t>
                          </m:r>
                        </m:sub>
                      </m:sSub>
                      <m:r>
                        <a:rPr lang="es-CO" sz="2000" b="0" i="1" smtClean="0">
                          <a:latin typeface="Cambria Math" panose="02040503050406030204" pitchFamily="18" charset="0"/>
                          <a:ea typeface="Cambria Math" panose="02040503050406030204" pitchFamily="18" charset="0"/>
                        </a:rPr>
                        <m:t>=</m:t>
                      </m:r>
                      <m:d>
                        <m:d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en-GB" sz="2000" i="1">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2000" i="1">
                                      <a:latin typeface="Cambria Math" panose="02040503050406030204" pitchFamily="18" charset="0"/>
                                      <a:ea typeface="Times New Roman" panose="02020603050405020304" pitchFamily="18" charset="0"/>
                                      <a:cs typeface="Times New Roman" panose="02020603050405020304" pitchFamily="18" charset="0"/>
                                    </a:rPr>
                                    <m:t>𝑄</m:t>
                                  </m:r>
                                </m:e>
                                <m:sub>
                                  <m:r>
                                    <a:rPr lang="en-GB" sz="2000" i="1">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2000" b="0" i="1" smtClean="0">
                                      <a:latin typeface="Cambria Math" panose="02040503050406030204" pitchFamily="18" charset="0"/>
                                      <a:ea typeface="Times New Roman" panose="02020603050405020304" pitchFamily="18" charset="0"/>
                                      <a:cs typeface="Times New Roman" panose="02020603050405020304" pitchFamily="18" charset="0"/>
                                    </a:rPr>
                                    <m:t>𝐻</m:t>
                                  </m:r>
                                </m:sup>
                              </m:sSubSup>
                            </m:num>
                            <m:den>
                              <m:r>
                                <a:rPr lang="en-GB" sz="2000" i="1">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GB" sz="2000" i="1">
                                      <a:latin typeface="Cambria Math" panose="02040503050406030204" pitchFamily="18" charset="0"/>
                                      <a:ea typeface="Times New Roman" panose="02020603050405020304" pitchFamily="18" charset="0"/>
                                      <a:cs typeface="Times New Roman" panose="02020603050405020304" pitchFamily="18" charset="0"/>
                                    </a:rPr>
                                    <m:t>𝑄</m:t>
                                  </m:r>
                                </m:e>
                                <m:sub>
                                  <m:r>
                                    <a:rPr lang="en-GB" sz="2000" i="1">
                                      <a:latin typeface="Cambria Math" panose="02040503050406030204" pitchFamily="18" charset="0"/>
                                      <a:ea typeface="Times New Roman" panose="02020603050405020304" pitchFamily="18" charset="0"/>
                                      <a:cs typeface="Times New Roman" panose="02020603050405020304" pitchFamily="18" charset="0"/>
                                    </a:rPr>
                                    <m:t>𝐹</m:t>
                                  </m:r>
                                </m:sub>
                              </m:sSub>
                            </m:den>
                          </m:f>
                        </m:e>
                      </m:d>
                    </m:oMath>
                  </m:oMathPara>
                </a14:m>
                <a:endParaRPr lang="es-CO" sz="2000" dirty="0">
                  <a:latin typeface="Century Gothic" panose="020B0502020202020204" pitchFamily="34" charset="0"/>
                </a:endParaRPr>
              </a:p>
              <a:p>
                <a:endParaRPr lang="es-ES_tradnl" dirty="0"/>
              </a:p>
            </p:txBody>
          </p:sp>
        </mc:Choice>
        <mc:Fallback>
          <p:sp>
            <p:nvSpPr>
              <p:cNvPr id="2" name="Marcador de contenido 1">
                <a:extLst>
                  <a:ext uri="{FF2B5EF4-FFF2-40B4-BE49-F238E27FC236}">
                    <a16:creationId xmlns:a16="http://schemas.microsoft.com/office/drawing/2014/main" id="{D013D3DB-3184-F24B-8D55-6CF287582325}"/>
                  </a:ext>
                </a:extLst>
              </p:cNvPr>
              <p:cNvSpPr>
                <a:spLocks noGrp="1" noRot="1" noChangeAspect="1" noMove="1" noResize="1" noEditPoints="1" noAdjustHandles="1" noChangeArrowheads="1" noChangeShapeType="1" noTextEdit="1"/>
              </p:cNvSpPr>
              <p:nvPr>
                <p:ph idx="1"/>
              </p:nvPr>
            </p:nvSpPr>
            <p:spPr>
              <a:blipFill>
                <a:blip r:embed="rId2"/>
                <a:stretch>
                  <a:fillRect l="-556" t="-809" r="-722"/>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1BC2AC19-B0B4-8946-A8BE-A130AEB9A41A}"/>
              </a:ext>
            </a:extLst>
          </p:cNvPr>
          <p:cNvSpPr>
            <a:spLocks noGrp="1"/>
          </p:cNvSpPr>
          <p:nvPr>
            <p:ph type="title"/>
          </p:nvPr>
        </p:nvSpPr>
        <p:spPr>
          <a:xfrm>
            <a:off x="527381" y="274638"/>
            <a:ext cx="7776864" cy="882358"/>
          </a:xfrm>
        </p:spPr>
        <p:txBody>
          <a:bodyPr/>
          <a:lstStyle/>
          <a:p>
            <a:pPr algn="l"/>
            <a:r>
              <a:rPr lang="es-ES_tradnl" b="1" dirty="0">
                <a:latin typeface="Century Gothic" panose="020B0502020202020204" pitchFamily="34" charset="0"/>
              </a:rPr>
              <a:t>Some definitions. </a:t>
            </a:r>
          </a:p>
        </p:txBody>
      </p:sp>
    </p:spTree>
    <p:extLst>
      <p:ext uri="{BB962C8B-B14F-4D97-AF65-F5344CB8AC3E}">
        <p14:creationId xmlns:p14="http://schemas.microsoft.com/office/powerpoint/2010/main" val="3024772638"/>
      </p:ext>
    </p:extLst>
  </p:cSld>
  <p:clrMapOvr>
    <a:masterClrMapping/>
  </p:clrMapOvr>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3">
      <a:majorFont>
        <a:latin typeface="Ancizar Sans Bold"/>
        <a:ea typeface=""/>
        <a:cs typeface=""/>
      </a:majorFont>
      <a:minorFont>
        <a:latin typeface="Ancizar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TotalTime>
  <Words>1574</Words>
  <Application>Microsoft Office PowerPoint</Application>
  <PresentationFormat>Panorámica</PresentationFormat>
  <Paragraphs>246</Paragraphs>
  <Slides>19</Slides>
  <Notes>6</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19</vt:i4>
      </vt:variant>
    </vt:vector>
  </HeadingPairs>
  <TitlesOfParts>
    <vt:vector size="28" baseType="lpstr">
      <vt:lpstr>Ancizar Sans Bold</vt:lpstr>
      <vt:lpstr>Ancizar Sans Regular</vt:lpstr>
      <vt:lpstr>Arial</vt:lpstr>
      <vt:lpstr>Calibri</vt:lpstr>
      <vt:lpstr>Cambria Math</vt:lpstr>
      <vt:lpstr>Century Gothic</vt:lpstr>
      <vt:lpstr>Times New Roman</vt:lpstr>
      <vt:lpstr>Wingdings</vt:lpstr>
      <vt:lpstr>1_Tema de Office</vt:lpstr>
      <vt:lpstr>Modelling Colombian Economy: Stock-Flow Consistent Prototype Growth Model </vt:lpstr>
      <vt:lpstr>Structure of the presentation.</vt:lpstr>
      <vt:lpstr>FX loans – Demand.</vt:lpstr>
      <vt:lpstr>FX loans – New Arbitrage Dynamic.</vt:lpstr>
      <vt:lpstr>Firms FX loans – Supply.</vt:lpstr>
      <vt:lpstr>Portfolio Flows – Option A. </vt:lpstr>
      <vt:lpstr>Portfolio Flows – Option B. </vt:lpstr>
      <vt:lpstr>Remittances. </vt:lpstr>
      <vt:lpstr>Some definitions. </vt:lpstr>
      <vt:lpstr>Foreign Direct Investment and Firms Equities</vt:lpstr>
      <vt:lpstr>Foreign Direct Investment and Banks Equities</vt:lpstr>
      <vt:lpstr>Government.  </vt:lpstr>
      <vt:lpstr>Approaches to defining productivity behaviour:</vt:lpstr>
      <vt:lpstr>Approaches to defining productivity behaviour:</vt:lpstr>
      <vt:lpstr>Public Investment. </vt:lpstr>
      <vt:lpstr>Summary. </vt:lpstr>
      <vt:lpstr>Summary. </vt:lpstr>
      <vt:lpstr>Scenarios.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Colombian Economy: Stock-Flow Consistent Prototype Growth Model </dc:title>
  <dc:creator>Santiago Castaño Salas</dc:creator>
  <cp:lastModifiedBy>Jhan Jhailer  Andrade Portela</cp:lastModifiedBy>
  <cp:revision>15</cp:revision>
  <dcterms:created xsi:type="dcterms:W3CDTF">2020-11-24T13:31:49Z</dcterms:created>
  <dcterms:modified xsi:type="dcterms:W3CDTF">2020-11-26T20:20:59Z</dcterms:modified>
</cp:coreProperties>
</file>