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338" r:id="rId3"/>
    <p:sldId id="349" r:id="rId4"/>
    <p:sldId id="348" r:id="rId5"/>
    <p:sldId id="339" r:id="rId6"/>
    <p:sldId id="340" r:id="rId7"/>
    <p:sldId id="341" r:id="rId8"/>
    <p:sldId id="350" r:id="rId9"/>
    <p:sldId id="342" r:id="rId10"/>
    <p:sldId id="257" r:id="rId11"/>
    <p:sldId id="347" r:id="rId12"/>
    <p:sldId id="354" r:id="rId13"/>
    <p:sldId id="351" r:id="rId14"/>
    <p:sldId id="352" r:id="rId15"/>
    <p:sldId id="353" r:id="rId16"/>
    <p:sldId id="258"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5238" autoAdjust="0"/>
  </p:normalViewPr>
  <p:slideViewPr>
    <p:cSldViewPr snapToGrid="0" snapToObjects="1">
      <p:cViewPr varScale="1">
        <p:scale>
          <a:sx n="107" d="100"/>
          <a:sy n="107" d="100"/>
        </p:scale>
        <p:origin x="6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24/11/20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9</a:t>
            </a:fld>
            <a:endParaRPr lang="es-ES_tradnl"/>
          </a:p>
        </p:txBody>
      </p:sp>
    </p:spTree>
    <p:extLst>
      <p:ext uri="{BB962C8B-B14F-4D97-AF65-F5344CB8AC3E}">
        <p14:creationId xmlns:p14="http://schemas.microsoft.com/office/powerpoint/2010/main" val="411482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12</a:t>
            </a:fld>
            <a:endParaRPr lang="es-ES_tradnl"/>
          </a:p>
        </p:txBody>
      </p:sp>
    </p:spTree>
    <p:extLst>
      <p:ext uri="{BB962C8B-B14F-4D97-AF65-F5344CB8AC3E}">
        <p14:creationId xmlns:p14="http://schemas.microsoft.com/office/powerpoint/2010/main" val="36483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13</a:t>
            </a:fld>
            <a:endParaRPr lang="es-ES_tradnl"/>
          </a:p>
        </p:txBody>
      </p:sp>
    </p:spTree>
    <p:extLst>
      <p:ext uri="{BB962C8B-B14F-4D97-AF65-F5344CB8AC3E}">
        <p14:creationId xmlns:p14="http://schemas.microsoft.com/office/powerpoint/2010/main" val="6239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14</a:t>
            </a:fld>
            <a:endParaRPr lang="es-ES_tradnl"/>
          </a:p>
        </p:txBody>
      </p:sp>
    </p:spTree>
    <p:extLst>
      <p:ext uri="{BB962C8B-B14F-4D97-AF65-F5344CB8AC3E}">
        <p14:creationId xmlns:p14="http://schemas.microsoft.com/office/powerpoint/2010/main" val="28540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85B4EE3-1E68-8D48-A803-DEA9E3095647}" type="slidenum">
              <a:rPr lang="es-ES_tradnl" smtClean="0"/>
              <a:t>15</a:t>
            </a:fld>
            <a:endParaRPr lang="es-ES_tradnl"/>
          </a:p>
        </p:txBody>
      </p:sp>
    </p:spTree>
    <p:extLst>
      <p:ext uri="{BB962C8B-B14F-4D97-AF65-F5344CB8AC3E}">
        <p14:creationId xmlns:p14="http://schemas.microsoft.com/office/powerpoint/2010/main" val="733494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24/11/20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00191-019-00658-3" TargetMode="External"/><Relationship Id="rId2" Type="http://schemas.openxmlformats.org/officeDocument/2006/relationships/hyperlink" Target="https://econpapers.repec.org/bookchap/elgeechap/3855_5f10.htm" TargetMode="External"/><Relationship Id="rId1" Type="http://schemas.openxmlformats.org/officeDocument/2006/relationships/slideLayout" Target="../slideLayouts/slideLayout3.xml"/><Relationship Id="rId4" Type="http://schemas.openxmlformats.org/officeDocument/2006/relationships/hyperlink" Target="https://doi.org/10.2139/ssrn.169169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31765" y="427705"/>
            <a:ext cx="5832648" cy="1354162"/>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336884" y="1864782"/>
                <a:ext cx="11261558" cy="4030692"/>
              </a:xfrm>
            </p:spPr>
            <p:txBody>
              <a:bodyPr>
                <a:normAutofit fontScale="85000" lnSpcReduction="20000"/>
              </a:bodyPr>
              <a:lstStyle/>
              <a:p>
                <a:pPr marL="514350" indent="-514350" algn="just">
                  <a:buFont typeface="Arial" panose="020B0604020202020204" pitchFamily="34" charset="0"/>
                  <a:buAutoNum type="arabicPeriod"/>
                </a:pPr>
                <a:r>
                  <a:rPr lang="es-CO" sz="2600" dirty="0">
                    <a:latin typeface="Century Gothic" panose="020B0502020202020204" pitchFamily="34" charset="0"/>
                  </a:rPr>
                  <a:t>To think of productivity as the average product of each of the factors of production, labor, and capital, and its variation as the result of changes in each of the variables that make up the relationship (see Felipe &amp; Kumar (2010) ):</a:t>
                </a: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Labor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𝑎</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𝐿</m:t>
                        </m:r>
                      </m:den>
                    </m:f>
                    <m:r>
                      <a:rPr lang="es-ES" sz="2600" b="0" i="1"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buNone/>
                </a:pPr>
                <a:r>
                  <a:rPr lang="es-ES" sz="2600" dirty="0">
                    <a:latin typeface="Century Gothic" panose="020B0502020202020204" pitchFamily="34" charset="0"/>
                  </a:rPr>
                  <a:t>	Capital productivity </a:t>
                </a:r>
                <a14:m>
                  <m:oMath xmlns:m="http://schemas.openxmlformats.org/officeDocument/2006/math">
                    <m:r>
                      <a:rPr lang="es-ES" sz="2600">
                        <a:latin typeface="Cambria Math" panose="02040503050406030204" pitchFamily="18" charset="0"/>
                      </a:rPr>
                      <m:t>                     </m:t>
                    </m:r>
                    <m:r>
                      <a:rPr lang="es-ES" sz="2600" i="1">
                        <a:latin typeface="Cambria Math" panose="02040503050406030204" pitchFamily="18" charset="0"/>
                      </a:rPr>
                      <m:t>𝑣</m:t>
                    </m:r>
                    <m:r>
                      <a:rPr lang="es-ES" sz="2600" i="1">
                        <a:latin typeface="Cambria Math" panose="02040503050406030204" pitchFamily="18" charset="0"/>
                      </a:rPr>
                      <m:t>=</m:t>
                    </m:r>
                    <m:f>
                      <m:fPr>
                        <m:ctrlPr>
                          <a:rPr lang="es-ES" sz="2600" i="1">
                            <a:latin typeface="Cambria Math" panose="02040503050406030204" pitchFamily="18" charset="0"/>
                          </a:rPr>
                        </m:ctrlPr>
                      </m:fPr>
                      <m:num>
                        <m:sSup>
                          <m:sSupPr>
                            <m:ctrlPr>
                              <a:rPr lang="es-ES" sz="2600" i="1">
                                <a:latin typeface="Cambria Math" panose="02040503050406030204" pitchFamily="18" charset="0"/>
                              </a:rPr>
                            </m:ctrlPr>
                          </m:sSupPr>
                          <m:e>
                            <m:r>
                              <a:rPr lang="es-ES" sz="2600" i="1">
                                <a:latin typeface="Cambria Math" panose="02040503050406030204" pitchFamily="18" charset="0"/>
                              </a:rPr>
                              <m:t>𝑌</m:t>
                            </m:r>
                          </m:e>
                          <m:sup>
                            <m:r>
                              <a:rPr lang="es-ES" sz="2600" i="1">
                                <a:latin typeface="Cambria Math" panose="02040503050406030204" pitchFamily="18" charset="0"/>
                              </a:rPr>
                              <m:t>𝐷</m:t>
                            </m:r>
                          </m:sup>
                        </m:sSup>
                      </m:num>
                      <m:den>
                        <m:r>
                          <a:rPr lang="es-ES" sz="2600" i="1">
                            <a:latin typeface="Cambria Math" panose="02040503050406030204" pitchFamily="18" charset="0"/>
                          </a:rPr>
                          <m:t>𝐾</m:t>
                        </m:r>
                      </m:den>
                    </m:f>
                    <m:r>
                      <a:rPr lang="es-ES" sz="2600" b="0" i="0" smtClean="0">
                        <a:latin typeface="Cambria Math" panose="02040503050406030204" pitchFamily="18" charset="0"/>
                      </a:rPr>
                      <m:t>=¿?</m:t>
                    </m:r>
                  </m:oMath>
                </a14:m>
                <a:endParaRPr lang="es-CO" sz="2600" dirty="0">
                  <a:latin typeface="Century Gothic" panose="020B0502020202020204" pitchFamily="34" charset="0"/>
                </a:endParaRPr>
              </a:p>
              <a:p>
                <a:pPr marL="0" indent="0">
                  <a:buNone/>
                </a:pPr>
                <a:endParaRPr lang="es-CO" sz="2600" dirty="0">
                  <a:latin typeface="Century Gothic" panose="020B0502020202020204" pitchFamily="34" charset="0"/>
                </a:endParaRPr>
              </a:p>
              <a:p>
                <a:pPr marL="0" indent="0" algn="just">
                  <a:buNone/>
                </a:pPr>
                <a:r>
                  <a:rPr lang="es-CO" sz="2600" dirty="0">
                    <a:latin typeface="Century Gothic" panose="020B0502020202020204" pitchFamily="34" charset="0"/>
                  </a:rPr>
                  <a:t>Several works adopt this methodology,  particularly to analyze problems of distributive justice: Ossa(2018), Moreno Serna &amp; Pulido (2012).</a:t>
                </a:r>
              </a:p>
              <a:p>
                <a:pPr marL="0" indent="0">
                  <a:buNone/>
                </a:pPr>
                <a:endParaRPr lang="es-CO" sz="26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336884" y="1864782"/>
                <a:ext cx="11261558" cy="4030692"/>
              </a:xfrm>
              <a:blipFill>
                <a:blip r:embed="rId2"/>
                <a:stretch>
                  <a:fillRect l="-676" t="-2821" r="-676"/>
                </a:stretch>
              </a:blipFill>
            </p:spPr>
            <p:txBody>
              <a:bodyPr/>
              <a:lstStyle/>
              <a:p>
                <a:r>
                  <a:rPr lang="es-CO">
                    <a:noFill/>
                  </a:rPr>
                  <a:t> </a:t>
                </a:r>
              </a:p>
            </p:txBody>
          </p:sp>
        </mc:Fallback>
      </mc:AlternateContent>
    </p:spTree>
    <p:extLst>
      <p:ext uri="{BB962C8B-B14F-4D97-AF65-F5344CB8AC3E}">
        <p14:creationId xmlns:p14="http://schemas.microsoft.com/office/powerpoint/2010/main" val="103438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2979" y="476672"/>
            <a:ext cx="7378813" cy="1364160"/>
          </a:xfrm>
        </p:spPr>
        <p:txBody>
          <a:bodyPr>
            <a:normAutofit/>
          </a:bodyPr>
          <a:lstStyle/>
          <a:p>
            <a:pPr algn="l"/>
            <a:r>
              <a:rPr lang="en-GB" sz="3600" b="1" dirty="0">
                <a:latin typeface="Century Gothic" panose="020B0502020202020204" pitchFamily="34" charset="0"/>
              </a:rPr>
              <a:t>Approaches to defining productivity behaviour:</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541421" y="1864782"/>
                <a:ext cx="10924674" cy="3898344"/>
              </a:xfrm>
            </p:spPr>
            <p:txBody>
              <a:bodyPr>
                <a:normAutofit fontScale="85000" lnSpcReduction="20000"/>
              </a:bodyPr>
              <a:lstStyle/>
              <a:p>
                <a:pPr marL="0" indent="0" algn="just">
                  <a:buNone/>
                </a:pPr>
                <a:r>
                  <a:rPr lang="es-CO" sz="2600" dirty="0">
                    <a:latin typeface="Century Gothic" panose="020B0502020202020204" pitchFamily="34" charset="0"/>
                  </a:rPr>
                  <a:t>2. </a:t>
                </a:r>
                <a:r>
                  <a:rPr lang="es-CO" sz="2400" dirty="0">
                    <a:latin typeface="Century Gothic" panose="020B0502020202020204" pitchFamily="34" charset="0"/>
                  </a:rPr>
                  <a:t>Understand the variation of the average product of each of the production factors as a variable dependent on other endogenous variables. To do this, we must start by adapting Kaldor's proposals, as well as including elements that directly link the productivity of both capital and labor with the productive structure and the public investment.</a:t>
                </a: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capital productivity   </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𝑣</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b="0" i="1" smtClean="0">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3</m:t>
                        </m:r>
                      </m:sub>
                    </m:sSub>
                    <m:acc>
                      <m:accPr>
                        <m:chr m:val="̇"/>
                        <m:ctrlPr>
                          <a:rPr lang="es-CO" sz="2400" i="1">
                            <a:latin typeface="Cambria Math" panose="02040503050406030204" pitchFamily="18" charset="0"/>
                          </a:rPr>
                        </m:ctrlPr>
                      </m:accPr>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𝐾</m:t>
                            </m:r>
                          </m:e>
                          <m:sub>
                            <m:r>
                              <a:rPr lang="es-ES" sz="2400" b="0" i="1" smtClean="0">
                                <a:latin typeface="Cambria Math" panose="02040503050406030204" pitchFamily="18" charset="0"/>
                              </a:rPr>
                              <m:t>𝐺</m:t>
                            </m:r>
                          </m:sub>
                        </m:sSub>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Change in labor productivity</a:t>
                </a:r>
                <a14:m>
                  <m:oMath xmlns:m="http://schemas.openxmlformats.org/officeDocument/2006/math">
                    <m:sSub>
                      <m:sSubPr>
                        <m:ctrlPr>
                          <a:rPr lang="es-CO"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𝛼</m:t>
                        </m:r>
                      </m:e>
                      <m:sub>
                        <m:r>
                          <a:rPr lang="es-ES" sz="2400" i="1">
                            <a:latin typeface="Cambria Math" panose="02040503050406030204" pitchFamily="18" charset="0"/>
                          </a:rPr>
                          <m:t>𝑎</m:t>
                        </m:r>
                      </m:sub>
                    </m:sSub>
                    <m:r>
                      <a:rPr lang="es-ES" sz="2400" i="1">
                        <a:latin typeface="Cambria Math" panose="02040503050406030204" pitchFamily="18" charset="0"/>
                      </a:rPr>
                      <m:t>=</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1</m:t>
                        </m:r>
                      </m:sub>
                    </m:sSub>
                    <m:r>
                      <a:rPr lang="es-ES" sz="2400" i="1">
                        <a:latin typeface="Cambria Math" panose="02040503050406030204" pitchFamily="18" charset="0"/>
                      </a:rPr>
                      <m:t>+ </m:t>
                    </m:r>
                    <m:sSub>
                      <m:sSubPr>
                        <m:ctrlPr>
                          <a:rPr lang="es-CO" sz="2400" i="1">
                            <a:latin typeface="Cambria Math" panose="02040503050406030204" pitchFamily="18" charset="0"/>
                          </a:rPr>
                        </m:ctrlPr>
                      </m:sSubPr>
                      <m:e>
                        <m:r>
                          <a:rPr lang="es-ES" sz="2400" i="1">
                            <a:latin typeface="Cambria Math" panose="02040503050406030204" pitchFamily="18" charset="0"/>
                          </a:rPr>
                          <m:t>𝛼</m:t>
                        </m:r>
                      </m:e>
                      <m:sub>
                        <m:r>
                          <a:rPr lang="es-ES" sz="2400" i="1">
                            <a:latin typeface="Cambria Math" panose="02040503050406030204" pitchFamily="18" charset="0"/>
                          </a:rPr>
                          <m:t>3</m:t>
                        </m:r>
                      </m:sub>
                    </m:sSub>
                    <m:r>
                      <a:rPr lang="es-ES" sz="2400" i="1">
                        <a:latin typeface="Cambria Math" panose="02040503050406030204" pitchFamily="18" charset="0"/>
                      </a:rPr>
                      <m:t> </m:t>
                    </m:r>
                    <m:acc>
                      <m:accPr>
                        <m:chr m:val="̇"/>
                        <m:ctrlPr>
                          <a:rPr lang="es-CO" sz="2400" i="1">
                            <a:latin typeface="Cambria Math" panose="02040503050406030204" pitchFamily="18" charset="0"/>
                          </a:rPr>
                        </m:ctrlPr>
                      </m:accPr>
                      <m:e>
                        <m:r>
                          <a:rPr lang="es-ES" sz="2400" i="1">
                            <a:latin typeface="Cambria Math" panose="02040503050406030204" pitchFamily="18" charset="0"/>
                          </a:rPr>
                          <m:t>𝑌</m:t>
                        </m:r>
                      </m:e>
                    </m:acc>
                  </m:oMath>
                </a14:m>
                <a:endParaRPr lang="es-CO" sz="2400" dirty="0">
                  <a:latin typeface="Century Gothic" panose="020B0502020202020204" pitchFamily="34" charset="0"/>
                </a:endParaRPr>
              </a:p>
              <a:p>
                <a:pPr marL="0" indent="0">
                  <a:buNone/>
                </a:pPr>
                <a:endParaRPr lang="es-CO" sz="2400" dirty="0">
                  <a:latin typeface="Century Gothic" panose="020B0502020202020204" pitchFamily="34" charset="0"/>
                </a:endParaRPr>
              </a:p>
              <a:p>
                <a:pPr marL="0" indent="0">
                  <a:buNone/>
                </a:pPr>
                <a:r>
                  <a:rPr lang="es-CO" sz="2400" dirty="0">
                    <a:latin typeface="Century Gothic" panose="020B0502020202020204" pitchFamily="34" charset="0"/>
                  </a:rPr>
                  <a:t>In this regard, there are some estimates and evidence of the suitability of Kaldor's approaches for the Colombian economy: Moreno (2008) . However, given the characteristics of our model, they do not provide certainty.</a:t>
                </a:r>
              </a:p>
              <a:p>
                <a:pPr marL="0" indent="0">
                  <a:buNone/>
                </a:pPr>
                <a:endParaRPr lang="es-CO" sz="2400" dirty="0"/>
              </a:p>
              <a:p>
                <a:pPr marL="0" indent="0">
                  <a:buNone/>
                </a:pPr>
                <a:endParaRPr lang="es-CO" dirty="0"/>
              </a:p>
              <a:p>
                <a:pPr marL="0" indent="0">
                  <a:buNone/>
                </a:pPr>
                <a:endParaRPr lang="es-CO" sz="26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541421" y="1864782"/>
                <a:ext cx="10924674" cy="3898344"/>
              </a:xfrm>
              <a:blipFill>
                <a:blip r:embed="rId2"/>
                <a:stretch>
                  <a:fillRect l="-697" t="-2922" r="-581"/>
                </a:stretch>
              </a:blipFill>
            </p:spPr>
            <p:txBody>
              <a:bodyPr/>
              <a:lstStyle/>
              <a:p>
                <a:r>
                  <a:rPr lang="es-CO">
                    <a:noFill/>
                  </a:rPr>
                  <a:t> </a:t>
                </a:r>
              </a:p>
            </p:txBody>
          </p:sp>
        </mc:Fallback>
      </mc:AlternateContent>
    </p:spTree>
    <p:extLst>
      <p:ext uri="{BB962C8B-B14F-4D97-AF65-F5344CB8AC3E}">
        <p14:creationId xmlns:p14="http://schemas.microsoft.com/office/powerpoint/2010/main" val="219274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r>
                  <a:rPr lang="es-CO" sz="1800" dirty="0">
                    <a:latin typeface="Century Gothic" panose="020B0502020202020204" pitchFamily="34" charset="0"/>
                    <a:ea typeface="Times New Roman" panose="02020603050405020304" pitchFamily="18" charset="0"/>
                    <a:cs typeface="Times New Roman" panose="02020603050405020304" pitchFamily="18" charset="0"/>
                  </a:rPr>
                  <a:t>Public capital accumulation is given by: </a:t>
                </a:r>
              </a:p>
              <a:p>
                <a:pPr marL="0" indent="0">
                  <a:buNone/>
                </a:pPr>
                <a:endParaRPr lang="es-CO"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0" indent="0">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𝐼</m:t>
                              </m:r>
                            </m:sub>
                          </m:sSub>
                        </m:num>
                        <m:den>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𝐺</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364" t="-33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57266"/>
            <a:ext cx="8240181" cy="979127"/>
          </a:xfrm>
        </p:spPr>
        <p:txBody>
          <a:bodyPr>
            <a:normAutofit/>
          </a:bodyPr>
          <a:lstStyle/>
          <a:p>
            <a:pPr algn="l"/>
            <a:r>
              <a:rPr lang="es-CO" b="1" dirty="0">
                <a:latin typeface="Century Gothic" panose="020B0502020202020204" pitchFamily="34" charset="0"/>
              </a:rPr>
              <a:t>Public Investment. </a:t>
            </a:r>
          </a:p>
        </p:txBody>
      </p:sp>
    </p:spTree>
    <p:extLst>
      <p:ext uri="{BB962C8B-B14F-4D97-AF65-F5344CB8AC3E}">
        <p14:creationId xmlns:p14="http://schemas.microsoft.com/office/powerpoint/2010/main" val="138938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3756485"/>
          </a:xfrm>
        </p:spPr>
        <p:txBody>
          <a:bodyPr>
            <a:normAutofit/>
          </a:bodyPr>
          <a:lstStyle/>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Ho</a:t>
            </a:r>
            <a:r>
              <a:rPr lang="es-CO" sz="2000" dirty="0">
                <a:latin typeface="Century Gothic" panose="020B0502020202020204" pitchFamily="34" charset="0"/>
                <a:ea typeface="Calibri" panose="020F0502020204030204" pitchFamily="34" charset="0"/>
                <a:cs typeface="Times New Roman" panose="02020603050405020304" pitchFamily="18" charset="0"/>
              </a:rPr>
              <a:t>useholds loans demand.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Accelerator effect into the investment equation.  </a:t>
            </a:r>
          </a:p>
          <a:p>
            <a:pPr>
              <a:lnSpc>
                <a:spcPct val="150000"/>
              </a:lnSpc>
              <a:buFont typeface="+mj-lt"/>
              <a:buAutoNum type="arabicPeriod"/>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Central Bank does not purchase government bonds.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Feedback between labour productivity and public investment.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Government monetary transfers linked to a share of total population. </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More detailed tax structure: consumption tax and royalties (proxy)</a:t>
            </a:r>
          </a:p>
          <a:p>
            <a:pPr>
              <a:lnSpc>
                <a:spcPct val="150000"/>
              </a:lnSpc>
              <a:buFont typeface="+mj-lt"/>
              <a:buAutoNum type="arabicPeriod"/>
            </a:pPr>
            <a:r>
              <a:rPr lang="es-CO" sz="2000" dirty="0">
                <a:latin typeface="Century Gothic" panose="020B0502020202020204" pitchFamily="34" charset="0"/>
                <a:ea typeface="Calibri" panose="020F0502020204030204" pitchFamily="34" charset="0"/>
                <a:cs typeface="Times New Roman" panose="02020603050405020304" pitchFamily="18" charset="0"/>
              </a:rPr>
              <a:t>Autonomous exports. </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Tree>
    <p:extLst>
      <p:ext uri="{BB962C8B-B14F-4D97-AF65-F5344CB8AC3E}">
        <p14:creationId xmlns:p14="http://schemas.microsoft.com/office/powerpoint/2010/main" val="2355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644064"/>
            <a:ext cx="9798393" cy="1537675"/>
          </a:xfrm>
        </p:spPr>
        <p:txBody>
          <a:bodyPr>
            <a:normAutofit/>
          </a:bodyPr>
          <a:lstStyle/>
          <a:p>
            <a:pPr marL="457200" indent="-457200">
              <a:buAutoNum type="arabicPeriod" startAt="8"/>
            </a:pPr>
            <a:r>
              <a:rPr lang="es-CO" sz="2000" dirty="0">
                <a:effectLst/>
                <a:latin typeface="Century Gothic" panose="020B0502020202020204" pitchFamily="34" charset="0"/>
                <a:ea typeface="Calibri" panose="020F0502020204030204" pitchFamily="34" charset="0"/>
                <a:cs typeface="Times New Roman" panose="02020603050405020304" pitchFamily="18" charset="0"/>
              </a:rPr>
              <a:t>Foreign Direct Investment: added into the investment equation and as a new funding source. </a:t>
            </a:r>
          </a:p>
          <a:p>
            <a:pPr marL="457200" indent="-457200">
              <a:buAutoNum type="arabicPeriod" startAt="8"/>
            </a:pPr>
            <a:endParaRPr lang="es-CO" sz="20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buAutoNum type="arabicPeriod" startAt="8"/>
            </a:pPr>
            <a:r>
              <a:rPr lang="es-CO" sz="2000" dirty="0">
                <a:latin typeface="Century Gothic" panose="020B0502020202020204" pitchFamily="34" charset="0"/>
                <a:cs typeface="Times New Roman" panose="02020603050405020304" pitchFamily="18" charset="0"/>
              </a:rPr>
              <a:t>Further modifications to the external sector dynamics:</a:t>
            </a: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Summary.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GB" sz="2000" dirty="0">
                <a:latin typeface="Century Gothic" panose="020B0502020202020204" pitchFamily="34" charset="0"/>
              </a:rPr>
              <a:t>Credit rationing mechanism in cross border lending flows. </a:t>
            </a:r>
          </a:p>
          <a:p>
            <a:pPr>
              <a:buFont typeface="Wingdings" panose="05000000000000000000" pitchFamily="2" charset="2"/>
              <a:buChar char="v"/>
            </a:pPr>
            <a:r>
              <a:rPr lang="en-GB" sz="2000" dirty="0">
                <a:latin typeface="Century Gothic" panose="020B0502020202020204" pitchFamily="34" charset="0"/>
              </a:rPr>
              <a:t>Simpler arbitrage parameters in FX loans demand and portfolio flows.</a:t>
            </a:r>
          </a:p>
          <a:p>
            <a:pPr>
              <a:buFont typeface="Wingdings" panose="05000000000000000000" pitchFamily="2" charset="2"/>
              <a:buChar char="v"/>
            </a:pPr>
            <a:r>
              <a:rPr lang="en-GB" sz="2000" dirty="0">
                <a:latin typeface="Century Gothic" panose="020B0502020202020204" pitchFamily="34" charset="0"/>
              </a:rPr>
              <a:t>Exogenous FDI flows. </a:t>
            </a:r>
          </a:p>
          <a:p>
            <a:pPr>
              <a:buFont typeface="Wingdings" panose="05000000000000000000" pitchFamily="2" charset="2"/>
              <a:buChar char="v"/>
            </a:pPr>
            <a:r>
              <a:rPr lang="en-GB" sz="2000" dirty="0">
                <a:latin typeface="Century Gothic" panose="020B0502020202020204" pitchFamily="34" charset="0"/>
              </a:rPr>
              <a:t>Exogenous growth rate of remittances. </a:t>
            </a:r>
          </a:p>
          <a:p>
            <a:pPr>
              <a:buFont typeface="Wingdings" panose="05000000000000000000" pitchFamily="2" charset="2"/>
              <a:buChar char="v"/>
            </a:pPr>
            <a:r>
              <a:rPr lang="en-GB" sz="2000" dirty="0">
                <a:latin typeface="Century Gothic" panose="020B0502020202020204" pitchFamily="34" charset="0"/>
              </a:rPr>
              <a:t>Possibility of introducing scenarios. </a:t>
            </a: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Tree>
    <p:extLst>
      <p:ext uri="{BB962C8B-B14F-4D97-AF65-F5344CB8AC3E}">
        <p14:creationId xmlns:p14="http://schemas.microsoft.com/office/powerpoint/2010/main" val="198995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226638"/>
            <a:ext cx="7694645" cy="979127"/>
          </a:xfrm>
        </p:spPr>
        <p:txBody>
          <a:bodyPr>
            <a:normAutofit/>
          </a:bodyPr>
          <a:lstStyle/>
          <a:p>
            <a:pPr algn="l"/>
            <a:r>
              <a:rPr lang="es-CO" b="1" dirty="0">
                <a:latin typeface="Century Gothic" panose="020B0502020202020204" pitchFamily="34" charset="0"/>
              </a:rPr>
              <a:t>Scenarios. </a:t>
            </a:r>
          </a:p>
        </p:txBody>
      </p:sp>
      <p:sp>
        <p:nvSpPr>
          <p:cNvPr id="4" name="Marcador de contenido 1">
            <a:extLst>
              <a:ext uri="{FF2B5EF4-FFF2-40B4-BE49-F238E27FC236}">
                <a16:creationId xmlns:a16="http://schemas.microsoft.com/office/drawing/2014/main" id="{B731754F-D30C-4510-8415-8673792F6AF4}"/>
              </a:ext>
            </a:extLst>
          </p:cNvPr>
          <p:cNvSpPr txBox="1">
            <a:spLocks/>
          </p:cNvSpPr>
          <p:nvPr/>
        </p:nvSpPr>
        <p:spPr>
          <a:xfrm>
            <a:off x="1354799" y="3181739"/>
            <a:ext cx="9235445" cy="20993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a:p>
            <a:pPr>
              <a:buFont typeface="Wingdings" panose="05000000000000000000" pitchFamily="2" charset="2"/>
              <a:buChar char="v"/>
            </a:pPr>
            <a:endParaRPr lang="en-GB" sz="2000" dirty="0">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F789DB8D-5707-406E-B24F-E2A2EB9545B9}"/>
              </a:ext>
            </a:extLst>
          </p:cNvPr>
          <p:cNvSpPr/>
          <p:nvPr/>
        </p:nvSpPr>
        <p:spPr>
          <a:xfrm>
            <a:off x="1804849" y="1205765"/>
            <a:ext cx="3582955" cy="1975974"/>
          </a:xfrm>
          <a:prstGeom prst="roundRect">
            <a:avLst/>
          </a:prstGeom>
          <a:solidFill>
            <a:schemeClr val="accent6">
              <a:lumMod val="60000"/>
              <a:lumOff val="40000"/>
            </a:schemeClr>
          </a:solidFill>
          <a:ln>
            <a:solidFill>
              <a:schemeClr val="accent6">
                <a:lumMod val="50000"/>
              </a:schemeClr>
            </a:solidFill>
          </a:ln>
          <a:effectLst>
            <a:glow rad="101600">
              <a:schemeClr val="accent6">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Benchmark Model:</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policy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World  GDP growth rate.</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Foreign inflation rate.</a:t>
            </a:r>
          </a:p>
        </p:txBody>
      </p:sp>
      <p:sp>
        <p:nvSpPr>
          <p:cNvPr id="9" name="Rectángulo: esquinas redondeadas 8">
            <a:extLst>
              <a:ext uri="{FF2B5EF4-FFF2-40B4-BE49-F238E27FC236}">
                <a16:creationId xmlns:a16="http://schemas.microsoft.com/office/drawing/2014/main" id="{3A7E619B-752A-498C-80E2-7F2AAF088950}"/>
              </a:ext>
            </a:extLst>
          </p:cNvPr>
          <p:cNvSpPr/>
          <p:nvPr/>
        </p:nvSpPr>
        <p:spPr>
          <a:xfrm>
            <a:off x="3097764" y="3676262"/>
            <a:ext cx="5551714" cy="1975974"/>
          </a:xfrm>
          <a:prstGeom prst="roundRect">
            <a:avLst/>
          </a:prstGeom>
          <a:solidFill>
            <a:schemeClr val="accent2">
              <a:lumMod val="60000"/>
              <a:lumOff val="40000"/>
            </a:schemeClr>
          </a:solidFill>
          <a:ln>
            <a:solidFill>
              <a:schemeClr val="accent6">
                <a:lumMod val="50000"/>
              </a:schemeClr>
            </a:solidFill>
          </a:ln>
          <a:effectLst>
            <a:glow rad="1016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Century Gothic" panose="020B0502020202020204" pitchFamily="34" charset="0"/>
            </a:endParaRPr>
          </a:p>
          <a:p>
            <a:pPr algn="ctr"/>
            <a:endParaRPr lang="es-CO" b="1" dirty="0">
              <a:solidFill>
                <a:schemeClr val="tx1"/>
              </a:solidFill>
              <a:latin typeface="Century Gothic" panose="020B0502020202020204" pitchFamily="34" charset="0"/>
            </a:endParaRPr>
          </a:p>
          <a:p>
            <a:pPr algn="ctr"/>
            <a:r>
              <a:rPr lang="es-CO" b="1" dirty="0">
                <a:solidFill>
                  <a:schemeClr val="tx1"/>
                </a:solidFill>
                <a:latin typeface="Century Gothic" panose="020B0502020202020204" pitchFamily="34" charset="0"/>
              </a:rPr>
              <a:t>Sensitivity analysis.</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Exchange rate adjustment.</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Fundamentals and risk perception.</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households loans elasticity.</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Greater sensitivity to arbitrage gaps.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Change in FDI allocation. </a:t>
            </a:r>
          </a:p>
          <a:p>
            <a:pPr marL="285750" indent="-285750" algn="ctr">
              <a:buFont typeface="Wingdings" panose="05000000000000000000" pitchFamily="2" charset="2"/>
              <a:buChar char="ü"/>
            </a:pPr>
            <a:r>
              <a:rPr lang="es-CO" sz="1600" dirty="0">
                <a:solidFill>
                  <a:schemeClr val="tx1"/>
                </a:solidFill>
                <a:latin typeface="Century Gothic" panose="020B0502020202020204" pitchFamily="34" charset="0"/>
              </a:rPr>
              <a:t>Elasticity of productivity to Public Investment.</a:t>
            </a:r>
          </a:p>
          <a:p>
            <a:pPr marL="285750" indent="-285750" algn="ctr">
              <a:buFont typeface="Wingdings" panose="05000000000000000000" pitchFamily="2" charset="2"/>
              <a:buChar char="ü"/>
            </a:pPr>
            <a:endParaRPr lang="es-CO" sz="1600" dirty="0">
              <a:solidFill>
                <a:schemeClr val="tx1"/>
              </a:solidFill>
              <a:latin typeface="Century Gothic" panose="020B0502020202020204" pitchFamily="34" charset="0"/>
            </a:endParaRPr>
          </a:p>
          <a:p>
            <a:pPr marL="285750" indent="-285750" algn="ctr">
              <a:buFont typeface="Wingdings" panose="05000000000000000000" pitchFamily="2" charset="2"/>
              <a:buChar char="ü"/>
            </a:pPr>
            <a:endParaRPr lang="es-CO" dirty="0">
              <a:solidFill>
                <a:schemeClr val="tx1"/>
              </a:solidFill>
              <a:latin typeface="Century Gothic" panose="020B0502020202020204" pitchFamily="34" charset="0"/>
            </a:endParaRPr>
          </a:p>
        </p:txBody>
      </p:sp>
      <p:sp>
        <p:nvSpPr>
          <p:cNvPr id="10" name="Rectángulo: esquinas redondeadas 9">
            <a:extLst>
              <a:ext uri="{FF2B5EF4-FFF2-40B4-BE49-F238E27FC236}">
                <a16:creationId xmlns:a16="http://schemas.microsoft.com/office/drawing/2014/main" id="{4FAF44F7-63B2-428C-B502-D4596FFF7C48}"/>
              </a:ext>
            </a:extLst>
          </p:cNvPr>
          <p:cNvSpPr/>
          <p:nvPr/>
        </p:nvSpPr>
        <p:spPr>
          <a:xfrm>
            <a:off x="6183086" y="1205765"/>
            <a:ext cx="4024604" cy="1975974"/>
          </a:xfrm>
          <a:prstGeom prst="roundRect">
            <a:avLst/>
          </a:prstGeom>
          <a:solidFill>
            <a:schemeClr val="accent3">
              <a:lumMod val="60000"/>
              <a:lumOff val="40000"/>
            </a:schemeClr>
          </a:solidFill>
          <a:ln>
            <a:solidFill>
              <a:schemeClr val="accent3">
                <a:lumMod val="50000"/>
              </a:schemeClr>
            </a:solidFill>
          </a:ln>
          <a:effectLst>
            <a:glow rad="101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Century Gothic" panose="020B0502020202020204" pitchFamily="34" charset="0"/>
              </a:rPr>
              <a:t>Colombian adaptation:</a:t>
            </a:r>
          </a:p>
          <a:p>
            <a:pPr algn="ctr"/>
            <a:endParaRPr lang="es-CO" b="1" dirty="0">
              <a:solidFill>
                <a:schemeClr val="tx1"/>
              </a:solidFill>
              <a:latin typeface="Century Gothic" panose="020B0502020202020204" pitchFamily="34" charset="0"/>
            </a:endParaRP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exports and remittances growth.</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Lower portfolio and FDI flows.</a:t>
            </a:r>
          </a:p>
          <a:p>
            <a:pPr marL="285750" indent="-285750" algn="ctr">
              <a:buFont typeface="Wingdings" panose="05000000000000000000" pitchFamily="2" charset="2"/>
              <a:buChar char="ü"/>
            </a:pPr>
            <a:r>
              <a:rPr lang="es-CO" dirty="0">
                <a:solidFill>
                  <a:schemeClr val="tx1"/>
                </a:solidFill>
                <a:latin typeface="Century Gothic" panose="020B0502020202020204" pitchFamily="34" charset="0"/>
              </a:rPr>
              <a:t>Greater CBL rationing </a:t>
            </a:r>
          </a:p>
        </p:txBody>
      </p:sp>
    </p:spTree>
    <p:extLst>
      <p:ext uri="{BB962C8B-B14F-4D97-AF65-F5344CB8AC3E}">
        <p14:creationId xmlns:p14="http://schemas.microsoft.com/office/powerpoint/2010/main" val="115534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75787" y="104081"/>
            <a:ext cx="7776864" cy="1354162"/>
          </a:xfrm>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a:xfrm>
            <a:off x="421105" y="1215189"/>
            <a:ext cx="11079076" cy="4662084"/>
          </a:xfrm>
        </p:spPr>
        <p:txBody>
          <a:bodyPr>
            <a:normAutofit fontScale="85000" lnSpcReduction="20000"/>
          </a:bodyPr>
          <a:lstStyle/>
          <a:p>
            <a:pPr marL="0" indent="0" algn="just">
              <a:buNone/>
            </a:pP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Camara-Neto, A. F., &amp; Vernengo, M. (2012). Keynes after Sraffa and Kaldor: Effective Demand, Accumulation and Productivity Growth [Chapters]. Edward Elgar Publishing. </a:t>
            </a:r>
            <a:r>
              <a:rPr lang="es-CO" sz="1800" dirty="0">
                <a:latin typeface="Century Gothic" panose="020B0502020202020204" pitchFamily="34" charset="0"/>
                <a:hlinkClick r:id="rId2"/>
              </a:rPr>
              <a:t>https://econpapers.repec.org/bookchap/elgeechap/3855_5f10.htm</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Dávila-Fernández, M. J. (2020). Alternative approaches to technological change in a small open economy. Journal of Evolutionary Economics, 30(2), 279–317. </a:t>
            </a:r>
            <a:r>
              <a:rPr lang="es-CO" sz="1800" dirty="0">
                <a:latin typeface="Century Gothic" panose="020B0502020202020204" pitchFamily="34" charset="0"/>
                <a:hlinkClick r:id="rId3"/>
              </a:rPr>
              <a:t>https://doi.org/10.1007/s00191-019-00658-3</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Felipe, J., &amp; Kumar, U. (2010). Technical Change in India’s Organized Manufacturing Sector (SSRN Scholarly Paper ID 1691695). Social Science Research Network. </a:t>
            </a:r>
            <a:r>
              <a:rPr lang="es-CO" sz="1800" dirty="0">
                <a:latin typeface="Century Gothic" panose="020B0502020202020204" pitchFamily="34" charset="0"/>
                <a:hlinkClick r:id="rId4"/>
              </a:rPr>
              <a:t>https://doi.org/10.2139/ssrn.1691695</a:t>
            </a:r>
            <a:endParaRPr lang="es-CO" sz="1800" dirty="0">
              <a:latin typeface="Century Gothic" panose="020B0502020202020204" pitchFamily="34" charset="0"/>
            </a:endParaRP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Kaldor, N. (1966). Marginal Productivity and the Macro-Economic Theories of Distribution: Comment on Samuelson and Modigliani. The Review of Economic Studies, 33(4), 309–319. https://doi.org/10.2307/2974428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Moreno Rivas, Á. M. (2008, July 4). Las leyes del desarrollo económico endógeno de Kaldor: El caso colombiano. Revista de Economía Institucional. https://revistas.uexternado.edu.co//index.php/ecoins/article/view/70</a:t>
            </a:r>
          </a:p>
          <a:p>
            <a:pPr marL="0" indent="0" algn="just">
              <a:buNone/>
            </a:pPr>
            <a:r>
              <a:rPr lang="es-CO" sz="1800" dirty="0">
                <a:latin typeface="Century Gothic" panose="020B0502020202020204" pitchFamily="34" charset="0"/>
              </a:rPr>
              <a:t>Moreno Serna, R., &amp; Pulido, Á. (2012). Tercerización laboral en el sector financiero y evolución salarial en Colombia.</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Ossa, D. (2018). Productividad y distribución del ingreso: Implicaciones sobre el salario mínimo colombiano, 2001-2016 | Revista de Economía Institucional. https://revistas.uexternado.edu.co/index.php/ecoins/article/view/5449</a:t>
            </a:r>
          </a:p>
          <a:p>
            <a:pPr marL="0" indent="0" algn="just">
              <a:buNone/>
            </a:pPr>
            <a:endParaRPr lang="es-CO" sz="1800" dirty="0">
              <a:latin typeface="Century Gothic" panose="020B0502020202020204" pitchFamily="34" charset="0"/>
            </a:endParaRPr>
          </a:p>
        </p:txBody>
      </p:sp>
    </p:spTree>
    <p:extLst>
      <p:ext uri="{BB962C8B-B14F-4D97-AF65-F5344CB8AC3E}">
        <p14:creationId xmlns:p14="http://schemas.microsoft.com/office/powerpoint/2010/main" val="37181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2014835"/>
            <a:ext cx="10463752" cy="2641141"/>
          </a:xfrm>
        </p:spPr>
        <p:txBody>
          <a:bodyPr>
            <a:normAutofit/>
          </a:bodyPr>
          <a:lstStyle/>
          <a:p>
            <a:pPr algn="just"/>
            <a:r>
              <a:rPr lang="es-CO" sz="2000" dirty="0">
                <a:latin typeface="Century Gothic" panose="020B0502020202020204" pitchFamily="34" charset="0"/>
              </a:rPr>
              <a:t>Discussion about last meeting comments: FX loans, portfolio flows, consumption tax, households equities, and labour productivity. </a:t>
            </a:r>
          </a:p>
          <a:p>
            <a:pPr marL="0" indent="0" algn="just">
              <a:buNone/>
            </a:pPr>
            <a:endParaRPr lang="es-CO" sz="2000" dirty="0">
              <a:latin typeface="Century Gothic" panose="020B0502020202020204" pitchFamily="34" charset="0"/>
            </a:endParaRPr>
          </a:p>
          <a:p>
            <a:pPr algn="just"/>
            <a:r>
              <a:rPr lang="es-CO" sz="2000" dirty="0">
                <a:effectLst/>
                <a:latin typeface="Century Gothic" panose="020B0502020202020204" pitchFamily="34" charset="0"/>
                <a:ea typeface="Calibri" panose="020F0502020204030204" pitchFamily="34" charset="0"/>
                <a:cs typeface="Times New Roman" panose="02020603050405020304" pitchFamily="18" charset="0"/>
              </a:rPr>
              <a:t>Summary of the final </a:t>
            </a:r>
            <a:r>
              <a:rPr lang="en-GB" sz="2000" dirty="0">
                <a:effectLst/>
                <a:latin typeface="Century Gothic" panose="020B0502020202020204" pitchFamily="34" charset="0"/>
                <a:ea typeface="Calibri" panose="020F0502020204030204" pitchFamily="34" charset="0"/>
                <a:cs typeface="Times New Roman" panose="02020603050405020304" pitchFamily="18" charset="0"/>
              </a:rPr>
              <a:t>version of the model. </a:t>
            </a:r>
          </a:p>
          <a:p>
            <a:pPr algn="just"/>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Once the model is in the code, what alternatives scenarios to include. </a:t>
            </a:r>
          </a:p>
          <a:p>
            <a:pPr algn="just"/>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537145"/>
            <a:ext cx="7694645" cy="979127"/>
          </a:xfrm>
        </p:spPr>
        <p:txBody>
          <a:bodyPr>
            <a:normAutofit fontScale="90000"/>
          </a:bodyPr>
          <a:lstStyle/>
          <a:p>
            <a:pPr algn="l"/>
            <a:r>
              <a:rPr lang="es-CO" b="1" dirty="0">
                <a:latin typeface="Century Gothic" panose="020B0502020202020204" pitchFamily="34" charset="0"/>
              </a:rPr>
              <a:t>Structure of the presentation.</a:t>
            </a:r>
          </a:p>
        </p:txBody>
      </p:sp>
    </p:spTree>
    <p:extLst>
      <p:ext uri="{BB962C8B-B14F-4D97-AF65-F5344CB8AC3E}">
        <p14:creationId xmlns:p14="http://schemas.microsoft.com/office/powerpoint/2010/main" val="2992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dynamics. </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acc>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𝑚𝑖𝑛</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𝑇𝑎𝑛h</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485" t="-112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FX loans – Demand.</a:t>
            </a:r>
          </a:p>
        </p:txBody>
      </p:sp>
    </p:spTree>
    <p:extLst>
      <p:ext uri="{BB962C8B-B14F-4D97-AF65-F5344CB8AC3E}">
        <p14:creationId xmlns:p14="http://schemas.microsoft.com/office/powerpoint/2010/main" val="22362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Desired demand for FX loans. </a:t>
                </a:r>
              </a:p>
              <a:p>
                <a:pPr marL="0" indent="0" algn="ctr">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n-GB"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𝑇𝐹</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num>
                      <m:den>
                        <m:sSup>
                          <m:sSupPr>
                            <m:ctrlPr>
                              <a:rPr lang="es-CO" sz="1800" i="1">
                                <a:effectLst/>
                                <a:latin typeface="Cambria Math" panose="02040503050406030204" pitchFamily="18"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oMath>
                </a14:m>
                <a:endParaRPr lang="en-GB" sz="2000" dirty="0">
                  <a:latin typeface="Century Gothic" panose="020B0502020202020204" pitchFamily="34" charset="0"/>
                </a:endParaRPr>
              </a:p>
              <a:p>
                <a:r>
                  <a:rPr lang="en-GB" sz="2000" dirty="0">
                    <a:latin typeface="Century Gothic" panose="020B0502020202020204" pitchFamily="34" charset="0"/>
                  </a:rPr>
                  <a:t>Arbitrage parameter.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𝐿𝐹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𝐿𝐹</m:t>
                          </m:r>
                        </m:sub>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𝑚𝑖𝑛</m:t>
                          </m:r>
                        </m:sup>
                      </m:sSub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latin typeface="Cambria Math" panose="02040503050406030204" pitchFamily="18" charset="0"/>
                              <a:ea typeface="Times New Roman" panose="02020603050405020304" pitchFamily="18" charset="0"/>
                              <a:cs typeface="Times New Roman" panose="02020603050405020304" pitchFamily="18" charset="0"/>
                            </a:rPr>
                            <m:t>𝛽</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latin typeface="Cambria Math" panose="02040503050406030204" pitchFamily="18" charset="0"/>
                          <a:ea typeface="Calibri" panose="020F0502020204030204" pitchFamily="34" charset="0"/>
                          <a:cs typeface="Times New Roman" panose="02020603050405020304" pitchFamily="18" charset="0"/>
                        </a:rPr>
                        <m:t>⋅</m:t>
                      </m:r>
                      <m:r>
                        <a:rPr lang="en-GB" sz="1800" i="1">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latin typeface="Cambria Math" panose="02040503050406030204" pitchFamily="18" charset="0"/>
                              <a:cs typeface="Times New Roman" panose="02020603050405020304" pitchFamily="18" charset="0"/>
                            </a:rPr>
                          </m:ctrlPr>
                        </m:sSubPr>
                        <m:e>
                          <m:r>
                            <a:rPr lang="en-GB" sz="1800" i="1">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latin typeface="Cambria Math" panose="02040503050406030204" pitchFamily="18" charset="0"/>
                              <a:ea typeface="Calibri" panose="020F0502020204030204" pitchFamily="34" charset="0"/>
                              <a:cs typeface="Times New Roman" panose="02020603050405020304" pitchFamily="18" charset="0"/>
                            </a:rPr>
                            <m:t>𝐹</m:t>
                          </m:r>
                        </m:sub>
                      </m:sSub>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cs typeface="Times New Roman" panose="02020603050405020304" pitchFamily="18" charset="0"/>
                        </a:rPr>
                        <m:t> </m:t>
                      </m:r>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𝑎𝑟</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 </m:t>
                              </m:r>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𝐹𝑋</m:t>
                                  </m:r>
                                </m:sup>
                              </m:sSubSup>
                            </m:e>
                          </m:d>
                          <m:r>
                            <a:rPr lang="en-GB"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acc>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p>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den>
                              </m:f>
                            </m:e>
                          </m:d>
                        </m:num>
                        <m:den>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𝐷</m:t>
                              </m:r>
                            </m:sup>
                          </m:sSup>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4073" y="315543"/>
            <a:ext cx="8833841" cy="979127"/>
          </a:xfrm>
        </p:spPr>
        <p:txBody>
          <a:bodyPr>
            <a:normAutofit fontScale="90000"/>
          </a:bodyPr>
          <a:lstStyle/>
          <a:p>
            <a:pPr algn="l"/>
            <a:r>
              <a:rPr lang="es-CO" b="1" dirty="0">
                <a:latin typeface="Century Gothic" panose="020B0502020202020204" pitchFamily="34" charset="0"/>
              </a:rPr>
              <a:t>FX loans – New Arbitrage Dynamic.</a:t>
            </a:r>
          </a:p>
        </p:txBody>
      </p:sp>
    </p:spTree>
    <p:extLst>
      <p:ext uri="{BB962C8B-B14F-4D97-AF65-F5344CB8AC3E}">
        <p14:creationId xmlns:p14="http://schemas.microsoft.com/office/powerpoint/2010/main" val="10600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3"/>
                <a:ext cx="10463752" cy="4166648"/>
              </a:xfrm>
            </p:spPr>
            <p:txBody>
              <a:bodyPr>
                <a:normAutofit/>
              </a:bodyPr>
              <a:lstStyle/>
              <a:p>
                <a:pPr algn="just"/>
                <a:r>
                  <a:rPr lang="en-GB" sz="2000" dirty="0">
                    <a:latin typeface="Century Gothic" panose="020B0502020202020204" pitchFamily="34" charset="0"/>
                  </a:rPr>
                  <a:t>Credit rationing mechanism applied by the international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𝐹𝑋</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𝜒</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𝑁𝐼𝐼𝑃</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r>
                  <a:rPr lang="en-GB" sz="2000" dirty="0">
                    <a:latin typeface="Century Gothic" panose="020B0502020202020204" pitchFamily="34" charset="0"/>
                  </a:rPr>
                  <a:t>Interest rate on FX loans charged to the domestic banks</a:t>
                </a:r>
              </a:p>
              <a:p>
                <a:pPr marL="0" indent="0" algn="ctr">
                  <a:lnSpc>
                    <a:spcPct val="150000"/>
                  </a:lnSpc>
                  <a:buNone/>
                </a:pPr>
                <a:r>
                  <a:rPr lang="en-GB" sz="2000" dirty="0">
                    <a:latin typeface="Century Gothic" panose="020B0502020202020204" pitchFamily="34" charset="0"/>
                  </a:rPr>
                  <a:t> </a:t>
                </a:r>
                <a14:m>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b>
                        <m:r>
                          <a:rPr lang="en-GB" sz="1800" i="1">
                            <a:latin typeface="Cambria Math" panose="02040503050406030204" pitchFamily="18" charset="0"/>
                            <a:ea typeface="Times New Roman" panose="02020603050405020304" pitchFamily="18" charset="0"/>
                            <a:cs typeface="Times New Roman" panose="02020603050405020304" pitchFamily="18" charset="0"/>
                          </a:rPr>
                          <m:t>𝐵</m:t>
                        </m:r>
                      </m:sub>
                      <m:sup>
                        <m:r>
                          <a:rPr lang="en-GB" sz="1800" i="1">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latin typeface="Cambria Math" panose="02040503050406030204" pitchFamily="18" charset="0"/>
                            <a:ea typeface="Times New Roman" panose="02020603050405020304" pitchFamily="18" charset="0"/>
                            <a:cs typeface="Times New Roman" panose="02020603050405020304" pitchFamily="18" charset="0"/>
                          </a:rPr>
                          <m:t>,</m:t>
                        </m:r>
                        <m:r>
                          <a:rPr lang="en-GB" sz="1800" i="1">
                            <a:latin typeface="Cambria Math" panose="02040503050406030204" pitchFamily="18" charset="0"/>
                            <a:ea typeface="Times New Roman" panose="02020603050405020304" pitchFamily="18" charset="0"/>
                            <a:cs typeface="Times New Roman" panose="02020603050405020304" pitchFamily="18" charset="0"/>
                          </a:rPr>
                          <m:t>𝐹𝑋</m:t>
                        </m:r>
                      </m:sup>
                    </m:sSub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latin typeface="Cambria Math" panose="02040503050406030204" pitchFamily="18" charset="0"/>
                            <a:ea typeface="Times New Roman" panose="02020603050405020304" pitchFamily="18" charset="0"/>
                            <a:cs typeface="Times New Roman" panose="02020603050405020304" pitchFamily="18" charset="0"/>
                          </a:rPr>
                          <m:t>1+</m:t>
                        </m:r>
                        <m:r>
                          <a:rPr lang="en-GB" sz="1800" i="1">
                            <a:latin typeface="Cambria Math" panose="02040503050406030204" pitchFamily="18" charset="0"/>
                            <a:ea typeface="Times New Roman" panose="02020603050405020304" pitchFamily="18" charset="0"/>
                            <a:cs typeface="Times New Roman" panose="02020603050405020304" pitchFamily="18" charset="0"/>
                          </a:rPr>
                          <m:t>𝜃</m:t>
                        </m:r>
                      </m:e>
                    </m:d>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𝑖</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𝑊</m:t>
                        </m:r>
                      </m:sup>
                    </m:sSup>
                  </m:oMath>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𝑟𝑖𝑠𝑘</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3"/>
                <a:ext cx="10463752" cy="4166648"/>
              </a:xfrm>
              <a:blipFill>
                <a:blip r:embed="rId2"/>
                <a:stretch>
                  <a:fillRect l="-524" t="-878"/>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Firms FX loans – Supply.</a:t>
            </a:r>
          </a:p>
        </p:txBody>
      </p:sp>
    </p:spTree>
    <p:extLst>
      <p:ext uri="{BB962C8B-B14F-4D97-AF65-F5344CB8AC3E}">
        <p14:creationId xmlns:p14="http://schemas.microsoft.com/office/powerpoint/2010/main" val="35860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a:bodyPr>
              <a:lstStyle/>
              <a:p>
                <a:pPr algn="just"/>
                <a:r>
                  <a:rPr lang="en-GB" sz="200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a:t>
                </a: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2000" dirty="0">
                  <a:latin typeface="Century Gothic" panose="020B0502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𝜓</m:t>
                      </m:r>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1800" b="0" i="1" smtClean="0">
                              <a:effectLst/>
                              <a:latin typeface="Cambria Math" panose="02040503050406030204" pitchFamily="18" charset="0"/>
                              <a:cs typeface="Times New Roman" panose="02020603050405020304" pitchFamily="18" charset="0"/>
                            </a:rPr>
                            <m:t>𝐺</m:t>
                          </m:r>
                        </m:sub>
                      </m:sSub>
                      <m:r>
                        <a:rPr lang="es-CO" sz="1800" b="0" i="1" smtClean="0">
                          <a:effectLst/>
                          <a:latin typeface="Cambria Math" panose="02040503050406030204" pitchFamily="18" charset="0"/>
                          <a:cs typeface="Times New Roman" panose="02020603050405020304" pitchFamily="18" charset="0"/>
                        </a:rPr>
                        <m:t>/</m:t>
                      </m:r>
                      <m:sSup>
                        <m:sSupPr>
                          <m:ctrlPr>
                            <a:rPr lang="es-CO" sz="1800" b="0" i="1" smtClean="0">
                              <a:effectLst/>
                              <a:latin typeface="Cambria Math" panose="02040503050406030204" pitchFamily="18" charset="0"/>
                              <a:cs typeface="Times New Roman" panose="02020603050405020304" pitchFamily="18" charset="0"/>
                            </a:rPr>
                          </m:ctrlPr>
                        </m:sSupPr>
                        <m:e>
                          <m:r>
                            <a:rPr lang="es-CO" sz="1800" b="0" i="1" smtClean="0">
                              <a:effectLst/>
                              <a:latin typeface="Cambria Math" panose="02040503050406030204" pitchFamily="18" charset="0"/>
                              <a:cs typeface="Times New Roman" panose="02020603050405020304" pitchFamily="18" charset="0"/>
                            </a:rPr>
                            <m:t>𝑒</m:t>
                          </m:r>
                        </m:e>
                        <m:sup>
                          <m:r>
                            <a:rPr lang="es-CO" sz="1800" b="0" i="1" smtClean="0">
                              <a:effectLst/>
                              <a:latin typeface="Cambria Math" panose="02040503050406030204" pitchFamily="18" charset="0"/>
                              <a:cs typeface="Times New Roman" panose="02020603050405020304" pitchFamily="18" charset="0"/>
                            </a:rPr>
                            <m:t>𝑁</m:t>
                          </m:r>
                        </m:sup>
                      </m:s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ea typeface="Cambria Math" panose="02040503050406030204" pitchFamily="18" charset="0"/>
                          <a:cs typeface="Times New Roman" panose="02020603050405020304" pitchFamily="18" charset="0"/>
                        </a:rPr>
                        <m:t>𝜓</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075"/>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A. </a:t>
            </a:r>
          </a:p>
        </p:txBody>
      </p:sp>
    </p:spTree>
    <p:extLst>
      <p:ext uri="{BB962C8B-B14F-4D97-AF65-F5344CB8AC3E}">
        <p14:creationId xmlns:p14="http://schemas.microsoft.com/office/powerpoint/2010/main" val="24025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376312"/>
                <a:ext cx="10463752" cy="4534293"/>
              </a:xfrm>
            </p:spPr>
            <p:txBody>
              <a:bodyPr>
                <a:normAutofit fontScale="92500" lnSpcReduction="10000"/>
              </a:bodyPr>
              <a:lstStyle/>
              <a:p>
                <a:pPr algn="just"/>
                <a:r>
                  <a:rPr lang="en-GB" sz="2000" dirty="0">
                    <a:latin typeface="Century Gothic" panose="020B0502020202020204" pitchFamily="34" charset="0"/>
                    <a:cs typeface="Times New Roman" panose="02020603050405020304" pitchFamily="18" charset="0"/>
                  </a:rPr>
                  <a:t>Global portfolio flows.</a:t>
                </a:r>
                <a:endParaRPr lang="en-GB" sz="2000" dirty="0">
                  <a:latin typeface="Century Gothic" panose="020B0502020202020204"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𝑊𝐹𝐹</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CO" sz="1800">
                          <a:latin typeface="Cambria Math" panose="02040503050406030204" pitchFamily="18" charset="0"/>
                          <a:ea typeface="Times New Roman" panose="02020603050405020304" pitchFamily="18" charset="0"/>
                          <a:cs typeface="Times New Roman" panose="02020603050405020304" pitchFamily="18" charset="0"/>
                        </a:rPr>
                        <m:t>Φ</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𝐺𝐷</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𝑝</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𝑊</m:t>
                          </m:r>
                        </m:sub>
                      </m:sSub>
                    </m:oMath>
                  </m:oMathPara>
                </a14:m>
                <a:endParaRPr lang="es-CO" sz="1800" b="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r>
                  <a:rPr lang="en-GB" sz="2200" b="0" dirty="0">
                    <a:effectLst/>
                    <a:latin typeface="Century Gothic" panose="020B0502020202020204" pitchFamily="34" charset="0"/>
                    <a:ea typeface="Calibri" panose="020F0502020204030204" pitchFamily="34" charset="0"/>
                    <a:cs typeface="Times New Roman" panose="02020603050405020304" pitchFamily="18" charset="0"/>
                  </a:rPr>
                  <a:t>Portfolio flows entering to the economy. </a:t>
                </a:r>
              </a:p>
              <a:p>
                <a:pPr marL="0" indent="0">
                  <a:lnSpc>
                    <a:spcPct val="150000"/>
                  </a:lnSpc>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𝑊𝐹</m:t>
                      </m:r>
                      <m:sSup>
                        <m:sSup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𝐹</m:t>
                          </m:r>
                        </m:e>
                        <m: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𝐷</m:t>
                          </m:r>
                        </m:sup>
                      </m:sSup>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i="1">
                              <a:latin typeface="Cambria Math" panose="02040503050406030204" pitchFamily="18" charset="0"/>
                              <a:ea typeface="Times New Roman" panose="02020603050405020304" pitchFamily="18" charset="0"/>
                              <a:cs typeface="Times New Roman" panose="02020603050405020304" pitchFamily="18" charset="0"/>
                            </a:rPr>
                            <m:t>𝑊𝐹𝐹</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𝑊𝐹𝐹</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𝑊𝐹𝐹</m:t>
                          </m:r>
                        </m:sub>
                      </m:sSub>
                      <m:r>
                        <a:rPr lang="es-CO"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CO" sz="1800" i="1">
                              <a:latin typeface="Cambria Math" panose="02040503050406030204" pitchFamily="18" charset="0"/>
                              <a:ea typeface="Cambria Math" panose="02040503050406030204" pitchFamily="18" charset="0"/>
                              <a:cs typeface="Times New Roman" panose="02020603050405020304" pitchFamily="18" charset="0"/>
                            </a:rPr>
                            <m:t>𝜓</m:t>
                          </m:r>
                        </m:e>
                        <m:sub>
                          <m:r>
                            <a:rPr lang="es-CO"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CO"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s-CO" sz="18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𝑟</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𝑒</m:t>
                              </m:r>
                            </m:sup>
                          </m:sSup>
                        </m:e>
                      </m:d>
                    </m:oMath>
                  </m:oMathPara>
                </a14:m>
                <a:endParaRPr lang="es-CO" sz="18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000" b="0" dirty="0">
                    <a:latin typeface="Century Gothic" panose="020B0502020202020204" pitchFamily="34" charset="0"/>
                    <a:ea typeface="Cambria Math" panose="02040503050406030204" pitchFamily="18" charset="0"/>
                    <a:cs typeface="Times New Roman" panose="02020603050405020304" pitchFamily="18" charset="0"/>
                  </a:rPr>
                  <a:t>New Government bonds purchased by the rest of the world. </a:t>
                </a:r>
              </a:p>
              <a:p>
                <a:pPr marL="0" indent="0" algn="ctr">
                  <a:buNone/>
                </a:pPr>
                <a14:m>
                  <m:oMathPara xmlns:m="http://schemas.openxmlformats.org/officeDocument/2006/math">
                    <m:oMathParaPr>
                      <m:jc m:val="centerGroup"/>
                    </m:oMathParaPr>
                    <m:oMath xmlns:m="http://schemas.openxmlformats.org/officeDocument/2006/math">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𝐵</m:t>
                              </m:r>
                            </m:e>
                          </m:acc>
                        </m:e>
                        <m:sub>
                          <m:r>
                            <a:rPr lang="es-CO" sz="2000" b="0" i="1" smtClean="0">
                              <a:effectLst/>
                              <a:latin typeface="Cambria Math" panose="02040503050406030204" pitchFamily="18" charset="0"/>
                              <a:cs typeface="Times New Roman" panose="02020603050405020304" pitchFamily="18" charset="0"/>
                            </a:rPr>
                            <m:t>𝐺</m:t>
                          </m:r>
                        </m:sub>
                        <m:sup>
                          <m:r>
                            <a:rPr lang="es-CO" sz="2000" b="0" i="1" smtClean="0">
                              <a:effectLst/>
                              <a:latin typeface="Cambria Math" panose="02040503050406030204" pitchFamily="18" charset="0"/>
                              <a:cs typeface="Times New Roman" panose="02020603050405020304" pitchFamily="18" charset="0"/>
                            </a:rPr>
                            <m:t>𝑊</m:t>
                          </m:r>
                        </m:sup>
                      </m:sSubSup>
                      <m:r>
                        <a:rPr lang="es-CO" sz="2000" b="0" i="1" smtClean="0">
                          <a:effectLst/>
                          <a:latin typeface="Cambria Math" panose="02040503050406030204" pitchFamily="18" charset="0"/>
                          <a:cs typeface="Times New Roman" panose="02020603050405020304" pitchFamily="18" charset="0"/>
                        </a:rPr>
                        <m:t>=</m:t>
                      </m:r>
                      <m:r>
                        <a:rPr lang="es-CO" sz="2000" b="0" i="1" smtClean="0">
                          <a:effectLst/>
                          <a:latin typeface="Cambria Math" panose="02040503050406030204" pitchFamily="18" charset="0"/>
                          <a:cs typeface="Times New Roman" panose="02020603050405020304" pitchFamily="18" charset="0"/>
                        </a:rPr>
                        <m:t>𝑊𝐹</m:t>
                      </m:r>
                      <m:sSup>
                        <m:sSupPr>
                          <m:ctrlPr>
                            <a:rPr lang="es-CO" sz="2000" b="0" i="1" smtClean="0">
                              <a:effectLst/>
                              <a:latin typeface="Cambria Math" panose="02040503050406030204" pitchFamily="18" charset="0"/>
                              <a:cs typeface="Times New Roman" panose="02020603050405020304" pitchFamily="18" charset="0"/>
                            </a:rPr>
                          </m:ctrlPr>
                        </m:sSupPr>
                        <m:e>
                          <m:r>
                            <a:rPr lang="es-CO" sz="2000" b="0" i="1" smtClean="0">
                              <a:effectLst/>
                              <a:latin typeface="Cambria Math" panose="02040503050406030204" pitchFamily="18" charset="0"/>
                              <a:cs typeface="Times New Roman" panose="02020603050405020304" pitchFamily="18" charset="0"/>
                            </a:rPr>
                            <m:t>𝐹</m:t>
                          </m:r>
                        </m:e>
                        <m:sup>
                          <m:r>
                            <a:rPr lang="es-CO" sz="2000" b="0" i="1" smtClean="0">
                              <a:effectLst/>
                              <a:latin typeface="Cambria Math" panose="02040503050406030204" pitchFamily="18" charset="0"/>
                              <a:cs typeface="Times New Roman" panose="02020603050405020304" pitchFamily="18" charset="0"/>
                            </a:rPr>
                            <m:t>𝐷</m:t>
                          </m:r>
                        </m:sup>
                      </m:sSup>
                      <m:r>
                        <a:rPr lang="es-CO"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s-CO" sz="2000" b="0" i="1" smtClean="0">
                              <a:latin typeface="Cambria Math" panose="02040503050406030204" pitchFamily="18" charset="0"/>
                              <a:ea typeface="Cambria Math" panose="02040503050406030204" pitchFamily="18" charset="0"/>
                              <a:cs typeface="Times New Roman" panose="02020603050405020304" pitchFamily="18" charset="0"/>
                            </a:rPr>
                            <m:t>𝑁</m:t>
                          </m:r>
                        </m:sup>
                      </m:sSup>
                    </m:oMath>
                  </m:oMathPara>
                </a14:m>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376312"/>
                <a:ext cx="10463752" cy="4534293"/>
              </a:xfrm>
              <a:blipFill>
                <a:blip r:embed="rId2"/>
                <a:stretch>
                  <a:fillRect l="-524" t="-134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Portfolio Flows – Option B. </a:t>
            </a:r>
          </a:p>
        </p:txBody>
      </p:sp>
    </p:spTree>
    <p:extLst>
      <p:ext uri="{BB962C8B-B14F-4D97-AF65-F5344CB8AC3E}">
        <p14:creationId xmlns:p14="http://schemas.microsoft.com/office/powerpoint/2010/main" val="1745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864124" y="1730876"/>
                <a:ext cx="10463752" cy="1609484"/>
              </a:xfrm>
            </p:spPr>
            <p:txBody>
              <a:bodyPr>
                <a:normAutofit/>
              </a:bodyPr>
              <a:lstStyle/>
              <a:p>
                <a:pPr algn="just"/>
                <a:r>
                  <a:rPr lang="es-CO" sz="2000" dirty="0">
                    <a:latin typeface="Century Gothic" panose="020B0502020202020204" pitchFamily="34" charset="0"/>
                    <a:cs typeface="Times New Roman" panose="02020603050405020304" pitchFamily="18" charset="0"/>
                  </a:rPr>
                  <a:t> Remittances received from abroad are given by: </a:t>
                </a: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𝑅𝑒𝑚</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2000" dirty="0">
                  <a:latin typeface="Century Gothic" panose="020B0502020202020204" pitchFamily="34" charset="0"/>
                  <a:cs typeface="Times New Roman" panose="02020603050405020304" pitchFamily="18" charset="0"/>
                </a:endParaRPr>
              </a:p>
              <a:p>
                <a:pPr marL="0" indent="0" algn="just">
                  <a:buNone/>
                </a:pPr>
                <a:endParaRPr lang="en-GB" sz="2000" b="0" dirty="0">
                  <a:latin typeface="Century Gothic" panose="020B0502020202020204" pitchFamily="34" charset="0"/>
                  <a:ea typeface="Cambria Math" panose="02040503050406030204" pitchFamily="18"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864124" y="1730876"/>
                <a:ext cx="10463752" cy="1609484"/>
              </a:xfrm>
              <a:blipFill>
                <a:blip r:embed="rId2"/>
                <a:stretch>
                  <a:fillRect l="-524" t="-227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397186"/>
            <a:ext cx="7694645" cy="979127"/>
          </a:xfrm>
        </p:spPr>
        <p:txBody>
          <a:bodyPr>
            <a:normAutofit/>
          </a:bodyPr>
          <a:lstStyle/>
          <a:p>
            <a:pPr algn="l"/>
            <a:r>
              <a:rPr lang="es-CO" b="1" dirty="0">
                <a:latin typeface="Century Gothic" panose="020B0502020202020204" pitchFamily="34" charset="0"/>
              </a:rPr>
              <a:t>Remittances. </a:t>
            </a:r>
          </a:p>
        </p:txBody>
      </p:sp>
    </p:spTree>
    <p:extLst>
      <p:ext uri="{BB962C8B-B14F-4D97-AF65-F5344CB8AC3E}">
        <p14:creationId xmlns:p14="http://schemas.microsoft.com/office/powerpoint/2010/main" val="14381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550757"/>
                <a:ext cx="10463752" cy="3756485"/>
              </a:xfrm>
            </p:spPr>
            <p:txBody>
              <a:bodyPr>
                <a:normAutofit/>
              </a:bodyPr>
              <a:lstStyle/>
              <a:p>
                <a:pPr algn="just"/>
                <a:r>
                  <a:rPr lang="en-GB" sz="2000" dirty="0">
                    <a:latin typeface="Century Gothic" panose="020B0502020202020204" pitchFamily="34" charset="0"/>
                    <a:cs typeface="Times New Roman" panose="02020603050405020304" pitchFamily="18" charset="0"/>
                  </a:rPr>
                  <a:t>Total Revenue and added value tax on private consumption.</a:t>
                </a:r>
              </a:p>
              <a:p>
                <a:pPr marL="0" indent="0" algn="ctr">
                  <a:lnSpc>
                    <a:spcPct val="170000"/>
                  </a:lnSpc>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𝑅</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70000"/>
                  </a:lnSpc>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𝑊</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𝐺𝐹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𝐼𝑀</m:t>
                        </m:r>
                      </m:sup>
                    </m:s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𝑋</m:t>
                        </m:r>
                      </m:sup>
                    </m:sSup>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ctr">
                  <a:lnSpc>
                    <a:spcPct val="170000"/>
                  </a:lnSpc>
                  <a:buNone/>
                </a:pPr>
                <a14:m>
                  <m:oMathPara xmlns:m="http://schemas.openxmlformats.org/officeDocument/2006/math">
                    <m:oMathParaPr>
                      <m:jc m:val="centerGroup"/>
                    </m:oMathParaPr>
                    <m:oMath xmlns:m="http://schemas.openxmlformats.org/officeDocument/2006/math">
                      <m:sSup>
                        <m:sSupPr>
                          <m:ctrlP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e>
                        <m: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sup>
                      </m:sSup>
                      <m:r>
                        <a:rPr lang="es-CO"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𝜏</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sub>
                        <m: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𝐴</m:t>
                          </m:r>
                        </m:sup>
                      </m:sSubSup>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s-CO" sz="2000" b="0" i="1" smtClean="0">
                              <a:effectLst/>
                              <a:latin typeface="Cambria Math" panose="02040503050406030204" pitchFamily="18" charset="0"/>
                              <a:ea typeface="Cambria Math" panose="02040503050406030204" pitchFamily="18" charset="0"/>
                              <a:cs typeface="Times New Roman" panose="02020603050405020304" pitchFamily="18" charset="0"/>
                            </a:rPr>
                            <m:t>𝐻</m:t>
                          </m:r>
                        </m:sub>
                      </m:sSub>
                    </m:oMath>
                  </m:oMathPara>
                </a14:m>
                <a:endParaRPr lang="en-GB" sz="2000" dirty="0">
                  <a:latin typeface="Century Gothic" panose="020B050202020202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ea typeface="Calibri" panose="020F0502020204030204" pitchFamily="34" charset="0"/>
                    <a:cs typeface="Times New Roman" panose="02020603050405020304" pitchFamily="18" charset="0"/>
                  </a:rPr>
                  <a:t>Households savings. </a:t>
                </a:r>
                <a:endParaRPr lang="en-GB"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sz="18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sup>
                          </m:sSub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𝑌</m:t>
                          </m:r>
                          <m:sSubSup>
                            <m:sSubSupPr>
                              <m:ctrlPr>
                                <a:rPr lang="es-CO"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𝐹</m:t>
                              </m:r>
                            </m:sup>
                          </m:sSubSup>
                        </m:e>
                      </m:d>
                      <m:r>
                        <a:rPr lang="en-GB"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GB" sz="1800" i="1" smtClean="0">
                              <a:solidFill>
                                <a:srgbClr val="FF0000"/>
                              </a:solidFill>
                              <a:effectLst/>
                              <a:latin typeface="Cambria Math" panose="02040503050406030204" pitchFamily="18" charset="0"/>
                              <a:cs typeface="Times New Roman" panose="02020603050405020304" pitchFamily="18" charset="0"/>
                            </a:rPr>
                          </m:ctrlPr>
                        </m:dPr>
                        <m:e>
                          <m:d>
                            <m:dPr>
                              <m:ctrlP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𝐶</m:t>
                                  </m:r>
                                </m:sub>
                                <m:sup>
                                  <m:r>
                                    <a:rPr lang="es-CO"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𝐴</m:t>
                                  </m:r>
                                </m:sup>
                              </m:sSubSup>
                            </m:e>
                          </m:d>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Sub>
                          <m:r>
                            <a:rPr lang="es-CO" sz="18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𝐿</m:t>
                              </m:r>
                            </m:e>
                            <m:sub>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𝐷</m:t>
                              </m:r>
                            </m:sup>
                          </m:sSubSup>
                        </m:e>
                      </m:d>
                    </m:oMath>
                  </m:oMathPara>
                </a14:m>
                <a:endParaRPr lang="es-CO"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latin typeface="Century Gothic" panose="020B0502020202020204" pitchFamily="34" charset="0"/>
                    <a:ea typeface="Calibri" panose="020F0502020204030204" pitchFamily="34" charset="0"/>
                    <a:cs typeface="Times New Roman" panose="02020603050405020304" pitchFamily="18" charset="0"/>
                  </a:rPr>
                  <a:t>Another option is to deduce the AVT fee from the price level, so that the firm's decisions rules are based on basic prices</a:t>
                </a:r>
                <a:r>
                  <a:rPr lang="es-CO" sz="1800" b="0" dirty="0">
                    <a:effectLst/>
                    <a:ea typeface="Cambria Math" panose="02040503050406030204" pitchFamily="18" charset="0"/>
                    <a:cs typeface="Times New Roman" panose="02020603050405020304" pitchFamily="18" charset="0"/>
                  </a:rPr>
                  <a:t> </a:t>
                </a:r>
                <a14:m>
                  <m:oMath xmlns:m="http://schemas.openxmlformats.org/officeDocument/2006/math">
                    <m:d>
                      <m:dPr>
                        <m:ctrlP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r>
                          <a:rPr lang="es-CO"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s-CO"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CO" sz="1800" i="1">
                                <a:latin typeface="Cambria Math" panose="02040503050406030204" pitchFamily="18" charset="0"/>
                                <a:ea typeface="Cambria Math" panose="02040503050406030204" pitchFamily="18" charset="0"/>
                                <a:cs typeface="Times New Roman" panose="02020603050405020304" pitchFamily="18" charset="0"/>
                              </a:rPr>
                              <m:t>𝜏</m:t>
                            </m:r>
                          </m:e>
                          <m:sup>
                            <m:r>
                              <a:rPr lang="es-CO" sz="1800" b="0" i="1" smtClean="0">
                                <a:latin typeface="Cambria Math" panose="02040503050406030204" pitchFamily="18" charset="0"/>
                                <a:ea typeface="Cambria Math" panose="02040503050406030204" pitchFamily="18" charset="0"/>
                                <a:cs typeface="Times New Roman" panose="02020603050405020304" pitchFamily="18" charset="0"/>
                              </a:rPr>
                              <m:t>𝐴</m:t>
                            </m:r>
                          </m:sup>
                        </m:sSup>
                      </m:e>
                    </m:d>
                    <m:r>
                      <a:rPr lang="es-CO" sz="1800" b="0" i="1" smtClean="0">
                        <a:effectLst/>
                        <a:latin typeface="Cambria Math" panose="02040503050406030204" pitchFamily="18" charset="0"/>
                        <a:ea typeface="Cambria Math" panose="02040503050406030204" pitchFamily="18" charset="0"/>
                        <a:cs typeface="Times New Roman" panose="02020603050405020304" pitchFamily="18" charset="0"/>
                      </a:rPr>
                      <m:t>𝑝</m:t>
                    </m:r>
                  </m:oMath>
                </a14:m>
                <a:r>
                  <a:rPr lang="en-GB" sz="1800" dirty="0">
                    <a:effectLst/>
                    <a:latin typeface="Century Gothic" panose="020B0502020202020204" pitchFamily="34" charset="0"/>
                    <a:ea typeface="Calibri" panose="020F0502020204030204" pitchFamily="34" charset="0"/>
                    <a:cs typeface="Times New Roman" panose="02020603050405020304" pitchFamily="18" charset="0"/>
                  </a:rPr>
                  <a:t>. </a:t>
                </a:r>
              </a:p>
              <a:p>
                <a:pPr marL="0" indent="0" algn="ctr">
                  <a:buNone/>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Century Gothic" panose="020B0502020202020204" pitchFamily="34" charset="0"/>
                </a:endParaRPr>
              </a:p>
              <a:p>
                <a:pPr marL="0" indent="0">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550757"/>
                <a:ext cx="10463752" cy="3756485"/>
              </a:xfrm>
              <a:blipFill>
                <a:blip r:embed="rId3"/>
                <a:stretch>
                  <a:fillRect l="-524" t="-810" r="-466"/>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142662"/>
            <a:ext cx="7694645" cy="979127"/>
          </a:xfrm>
        </p:spPr>
        <p:txBody>
          <a:bodyPr>
            <a:normAutofit/>
          </a:bodyPr>
          <a:lstStyle/>
          <a:p>
            <a:pPr algn="l"/>
            <a:r>
              <a:rPr lang="es-CO" b="1" dirty="0">
                <a:latin typeface="Century Gothic" panose="020B0502020202020204" pitchFamily="34" charset="0"/>
              </a:rPr>
              <a:t>Government.  </a:t>
            </a:r>
          </a:p>
        </p:txBody>
      </p:sp>
    </p:spTree>
    <p:extLst>
      <p:ext uri="{BB962C8B-B14F-4D97-AF65-F5344CB8AC3E}">
        <p14:creationId xmlns:p14="http://schemas.microsoft.com/office/powerpoint/2010/main" val="744291156"/>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2236</TotalTime>
  <Words>1130</Words>
  <Application>Microsoft Macintosh PowerPoint</Application>
  <PresentationFormat>Panorámica</PresentationFormat>
  <Paragraphs>162</Paragraphs>
  <Slides>16</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Ancizar Sans Bold</vt:lpstr>
      <vt:lpstr>Ancizar Sans Regular</vt:lpstr>
      <vt:lpstr>Arial</vt:lpstr>
      <vt:lpstr>Calibri</vt:lpstr>
      <vt:lpstr>Cambria Math</vt:lpstr>
      <vt:lpstr>Century Gothic</vt:lpstr>
      <vt:lpstr>Times New Roman</vt:lpstr>
      <vt:lpstr>Wingdings</vt:lpstr>
      <vt:lpstr>1_Tema de Office</vt:lpstr>
      <vt:lpstr>Modelling Colombian Economy: Stock-Flow Consistent Prototype Growth Model </vt:lpstr>
      <vt:lpstr>Structure of the presentation.</vt:lpstr>
      <vt:lpstr>FX loans – Demand.</vt:lpstr>
      <vt:lpstr>FX loans – New Arbitrage Dynamic.</vt:lpstr>
      <vt:lpstr>Firms FX loans – Supply.</vt:lpstr>
      <vt:lpstr>Portfolio Flows – Option A. </vt:lpstr>
      <vt:lpstr>Portfolio Flows – Option B. </vt:lpstr>
      <vt:lpstr>Remittances. </vt:lpstr>
      <vt:lpstr>Government.  </vt:lpstr>
      <vt:lpstr>Approaches to defining productivity behaviour:</vt:lpstr>
      <vt:lpstr>Approaches to defining productivity behaviour:</vt:lpstr>
      <vt:lpstr>Public Investment. </vt:lpstr>
      <vt:lpstr>Summary. </vt:lpstr>
      <vt:lpstr>Summary. </vt:lpstr>
      <vt:lpstr>Scenarios.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 Economy: Stock-Flow Consistent Prototype Growth Model </dc:title>
  <dc:creator>Santiago Castaño Salas</dc:creator>
  <cp:lastModifiedBy>leonardo rojas</cp:lastModifiedBy>
  <cp:revision>102</cp:revision>
  <dcterms:created xsi:type="dcterms:W3CDTF">2020-07-18T20:38:46Z</dcterms:created>
  <dcterms:modified xsi:type="dcterms:W3CDTF">2020-11-24T12:59:33Z</dcterms:modified>
</cp:coreProperties>
</file>